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9" r:id="rId9"/>
    <p:sldId id="280" r:id="rId10"/>
    <p:sldId id="281" r:id="rId11"/>
    <p:sldId id="282" r:id="rId12"/>
    <p:sldId id="268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91CC2-72FD-9D47-8076-D738B4A07D6D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2A187-62F5-514D-BEF9-5EEE47C3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25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C9311-47C9-6841-9FB6-CAC51A07A73E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EA3D3-0974-C64C-9DC3-96C5C595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32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3AFE7-CA7E-B544-821E-C82E3ADA5292}" type="datetime1">
              <a:rPr lang="en-CA" smtClean="0"/>
              <a:t>13/03/2016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3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E6739C-EFAF-BB40-82D7-7E9F594B74A9}" type="datetime1">
              <a:rPr lang="en-CA" smtClean="0"/>
              <a:t>13/03/2016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4CE270-5618-324B-94B1-AF402E42EAFA}" type="datetime1">
              <a:rPr lang="en-CA" smtClean="0"/>
              <a:t>13/03/2016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9A6CC1-BFFC-8142-AD5C-E73EF56B7ED4}" type="datetime1">
              <a:rPr lang="en-CA" smtClean="0"/>
              <a:t>13/03/2016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0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0387C-0C68-D24A-AC81-B0E112DEB9CB}" type="datetime1">
              <a:rPr lang="en-CA" smtClean="0"/>
              <a:t>13/03/2016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5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25D9A0-3AF9-AB4F-8F10-37702E1C27FE}" type="datetime1">
              <a:rPr lang="en-CA" smtClean="0"/>
              <a:t>13/03/2016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6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FE934F-A122-804B-84A3-75A5942D59A7}" type="datetime1">
              <a:rPr lang="en-CA" smtClean="0"/>
              <a:t>13/03/2016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EA1BD-0AB3-9348-BC2C-2A0365934D60}" type="datetime1">
              <a:rPr lang="en-CA" smtClean="0"/>
              <a:t>13/03/2016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3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CA430-C304-C64D-9645-7EF9C8728EB8}" type="datetime1">
              <a:rPr lang="en-CA" smtClean="0"/>
              <a:t>13/03/2016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5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851DD-8998-714F-AB8C-99678F5BF27E}" type="datetime1">
              <a:rPr lang="en-CA" smtClean="0"/>
              <a:t>13/03/2016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9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2DC8D2-F23B-B047-8DCB-F5B29F475195}" type="datetime1">
              <a:rPr lang="en-CA" smtClean="0"/>
              <a:t>13/03/2016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8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962" y="137245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81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C963B-CC72-9E4C-990B-1C0B00DAF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304800" y="609600"/>
            <a:ext cx="8534400" cy="460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304800" y="5833573"/>
            <a:ext cx="8534400" cy="460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408615" y="273538"/>
            <a:ext cx="243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Level II Inspection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251700" y="5956300"/>
            <a:ext cx="1892300" cy="901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04800" y="5980745"/>
            <a:ext cx="1778000" cy="76613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727570" y="5959008"/>
            <a:ext cx="37709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Technical Standards Branch</a:t>
            </a:r>
          </a:p>
          <a:p>
            <a:pPr algn="ctr"/>
            <a:r>
              <a:rPr lang="en-US" sz="1600" b="1" dirty="0" smtClean="0"/>
              <a:t>Class A Bridge</a:t>
            </a:r>
            <a:r>
              <a:rPr lang="en-US" sz="1600" b="1" baseline="0" dirty="0" smtClean="0"/>
              <a:t> Inspection Course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0615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/>
              <a:t>Level II Inspection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4142"/>
            <a:ext cx="8229600" cy="1068405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cs typeface="Calibri"/>
              </a:rPr>
              <a:t>Level II Inspection Forms – Inspection Scheduling Information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3352742"/>
            <a:ext cx="8229600" cy="9938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392"/>
            <a:ext cx="8229600" cy="1068404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cs typeface="Calibri"/>
              </a:rPr>
              <a:t>Level II Inspection Forms </a:t>
            </a:r>
            <a:r>
              <a:rPr lang="en-US" sz="3600" b="1" dirty="0" smtClean="0">
                <a:solidFill>
                  <a:srgbClr val="000000"/>
                </a:solidFill>
                <a:cs typeface="Calibri"/>
              </a:rPr>
              <a:t>– Maintenance Recommendations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682955"/>
            <a:ext cx="8229600" cy="22080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33769" y="942975"/>
            <a:ext cx="5943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8900" tIns="44450" rIns="88900" bIns="4445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libri"/>
                <a:cs typeface="Calibri"/>
              </a:rPr>
              <a:t>Concrete Deck Inspection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96831" y="1850292"/>
            <a:ext cx="548053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8900" tIns="44450" rIns="88900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Primarily visual with standard tools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Measurement of damage / condition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Components inspected are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latin typeface="Calibri"/>
                <a:cs typeface="Calibri"/>
              </a:rPr>
              <a:t>wearing surfaces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latin typeface="Calibri"/>
                <a:cs typeface="Calibri"/>
              </a:rPr>
              <a:t>concrete overlay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latin typeface="Calibri"/>
                <a:cs typeface="Calibri"/>
              </a:rPr>
              <a:t>concrete deck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latin typeface="Calibri"/>
                <a:cs typeface="Calibri"/>
              </a:rPr>
              <a:t>concrete edge elements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latin typeface="Calibri"/>
                <a:cs typeface="Calibri"/>
              </a:rPr>
              <a:t>deck joints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4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766"/>
            <a:ext cx="8229600" cy="972152"/>
          </a:xfrm>
        </p:spPr>
        <p:txBody>
          <a:bodyPr/>
          <a:lstStyle/>
          <a:p>
            <a:r>
              <a:rPr lang="en-US" sz="3300" b="1" dirty="0">
                <a:solidFill>
                  <a:srgbClr val="000000"/>
                </a:solidFill>
                <a:ea typeface="+mn-ea"/>
                <a:cs typeface="Calibri"/>
              </a:rPr>
              <a:t>Concrete Deck </a:t>
            </a:r>
            <a:r>
              <a:rPr lang="en-US" sz="3300" b="1" dirty="0" smtClean="0">
                <a:solidFill>
                  <a:srgbClr val="000000"/>
                </a:solidFill>
                <a:ea typeface="+mn-ea"/>
                <a:cs typeface="Calibri"/>
              </a:rPr>
              <a:t>Inspection – Wear Surface Inventory and Condition</a:t>
            </a:r>
            <a:endParaRPr lang="en-CA" sz="33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6" y="1790299"/>
            <a:ext cx="7102468" cy="39587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392"/>
            <a:ext cx="8229600" cy="1039528"/>
          </a:xfrm>
        </p:spPr>
        <p:txBody>
          <a:bodyPr/>
          <a:lstStyle/>
          <a:p>
            <a:r>
              <a:rPr lang="en-US" sz="3300" b="1" dirty="0">
                <a:solidFill>
                  <a:srgbClr val="000000"/>
                </a:solidFill>
                <a:cs typeface="Calibri"/>
              </a:rPr>
              <a:t>Concrete Deck </a:t>
            </a:r>
            <a:r>
              <a:rPr lang="en-US" sz="3300" b="1" dirty="0" smtClean="0">
                <a:solidFill>
                  <a:srgbClr val="000000"/>
                </a:solidFill>
                <a:cs typeface="Calibri"/>
              </a:rPr>
              <a:t>Inspection – Concrete Overlay Inventory and Condition</a:t>
            </a:r>
            <a:endParaRPr lang="en-CA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974" y="1761423"/>
            <a:ext cx="7108552" cy="402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2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9600" cy="977900"/>
          </a:xfrm>
        </p:spPr>
        <p:txBody>
          <a:bodyPr/>
          <a:lstStyle/>
          <a:p>
            <a:r>
              <a:rPr lang="en-US" sz="3300" b="1" dirty="0">
                <a:solidFill>
                  <a:srgbClr val="000000"/>
                </a:solidFill>
                <a:cs typeface="Calibri"/>
              </a:rPr>
              <a:t>Concrete Deck Inspection – Concrete </a:t>
            </a:r>
            <a:r>
              <a:rPr lang="en-US" sz="3300" b="1" dirty="0" smtClean="0">
                <a:solidFill>
                  <a:srgbClr val="000000"/>
                </a:solidFill>
                <a:cs typeface="Calibri"/>
              </a:rPr>
              <a:t>Deck  and Underside </a:t>
            </a:r>
            <a:r>
              <a:rPr lang="en-US" sz="3300" b="1" dirty="0">
                <a:solidFill>
                  <a:srgbClr val="000000"/>
                </a:solidFill>
                <a:cs typeface="Calibri"/>
              </a:rPr>
              <a:t>Inventory and Condition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91" y="1625600"/>
            <a:ext cx="5548117" cy="42735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766"/>
            <a:ext cx="8229600" cy="1020278"/>
          </a:xfrm>
        </p:spPr>
        <p:txBody>
          <a:bodyPr/>
          <a:lstStyle/>
          <a:p>
            <a:r>
              <a:rPr lang="en-US" sz="3300" b="1" dirty="0">
                <a:solidFill>
                  <a:srgbClr val="000000"/>
                </a:solidFill>
                <a:cs typeface="Calibri"/>
              </a:rPr>
              <a:t>Concrete Deck Inspection – </a:t>
            </a:r>
            <a:r>
              <a:rPr lang="en-US" sz="3300" b="1" dirty="0" smtClean="0">
                <a:solidFill>
                  <a:srgbClr val="000000"/>
                </a:solidFill>
                <a:cs typeface="Calibri"/>
              </a:rPr>
              <a:t>Edge Elements </a:t>
            </a:r>
            <a:r>
              <a:rPr lang="en-US" sz="3300" b="1" dirty="0">
                <a:solidFill>
                  <a:srgbClr val="000000"/>
                </a:solidFill>
                <a:cs typeface="Calibri"/>
              </a:rPr>
              <a:t>Inventory and Condition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23" y="1677146"/>
            <a:ext cx="5370897" cy="40791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392"/>
            <a:ext cx="8229600" cy="962526"/>
          </a:xfrm>
        </p:spPr>
        <p:txBody>
          <a:bodyPr/>
          <a:lstStyle/>
          <a:p>
            <a:r>
              <a:rPr lang="en-US" sz="3300" b="1" dirty="0">
                <a:solidFill>
                  <a:srgbClr val="000000"/>
                </a:solidFill>
                <a:cs typeface="Calibri"/>
              </a:rPr>
              <a:t>Concrete Deck Inspection – </a:t>
            </a:r>
            <a:r>
              <a:rPr lang="en-US" sz="3300" b="1" dirty="0" smtClean="0">
                <a:solidFill>
                  <a:srgbClr val="000000"/>
                </a:solidFill>
                <a:cs typeface="Calibri"/>
              </a:rPr>
              <a:t>Deck Joint </a:t>
            </a:r>
            <a:r>
              <a:rPr lang="en-US" sz="3300" b="1" dirty="0">
                <a:solidFill>
                  <a:srgbClr val="000000"/>
                </a:solidFill>
                <a:cs typeface="Calibri"/>
              </a:rPr>
              <a:t>Inventory and Condition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0" y="2666198"/>
            <a:ext cx="8410182" cy="22919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20813" y="901090"/>
            <a:ext cx="5943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8900" tIns="44450" rIns="88900" bIns="44450" anchor="ctr"/>
          <a:lstStyle/>
          <a:p>
            <a:pPr algn="ctr">
              <a:defRPr/>
            </a:pPr>
            <a:r>
              <a:rPr lang="en-US" sz="3600" b="1" dirty="0">
                <a:latin typeface="Calibri"/>
                <a:cs typeface="Calibri"/>
              </a:rPr>
              <a:t>Introduction</a:t>
            </a:r>
            <a:endParaRPr lang="en-US" sz="6000" dirty="0">
              <a:latin typeface="Calibri"/>
              <a:cs typeface="Calibri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62051" y="1622671"/>
            <a:ext cx="7219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8900" tIns="44450" rIns="88900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Level I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latin typeface="Calibri"/>
                <a:cs typeface="Calibri"/>
              </a:rPr>
              <a:t>primarily visual with standard tools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latin typeface="Calibri"/>
                <a:cs typeface="Calibri"/>
              </a:rPr>
              <a:t>no special access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latin typeface="Calibri"/>
                <a:cs typeface="Calibri"/>
              </a:rPr>
              <a:t>in accordance with BIM manual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Level II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latin typeface="Calibri"/>
                <a:cs typeface="Calibri"/>
              </a:rPr>
              <a:t>specialized knowledge / training and equipment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latin typeface="Calibri"/>
                <a:cs typeface="Calibri"/>
              </a:rPr>
              <a:t>detailed information on a particular component or components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latin typeface="Calibri"/>
                <a:cs typeface="Calibri"/>
              </a:rPr>
              <a:t>supervised by certified bridge inspector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51000" y="690196"/>
            <a:ext cx="5943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8900" tIns="44450" rIns="88900" bIns="4445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libri"/>
                <a:cs typeface="Calibri"/>
              </a:rPr>
              <a:t>Level II Inspection Types</a:t>
            </a:r>
            <a:endParaRPr lang="en-US" sz="6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91153" y="1758461"/>
            <a:ext cx="4343400" cy="384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8900" tIns="44450" rIns="88900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Copper Sulfate Electrode (CSE Testing)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Chloride Testing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Concrete Deck Inspection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Ultrasonic Truss Inspection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Culvert Barrel Measurements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Vertical Clearance Measurements</a:t>
            </a:r>
          </a:p>
        </p:txBody>
      </p:sp>
    </p:spTree>
    <p:extLst>
      <p:ext uri="{BB962C8B-B14F-4D97-AF65-F5344CB8AC3E}">
        <p14:creationId xmlns:p14="http://schemas.microsoft.com/office/powerpoint/2010/main" val="8825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2847" y="748323"/>
            <a:ext cx="5943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8900" tIns="44450" rIns="88900" bIns="4445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libri"/>
                <a:cs typeface="Calibri"/>
              </a:rPr>
              <a:t>Types of Level II Inspection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73301" y="1519603"/>
            <a:ext cx="684823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8900" tIns="44450" rIns="88900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Concrete Girder Inspection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Paint Inspection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Timber Coring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Scour Monitor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Special Structure Monitor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Underwater Inspection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Steel Culvert Corrosion Testing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Pin and Hanger Connection Testing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Steel Girder Cover Plate Inspection</a:t>
            </a:r>
          </a:p>
        </p:txBody>
      </p:sp>
    </p:spTree>
    <p:extLst>
      <p:ext uri="{BB962C8B-B14F-4D97-AF65-F5344CB8AC3E}">
        <p14:creationId xmlns:p14="http://schemas.microsoft.com/office/powerpoint/2010/main" val="21118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33769" y="728785"/>
            <a:ext cx="5943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8900" tIns="44450" rIns="88900" bIns="4445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libri"/>
                <a:cs typeface="Calibri"/>
              </a:rPr>
              <a:t>General Principles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82985" y="1869830"/>
            <a:ext cx="4724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8900" tIns="44450" rIns="88900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BIM condition rating system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Quantifies rating categories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Provides technical data / measurements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As required / ordered by Level I Inspector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Regular / predetermined schedule</a:t>
            </a:r>
          </a:p>
        </p:txBody>
      </p:sp>
    </p:spTree>
    <p:extLst>
      <p:ext uri="{BB962C8B-B14F-4D97-AF65-F5344CB8AC3E}">
        <p14:creationId xmlns:p14="http://schemas.microsoft.com/office/powerpoint/2010/main" val="36883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92385" y="655027"/>
            <a:ext cx="5943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8900" tIns="44450" rIns="88900" bIns="4445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libri"/>
                <a:cs typeface="Calibri"/>
              </a:rPr>
              <a:t>When Required?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67182" y="1668463"/>
            <a:ext cx="6136664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8900" tIns="44450" rIns="88900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Special access required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latin typeface="Calibri"/>
                <a:cs typeface="Calibri"/>
              </a:rPr>
              <a:t>swing stages or </a:t>
            </a:r>
            <a:r>
              <a:rPr lang="en-US" sz="2400" dirty="0" err="1">
                <a:latin typeface="Calibri"/>
                <a:cs typeface="Calibri"/>
              </a:rPr>
              <a:t>manlifts</a:t>
            </a:r>
            <a:endParaRPr lang="en-US" sz="2400" dirty="0">
              <a:latin typeface="Calibri"/>
              <a:cs typeface="Calibri"/>
            </a:endParaRP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latin typeface="Calibri"/>
                <a:cs typeface="Calibri"/>
              </a:rPr>
              <a:t>dewatering culverts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latin typeface="Calibri"/>
                <a:cs typeface="Calibri"/>
              </a:rPr>
              <a:t>underwater (scour or foundations)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Overall assessment for rehabilitation or major maintenance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latin typeface="Calibri"/>
                <a:cs typeface="Calibri"/>
              </a:rPr>
              <a:t>deck or paint inspections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latin typeface="Calibri"/>
                <a:cs typeface="Calibri"/>
              </a:rPr>
              <a:t>condition evaluation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latin typeface="Calibri"/>
                <a:cs typeface="Calibri"/>
              </a:rPr>
              <a:t>CSE, timber coring, ultrasonic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4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14231" y="787400"/>
            <a:ext cx="5943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8900" tIns="44450" rIns="88900" bIns="4445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libri"/>
                <a:cs typeface="Calibri"/>
              </a:rPr>
              <a:t>Level II Inspection Forms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514231" y="1985106"/>
            <a:ext cx="6324600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8900" tIns="44450" rIns="88900" bIns="44450" anchor="ctr"/>
          <a:lstStyle/>
          <a:p>
            <a:pPr>
              <a:defRPr/>
            </a:pPr>
            <a:endParaRPr lang="en-US" sz="6000" dirty="0">
              <a:latin typeface="Courier New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14231" y="1641231"/>
            <a:ext cx="4724400" cy="423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8900" tIns="44450" rIns="88900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Calibri"/>
                <a:cs typeface="Calibri"/>
              </a:rPr>
              <a:t>Bridges</a:t>
            </a:r>
          </a:p>
          <a:p>
            <a:pPr>
              <a:spcBef>
                <a:spcPct val="20000"/>
              </a:spcBef>
              <a:defRPr/>
            </a:pPr>
            <a:endParaRPr lang="en-US" sz="2400" dirty="0">
              <a:latin typeface="Calibri"/>
              <a:cs typeface="Calibri"/>
            </a:endParaRPr>
          </a:p>
          <a:p>
            <a:pPr>
              <a:spcBef>
                <a:spcPct val="20000"/>
              </a:spcBef>
              <a:defRPr/>
            </a:pPr>
            <a:endParaRPr lang="en-US" sz="2400" dirty="0" smtClean="0">
              <a:latin typeface="Calibri"/>
              <a:cs typeface="Calibri"/>
            </a:endParaRPr>
          </a:p>
          <a:p>
            <a:pPr>
              <a:spcBef>
                <a:spcPct val="20000"/>
              </a:spcBef>
              <a:defRPr/>
            </a:pPr>
            <a:endParaRPr lang="en-US" sz="2400" dirty="0" smtClean="0"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 smtClean="0">
                <a:latin typeface="Calibri"/>
                <a:cs typeface="Calibri"/>
              </a:rPr>
              <a:t>Culverts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514231" y="3956539"/>
            <a:ext cx="685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8900" tIns="44450" rIns="88900" bIns="44450" anchor="ctr"/>
          <a:lstStyle/>
          <a:p>
            <a:pPr>
              <a:defRPr/>
            </a:pPr>
            <a:endParaRPr lang="en-US" sz="6000" dirty="0">
              <a:latin typeface="Courier New" charset="0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9" y="3989438"/>
            <a:ext cx="8422343" cy="93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8" y="2342949"/>
            <a:ext cx="8454650" cy="50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518"/>
            <a:ext cx="8229600" cy="1097280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00"/>
                </a:solidFill>
                <a:ea typeface="+mn-ea"/>
                <a:cs typeface="Calibri"/>
              </a:rPr>
              <a:t>Level II Inspection </a:t>
            </a:r>
            <a:r>
              <a:rPr lang="en-US" sz="3600" b="1" dirty="0" smtClean="0">
                <a:solidFill>
                  <a:srgbClr val="000000"/>
                </a:solidFill>
                <a:ea typeface="+mn-ea"/>
                <a:cs typeface="Calibri"/>
              </a:rPr>
              <a:t>Forms – Common Inventory Information</a:t>
            </a:r>
            <a:r>
              <a:rPr lang="en-US" sz="3600" b="1" dirty="0">
                <a:solidFill>
                  <a:srgbClr val="000000"/>
                </a:solidFill>
                <a:ea typeface="+mn-ea"/>
                <a:cs typeface="Calibri"/>
              </a:rPr>
              <a:t/>
            </a:r>
            <a:br>
              <a:rPr lang="en-US" sz="3600" b="1" dirty="0">
                <a:solidFill>
                  <a:srgbClr val="000000"/>
                </a:solidFill>
                <a:ea typeface="+mn-ea"/>
                <a:cs typeface="Calibri"/>
              </a:rPr>
            </a:b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63" y="1751014"/>
            <a:ext cx="6635774" cy="40337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140"/>
            <a:ext cx="8229600" cy="1049155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cs typeface="Calibri"/>
              </a:rPr>
              <a:t>Level II Inspection </a:t>
            </a:r>
            <a:r>
              <a:rPr lang="en-US" sz="3600" b="1" dirty="0" smtClean="0">
                <a:solidFill>
                  <a:srgbClr val="000000"/>
                </a:solidFill>
                <a:cs typeface="Calibri"/>
              </a:rPr>
              <a:t>Forms – Inspection Scheduling Information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0" y="3121535"/>
            <a:ext cx="8104019" cy="13975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289</Words>
  <Application>Microsoft Office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Level II Inspection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Level II Inspection Forms – Common Inventory Information </vt:lpstr>
      <vt:lpstr>Level II Inspection Forms – Inspection Scheduling Information</vt:lpstr>
      <vt:lpstr>Level II Inspection Forms – Inspection Scheduling Information</vt:lpstr>
      <vt:lpstr>Level II Inspection Forms – Maintenance Recommendations</vt:lpstr>
      <vt:lpstr>PowerPoint Presentation</vt:lpstr>
      <vt:lpstr>Concrete Deck Inspection – Wear Surface Inventory and Condition</vt:lpstr>
      <vt:lpstr>Concrete Deck Inspection – Concrete Overlay Inventory and Condition</vt:lpstr>
      <vt:lpstr>Concrete Deck Inspection – Concrete Deck  and Underside Inventory and Condition</vt:lpstr>
      <vt:lpstr>Concrete Deck Inspection – Edge Elements Inventory and Condition</vt:lpstr>
      <vt:lpstr>Concrete Deck Inspection – Deck Joint Inventory and Condition</vt:lpstr>
    </vt:vector>
  </TitlesOfParts>
  <Company>BVBS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Korte</dc:creator>
  <cp:lastModifiedBy>Garry</cp:lastModifiedBy>
  <cp:revision>23</cp:revision>
  <dcterms:created xsi:type="dcterms:W3CDTF">2016-03-01T00:27:58Z</dcterms:created>
  <dcterms:modified xsi:type="dcterms:W3CDTF">2016-03-14T04:31:17Z</dcterms:modified>
</cp:coreProperties>
</file>