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4"/>
  </p:notesMasterIdLst>
  <p:sldIdLst>
    <p:sldId id="256" r:id="rId2"/>
    <p:sldId id="269" r:id="rId3"/>
    <p:sldId id="258" r:id="rId4"/>
    <p:sldId id="268" r:id="rId5"/>
    <p:sldId id="260" r:id="rId6"/>
    <p:sldId id="261" r:id="rId7"/>
    <p:sldId id="266" r:id="rId8"/>
    <p:sldId id="257" r:id="rId9"/>
    <p:sldId id="270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5B70B"/>
    <a:srgbClr val="23B21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1" autoAdjust="0"/>
  </p:normalViewPr>
  <p:slideViewPr>
    <p:cSldViewPr>
      <p:cViewPr>
        <p:scale>
          <a:sx n="60" d="100"/>
          <a:sy n="60" d="100"/>
        </p:scale>
        <p:origin x="-1456" y="-1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48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EACEC-13A6-494D-B72D-4FD5CB5286DC}" type="datetimeFigureOut">
              <a:rPr lang="en-US" smtClean="0"/>
              <a:t>3/17/2018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779B2-9DDD-493D-A512-03D37A9B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3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Welcome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Personal Introduction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6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440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8313" y="1412776"/>
            <a:ext cx="8207375" cy="4537174"/>
          </a:xfrm>
        </p:spPr>
        <p:txBody>
          <a:bodyPr rtlCol="0">
            <a:normAutofit/>
          </a:bodyPr>
          <a:lstStyle/>
          <a:p>
            <a:pPr lvl="0"/>
            <a:endParaRPr lang="en-CA" noProof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94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2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7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2730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02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92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7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03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43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grpSp>
        <p:nvGrpSpPr>
          <p:cNvPr id="1029" name="Group 6"/>
          <p:cNvGrpSpPr>
            <a:grpSpLocks/>
          </p:cNvGrpSpPr>
          <p:nvPr userDrawn="1"/>
        </p:nvGrpSpPr>
        <p:grpSpPr bwMode="auto">
          <a:xfrm>
            <a:off x="6934200" y="6019800"/>
            <a:ext cx="1912938" cy="836613"/>
            <a:chOff x="6934200" y="6019800"/>
            <a:chExt cx="1912938" cy="836613"/>
          </a:xfrm>
        </p:grpSpPr>
        <p:grpSp>
          <p:nvGrpSpPr>
            <p:cNvPr id="1031" name="Group 26"/>
            <p:cNvGrpSpPr>
              <a:grpSpLocks/>
            </p:cNvGrpSpPr>
            <p:nvPr/>
          </p:nvGrpSpPr>
          <p:grpSpPr bwMode="auto">
            <a:xfrm>
              <a:off x="6934200" y="6019800"/>
              <a:ext cx="1912938" cy="668338"/>
              <a:chOff x="5159" y="3606"/>
              <a:chExt cx="1205" cy="470"/>
            </a:xfrm>
          </p:grpSpPr>
          <p:sp>
            <p:nvSpPr>
              <p:cNvPr id="1034" name="Freeform 27"/>
              <p:cNvSpPr>
                <a:spLocks/>
              </p:cNvSpPr>
              <p:nvPr/>
            </p:nvSpPr>
            <p:spPr bwMode="auto">
              <a:xfrm>
                <a:off x="5758" y="3607"/>
                <a:ext cx="301" cy="209"/>
              </a:xfrm>
              <a:custGeom>
                <a:avLst/>
                <a:gdLst>
                  <a:gd name="T0" fmla="*/ 0 w 301"/>
                  <a:gd name="T1" fmla="*/ 208 h 209"/>
                  <a:gd name="T2" fmla="*/ 0 w 301"/>
                  <a:gd name="T3" fmla="*/ 208 h 209"/>
                  <a:gd name="T4" fmla="*/ 22 w 301"/>
                  <a:gd name="T5" fmla="*/ 206 h 209"/>
                  <a:gd name="T6" fmla="*/ 46 w 301"/>
                  <a:gd name="T7" fmla="*/ 202 h 209"/>
                  <a:gd name="T8" fmla="*/ 71 w 301"/>
                  <a:gd name="T9" fmla="*/ 195 h 209"/>
                  <a:gd name="T10" fmla="*/ 96 w 301"/>
                  <a:gd name="T11" fmla="*/ 186 h 209"/>
                  <a:gd name="T12" fmla="*/ 120 w 301"/>
                  <a:gd name="T13" fmla="*/ 176 h 209"/>
                  <a:gd name="T14" fmla="*/ 145 w 301"/>
                  <a:gd name="T15" fmla="*/ 163 h 209"/>
                  <a:gd name="T16" fmla="*/ 169 w 301"/>
                  <a:gd name="T17" fmla="*/ 149 h 209"/>
                  <a:gd name="T18" fmla="*/ 192 w 301"/>
                  <a:gd name="T19" fmla="*/ 134 h 209"/>
                  <a:gd name="T20" fmla="*/ 213 w 301"/>
                  <a:gd name="T21" fmla="*/ 118 h 209"/>
                  <a:gd name="T22" fmla="*/ 234 w 301"/>
                  <a:gd name="T23" fmla="*/ 101 h 209"/>
                  <a:gd name="T24" fmla="*/ 252 w 301"/>
                  <a:gd name="T25" fmla="*/ 84 h 209"/>
                  <a:gd name="T26" fmla="*/ 267 w 301"/>
                  <a:gd name="T27" fmla="*/ 66 h 209"/>
                  <a:gd name="T28" fmla="*/ 281 w 301"/>
                  <a:gd name="T29" fmla="*/ 49 h 209"/>
                  <a:gd name="T30" fmla="*/ 290 w 301"/>
                  <a:gd name="T31" fmla="*/ 32 h 209"/>
                  <a:gd name="T32" fmla="*/ 297 w 301"/>
                  <a:gd name="T33" fmla="*/ 15 h 209"/>
                  <a:gd name="T34" fmla="*/ 300 w 301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1" h="209">
                    <a:moveTo>
                      <a:pt x="0" y="208"/>
                    </a:moveTo>
                    <a:lnTo>
                      <a:pt x="0" y="208"/>
                    </a:lnTo>
                    <a:lnTo>
                      <a:pt x="22" y="206"/>
                    </a:lnTo>
                    <a:lnTo>
                      <a:pt x="46" y="202"/>
                    </a:lnTo>
                    <a:lnTo>
                      <a:pt x="71" y="195"/>
                    </a:lnTo>
                    <a:lnTo>
                      <a:pt x="96" y="186"/>
                    </a:lnTo>
                    <a:lnTo>
                      <a:pt x="120" y="176"/>
                    </a:lnTo>
                    <a:lnTo>
                      <a:pt x="145" y="163"/>
                    </a:lnTo>
                    <a:lnTo>
                      <a:pt x="169" y="149"/>
                    </a:lnTo>
                    <a:lnTo>
                      <a:pt x="192" y="134"/>
                    </a:lnTo>
                    <a:lnTo>
                      <a:pt x="213" y="118"/>
                    </a:lnTo>
                    <a:lnTo>
                      <a:pt x="234" y="101"/>
                    </a:lnTo>
                    <a:lnTo>
                      <a:pt x="252" y="84"/>
                    </a:lnTo>
                    <a:lnTo>
                      <a:pt x="267" y="66"/>
                    </a:lnTo>
                    <a:lnTo>
                      <a:pt x="281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30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28"/>
              <p:cNvSpPr>
                <a:spLocks/>
              </p:cNvSpPr>
              <p:nvPr/>
            </p:nvSpPr>
            <p:spPr bwMode="auto">
              <a:xfrm>
                <a:off x="5458" y="3607"/>
                <a:ext cx="302" cy="209"/>
              </a:xfrm>
              <a:custGeom>
                <a:avLst/>
                <a:gdLst>
                  <a:gd name="T0" fmla="*/ 301 w 302"/>
                  <a:gd name="T1" fmla="*/ 208 h 209"/>
                  <a:gd name="T2" fmla="*/ 301 w 302"/>
                  <a:gd name="T3" fmla="*/ 208 h 209"/>
                  <a:gd name="T4" fmla="*/ 278 w 302"/>
                  <a:gd name="T5" fmla="*/ 207 h 209"/>
                  <a:gd name="T6" fmla="*/ 255 w 302"/>
                  <a:gd name="T7" fmla="*/ 202 h 209"/>
                  <a:gd name="T8" fmla="*/ 230 w 302"/>
                  <a:gd name="T9" fmla="*/ 196 h 209"/>
                  <a:gd name="T10" fmla="*/ 205 w 302"/>
                  <a:gd name="T11" fmla="*/ 187 h 209"/>
                  <a:gd name="T12" fmla="*/ 180 w 302"/>
                  <a:gd name="T13" fmla="*/ 176 h 209"/>
                  <a:gd name="T14" fmla="*/ 156 w 302"/>
                  <a:gd name="T15" fmla="*/ 163 h 209"/>
                  <a:gd name="T16" fmla="*/ 132 w 302"/>
                  <a:gd name="T17" fmla="*/ 150 h 209"/>
                  <a:gd name="T18" fmla="*/ 109 w 302"/>
                  <a:gd name="T19" fmla="*/ 134 h 209"/>
                  <a:gd name="T20" fmla="*/ 87 w 302"/>
                  <a:gd name="T21" fmla="*/ 119 h 209"/>
                  <a:gd name="T22" fmla="*/ 67 w 302"/>
                  <a:gd name="T23" fmla="*/ 102 h 209"/>
                  <a:gd name="T24" fmla="*/ 48 w 302"/>
                  <a:gd name="T25" fmla="*/ 84 h 209"/>
                  <a:gd name="T26" fmla="*/ 33 w 302"/>
                  <a:gd name="T27" fmla="*/ 67 h 209"/>
                  <a:gd name="T28" fmla="*/ 20 w 302"/>
                  <a:gd name="T29" fmla="*/ 50 h 209"/>
                  <a:gd name="T30" fmla="*/ 9 w 302"/>
                  <a:gd name="T31" fmla="*/ 33 h 209"/>
                  <a:gd name="T32" fmla="*/ 3 w 302"/>
                  <a:gd name="T33" fmla="*/ 16 h 209"/>
                  <a:gd name="T34" fmla="*/ 0 w 302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2" h="209">
                    <a:moveTo>
                      <a:pt x="301" y="208"/>
                    </a:moveTo>
                    <a:lnTo>
                      <a:pt x="301" y="208"/>
                    </a:lnTo>
                    <a:lnTo>
                      <a:pt x="278" y="207"/>
                    </a:lnTo>
                    <a:lnTo>
                      <a:pt x="255" y="202"/>
                    </a:lnTo>
                    <a:lnTo>
                      <a:pt x="230" y="196"/>
                    </a:lnTo>
                    <a:lnTo>
                      <a:pt x="205" y="187"/>
                    </a:lnTo>
                    <a:lnTo>
                      <a:pt x="180" y="176"/>
                    </a:lnTo>
                    <a:lnTo>
                      <a:pt x="156" y="163"/>
                    </a:lnTo>
                    <a:lnTo>
                      <a:pt x="132" y="150"/>
                    </a:lnTo>
                    <a:lnTo>
                      <a:pt x="109" y="134"/>
                    </a:lnTo>
                    <a:lnTo>
                      <a:pt x="87" y="119"/>
                    </a:lnTo>
                    <a:lnTo>
                      <a:pt x="67" y="102"/>
                    </a:lnTo>
                    <a:lnTo>
                      <a:pt x="48" y="84"/>
                    </a:lnTo>
                    <a:lnTo>
                      <a:pt x="33" y="67"/>
                    </a:lnTo>
                    <a:lnTo>
                      <a:pt x="20" y="50"/>
                    </a:lnTo>
                    <a:lnTo>
                      <a:pt x="9" y="33"/>
                    </a:lnTo>
                    <a:lnTo>
                      <a:pt x="3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29"/>
              <p:cNvSpPr>
                <a:spLocks/>
              </p:cNvSpPr>
              <p:nvPr/>
            </p:nvSpPr>
            <p:spPr bwMode="auto">
              <a:xfrm>
                <a:off x="6057" y="3607"/>
                <a:ext cx="306" cy="210"/>
              </a:xfrm>
              <a:custGeom>
                <a:avLst/>
                <a:gdLst>
                  <a:gd name="T0" fmla="*/ 305 w 306"/>
                  <a:gd name="T1" fmla="*/ 209 h 210"/>
                  <a:gd name="T2" fmla="*/ 305 w 306"/>
                  <a:gd name="T3" fmla="*/ 209 h 210"/>
                  <a:gd name="T4" fmla="*/ 282 w 306"/>
                  <a:gd name="T5" fmla="*/ 207 h 210"/>
                  <a:gd name="T6" fmla="*/ 259 w 306"/>
                  <a:gd name="T7" fmla="*/ 203 h 210"/>
                  <a:gd name="T8" fmla="*/ 234 w 306"/>
                  <a:gd name="T9" fmla="*/ 196 h 210"/>
                  <a:gd name="T10" fmla="*/ 208 w 306"/>
                  <a:gd name="T11" fmla="*/ 187 h 210"/>
                  <a:gd name="T12" fmla="*/ 183 w 306"/>
                  <a:gd name="T13" fmla="*/ 177 h 210"/>
                  <a:gd name="T14" fmla="*/ 158 w 306"/>
                  <a:gd name="T15" fmla="*/ 164 h 210"/>
                  <a:gd name="T16" fmla="*/ 134 w 306"/>
                  <a:gd name="T17" fmla="*/ 150 h 210"/>
                  <a:gd name="T18" fmla="*/ 110 w 306"/>
                  <a:gd name="T19" fmla="*/ 135 h 210"/>
                  <a:gd name="T20" fmla="*/ 88 w 306"/>
                  <a:gd name="T21" fmla="*/ 119 h 210"/>
                  <a:gd name="T22" fmla="*/ 66 w 306"/>
                  <a:gd name="T23" fmla="*/ 102 h 210"/>
                  <a:gd name="T24" fmla="*/ 48 w 306"/>
                  <a:gd name="T25" fmla="*/ 85 h 210"/>
                  <a:gd name="T26" fmla="*/ 33 w 306"/>
                  <a:gd name="T27" fmla="*/ 67 h 210"/>
                  <a:gd name="T28" fmla="*/ 19 w 306"/>
                  <a:gd name="T29" fmla="*/ 50 h 210"/>
                  <a:gd name="T30" fmla="*/ 9 w 306"/>
                  <a:gd name="T31" fmla="*/ 33 h 210"/>
                  <a:gd name="T32" fmla="*/ 2 w 306"/>
                  <a:gd name="T33" fmla="*/ 16 h 210"/>
                  <a:gd name="T34" fmla="*/ 0 w 306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6" h="210">
                    <a:moveTo>
                      <a:pt x="305" y="209"/>
                    </a:moveTo>
                    <a:lnTo>
                      <a:pt x="305" y="209"/>
                    </a:lnTo>
                    <a:lnTo>
                      <a:pt x="282" y="207"/>
                    </a:lnTo>
                    <a:lnTo>
                      <a:pt x="259" y="203"/>
                    </a:lnTo>
                    <a:lnTo>
                      <a:pt x="234" y="196"/>
                    </a:lnTo>
                    <a:lnTo>
                      <a:pt x="208" y="187"/>
                    </a:lnTo>
                    <a:lnTo>
                      <a:pt x="183" y="177"/>
                    </a:lnTo>
                    <a:lnTo>
                      <a:pt x="158" y="164"/>
                    </a:lnTo>
                    <a:lnTo>
                      <a:pt x="134" y="150"/>
                    </a:lnTo>
                    <a:lnTo>
                      <a:pt x="110" y="135"/>
                    </a:lnTo>
                    <a:lnTo>
                      <a:pt x="88" y="119"/>
                    </a:lnTo>
                    <a:lnTo>
                      <a:pt x="66" y="102"/>
                    </a:lnTo>
                    <a:lnTo>
                      <a:pt x="48" y="85"/>
                    </a:lnTo>
                    <a:lnTo>
                      <a:pt x="33" y="67"/>
                    </a:lnTo>
                    <a:lnTo>
                      <a:pt x="19" y="50"/>
                    </a:lnTo>
                    <a:lnTo>
                      <a:pt x="9" y="33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30"/>
              <p:cNvSpPr>
                <a:spLocks/>
              </p:cNvSpPr>
              <p:nvPr/>
            </p:nvSpPr>
            <p:spPr bwMode="auto">
              <a:xfrm>
                <a:off x="5159" y="3849"/>
                <a:ext cx="1196" cy="20"/>
              </a:xfrm>
              <a:custGeom>
                <a:avLst/>
                <a:gdLst>
                  <a:gd name="T0" fmla="*/ 1195 w 1196"/>
                  <a:gd name="T1" fmla="*/ 5 h 22"/>
                  <a:gd name="T2" fmla="*/ 1195 w 1196"/>
                  <a:gd name="T3" fmla="*/ 0 h 22"/>
                  <a:gd name="T4" fmla="*/ 0 w 1196"/>
                  <a:gd name="T5" fmla="*/ 0 h 22"/>
                  <a:gd name="T6" fmla="*/ 0 w 1196"/>
                  <a:gd name="T7" fmla="*/ 12 h 22"/>
                  <a:gd name="T8" fmla="*/ 1195 w 1196"/>
                  <a:gd name="T9" fmla="*/ 12 h 22"/>
                  <a:gd name="T10" fmla="*/ 1195 w 1196"/>
                  <a:gd name="T11" fmla="*/ 5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6" h="22">
                    <a:moveTo>
                      <a:pt x="1195" y="11"/>
                    </a:moveTo>
                    <a:lnTo>
                      <a:pt x="1195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1195" y="21"/>
                    </a:lnTo>
                    <a:lnTo>
                      <a:pt x="1195" y="1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31"/>
              <p:cNvSpPr>
                <a:spLocks/>
              </p:cNvSpPr>
              <p:nvPr/>
            </p:nvSpPr>
            <p:spPr bwMode="auto">
              <a:xfrm>
                <a:off x="5450" y="3607"/>
                <a:ext cx="10" cy="441"/>
              </a:xfrm>
              <a:custGeom>
                <a:avLst/>
                <a:gdLst>
                  <a:gd name="T0" fmla="*/ 5 w 10"/>
                  <a:gd name="T1" fmla="*/ 440 h 441"/>
                  <a:gd name="T2" fmla="*/ 9 w 10"/>
                  <a:gd name="T3" fmla="*/ 440 h 441"/>
                  <a:gd name="T4" fmla="*/ 9 w 10"/>
                  <a:gd name="T5" fmla="*/ 0 h 441"/>
                  <a:gd name="T6" fmla="*/ 0 w 10"/>
                  <a:gd name="T7" fmla="*/ 0 h 441"/>
                  <a:gd name="T8" fmla="*/ 0 w 10"/>
                  <a:gd name="T9" fmla="*/ 440 h 441"/>
                  <a:gd name="T10" fmla="*/ 5 w 10"/>
                  <a:gd name="T11" fmla="*/ 440 h 4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41">
                    <a:moveTo>
                      <a:pt x="5" y="440"/>
                    </a:moveTo>
                    <a:lnTo>
                      <a:pt x="9" y="44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40"/>
                    </a:lnTo>
                    <a:lnTo>
                      <a:pt x="5" y="4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32"/>
              <p:cNvSpPr>
                <a:spLocks/>
              </p:cNvSpPr>
              <p:nvPr/>
            </p:nvSpPr>
            <p:spPr bwMode="auto">
              <a:xfrm>
                <a:off x="6049" y="3606"/>
                <a:ext cx="10" cy="451"/>
              </a:xfrm>
              <a:custGeom>
                <a:avLst/>
                <a:gdLst>
                  <a:gd name="T0" fmla="*/ 5 w 10"/>
                  <a:gd name="T1" fmla="*/ 450 h 451"/>
                  <a:gd name="T2" fmla="*/ 9 w 10"/>
                  <a:gd name="T3" fmla="*/ 450 h 451"/>
                  <a:gd name="T4" fmla="*/ 9 w 10"/>
                  <a:gd name="T5" fmla="*/ 0 h 451"/>
                  <a:gd name="T6" fmla="*/ 0 w 10"/>
                  <a:gd name="T7" fmla="*/ 0 h 451"/>
                  <a:gd name="T8" fmla="*/ 0 w 10"/>
                  <a:gd name="T9" fmla="*/ 450 h 451"/>
                  <a:gd name="T10" fmla="*/ 5 w 10"/>
                  <a:gd name="T11" fmla="*/ 450 h 4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51">
                    <a:moveTo>
                      <a:pt x="5" y="450"/>
                    </a:moveTo>
                    <a:lnTo>
                      <a:pt x="9" y="45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50"/>
                    </a:lnTo>
                    <a:lnTo>
                      <a:pt x="5" y="45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33"/>
              <p:cNvSpPr>
                <a:spLocks/>
              </p:cNvSpPr>
              <p:nvPr/>
            </p:nvSpPr>
            <p:spPr bwMode="auto">
              <a:xfrm>
                <a:off x="5159" y="3869"/>
                <a:ext cx="1205" cy="207"/>
              </a:xfrm>
              <a:custGeom>
                <a:avLst/>
                <a:gdLst>
                  <a:gd name="T0" fmla="*/ 0 w 1205"/>
                  <a:gd name="T1" fmla="*/ 0 h 206"/>
                  <a:gd name="T2" fmla="*/ 25 w 1205"/>
                  <a:gd name="T3" fmla="*/ 8 h 206"/>
                  <a:gd name="T4" fmla="*/ 46 w 1205"/>
                  <a:gd name="T5" fmla="*/ 22 h 206"/>
                  <a:gd name="T6" fmla="*/ 64 w 1205"/>
                  <a:gd name="T7" fmla="*/ 39 h 206"/>
                  <a:gd name="T8" fmla="*/ 80 w 1205"/>
                  <a:gd name="T9" fmla="*/ 59 h 206"/>
                  <a:gd name="T10" fmla="*/ 95 w 1205"/>
                  <a:gd name="T11" fmla="*/ 80 h 206"/>
                  <a:gd name="T12" fmla="*/ 108 w 1205"/>
                  <a:gd name="T13" fmla="*/ 102 h 206"/>
                  <a:gd name="T14" fmla="*/ 122 w 1205"/>
                  <a:gd name="T15" fmla="*/ 128 h 206"/>
                  <a:gd name="T16" fmla="*/ 136 w 1205"/>
                  <a:gd name="T17" fmla="*/ 146 h 206"/>
                  <a:gd name="T18" fmla="*/ 207 w 1205"/>
                  <a:gd name="T19" fmla="*/ 162 h 206"/>
                  <a:gd name="T20" fmla="*/ 223 w 1205"/>
                  <a:gd name="T21" fmla="*/ 170 h 206"/>
                  <a:gd name="T22" fmla="*/ 240 w 1205"/>
                  <a:gd name="T23" fmla="*/ 177 h 206"/>
                  <a:gd name="T24" fmla="*/ 257 w 1205"/>
                  <a:gd name="T25" fmla="*/ 183 h 206"/>
                  <a:gd name="T26" fmla="*/ 276 w 1205"/>
                  <a:gd name="T27" fmla="*/ 186 h 206"/>
                  <a:gd name="T28" fmla="*/ 295 w 1205"/>
                  <a:gd name="T29" fmla="*/ 189 h 206"/>
                  <a:gd name="T30" fmla="*/ 314 w 1205"/>
                  <a:gd name="T31" fmla="*/ 190 h 206"/>
                  <a:gd name="T32" fmla="*/ 332 w 1205"/>
                  <a:gd name="T33" fmla="*/ 192 h 206"/>
                  <a:gd name="T34" fmla="*/ 360 w 1205"/>
                  <a:gd name="T35" fmla="*/ 208 h 206"/>
                  <a:gd name="T36" fmla="*/ 367 w 1205"/>
                  <a:gd name="T37" fmla="*/ 208 h 206"/>
                  <a:gd name="T38" fmla="*/ 378 w 1205"/>
                  <a:gd name="T39" fmla="*/ 209 h 206"/>
                  <a:gd name="T40" fmla="*/ 394 w 1205"/>
                  <a:gd name="T41" fmla="*/ 211 h 206"/>
                  <a:gd name="T42" fmla="*/ 411 w 1205"/>
                  <a:gd name="T43" fmla="*/ 211 h 206"/>
                  <a:gd name="T44" fmla="*/ 428 w 1205"/>
                  <a:gd name="T45" fmla="*/ 211 h 206"/>
                  <a:gd name="T46" fmla="*/ 443 w 1205"/>
                  <a:gd name="T47" fmla="*/ 209 h 206"/>
                  <a:gd name="T48" fmla="*/ 452 w 1205"/>
                  <a:gd name="T49" fmla="*/ 206 h 206"/>
                  <a:gd name="T50" fmla="*/ 457 w 1205"/>
                  <a:gd name="T51" fmla="*/ 200 h 206"/>
                  <a:gd name="T52" fmla="*/ 542 w 1205"/>
                  <a:gd name="T53" fmla="*/ 197 h 206"/>
                  <a:gd name="T54" fmla="*/ 552 w 1205"/>
                  <a:gd name="T55" fmla="*/ 201 h 206"/>
                  <a:gd name="T56" fmla="*/ 563 w 1205"/>
                  <a:gd name="T57" fmla="*/ 203 h 206"/>
                  <a:gd name="T58" fmla="*/ 573 w 1205"/>
                  <a:gd name="T59" fmla="*/ 204 h 206"/>
                  <a:gd name="T60" fmla="*/ 584 w 1205"/>
                  <a:gd name="T61" fmla="*/ 204 h 206"/>
                  <a:gd name="T62" fmla="*/ 595 w 1205"/>
                  <a:gd name="T63" fmla="*/ 204 h 206"/>
                  <a:gd name="T64" fmla="*/ 605 w 1205"/>
                  <a:gd name="T65" fmla="*/ 204 h 206"/>
                  <a:gd name="T66" fmla="*/ 616 w 1205"/>
                  <a:gd name="T67" fmla="*/ 204 h 206"/>
                  <a:gd name="T68" fmla="*/ 627 w 1205"/>
                  <a:gd name="T69" fmla="*/ 200 h 206"/>
                  <a:gd name="T70" fmla="*/ 646 w 1205"/>
                  <a:gd name="T71" fmla="*/ 195 h 206"/>
                  <a:gd name="T72" fmla="*/ 673 w 1205"/>
                  <a:gd name="T73" fmla="*/ 193 h 206"/>
                  <a:gd name="T74" fmla="*/ 704 w 1205"/>
                  <a:gd name="T75" fmla="*/ 193 h 206"/>
                  <a:gd name="T76" fmla="*/ 738 w 1205"/>
                  <a:gd name="T77" fmla="*/ 194 h 206"/>
                  <a:gd name="T78" fmla="*/ 771 w 1205"/>
                  <a:gd name="T79" fmla="*/ 196 h 206"/>
                  <a:gd name="T80" fmla="*/ 800 w 1205"/>
                  <a:gd name="T81" fmla="*/ 198 h 206"/>
                  <a:gd name="T82" fmla="*/ 821 w 1205"/>
                  <a:gd name="T83" fmla="*/ 200 h 206"/>
                  <a:gd name="T84" fmla="*/ 934 w 1205"/>
                  <a:gd name="T85" fmla="*/ 195 h 206"/>
                  <a:gd name="T86" fmla="*/ 949 w 1205"/>
                  <a:gd name="T87" fmla="*/ 192 h 206"/>
                  <a:gd name="T88" fmla="*/ 962 w 1205"/>
                  <a:gd name="T89" fmla="*/ 184 h 206"/>
                  <a:gd name="T90" fmla="*/ 974 w 1205"/>
                  <a:gd name="T91" fmla="*/ 173 h 206"/>
                  <a:gd name="T92" fmla="*/ 987 w 1205"/>
                  <a:gd name="T93" fmla="*/ 159 h 206"/>
                  <a:gd name="T94" fmla="*/ 998 w 1205"/>
                  <a:gd name="T95" fmla="*/ 146 h 206"/>
                  <a:gd name="T96" fmla="*/ 1010 w 1205"/>
                  <a:gd name="T97" fmla="*/ 133 h 206"/>
                  <a:gd name="T98" fmla="*/ 1024 w 1205"/>
                  <a:gd name="T99" fmla="*/ 124 h 206"/>
                  <a:gd name="T100" fmla="*/ 1039 w 1205"/>
                  <a:gd name="T101" fmla="*/ 118 h 206"/>
                  <a:gd name="T102" fmla="*/ 1058 w 1205"/>
                  <a:gd name="T103" fmla="*/ 117 h 206"/>
                  <a:gd name="T104" fmla="*/ 1085 w 1205"/>
                  <a:gd name="T105" fmla="*/ 115 h 206"/>
                  <a:gd name="T106" fmla="*/ 1107 w 1205"/>
                  <a:gd name="T107" fmla="*/ 109 h 206"/>
                  <a:gd name="T108" fmla="*/ 1116 w 1205"/>
                  <a:gd name="T109" fmla="*/ 89 h 206"/>
                  <a:gd name="T110" fmla="*/ 1125 w 1205"/>
                  <a:gd name="T111" fmla="*/ 80 h 206"/>
                  <a:gd name="T112" fmla="*/ 1141 w 1205"/>
                  <a:gd name="T113" fmla="*/ 60 h 206"/>
                  <a:gd name="T114" fmla="*/ 1158 w 1205"/>
                  <a:gd name="T115" fmla="*/ 40 h 206"/>
                  <a:gd name="T116" fmla="*/ 1166 w 1205"/>
                  <a:gd name="T117" fmla="*/ 28 h 206"/>
                  <a:gd name="T118" fmla="*/ 1171 w 1205"/>
                  <a:gd name="T119" fmla="*/ 22 h 206"/>
                  <a:gd name="T120" fmla="*/ 1184 w 1205"/>
                  <a:gd name="T121" fmla="*/ 13 h 206"/>
                  <a:gd name="T122" fmla="*/ 1196 w 1205"/>
                  <a:gd name="T123" fmla="*/ 4 h 206"/>
                  <a:gd name="T124" fmla="*/ 1204 w 1205"/>
                  <a:gd name="T125" fmla="*/ 1 h 20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205" h="206">
                    <a:moveTo>
                      <a:pt x="0" y="0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5" y="8"/>
                    </a:lnTo>
                    <a:lnTo>
                      <a:pt x="36" y="14"/>
                    </a:lnTo>
                    <a:lnTo>
                      <a:pt x="46" y="22"/>
                    </a:lnTo>
                    <a:lnTo>
                      <a:pt x="55" y="30"/>
                    </a:lnTo>
                    <a:lnTo>
                      <a:pt x="64" y="39"/>
                    </a:lnTo>
                    <a:lnTo>
                      <a:pt x="72" y="49"/>
                    </a:lnTo>
                    <a:lnTo>
                      <a:pt x="80" y="59"/>
                    </a:lnTo>
                    <a:lnTo>
                      <a:pt x="87" y="70"/>
                    </a:lnTo>
                    <a:lnTo>
                      <a:pt x="95" y="80"/>
                    </a:lnTo>
                    <a:lnTo>
                      <a:pt x="101" y="91"/>
                    </a:lnTo>
                    <a:lnTo>
                      <a:pt x="108" y="102"/>
                    </a:lnTo>
                    <a:lnTo>
                      <a:pt x="115" y="112"/>
                    </a:lnTo>
                    <a:lnTo>
                      <a:pt x="122" y="122"/>
                    </a:lnTo>
                    <a:lnTo>
                      <a:pt x="128" y="131"/>
                    </a:lnTo>
                    <a:lnTo>
                      <a:pt x="136" y="140"/>
                    </a:lnTo>
                    <a:lnTo>
                      <a:pt x="199" y="151"/>
                    </a:lnTo>
                    <a:lnTo>
                      <a:pt x="207" y="156"/>
                    </a:lnTo>
                    <a:lnTo>
                      <a:pt x="215" y="160"/>
                    </a:lnTo>
                    <a:lnTo>
                      <a:pt x="223" y="164"/>
                    </a:lnTo>
                    <a:lnTo>
                      <a:pt x="231" y="168"/>
                    </a:lnTo>
                    <a:lnTo>
                      <a:pt x="240" y="171"/>
                    </a:lnTo>
                    <a:lnTo>
                      <a:pt x="249" y="174"/>
                    </a:lnTo>
                    <a:lnTo>
                      <a:pt x="257" y="177"/>
                    </a:lnTo>
                    <a:lnTo>
                      <a:pt x="267" y="179"/>
                    </a:lnTo>
                    <a:lnTo>
                      <a:pt x="276" y="180"/>
                    </a:lnTo>
                    <a:lnTo>
                      <a:pt x="285" y="182"/>
                    </a:lnTo>
                    <a:lnTo>
                      <a:pt x="295" y="183"/>
                    </a:lnTo>
                    <a:lnTo>
                      <a:pt x="304" y="184"/>
                    </a:lnTo>
                    <a:lnTo>
                      <a:pt x="314" y="184"/>
                    </a:lnTo>
                    <a:lnTo>
                      <a:pt x="323" y="185"/>
                    </a:lnTo>
                    <a:lnTo>
                      <a:pt x="332" y="186"/>
                    </a:lnTo>
                    <a:lnTo>
                      <a:pt x="341" y="186"/>
                    </a:lnTo>
                    <a:lnTo>
                      <a:pt x="360" y="202"/>
                    </a:lnTo>
                    <a:lnTo>
                      <a:pt x="362" y="202"/>
                    </a:lnTo>
                    <a:lnTo>
                      <a:pt x="367" y="202"/>
                    </a:lnTo>
                    <a:lnTo>
                      <a:pt x="372" y="203"/>
                    </a:lnTo>
                    <a:lnTo>
                      <a:pt x="378" y="203"/>
                    </a:lnTo>
                    <a:lnTo>
                      <a:pt x="386" y="204"/>
                    </a:lnTo>
                    <a:lnTo>
                      <a:pt x="394" y="205"/>
                    </a:lnTo>
                    <a:lnTo>
                      <a:pt x="403" y="205"/>
                    </a:lnTo>
                    <a:lnTo>
                      <a:pt x="411" y="205"/>
                    </a:lnTo>
                    <a:lnTo>
                      <a:pt x="420" y="205"/>
                    </a:lnTo>
                    <a:lnTo>
                      <a:pt x="428" y="205"/>
                    </a:lnTo>
                    <a:lnTo>
                      <a:pt x="435" y="204"/>
                    </a:lnTo>
                    <a:lnTo>
                      <a:pt x="443" y="203"/>
                    </a:lnTo>
                    <a:lnTo>
                      <a:pt x="449" y="202"/>
                    </a:lnTo>
                    <a:lnTo>
                      <a:pt x="452" y="200"/>
                    </a:lnTo>
                    <a:lnTo>
                      <a:pt x="456" y="197"/>
                    </a:lnTo>
                    <a:lnTo>
                      <a:pt x="457" y="194"/>
                    </a:lnTo>
                    <a:lnTo>
                      <a:pt x="539" y="189"/>
                    </a:lnTo>
                    <a:lnTo>
                      <a:pt x="542" y="191"/>
                    </a:lnTo>
                    <a:lnTo>
                      <a:pt x="548" y="193"/>
                    </a:lnTo>
                    <a:lnTo>
                      <a:pt x="552" y="195"/>
                    </a:lnTo>
                    <a:lnTo>
                      <a:pt x="557" y="196"/>
                    </a:lnTo>
                    <a:lnTo>
                      <a:pt x="563" y="197"/>
                    </a:lnTo>
                    <a:lnTo>
                      <a:pt x="568" y="198"/>
                    </a:lnTo>
                    <a:lnTo>
                      <a:pt x="573" y="198"/>
                    </a:lnTo>
                    <a:lnTo>
                      <a:pt x="578" y="198"/>
                    </a:lnTo>
                    <a:lnTo>
                      <a:pt x="584" y="198"/>
                    </a:lnTo>
                    <a:lnTo>
                      <a:pt x="590" y="198"/>
                    </a:lnTo>
                    <a:lnTo>
                      <a:pt x="595" y="198"/>
                    </a:lnTo>
                    <a:lnTo>
                      <a:pt x="601" y="198"/>
                    </a:lnTo>
                    <a:lnTo>
                      <a:pt x="605" y="198"/>
                    </a:lnTo>
                    <a:lnTo>
                      <a:pt x="611" y="198"/>
                    </a:lnTo>
                    <a:lnTo>
                      <a:pt x="616" y="198"/>
                    </a:lnTo>
                    <a:lnTo>
                      <a:pt x="621" y="198"/>
                    </a:lnTo>
                    <a:lnTo>
                      <a:pt x="627" y="194"/>
                    </a:lnTo>
                    <a:lnTo>
                      <a:pt x="635" y="191"/>
                    </a:lnTo>
                    <a:lnTo>
                      <a:pt x="646" y="189"/>
                    </a:lnTo>
                    <a:lnTo>
                      <a:pt x="658" y="187"/>
                    </a:lnTo>
                    <a:lnTo>
                      <a:pt x="673" y="187"/>
                    </a:lnTo>
                    <a:lnTo>
                      <a:pt x="689" y="187"/>
                    </a:lnTo>
                    <a:lnTo>
                      <a:pt x="704" y="187"/>
                    </a:lnTo>
                    <a:lnTo>
                      <a:pt x="721" y="187"/>
                    </a:lnTo>
                    <a:lnTo>
                      <a:pt x="738" y="188"/>
                    </a:lnTo>
                    <a:lnTo>
                      <a:pt x="755" y="189"/>
                    </a:lnTo>
                    <a:lnTo>
                      <a:pt x="771" y="190"/>
                    </a:lnTo>
                    <a:lnTo>
                      <a:pt x="787" y="191"/>
                    </a:lnTo>
                    <a:lnTo>
                      <a:pt x="800" y="192"/>
                    </a:lnTo>
                    <a:lnTo>
                      <a:pt x="812" y="193"/>
                    </a:lnTo>
                    <a:lnTo>
                      <a:pt x="821" y="194"/>
                    </a:lnTo>
                    <a:lnTo>
                      <a:pt x="829" y="194"/>
                    </a:lnTo>
                    <a:lnTo>
                      <a:pt x="934" y="189"/>
                    </a:lnTo>
                    <a:lnTo>
                      <a:pt x="941" y="188"/>
                    </a:lnTo>
                    <a:lnTo>
                      <a:pt x="949" y="186"/>
                    </a:lnTo>
                    <a:lnTo>
                      <a:pt x="955" y="182"/>
                    </a:lnTo>
                    <a:lnTo>
                      <a:pt x="962" y="178"/>
                    </a:lnTo>
                    <a:lnTo>
                      <a:pt x="968" y="172"/>
                    </a:lnTo>
                    <a:lnTo>
                      <a:pt x="974" y="167"/>
                    </a:lnTo>
                    <a:lnTo>
                      <a:pt x="980" y="160"/>
                    </a:lnTo>
                    <a:lnTo>
                      <a:pt x="987" y="153"/>
                    </a:lnTo>
                    <a:lnTo>
                      <a:pt x="992" y="147"/>
                    </a:lnTo>
                    <a:lnTo>
                      <a:pt x="998" y="140"/>
                    </a:lnTo>
                    <a:lnTo>
                      <a:pt x="1005" y="133"/>
                    </a:lnTo>
                    <a:lnTo>
                      <a:pt x="1010" y="127"/>
                    </a:lnTo>
                    <a:lnTo>
                      <a:pt x="1017" y="122"/>
                    </a:lnTo>
                    <a:lnTo>
                      <a:pt x="1024" y="118"/>
                    </a:lnTo>
                    <a:lnTo>
                      <a:pt x="1031" y="114"/>
                    </a:lnTo>
                    <a:lnTo>
                      <a:pt x="1039" y="112"/>
                    </a:lnTo>
                    <a:lnTo>
                      <a:pt x="1046" y="111"/>
                    </a:lnTo>
                    <a:lnTo>
                      <a:pt x="1058" y="111"/>
                    </a:lnTo>
                    <a:lnTo>
                      <a:pt x="1071" y="110"/>
                    </a:lnTo>
                    <a:lnTo>
                      <a:pt x="1085" y="109"/>
                    </a:lnTo>
                    <a:lnTo>
                      <a:pt x="1097" y="107"/>
                    </a:lnTo>
                    <a:lnTo>
                      <a:pt x="1107" y="103"/>
                    </a:lnTo>
                    <a:lnTo>
                      <a:pt x="1114" y="98"/>
                    </a:lnTo>
                    <a:lnTo>
                      <a:pt x="1116" y="89"/>
                    </a:lnTo>
                    <a:lnTo>
                      <a:pt x="1120" y="86"/>
                    </a:lnTo>
                    <a:lnTo>
                      <a:pt x="1125" y="80"/>
                    </a:lnTo>
                    <a:lnTo>
                      <a:pt x="1133" y="71"/>
                    </a:lnTo>
                    <a:lnTo>
                      <a:pt x="1141" y="60"/>
                    </a:lnTo>
                    <a:lnTo>
                      <a:pt x="1150" y="50"/>
                    </a:lnTo>
                    <a:lnTo>
                      <a:pt x="1158" y="40"/>
                    </a:lnTo>
                    <a:lnTo>
                      <a:pt x="1163" y="32"/>
                    </a:lnTo>
                    <a:lnTo>
                      <a:pt x="1166" y="28"/>
                    </a:lnTo>
                    <a:lnTo>
                      <a:pt x="1168" y="26"/>
                    </a:lnTo>
                    <a:lnTo>
                      <a:pt x="1171" y="22"/>
                    </a:lnTo>
                    <a:lnTo>
                      <a:pt x="1177" y="17"/>
                    </a:lnTo>
                    <a:lnTo>
                      <a:pt x="1184" y="13"/>
                    </a:lnTo>
                    <a:lnTo>
                      <a:pt x="1190" y="8"/>
                    </a:lnTo>
                    <a:lnTo>
                      <a:pt x="1196" y="4"/>
                    </a:lnTo>
                    <a:lnTo>
                      <a:pt x="1201" y="2"/>
                    </a:lnTo>
                    <a:lnTo>
                      <a:pt x="1204" y="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Line 34"/>
              <p:cNvSpPr>
                <a:spLocks noChangeShapeType="1"/>
              </p:cNvSpPr>
              <p:nvPr/>
            </p:nvSpPr>
            <p:spPr bwMode="auto">
              <a:xfrm>
                <a:off x="5755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35"/>
              <p:cNvSpPr>
                <a:spLocks noChangeShapeType="1"/>
              </p:cNvSpPr>
              <p:nvPr/>
            </p:nvSpPr>
            <p:spPr bwMode="auto">
              <a:xfrm>
                <a:off x="5159" y="38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36"/>
              <p:cNvSpPr>
                <a:spLocks noChangeShapeType="1"/>
              </p:cNvSpPr>
              <p:nvPr/>
            </p:nvSpPr>
            <p:spPr bwMode="auto">
              <a:xfrm>
                <a:off x="6129" y="3719"/>
                <a:ext cx="0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37"/>
              <p:cNvSpPr>
                <a:spLocks noChangeShapeType="1"/>
              </p:cNvSpPr>
              <p:nvPr/>
            </p:nvSpPr>
            <p:spPr bwMode="auto">
              <a:xfrm>
                <a:off x="5522" y="3711"/>
                <a:ext cx="0" cy="1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38"/>
              <p:cNvSpPr>
                <a:spLocks noChangeShapeType="1"/>
              </p:cNvSpPr>
              <p:nvPr/>
            </p:nvSpPr>
            <p:spPr bwMode="auto">
              <a:xfrm>
                <a:off x="5833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39"/>
              <p:cNvSpPr>
                <a:spLocks noChangeShapeType="1"/>
              </p:cNvSpPr>
              <p:nvPr/>
            </p:nvSpPr>
            <p:spPr bwMode="auto">
              <a:xfrm>
                <a:off x="5236" y="3807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40"/>
              <p:cNvSpPr>
                <a:spLocks noChangeShapeType="1"/>
              </p:cNvSpPr>
              <p:nvPr/>
            </p:nvSpPr>
            <p:spPr bwMode="auto">
              <a:xfrm>
                <a:off x="6206" y="3772"/>
                <a:ext cx="0" cy="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41"/>
              <p:cNvSpPr>
                <a:spLocks noChangeShapeType="1"/>
              </p:cNvSpPr>
              <p:nvPr/>
            </p:nvSpPr>
            <p:spPr bwMode="auto">
              <a:xfrm>
                <a:off x="5601" y="3769"/>
                <a:ext cx="0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42"/>
              <p:cNvSpPr>
                <a:spLocks noChangeShapeType="1"/>
              </p:cNvSpPr>
              <p:nvPr/>
            </p:nvSpPr>
            <p:spPr bwMode="auto">
              <a:xfrm>
                <a:off x="5912" y="377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43"/>
              <p:cNvSpPr>
                <a:spLocks noChangeShapeType="1"/>
              </p:cNvSpPr>
              <p:nvPr/>
            </p:nvSpPr>
            <p:spPr bwMode="auto">
              <a:xfrm>
                <a:off x="5314" y="3769"/>
                <a:ext cx="0" cy="8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44"/>
              <p:cNvSpPr>
                <a:spLocks noChangeShapeType="1"/>
              </p:cNvSpPr>
              <p:nvPr/>
            </p:nvSpPr>
            <p:spPr bwMode="auto">
              <a:xfrm>
                <a:off x="6285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45"/>
              <p:cNvSpPr>
                <a:spLocks noChangeShapeType="1"/>
              </p:cNvSpPr>
              <p:nvPr/>
            </p:nvSpPr>
            <p:spPr bwMode="auto">
              <a:xfrm>
                <a:off x="5679" y="3802"/>
                <a:ext cx="0" cy="4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46"/>
              <p:cNvSpPr>
                <a:spLocks noChangeShapeType="1"/>
              </p:cNvSpPr>
              <p:nvPr/>
            </p:nvSpPr>
            <p:spPr bwMode="auto">
              <a:xfrm>
                <a:off x="5989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47"/>
              <p:cNvSpPr>
                <a:spLocks noChangeShapeType="1"/>
              </p:cNvSpPr>
              <p:nvPr/>
            </p:nvSpPr>
            <p:spPr bwMode="auto">
              <a:xfrm>
                <a:off x="5392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48"/>
              <p:cNvSpPr>
                <a:spLocks noChangeShapeType="1"/>
              </p:cNvSpPr>
              <p:nvPr/>
            </p:nvSpPr>
            <p:spPr bwMode="auto">
              <a:xfrm>
                <a:off x="6362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49"/>
              <p:cNvSpPr>
                <a:spLocks/>
              </p:cNvSpPr>
              <p:nvPr/>
            </p:nvSpPr>
            <p:spPr bwMode="auto">
              <a:xfrm>
                <a:off x="5159" y="3608"/>
                <a:ext cx="300" cy="210"/>
              </a:xfrm>
              <a:custGeom>
                <a:avLst/>
                <a:gdLst>
                  <a:gd name="T0" fmla="*/ 0 w 300"/>
                  <a:gd name="T1" fmla="*/ 209 h 210"/>
                  <a:gd name="T2" fmla="*/ 0 w 300"/>
                  <a:gd name="T3" fmla="*/ 209 h 210"/>
                  <a:gd name="T4" fmla="*/ 22 w 300"/>
                  <a:gd name="T5" fmla="*/ 207 h 210"/>
                  <a:gd name="T6" fmla="*/ 46 w 300"/>
                  <a:gd name="T7" fmla="*/ 203 h 210"/>
                  <a:gd name="T8" fmla="*/ 71 w 300"/>
                  <a:gd name="T9" fmla="*/ 196 h 210"/>
                  <a:gd name="T10" fmla="*/ 96 w 300"/>
                  <a:gd name="T11" fmla="*/ 187 h 210"/>
                  <a:gd name="T12" fmla="*/ 121 w 300"/>
                  <a:gd name="T13" fmla="*/ 176 h 210"/>
                  <a:gd name="T14" fmla="*/ 145 w 300"/>
                  <a:gd name="T15" fmla="*/ 164 h 210"/>
                  <a:gd name="T16" fmla="*/ 170 w 300"/>
                  <a:gd name="T17" fmla="*/ 150 h 210"/>
                  <a:gd name="T18" fmla="*/ 192 w 300"/>
                  <a:gd name="T19" fmla="*/ 134 h 210"/>
                  <a:gd name="T20" fmla="*/ 215 w 300"/>
                  <a:gd name="T21" fmla="*/ 119 h 210"/>
                  <a:gd name="T22" fmla="*/ 234 w 300"/>
                  <a:gd name="T23" fmla="*/ 102 h 210"/>
                  <a:gd name="T24" fmla="*/ 252 w 300"/>
                  <a:gd name="T25" fmla="*/ 84 h 210"/>
                  <a:gd name="T26" fmla="*/ 268 w 300"/>
                  <a:gd name="T27" fmla="*/ 67 h 210"/>
                  <a:gd name="T28" fmla="*/ 280 w 300"/>
                  <a:gd name="T29" fmla="*/ 49 h 210"/>
                  <a:gd name="T30" fmla="*/ 290 w 300"/>
                  <a:gd name="T31" fmla="*/ 32 h 210"/>
                  <a:gd name="T32" fmla="*/ 297 w 300"/>
                  <a:gd name="T33" fmla="*/ 15 h 210"/>
                  <a:gd name="T34" fmla="*/ 299 w 300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0" h="210">
                    <a:moveTo>
                      <a:pt x="0" y="209"/>
                    </a:moveTo>
                    <a:lnTo>
                      <a:pt x="0" y="209"/>
                    </a:lnTo>
                    <a:lnTo>
                      <a:pt x="22" y="207"/>
                    </a:lnTo>
                    <a:lnTo>
                      <a:pt x="46" y="203"/>
                    </a:lnTo>
                    <a:lnTo>
                      <a:pt x="71" y="196"/>
                    </a:lnTo>
                    <a:lnTo>
                      <a:pt x="96" y="187"/>
                    </a:lnTo>
                    <a:lnTo>
                      <a:pt x="121" y="176"/>
                    </a:lnTo>
                    <a:lnTo>
                      <a:pt x="145" y="164"/>
                    </a:lnTo>
                    <a:lnTo>
                      <a:pt x="170" y="150"/>
                    </a:lnTo>
                    <a:lnTo>
                      <a:pt x="192" y="134"/>
                    </a:lnTo>
                    <a:lnTo>
                      <a:pt x="215" y="119"/>
                    </a:lnTo>
                    <a:lnTo>
                      <a:pt x="234" y="102"/>
                    </a:lnTo>
                    <a:lnTo>
                      <a:pt x="252" y="84"/>
                    </a:lnTo>
                    <a:lnTo>
                      <a:pt x="268" y="67"/>
                    </a:lnTo>
                    <a:lnTo>
                      <a:pt x="280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299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Rectangle 50"/>
            <p:cNvSpPr>
              <a:spLocks noChangeArrowheads="1"/>
            </p:cNvSpPr>
            <p:nvPr/>
          </p:nvSpPr>
          <p:spPr bwMode="auto">
            <a:xfrm>
              <a:off x="7543800" y="6324600"/>
              <a:ext cx="838200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2000" b="1" dirty="0" smtClean="0">
                  <a:solidFill>
                    <a:srgbClr val="000000"/>
                  </a:solidFill>
                  <a:latin typeface="Arial" charset="0"/>
                </a:rPr>
                <a:t>BIM</a:t>
              </a:r>
            </a:p>
          </p:txBody>
        </p:sp>
        <p:sp>
          <p:nvSpPr>
            <p:cNvPr id="10" name="Rectangle 51"/>
            <p:cNvSpPr>
              <a:spLocks noChangeArrowheads="1"/>
            </p:cNvSpPr>
            <p:nvPr/>
          </p:nvSpPr>
          <p:spPr bwMode="auto">
            <a:xfrm>
              <a:off x="7010400" y="6643688"/>
              <a:ext cx="1836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800" dirty="0" smtClean="0">
                  <a:solidFill>
                    <a:srgbClr val="000000"/>
                  </a:solidFill>
                  <a:latin typeface="Arial" charset="0"/>
                </a:rPr>
                <a:t>Bridge Inspection and Maintenance</a:t>
              </a:r>
            </a:p>
          </p:txBody>
        </p:sp>
      </p:grpSp>
      <p:pic>
        <p:nvPicPr>
          <p:cNvPr id="1030" name="Picture 3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52" b="20683"/>
          <a:stretch>
            <a:fillRect/>
          </a:stretch>
        </p:blipFill>
        <p:spPr bwMode="auto">
          <a:xfrm>
            <a:off x="323850" y="6145213"/>
            <a:ext cx="18002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nftra.gov.ab.ca/Self_Registration_Guide_to_Access_TIMS.pdf" TargetMode="External"/><Relationship Id="rId2" Type="http://schemas.openxmlformats.org/officeDocument/2006/relationships/hyperlink" Target="https://extranet.inftra.gov.ab.ca/inftra_logi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en-CA" altLang="en-US" sz="4800" smtClean="0"/>
              <a:t>Welcome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Class B Bridge Inspection Course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Twin Atria, Edmonton, AB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smtClean="0"/>
              <a:t>April 30 </a:t>
            </a:r>
            <a:r>
              <a:rPr lang="en-CA" altLang="en-US" smtClean="0"/>
              <a:t>– </a:t>
            </a:r>
            <a:r>
              <a:rPr lang="en-CA" altLang="en-US" smtClean="0"/>
              <a:t>May 4, 2018</a:t>
            </a:r>
            <a:endParaRPr lang="en-CA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Quizzes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Four Closed Book Exams: </a:t>
            </a:r>
          </a:p>
          <a:p>
            <a:pPr lvl="2" eaLnBrk="1" hangingPunct="1"/>
            <a:r>
              <a:rPr lang="en-CA" altLang="en-US" dirty="0" smtClean="0"/>
              <a:t>Tuesday morning;</a:t>
            </a:r>
          </a:p>
          <a:p>
            <a:pPr lvl="2" eaLnBrk="1" hangingPunct="1"/>
            <a:r>
              <a:rPr lang="en-CA" altLang="en-US" dirty="0" smtClean="0"/>
              <a:t>Thursday morning;</a:t>
            </a:r>
          </a:p>
          <a:p>
            <a:pPr lvl="2" eaLnBrk="1" hangingPunct="1"/>
            <a:r>
              <a:rPr lang="en-CA" altLang="en-US" dirty="0" smtClean="0"/>
              <a:t>Friday morning; and</a:t>
            </a:r>
          </a:p>
          <a:p>
            <a:pPr lvl="2" eaLnBrk="1" hangingPunct="1"/>
            <a:r>
              <a:rPr lang="en-CA" altLang="en-US" dirty="0" smtClean="0"/>
              <a:t>Friday afternoon</a:t>
            </a:r>
          </a:p>
          <a:p>
            <a:pPr eaLnBrk="1" hangingPunct="1"/>
            <a:r>
              <a:rPr lang="en-CA" altLang="en-US" dirty="0" smtClean="0"/>
              <a:t>Pass mark is 70%</a:t>
            </a:r>
          </a:p>
          <a:p>
            <a:pPr eaLnBrk="1" hangingPunct="1"/>
            <a:r>
              <a:rPr lang="en-CA" altLang="en-US" dirty="0" smtClean="0"/>
              <a:t>Marks posted daily – any objections to posted marks contact the instructor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Courtesies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2118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Turn cell phone OFF/vibrate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CA" altLang="en-US" dirty="0"/>
              <a:t>	</a:t>
            </a:r>
            <a:r>
              <a:rPr lang="en-CA" altLang="en-US" dirty="0" smtClean="0"/>
              <a:t>– no text messaging.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CA" alt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No talking during exams – leave room and talk in hall once exam is completed.</a:t>
            </a:r>
          </a:p>
        </p:txBody>
      </p:sp>
      <p:pic>
        <p:nvPicPr>
          <p:cNvPr id="1030" name="Picture 6" descr="http://www.yateselementary.org/ourpages/auto/2013/8/27/69170120/no_cell_phon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33096"/>
            <a:ext cx="1300808" cy="13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Course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Introduction to AT’s BIM system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bridge inspection terminology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inspection protocol and principles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Introduction </a:t>
            </a:r>
            <a:r>
              <a:rPr lang="en-CA" altLang="en-US" smtClean="0"/>
              <a:t>to bridge/culvert </a:t>
            </a:r>
            <a:r>
              <a:rPr lang="en-CA" altLang="en-US" dirty="0" smtClean="0"/>
              <a:t>maintenance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Course Instructors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08612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Trainers </a:t>
            </a:r>
          </a:p>
          <a:p>
            <a:pPr lvl="1" eaLnBrk="1" hangingPunct="1"/>
            <a:r>
              <a:rPr lang="en-CA" altLang="en-US" dirty="0" smtClean="0"/>
              <a:t>Garry Roberts</a:t>
            </a:r>
          </a:p>
          <a:p>
            <a:pPr lvl="1" eaLnBrk="1" hangingPunct="1"/>
            <a:r>
              <a:rPr lang="en-CA" altLang="en-US" dirty="0" smtClean="0"/>
              <a:t>Randy Bredo</a:t>
            </a:r>
          </a:p>
          <a:p>
            <a:pPr eaLnBrk="1" hangingPunct="1"/>
            <a:r>
              <a:rPr lang="en-US" altLang="en-US" dirty="0" smtClean="0"/>
              <a:t>Guest Lecturers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AT staff – Des Williamson, Matt Spratlin, Dave Besuyen. 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Abdul Waheed</a:t>
            </a:r>
            <a:endParaRPr lang="en-CA" altLang="en-US" dirty="0">
              <a:solidFill>
                <a:prstClr val="black"/>
              </a:solidFill>
            </a:endParaRPr>
          </a:p>
          <a:p>
            <a:pPr eaLnBrk="1" hangingPunct="1"/>
            <a:r>
              <a:rPr lang="en-CA" altLang="en-US" dirty="0" smtClean="0"/>
              <a:t>Refer to Course Schedule</a:t>
            </a:r>
          </a:p>
        </p:txBody>
      </p:sp>
    </p:spTree>
    <p:extLst>
      <p:ext uri="{BB962C8B-B14F-4D97-AF65-F5344CB8AC3E}">
        <p14:creationId xmlns:p14="http://schemas.microsoft.com/office/powerpoint/2010/main" val="2310540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General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Emergency Protocol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3200" dirty="0" smtClean="0"/>
              <a:t>Washrooms </a:t>
            </a:r>
            <a:endParaRPr lang="en-CA" alt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/>
              <a:t>Room Access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Opens at 7:30 am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Locked at 5:00 pm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 at lunch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Computers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Smoking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At designated locations only - minimum 30 </a:t>
            </a:r>
            <a:r>
              <a:rPr lang="en-CA" altLang="en-US" dirty="0" err="1" smtClean="0"/>
              <a:t>ft</a:t>
            </a:r>
            <a:r>
              <a:rPr lang="en-CA" altLang="en-US" dirty="0" smtClean="0"/>
              <a:t> from building entrances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General Information </a:t>
            </a:r>
            <a:r>
              <a:rPr lang="en-CA" altLang="en-US" sz="2400" dirty="0" smtClean="0"/>
              <a:t>(cont’d)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38450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Registration and Payment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CA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Note Taking &amp; Course Materials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Course Evaluation must be completed </a:t>
            </a:r>
          </a:p>
          <a:p>
            <a:pPr eaLnBrk="1" hangingPunct="1"/>
            <a:endParaRPr lang="en-CA" altLang="en-US" dirty="0"/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9816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Twin Atria 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475" y="420688"/>
            <a:ext cx="8291513" cy="5559425"/>
          </a:xfrm>
          <a:noFill/>
        </p:spPr>
      </p:pic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3562350" y="28575"/>
            <a:ext cx="3170238" cy="5921375"/>
            <a:chOff x="3562846" y="28427"/>
            <a:chExt cx="3169742" cy="5921523"/>
          </a:xfrm>
        </p:grpSpPr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3562846" y="28427"/>
              <a:ext cx="1873250" cy="37623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PARKING</a:t>
              </a:r>
            </a:p>
          </p:txBody>
        </p:sp>
        <p:sp>
          <p:nvSpPr>
            <p:cNvPr id="5126" name="Oval 7"/>
            <p:cNvSpPr>
              <a:spLocks noChangeArrowheads="1"/>
            </p:cNvSpPr>
            <p:nvPr/>
          </p:nvSpPr>
          <p:spPr bwMode="auto">
            <a:xfrm>
              <a:off x="6011863" y="3141663"/>
              <a:ext cx="719137" cy="215900"/>
            </a:xfrm>
            <a:prstGeom prst="ellips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7" name="Oval 8"/>
            <p:cNvSpPr>
              <a:spLocks noChangeArrowheads="1"/>
            </p:cNvSpPr>
            <p:nvPr/>
          </p:nvSpPr>
          <p:spPr bwMode="auto">
            <a:xfrm>
              <a:off x="3635375" y="3573463"/>
              <a:ext cx="144463" cy="2376487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8" name="Oval 10"/>
            <p:cNvSpPr>
              <a:spLocks noChangeArrowheads="1"/>
            </p:cNvSpPr>
            <p:nvPr/>
          </p:nvSpPr>
          <p:spPr bwMode="auto">
            <a:xfrm>
              <a:off x="6227763" y="620713"/>
              <a:ext cx="215900" cy="1800225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Oval 12"/>
            <p:cNvSpPr>
              <a:spLocks noChangeArrowheads="1"/>
            </p:cNvSpPr>
            <p:nvPr/>
          </p:nvSpPr>
          <p:spPr bwMode="auto">
            <a:xfrm>
              <a:off x="4356100" y="1557338"/>
              <a:ext cx="576263" cy="358775"/>
            </a:xfrm>
            <a:prstGeom prst="ellipse">
              <a:avLst/>
            </a:prstGeom>
            <a:noFill/>
            <a:ln w="38100" algn="ctr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0" name="Oval 15"/>
            <p:cNvSpPr>
              <a:spLocks noChangeArrowheads="1"/>
            </p:cNvSpPr>
            <p:nvPr/>
          </p:nvSpPr>
          <p:spPr bwMode="auto">
            <a:xfrm>
              <a:off x="3851275" y="3500438"/>
              <a:ext cx="2881313" cy="2305050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Oval 16"/>
            <p:cNvSpPr>
              <a:spLocks noChangeArrowheads="1"/>
            </p:cNvSpPr>
            <p:nvPr/>
          </p:nvSpPr>
          <p:spPr bwMode="auto">
            <a:xfrm>
              <a:off x="4716463" y="2781300"/>
              <a:ext cx="720725" cy="576263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Oval 17"/>
            <p:cNvSpPr>
              <a:spLocks noChangeArrowheads="1"/>
            </p:cNvSpPr>
            <p:nvPr/>
          </p:nvSpPr>
          <p:spPr bwMode="auto">
            <a:xfrm>
              <a:off x="5003800" y="2349500"/>
              <a:ext cx="1081088" cy="287338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Oval 18"/>
            <p:cNvSpPr>
              <a:spLocks noChangeArrowheads="1"/>
            </p:cNvSpPr>
            <p:nvPr/>
          </p:nvSpPr>
          <p:spPr bwMode="auto">
            <a:xfrm rot="-2700000">
              <a:off x="5580063" y="2852738"/>
              <a:ext cx="144462" cy="360362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Freeform 1"/>
          <p:cNvSpPr/>
          <p:nvPr/>
        </p:nvSpPr>
        <p:spPr>
          <a:xfrm>
            <a:off x="6838950" y="2830513"/>
            <a:ext cx="414338" cy="1666875"/>
          </a:xfrm>
          <a:custGeom>
            <a:avLst/>
            <a:gdLst>
              <a:gd name="connsiteX0" fmla="*/ 200416 w 413359"/>
              <a:gd name="connsiteY0" fmla="*/ 288099 h 1665962"/>
              <a:gd name="connsiteX1" fmla="*/ 200416 w 413359"/>
              <a:gd name="connsiteY1" fmla="*/ 288099 h 1665962"/>
              <a:gd name="connsiteX2" fmla="*/ 225468 w 413359"/>
              <a:gd name="connsiteY2" fmla="*/ 463463 h 1665962"/>
              <a:gd name="connsiteX3" fmla="*/ 237994 w 413359"/>
              <a:gd name="connsiteY3" fmla="*/ 501041 h 1665962"/>
              <a:gd name="connsiteX4" fmla="*/ 275573 w 413359"/>
              <a:gd name="connsiteY4" fmla="*/ 626302 h 1665962"/>
              <a:gd name="connsiteX5" fmla="*/ 313151 w 413359"/>
              <a:gd name="connsiteY5" fmla="*/ 1089765 h 1665962"/>
              <a:gd name="connsiteX6" fmla="*/ 250521 w 413359"/>
              <a:gd name="connsiteY6" fmla="*/ 1427967 h 1665962"/>
              <a:gd name="connsiteX7" fmla="*/ 225468 w 413359"/>
              <a:gd name="connsiteY7" fmla="*/ 1665962 h 1665962"/>
              <a:gd name="connsiteX8" fmla="*/ 375781 w 413359"/>
              <a:gd name="connsiteY8" fmla="*/ 1540702 h 1665962"/>
              <a:gd name="connsiteX9" fmla="*/ 413359 w 413359"/>
              <a:gd name="connsiteY9" fmla="*/ 1114817 h 1665962"/>
              <a:gd name="connsiteX10" fmla="*/ 375781 w 413359"/>
              <a:gd name="connsiteY10" fmla="*/ 538619 h 1665962"/>
              <a:gd name="connsiteX11" fmla="*/ 288099 w 413359"/>
              <a:gd name="connsiteY11" fmla="*/ 237995 h 1665962"/>
              <a:gd name="connsiteX12" fmla="*/ 100208 w 413359"/>
              <a:gd name="connsiteY12" fmla="*/ 0 h 1665962"/>
              <a:gd name="connsiteX13" fmla="*/ 0 w 413359"/>
              <a:gd name="connsiteY13" fmla="*/ 112734 h 1665962"/>
              <a:gd name="connsiteX14" fmla="*/ 200416 w 413359"/>
              <a:gd name="connsiteY14" fmla="*/ 288099 h 166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3359" h="1665962">
                <a:moveTo>
                  <a:pt x="200416" y="288099"/>
                </a:moveTo>
                <a:lnTo>
                  <a:pt x="200416" y="288099"/>
                </a:lnTo>
                <a:cubicBezTo>
                  <a:pt x="208210" y="358249"/>
                  <a:pt x="209515" y="399652"/>
                  <a:pt x="225468" y="463463"/>
                </a:cubicBezTo>
                <a:cubicBezTo>
                  <a:pt x="228670" y="476272"/>
                  <a:pt x="234520" y="488303"/>
                  <a:pt x="237994" y="501041"/>
                </a:cubicBezTo>
                <a:cubicBezTo>
                  <a:pt x="270774" y="621233"/>
                  <a:pt x="246168" y="567491"/>
                  <a:pt x="275573" y="626302"/>
                </a:cubicBezTo>
                <a:lnTo>
                  <a:pt x="313151" y="1089765"/>
                </a:lnTo>
                <a:lnTo>
                  <a:pt x="250521" y="1427967"/>
                </a:lnTo>
                <a:lnTo>
                  <a:pt x="225468" y="1665962"/>
                </a:lnTo>
                <a:lnTo>
                  <a:pt x="375781" y="1540702"/>
                </a:lnTo>
                <a:lnTo>
                  <a:pt x="413359" y="1114817"/>
                </a:lnTo>
                <a:lnTo>
                  <a:pt x="375781" y="538619"/>
                </a:lnTo>
                <a:lnTo>
                  <a:pt x="288099" y="237995"/>
                </a:lnTo>
                <a:lnTo>
                  <a:pt x="100208" y="0"/>
                </a:lnTo>
                <a:lnTo>
                  <a:pt x="0" y="112734"/>
                </a:lnTo>
                <a:lnTo>
                  <a:pt x="200416" y="288099"/>
                </a:lnTo>
                <a:close/>
              </a:path>
            </a:pathLst>
          </a:custGeom>
          <a:noFill/>
          <a:ln w="38100">
            <a:solidFill>
              <a:srgbClr val="55B7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/>
          <p:cNvGrpSpPr>
            <a:grpSpLocks/>
          </p:cNvGrpSpPr>
          <p:nvPr/>
        </p:nvGrpSpPr>
        <p:grpSpPr bwMode="auto">
          <a:xfrm>
            <a:off x="304800" y="0"/>
            <a:ext cx="8534400" cy="6034088"/>
            <a:chOff x="304862" y="-605"/>
            <a:chExt cx="8534275" cy="6034367"/>
          </a:xfrm>
        </p:grpSpPr>
        <p:pic>
          <p:nvPicPr>
            <p:cNvPr id="6149" name="Picture 4" descr="twin atria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62" y="310559"/>
              <a:ext cx="8534275" cy="57232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50" name="Line 8"/>
            <p:cNvSpPr>
              <a:spLocks noChangeShapeType="1"/>
            </p:cNvSpPr>
            <p:nvPr/>
          </p:nvSpPr>
          <p:spPr bwMode="auto">
            <a:xfrm flipH="1">
              <a:off x="5364163" y="3852405"/>
              <a:ext cx="647700" cy="36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1" name="Line 10"/>
            <p:cNvSpPr>
              <a:spLocks noChangeShapeType="1"/>
            </p:cNvSpPr>
            <p:nvPr/>
          </p:nvSpPr>
          <p:spPr bwMode="auto">
            <a:xfrm flipH="1" flipV="1">
              <a:off x="5292725" y="4357230"/>
              <a:ext cx="503238" cy="2889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2" name="Line 11"/>
            <p:cNvSpPr>
              <a:spLocks noChangeShapeType="1"/>
            </p:cNvSpPr>
            <p:nvPr/>
          </p:nvSpPr>
          <p:spPr bwMode="auto">
            <a:xfrm flipH="1" flipV="1">
              <a:off x="4500563" y="1117143"/>
              <a:ext cx="5762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3" name="Line 13"/>
            <p:cNvSpPr>
              <a:spLocks noChangeShapeType="1"/>
            </p:cNvSpPr>
            <p:nvPr/>
          </p:nvSpPr>
          <p:spPr bwMode="auto">
            <a:xfrm flipH="1">
              <a:off x="4500563" y="3133268"/>
              <a:ext cx="5048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4" name="Text Box 14"/>
            <p:cNvSpPr txBox="1">
              <a:spLocks noChangeArrowheads="1"/>
            </p:cNvSpPr>
            <p:nvPr/>
          </p:nvSpPr>
          <p:spPr bwMode="auto">
            <a:xfrm>
              <a:off x="5753897" y="4357230"/>
              <a:ext cx="1813290" cy="369349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Chinese Buffet</a:t>
              </a:r>
            </a:p>
          </p:txBody>
        </p:sp>
        <p:sp>
          <p:nvSpPr>
            <p:cNvPr id="6155" name="Text Box 15"/>
            <p:cNvSpPr txBox="1">
              <a:spLocks noChangeArrowheads="1"/>
            </p:cNvSpPr>
            <p:nvPr/>
          </p:nvSpPr>
          <p:spPr bwMode="auto">
            <a:xfrm>
              <a:off x="5867400" y="3506189"/>
              <a:ext cx="15557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Highrun Pub</a:t>
              </a:r>
            </a:p>
          </p:txBody>
        </p:sp>
        <p:sp>
          <p:nvSpPr>
            <p:cNvPr id="6156" name="Text Box 16"/>
            <p:cNvSpPr txBox="1">
              <a:spLocks noChangeArrowheads="1"/>
            </p:cNvSpPr>
            <p:nvPr/>
          </p:nvSpPr>
          <p:spPr bwMode="auto">
            <a:xfrm>
              <a:off x="5148263" y="2988805"/>
              <a:ext cx="15303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MacDonalds</a:t>
              </a:r>
            </a:p>
          </p:txBody>
        </p:sp>
        <p:sp>
          <p:nvSpPr>
            <p:cNvPr id="6157" name="Text Box 17"/>
            <p:cNvSpPr txBox="1">
              <a:spLocks noChangeArrowheads="1"/>
            </p:cNvSpPr>
            <p:nvPr/>
          </p:nvSpPr>
          <p:spPr bwMode="auto">
            <a:xfrm>
              <a:off x="5166513" y="698989"/>
              <a:ext cx="1732052" cy="784866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A &amp; W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KFC/Taco Bell</a:t>
              </a:r>
            </a:p>
          </p:txBody>
        </p:sp>
        <p:sp>
          <p:nvSpPr>
            <p:cNvPr id="6158" name="Text Box 19"/>
            <p:cNvSpPr txBox="1">
              <a:spLocks noChangeArrowheads="1"/>
            </p:cNvSpPr>
            <p:nvPr/>
          </p:nvSpPr>
          <p:spPr bwMode="auto">
            <a:xfrm>
              <a:off x="1637888" y="1483856"/>
              <a:ext cx="1761995" cy="203141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Tim Hortons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Oodle</a:t>
              </a: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 Noodle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Mucho Burrito</a:t>
              </a:r>
            </a:p>
            <a:p>
              <a:pPr eaLnBrk="1" hangingPunct="1">
                <a:spcBef>
                  <a:spcPct val="50000"/>
                </a:spcBef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Quiznos</a:t>
              </a: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59" name="Line 20"/>
            <p:cNvSpPr>
              <a:spLocks noChangeShapeType="1"/>
            </p:cNvSpPr>
            <p:nvPr/>
          </p:nvSpPr>
          <p:spPr bwMode="auto">
            <a:xfrm flipV="1">
              <a:off x="2945626" y="1700282"/>
              <a:ext cx="330248" cy="2574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160" name="Text Box 21"/>
            <p:cNvSpPr txBox="1">
              <a:spLocks noChangeArrowheads="1"/>
            </p:cNvSpPr>
            <p:nvPr/>
          </p:nvSpPr>
          <p:spPr bwMode="auto">
            <a:xfrm>
              <a:off x="3391415" y="-605"/>
              <a:ext cx="1685410" cy="369349"/>
            </a:xfrm>
            <a:prstGeom prst="rect">
              <a:avLst/>
            </a:prstGeom>
            <a:solidFill>
              <a:srgbClr val="339966"/>
            </a:solidFill>
            <a:ln w="12700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EATERIES</a:t>
              </a:r>
            </a:p>
          </p:txBody>
        </p:sp>
        <p:sp>
          <p:nvSpPr>
            <p:cNvPr id="6161" name="Line 23"/>
            <p:cNvSpPr>
              <a:spLocks noChangeShapeType="1"/>
            </p:cNvSpPr>
            <p:nvPr/>
          </p:nvSpPr>
          <p:spPr bwMode="auto">
            <a:xfrm flipH="1" flipV="1">
              <a:off x="5076825" y="5157788"/>
              <a:ext cx="719138" cy="35877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62" name="Text Box 24"/>
            <p:cNvSpPr txBox="1">
              <a:spLocks noChangeArrowheads="1"/>
            </p:cNvSpPr>
            <p:nvPr/>
          </p:nvSpPr>
          <p:spPr bwMode="auto">
            <a:xfrm>
              <a:off x="5867400" y="5373688"/>
              <a:ext cx="1517650" cy="36671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Eat in Room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V="1">
            <a:off x="1475656" y="2708920"/>
            <a:ext cx="360040" cy="1440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637846" y="1484392"/>
            <a:ext cx="1762021" cy="1649336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Self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Name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Organization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Present or Proposed Involvement with Bridges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Fill out Name Tag/Placeholder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BIM Inspector Training</a:t>
            </a:r>
          </a:p>
        </p:txBody>
      </p:sp>
      <p:sp>
        <p:nvSpPr>
          <p:cNvPr id="8195" name="Subtitle 2"/>
          <p:cNvSpPr txBox="1">
            <a:spLocks/>
          </p:cNvSpPr>
          <p:nvPr/>
        </p:nvSpPr>
        <p:spPr bwMode="auto">
          <a:xfrm>
            <a:off x="1042988" y="2917825"/>
            <a:ext cx="661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CA" altLang="en-US" sz="2400" b="1">
                <a:solidFill>
                  <a:srgbClr val="FF0000"/>
                </a:solidFill>
                <a:hlinkClick r:id="rId2"/>
              </a:rPr>
              <a:t>https://extranet.inftra.gov.ab.ca/inftra_login.html</a:t>
            </a:r>
            <a:endParaRPr lang="en-CA" altLang="en-US" sz="2400" b="1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-252413" y="1628775"/>
            <a:ext cx="93964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CA" sz="2400" b="1" dirty="0" smtClean="0">
                <a:solidFill>
                  <a:srgbClr val="FF0000"/>
                </a:solidFill>
              </a:rPr>
              <a:t>**Alberta Transportation Requires All BIM course participants        </a:t>
            </a:r>
            <a:br>
              <a:rPr lang="en-CA" sz="2400" b="1" dirty="0" smtClean="0">
                <a:solidFill>
                  <a:srgbClr val="FF0000"/>
                </a:solidFill>
              </a:rPr>
            </a:br>
            <a:r>
              <a:rPr lang="en-CA" sz="2400" b="1" dirty="0" smtClean="0">
                <a:solidFill>
                  <a:srgbClr val="FF0000"/>
                </a:solidFill>
              </a:rPr>
              <a:t>    to self register for TIMS/BIS application for certification tracking purposes**</a:t>
            </a:r>
            <a:endParaRPr lang="en-CA" sz="2400" b="1" dirty="0">
              <a:solidFill>
                <a:srgbClr val="FF0000"/>
              </a:solidFill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76225" y="3644900"/>
            <a:ext cx="847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  <a:hlinkClick r:id="rId3"/>
              </a:rPr>
              <a:t>https://extranet.inftra.gov.ab.ca/Self_Registration_Guide_to_Access_TIMS.pdf</a:t>
            </a:r>
            <a:endParaRPr lang="en-C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5760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Course Schedule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229600" cy="475252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Monday – Friday </a:t>
            </a:r>
          </a:p>
          <a:p>
            <a:pPr lvl="1" eaLnBrk="1" hangingPunct="1"/>
            <a:r>
              <a:rPr lang="en-CA" altLang="en-US" dirty="0" smtClean="0"/>
              <a:t>Start Time 8:00 am</a:t>
            </a:r>
          </a:p>
          <a:p>
            <a:pPr lvl="1" eaLnBrk="1" hangingPunct="1"/>
            <a:r>
              <a:rPr lang="en-CA" altLang="en-US" dirty="0" smtClean="0"/>
              <a:t>Finish Times 4:30 - 4:45 pm</a:t>
            </a:r>
          </a:p>
          <a:p>
            <a:pPr eaLnBrk="1" hangingPunct="1"/>
            <a:r>
              <a:rPr lang="en-CA" altLang="en-US" dirty="0" smtClean="0"/>
              <a:t>Field Trip on Wednesday</a:t>
            </a:r>
          </a:p>
          <a:p>
            <a:pPr lvl="1" eaLnBrk="1" hangingPunct="1"/>
            <a:r>
              <a:rPr lang="en-CA" altLang="en-US" dirty="0" smtClean="0"/>
              <a:t>Hard Hat, Traffic Vest, Hip Waders, Boots</a:t>
            </a:r>
          </a:p>
          <a:p>
            <a:pPr lvl="1" eaLnBrk="1" hangingPunct="1"/>
            <a:r>
              <a:rPr lang="en-CA" altLang="en-US" dirty="0" smtClean="0"/>
              <a:t>Clip board, flashlight, hammer, tape measure</a:t>
            </a:r>
          </a:p>
          <a:p>
            <a:pPr lvl="1" eaLnBrk="1" hangingPunct="1"/>
            <a:r>
              <a:rPr lang="en-CA" altLang="en-US" dirty="0" smtClean="0"/>
              <a:t>Transportation provided. Bring lunch.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Preparation Requirements</a:t>
            </a:r>
          </a:p>
          <a:p>
            <a:pPr eaLnBrk="1" hangingPunct="1"/>
            <a:r>
              <a:rPr lang="en-CA" altLang="en-US" dirty="0"/>
              <a:t>Questions allowed at anytime</a:t>
            </a:r>
          </a:p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317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263</Words>
  <Application>Microsoft Office PowerPoint</Application>
  <PresentationFormat>On-screen Show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Welcome</vt:lpstr>
      <vt:lpstr>Course Instructors</vt:lpstr>
      <vt:lpstr>General Information</vt:lpstr>
      <vt:lpstr>General Information (cont’d)</vt:lpstr>
      <vt:lpstr>PowerPoint Presentation</vt:lpstr>
      <vt:lpstr>PowerPoint Presentation</vt:lpstr>
      <vt:lpstr>Self Introduction</vt:lpstr>
      <vt:lpstr>BIM Inspector Training</vt:lpstr>
      <vt:lpstr>Course Schedule</vt:lpstr>
      <vt:lpstr>Quizzes</vt:lpstr>
      <vt:lpstr>Courtesies</vt:lpstr>
      <vt:lpstr>Course Objectives</vt:lpstr>
    </vt:vector>
  </TitlesOfParts>
  <Company>BVBS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Garry Roberts</dc:creator>
  <cp:lastModifiedBy>Garry</cp:lastModifiedBy>
  <cp:revision>54</cp:revision>
  <dcterms:created xsi:type="dcterms:W3CDTF">2007-09-09T16:22:37Z</dcterms:created>
  <dcterms:modified xsi:type="dcterms:W3CDTF">2018-03-17T19:33:58Z</dcterms:modified>
</cp:coreProperties>
</file>