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85"/>
  </p:notesMasterIdLst>
  <p:handoutMasterIdLst>
    <p:handoutMasterId r:id="rId8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50" r:id="rId11"/>
    <p:sldId id="264" r:id="rId12"/>
    <p:sldId id="265" r:id="rId13"/>
    <p:sldId id="266" r:id="rId14"/>
    <p:sldId id="268" r:id="rId15"/>
    <p:sldId id="269" r:id="rId16"/>
    <p:sldId id="32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51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29" r:id="rId40"/>
    <p:sldId id="291" r:id="rId41"/>
    <p:sldId id="292" r:id="rId42"/>
    <p:sldId id="293" r:id="rId43"/>
    <p:sldId id="294" r:id="rId44"/>
    <p:sldId id="295" r:id="rId45"/>
    <p:sldId id="296" r:id="rId46"/>
    <p:sldId id="330" r:id="rId47"/>
    <p:sldId id="297" r:id="rId48"/>
    <p:sldId id="298" r:id="rId49"/>
    <p:sldId id="299" r:id="rId50"/>
    <p:sldId id="352" r:id="rId51"/>
    <p:sldId id="331" r:id="rId52"/>
    <p:sldId id="343" r:id="rId53"/>
    <p:sldId id="332" r:id="rId54"/>
    <p:sldId id="333" r:id="rId55"/>
    <p:sldId id="334" r:id="rId56"/>
    <p:sldId id="335" r:id="rId57"/>
    <p:sldId id="337" r:id="rId58"/>
    <p:sldId id="338" r:id="rId59"/>
    <p:sldId id="336" r:id="rId60"/>
    <p:sldId id="339" r:id="rId61"/>
    <p:sldId id="340" r:id="rId62"/>
    <p:sldId id="342" r:id="rId63"/>
    <p:sldId id="341" r:id="rId64"/>
    <p:sldId id="344" r:id="rId65"/>
    <p:sldId id="345" r:id="rId66"/>
    <p:sldId id="353" r:id="rId67"/>
    <p:sldId id="354" r:id="rId68"/>
    <p:sldId id="355" r:id="rId69"/>
    <p:sldId id="300" r:id="rId70"/>
    <p:sldId id="347" r:id="rId71"/>
    <p:sldId id="348" r:id="rId72"/>
    <p:sldId id="349" r:id="rId73"/>
    <p:sldId id="301" r:id="rId74"/>
    <p:sldId id="302" r:id="rId75"/>
    <p:sldId id="303" r:id="rId76"/>
    <p:sldId id="304" r:id="rId77"/>
    <p:sldId id="346" r:id="rId78"/>
    <p:sldId id="305" r:id="rId79"/>
    <p:sldId id="306" r:id="rId80"/>
    <p:sldId id="307" r:id="rId81"/>
    <p:sldId id="308" r:id="rId82"/>
    <p:sldId id="309" r:id="rId83"/>
    <p:sldId id="327" r:id="rId84"/>
  </p:sldIdLst>
  <p:sldSz cx="9144000" cy="5143500" type="screen16x9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6" autoAdjust="0"/>
  </p:normalViewPr>
  <p:slideViewPr>
    <p:cSldViewPr snapToGrid="0" snapToObjects="1">
      <p:cViewPr varScale="1">
        <p:scale>
          <a:sx n="146" d="100"/>
          <a:sy n="146" d="100"/>
        </p:scale>
        <p:origin x="59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5E33-FC02-0C4B-96F7-62C8A5BC713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60AF-D207-104B-ADB7-6467BBDA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9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E105C-CA67-E341-8810-9B0E9760EDE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8085-68E0-B94E-A855-F7F7D6CE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9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Appears this slide can now be removed? Staining criteria is now covered (in less detail) on table 2.6 in the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68085-68E0-B94E-A855-F7F7D6CECA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the best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68085-68E0-B94E-A855-F7F7D6CECA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0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011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190035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102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5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2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8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4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399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46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3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0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C7D681-5654-1D4C-8B4C-B048218BA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8147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50" b="1" dirty="0"/>
              <a:t>MAJOR SUPERSTRUCTURE INSPECTION &amp; 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9313"/>
            <a:ext cx="2057400" cy="274637"/>
          </a:xfrm>
        </p:spPr>
        <p:txBody>
          <a:bodyPr/>
          <a:lstStyle/>
          <a:p>
            <a:fld id="{2BC7D681-5654-1D4C-8B4C-B048218BAD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1BCA12-6F11-5E62-8DA9-2A5F9415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518935"/>
            <a:ext cx="8229600" cy="1069038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Crack definitions</a:t>
            </a:r>
          </a:p>
          <a:p>
            <a:pPr marL="514350" lvl="1" indent="-171450">
              <a:defRPr/>
            </a:pPr>
            <a:r>
              <a:rPr lang="en-US" sz="1200" dirty="0"/>
              <a:t>Hairlines &lt;0.1 mm</a:t>
            </a:r>
          </a:p>
          <a:p>
            <a:pPr marL="514350" lvl="1" indent="-171450">
              <a:defRPr/>
            </a:pPr>
            <a:r>
              <a:rPr lang="en-US" sz="1200" dirty="0"/>
              <a:t>Narrow </a:t>
            </a:r>
            <a:r>
              <a:rPr lang="en-US" sz="1200" u="sng" dirty="0"/>
              <a:t>&gt;</a:t>
            </a:r>
            <a:r>
              <a:rPr lang="en-US" sz="1200" dirty="0"/>
              <a:t>0.1 mm and &lt;0.3 mm</a:t>
            </a:r>
          </a:p>
          <a:p>
            <a:pPr marL="514350" lvl="1" indent="-171450">
              <a:defRPr/>
            </a:pPr>
            <a:r>
              <a:rPr lang="en-US" sz="1200" dirty="0"/>
              <a:t>Medium </a:t>
            </a:r>
            <a:r>
              <a:rPr lang="en-US" sz="1200" u="sng" dirty="0"/>
              <a:t>&gt;</a:t>
            </a:r>
            <a:r>
              <a:rPr lang="en-US" sz="1200" dirty="0"/>
              <a:t>0.3 mm and &lt;1.0 mm</a:t>
            </a:r>
          </a:p>
          <a:p>
            <a:pPr marL="514350" lvl="1" indent="-171450">
              <a:defRPr/>
            </a:pPr>
            <a:r>
              <a:rPr lang="en-US" sz="1200" dirty="0"/>
              <a:t>Wide </a:t>
            </a:r>
            <a:r>
              <a:rPr lang="en-US" sz="1200" u="sng" dirty="0"/>
              <a:t>&gt;</a:t>
            </a:r>
            <a:r>
              <a:rPr lang="en-US" sz="1200" dirty="0"/>
              <a:t>1.0 mm</a:t>
            </a:r>
          </a:p>
          <a:p>
            <a:endParaRPr lang="en-US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5023A5-CCBE-8896-887E-03DFC896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952601" y="1016332"/>
            <a:ext cx="4918461" cy="26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1BEE00-C2BE-E3C3-E1EB-241E16C528D9}"/>
              </a:ext>
            </a:extLst>
          </p:cNvPr>
          <p:cNvSpPr txBox="1"/>
          <p:nvPr/>
        </p:nvSpPr>
        <p:spPr>
          <a:xfrm>
            <a:off x="6729631" y="3524398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Note: Table is from </a:t>
            </a:r>
            <a:r>
              <a:rPr lang="en-CA" sz="1400" u="sng" dirty="0"/>
              <a:t>Level 2 Manual</a:t>
            </a:r>
          </a:p>
        </p:txBody>
      </p:sp>
    </p:spTree>
    <p:extLst>
      <p:ext uri="{BB962C8B-B14F-4D97-AF65-F5344CB8AC3E}">
        <p14:creationId xmlns:p14="http://schemas.microsoft.com/office/powerpoint/2010/main" val="186891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01BE7-CF60-BD06-D189-80F0B9FF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6F1744E-97C2-ED4C-C696-881B2782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58" y="993070"/>
            <a:ext cx="6303093" cy="3550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5D1EC-EB4F-3446-359B-2B420F75AB61}"/>
              </a:ext>
            </a:extLst>
          </p:cNvPr>
          <p:cNvSpPr txBox="1"/>
          <p:nvPr/>
        </p:nvSpPr>
        <p:spPr>
          <a:xfrm>
            <a:off x="7506871" y="3864032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Note: Table is from </a:t>
            </a:r>
            <a:r>
              <a:rPr lang="en-CA" sz="1400" u="sng" dirty="0"/>
              <a:t>Level 2 Manual</a:t>
            </a:r>
          </a:p>
        </p:txBody>
      </p:sp>
    </p:spTree>
    <p:extLst>
      <p:ext uri="{BB962C8B-B14F-4D97-AF65-F5344CB8AC3E}">
        <p14:creationId xmlns:p14="http://schemas.microsoft.com/office/powerpoint/2010/main" val="399888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B91B22-CD08-448F-FAE7-DB444374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F5160197-C2AE-C3A9-4EA7-73280E26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3" y="859414"/>
            <a:ext cx="6600079" cy="3852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B2001-7EE1-ADBA-DAA9-F72338B5C178}"/>
              </a:ext>
            </a:extLst>
          </p:cNvPr>
          <p:cNvSpPr txBox="1"/>
          <p:nvPr/>
        </p:nvSpPr>
        <p:spPr>
          <a:xfrm>
            <a:off x="7506871" y="3864032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Note: Table is from </a:t>
            </a:r>
            <a:r>
              <a:rPr lang="en-CA" sz="1400" u="sng" dirty="0"/>
              <a:t>Level 2 Manual</a:t>
            </a:r>
          </a:p>
        </p:txBody>
      </p:sp>
    </p:spTree>
    <p:extLst>
      <p:ext uri="{BB962C8B-B14F-4D97-AF65-F5344CB8AC3E}">
        <p14:creationId xmlns:p14="http://schemas.microsoft.com/office/powerpoint/2010/main" val="333675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6ED343-D19B-15E7-95A6-F3A13755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C449F90-1153-DADB-9D76-0CDB028A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8" y="1039206"/>
            <a:ext cx="8282984" cy="2773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F8120-F1E7-A038-53B3-FA8BA1F17B3F}"/>
              </a:ext>
            </a:extLst>
          </p:cNvPr>
          <p:cNvSpPr txBox="1"/>
          <p:nvPr/>
        </p:nvSpPr>
        <p:spPr>
          <a:xfrm>
            <a:off x="7506871" y="3864032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Note: Table is from </a:t>
            </a:r>
            <a:r>
              <a:rPr lang="en-CA" sz="1400" u="sng" dirty="0"/>
              <a:t>Level 2 Manual</a:t>
            </a:r>
          </a:p>
        </p:txBody>
      </p:sp>
    </p:spTree>
    <p:extLst>
      <p:ext uri="{BB962C8B-B14F-4D97-AF65-F5344CB8AC3E}">
        <p14:creationId xmlns:p14="http://schemas.microsoft.com/office/powerpoint/2010/main" val="99652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A3821-066C-2012-B690-0A9E8043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141D2-7349-4882-BBD3-B4B1AC00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25434"/>
            <a:ext cx="8229600" cy="3562540"/>
          </a:xfrm>
        </p:spPr>
        <p:txBody>
          <a:bodyPr/>
          <a:lstStyle/>
          <a:p>
            <a:pPr>
              <a:defRPr/>
            </a:pPr>
            <a:r>
              <a:rPr lang="en-US" dirty="0"/>
              <a:t>Not included on TT, PT or TH forms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Poor drainage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Common cause of deck deterioration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May cause a hazard due to hydroplaning or icing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Caused by inadequate design, construction or maintenance practices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May affect other bridge elements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superstructure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substructure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 err="1"/>
              <a:t>headslopes</a:t>
            </a:r>
            <a:r>
              <a:rPr lang="en-US" dirty="0"/>
              <a:t> and </a:t>
            </a:r>
            <a:r>
              <a:rPr lang="en-US" dirty="0" err="1"/>
              <a:t>sideslopes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999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A3821-066C-2012-B690-0A9E8043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141D2-7349-4882-BBD3-B4B1AC00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5856"/>
            <a:ext cx="8229600" cy="345211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Drainage system includes</a:t>
            </a:r>
            <a:endParaRPr lang="en-US" b="1" dirty="0"/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gutters, inlet boxes, scuppers, downpipes and catch basins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drainage problems at deck joints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sz="1600" dirty="0"/>
              <a:t>sealed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sz="1600" dirty="0"/>
              <a:t>with plumbing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sz="1600" dirty="0"/>
              <a:t>non-watertight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395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968A37-7592-7C74-0718-527163FB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91" y="1303115"/>
            <a:ext cx="3881750" cy="2862177"/>
          </a:xfrm>
          <a:prstGeom prst="rect">
            <a:avLst/>
          </a:prstGeom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620480" y="4266093"/>
            <a:ext cx="2057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Drain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4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14B93B-C450-DF37-662C-D5C304F8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84" y="1235131"/>
            <a:ext cx="3578714" cy="30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E12C-B6BB-C0E5-C595-E1D7BF03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53589"/>
            <a:ext cx="8229600" cy="3634385"/>
          </a:xfrm>
        </p:spPr>
        <p:txBody>
          <a:bodyPr/>
          <a:lstStyle/>
          <a:p>
            <a:pPr>
              <a:defRPr/>
            </a:pPr>
            <a:r>
              <a:rPr lang="en-US" dirty="0"/>
              <a:t>Check drainage systems for: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plugging of inlet boxes, scuppers, downpipes and joint plumbing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corrosion of metal components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gouges, cracks, breaks or tears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joint seals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integrity of attachments and connections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loose or missing bolts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cracked or broken welds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loose or open connections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length of downpipes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CF189A-E0E1-C31F-B4D1-A20AE1B1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</p:spTree>
    <p:extLst>
      <p:ext uri="{BB962C8B-B14F-4D97-AF65-F5344CB8AC3E}">
        <p14:creationId xmlns:p14="http://schemas.microsoft.com/office/powerpoint/2010/main" val="146654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C56F7-7302-0BA1-12D8-3281EC07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43000"/>
            <a:ext cx="8229600" cy="344497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Check for: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signs of ponding on the deck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damage to the deck, curbs, girders and substructure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staining (water and rebar corrosion)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scaling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freeze-thaw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delaminations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spalling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erosion below downpipe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0AC65C-4D40-D975-367B-29E9C581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</p:spTree>
    <p:extLst>
      <p:ext uri="{BB962C8B-B14F-4D97-AF65-F5344CB8AC3E}">
        <p14:creationId xmlns:p14="http://schemas.microsoft.com/office/powerpoint/2010/main" val="11748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573E-952C-3D35-48C6-A8A02BD1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Bonded or fastened to the deck</a:t>
            </a:r>
          </a:p>
          <a:p>
            <a:pPr>
              <a:defRPr/>
            </a:pPr>
            <a:r>
              <a:rPr lang="en-US" dirty="0"/>
              <a:t>In direct contact with the traffic</a:t>
            </a:r>
          </a:p>
          <a:p>
            <a:pPr>
              <a:defRPr/>
            </a:pPr>
            <a:r>
              <a:rPr lang="en-US" dirty="0"/>
              <a:t>Not part of the </a:t>
            </a:r>
            <a:r>
              <a:rPr lang="ja-JP" altLang="en-US" dirty="0"/>
              <a:t>“</a:t>
            </a:r>
            <a:r>
              <a:rPr lang="en-US" dirty="0"/>
              <a:t>structural</a:t>
            </a:r>
            <a:r>
              <a:rPr lang="ja-JP" altLang="en-US" dirty="0"/>
              <a:t>”</a:t>
            </a:r>
            <a:r>
              <a:rPr lang="en-US" dirty="0"/>
              <a:t> deck</a:t>
            </a:r>
          </a:p>
          <a:p>
            <a:pPr>
              <a:defRPr/>
            </a:pPr>
            <a:r>
              <a:rPr lang="en-US" dirty="0"/>
              <a:t>Purpose</a:t>
            </a:r>
          </a:p>
          <a:p>
            <a:pPr marL="628650" lvl="1">
              <a:defRPr/>
            </a:pPr>
            <a:r>
              <a:rPr lang="en-US" sz="1800" dirty="0"/>
              <a:t>Protects the bridge deck</a:t>
            </a:r>
          </a:p>
          <a:p>
            <a:pPr marL="971550" lvl="2" indent="-285750">
              <a:defRPr/>
            </a:pPr>
            <a:r>
              <a:rPr lang="en-US" sz="1800" dirty="0"/>
              <a:t>traffic wear</a:t>
            </a:r>
          </a:p>
          <a:p>
            <a:pPr marL="971550" lvl="2" indent="-285750">
              <a:defRPr/>
            </a:pPr>
            <a:r>
              <a:rPr lang="en-US" sz="1800" dirty="0"/>
              <a:t>salt and water infiltration</a:t>
            </a:r>
          </a:p>
          <a:p>
            <a:pPr marL="628650" lvl="1">
              <a:defRPr/>
            </a:pPr>
            <a:r>
              <a:rPr lang="en-US" sz="1800" dirty="0"/>
              <a:t>Provides a smooth wearing surface</a:t>
            </a:r>
          </a:p>
          <a:p>
            <a:pPr marL="628650" lvl="1">
              <a:defRPr/>
            </a:pPr>
            <a:r>
              <a:rPr lang="en-US" sz="1800" dirty="0"/>
              <a:t>Provides skid resistance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Wearing Surface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5AC6-DBF1-B5C4-2C4D-72CD2FE57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A15865-7A25-2D99-07B3-B7B382E8C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75700"/>
            <a:ext cx="8229600" cy="1212274"/>
          </a:xfrm>
        </p:spPr>
        <p:txBody>
          <a:bodyPr/>
          <a:lstStyle/>
          <a:p>
            <a:r>
              <a:rPr lang="en-US" dirty="0"/>
              <a:t>Record or verify if drains or joint plumbing is clogged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DE4448-2599-7432-B9C5-F772C5F9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  <p:pic>
        <p:nvPicPr>
          <p:cNvPr id="4" name="Picture 9" descr="C:\Documents and Settings\HP_Owner\My Documents\ChRiS\Bridges 2006\inserts\Major Superstructure\superstructure 17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4" y="1836631"/>
            <a:ext cx="7688306" cy="7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1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3CA84-7458-841F-4F12-7EA59A33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timber decks or steel grating rate X</a:t>
            </a:r>
          </a:p>
          <a:p>
            <a:pPr marL="628650" lvl="1">
              <a:defRPr/>
            </a:pPr>
            <a:r>
              <a:rPr lang="en-US" dirty="0"/>
              <a:t>not on TT, TH &amp; PT forms</a:t>
            </a:r>
          </a:p>
          <a:p>
            <a:pPr>
              <a:defRPr/>
            </a:pPr>
            <a:r>
              <a:rPr lang="en-US" dirty="0"/>
              <a:t>Water ponded on the deck rate 4 or less</a:t>
            </a:r>
          </a:p>
          <a:p>
            <a:pPr>
              <a:defRPr/>
            </a:pPr>
            <a:r>
              <a:rPr lang="en-US" dirty="0"/>
              <a:t>Ponding water is a hazard rate 2</a:t>
            </a:r>
          </a:p>
          <a:p>
            <a:pPr>
              <a:defRPr/>
            </a:pPr>
            <a:r>
              <a:rPr lang="en-US" dirty="0"/>
              <a:t>Drains leak or downpipes too short rate 4 or less</a:t>
            </a:r>
          </a:p>
          <a:p>
            <a:pPr>
              <a:defRPr/>
            </a:pPr>
            <a:r>
              <a:rPr lang="en-US" dirty="0"/>
              <a:t>Ponding, leakage or discharge causes significant deterioration of deck, curbs, girders or substructure rate 3 or less</a:t>
            </a:r>
          </a:p>
          <a:p>
            <a:pPr>
              <a:defRPr/>
            </a:pPr>
            <a:r>
              <a:rPr lang="en-US" dirty="0"/>
              <a:t>Erosion on </a:t>
            </a:r>
            <a:r>
              <a:rPr lang="en-US" dirty="0" err="1"/>
              <a:t>sideslopes</a:t>
            </a:r>
            <a:r>
              <a:rPr lang="en-US" dirty="0"/>
              <a:t> or </a:t>
            </a:r>
            <a:r>
              <a:rPr lang="en-US" dirty="0" err="1"/>
              <a:t>headslopes</a:t>
            </a:r>
            <a:r>
              <a:rPr lang="en-US" dirty="0"/>
              <a:t> from discharge rate 4 or less</a:t>
            </a:r>
          </a:p>
          <a:p>
            <a:pPr>
              <a:defRPr/>
            </a:pPr>
            <a:r>
              <a:rPr lang="en-US" dirty="0"/>
              <a:t>Deck joint leakage causing damage - reduce rating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C5BFEA-D2E0-2CC0-7D3E-D558773E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</p:spTree>
    <p:extLst>
      <p:ext uri="{BB962C8B-B14F-4D97-AF65-F5344CB8AC3E}">
        <p14:creationId xmlns:p14="http://schemas.microsoft.com/office/powerpoint/2010/main" val="130699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7E1D3-6923-A973-CF17-89DF2F4AFF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Purpose</a:t>
            </a:r>
          </a:p>
          <a:p>
            <a:pPr marL="628650" lvl="1">
              <a:defRPr/>
            </a:pPr>
            <a:r>
              <a:rPr lang="en-US" sz="1400" dirty="0"/>
              <a:t>Carries traffic loads</a:t>
            </a:r>
          </a:p>
          <a:p>
            <a:pPr marL="628650" lvl="1">
              <a:defRPr/>
            </a:pPr>
            <a:r>
              <a:rPr lang="en-US" sz="1400" dirty="0"/>
              <a:t>Transfers loads to main structural members</a:t>
            </a:r>
          </a:p>
          <a:p>
            <a:pPr marL="628650" lvl="1">
              <a:defRPr/>
            </a:pPr>
            <a:r>
              <a:rPr lang="en-US" sz="1400" dirty="0"/>
              <a:t>Can be in direct contact with traffic in the absence of a wearing surface</a:t>
            </a:r>
          </a:p>
          <a:p>
            <a:pPr marL="628650" lvl="1">
              <a:defRPr/>
            </a:pPr>
            <a:endParaRPr lang="en-US" sz="1400" dirty="0"/>
          </a:p>
          <a:p>
            <a:pPr>
              <a:defRPr/>
            </a:pPr>
            <a:r>
              <a:rPr lang="en-US" sz="1600" dirty="0"/>
              <a:t>Types</a:t>
            </a:r>
          </a:p>
          <a:p>
            <a:pPr marL="628650" lvl="1">
              <a:defRPr/>
            </a:pPr>
            <a:r>
              <a:rPr lang="en-US" sz="1400" dirty="0"/>
              <a:t>Cast in place concrete</a:t>
            </a:r>
          </a:p>
          <a:p>
            <a:pPr marL="628650" lvl="1">
              <a:defRPr/>
            </a:pPr>
            <a:r>
              <a:rPr lang="en-US" sz="1400" dirty="0"/>
              <a:t>Precast concrete</a:t>
            </a:r>
          </a:p>
          <a:p>
            <a:pPr marL="628650" lvl="1">
              <a:defRPr/>
            </a:pPr>
            <a:r>
              <a:rPr lang="en-US" sz="1400" dirty="0"/>
              <a:t>Timber</a:t>
            </a:r>
          </a:p>
          <a:p>
            <a:pPr marL="628650" lvl="1">
              <a:defRPr/>
            </a:pPr>
            <a:r>
              <a:rPr lang="en-US" sz="1400" dirty="0"/>
              <a:t>Steel grate</a:t>
            </a:r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434254-2A15-BAB2-14CA-D0686E6F1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Separate ratings for top and underside</a:t>
            </a:r>
          </a:p>
          <a:p>
            <a:pPr marL="628650" lvl="1">
              <a:defRPr/>
            </a:pPr>
            <a:r>
              <a:rPr lang="en-US" sz="1400" dirty="0"/>
              <a:t>Except for PCS, rate underside with top and girders</a:t>
            </a:r>
          </a:p>
          <a:p>
            <a:pPr marL="628650" lvl="1">
              <a:defRPr/>
            </a:pPr>
            <a:endParaRPr lang="en-US" sz="1400" dirty="0"/>
          </a:p>
          <a:p>
            <a:pPr>
              <a:defRPr/>
            </a:pPr>
            <a:r>
              <a:rPr lang="en-US" sz="1600" dirty="0"/>
              <a:t>May not be inspectable from the top</a:t>
            </a:r>
          </a:p>
          <a:p>
            <a:pPr marL="628650" lvl="1">
              <a:defRPr/>
            </a:pPr>
            <a:r>
              <a:rPr lang="en-US" sz="1400" dirty="0"/>
              <a:t>Wearing surface</a:t>
            </a:r>
          </a:p>
          <a:p>
            <a:pPr marL="628650" lvl="1">
              <a:defRPr/>
            </a:pPr>
            <a:r>
              <a:rPr lang="en-US" sz="1400" dirty="0"/>
              <a:t>Snow, ice or gravel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D13006-250A-D3E5-6284-636B42275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3" y="378113"/>
            <a:ext cx="3954437" cy="575469"/>
          </a:xfrm>
        </p:spPr>
        <p:txBody>
          <a:bodyPr/>
          <a:lstStyle/>
          <a:p>
            <a:r>
              <a:rPr lang="en-US" dirty="0"/>
              <a:t>Deck Top/ Underside</a:t>
            </a:r>
          </a:p>
        </p:txBody>
      </p:sp>
    </p:spTree>
    <p:extLst>
      <p:ext uri="{BB962C8B-B14F-4D97-AF65-F5344CB8AC3E}">
        <p14:creationId xmlns:p14="http://schemas.microsoft.com/office/powerpoint/2010/main" val="155053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C5C84-4A0D-E1F2-3FCD-1A6DACA41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Drive over deck at design or posted speed</a:t>
            </a:r>
          </a:p>
          <a:p>
            <a:pPr>
              <a:defRPr/>
            </a:pPr>
            <a:r>
              <a:rPr lang="en-US" dirty="0"/>
              <a:t>Observe deck under traffic</a:t>
            </a:r>
          </a:p>
          <a:p>
            <a:pPr marL="628650" lvl="1">
              <a:defRPr/>
            </a:pPr>
            <a:r>
              <a:rPr lang="en-US" dirty="0"/>
              <a:t>Listen for unusual noises</a:t>
            </a:r>
          </a:p>
          <a:p>
            <a:pPr marL="628650" lvl="1">
              <a:defRPr/>
            </a:pPr>
            <a:r>
              <a:rPr lang="en-US" dirty="0"/>
              <a:t>Look for deflections or movement</a:t>
            </a:r>
          </a:p>
          <a:p>
            <a:pPr>
              <a:defRPr/>
            </a:pPr>
            <a:r>
              <a:rPr lang="en-US" dirty="0"/>
              <a:t>Look over deck top and underside for problems with material</a:t>
            </a:r>
          </a:p>
          <a:p>
            <a:pPr>
              <a:defRPr/>
            </a:pPr>
            <a:r>
              <a:rPr lang="en-US" dirty="0"/>
              <a:t>On concrete decks, sound suspect areas with a hammer to detect delaminations</a:t>
            </a:r>
          </a:p>
          <a:p>
            <a:pPr marL="628650" lvl="1">
              <a:defRPr/>
            </a:pPr>
            <a:r>
              <a:rPr lang="en-US" dirty="0"/>
              <a:t>Birdbath locations</a:t>
            </a:r>
          </a:p>
          <a:p>
            <a:pPr marL="628650" lvl="1">
              <a:defRPr/>
            </a:pPr>
            <a:r>
              <a:rPr lang="en-US" dirty="0"/>
              <a:t>Stained areas</a:t>
            </a:r>
          </a:p>
          <a:p>
            <a:pPr marL="628650" lvl="1">
              <a:defRPr/>
            </a:pPr>
            <a:r>
              <a:rPr lang="en-US" dirty="0"/>
              <a:t>Badly cracked areas or adjacent to large cracks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B10B48-9D9A-A5D9-0341-146037FB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Top/ Underside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5909" y="1065292"/>
            <a:ext cx="6190599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en-US"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46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24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EBC0226-B814-9852-54E9-BE90F265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Top/ Underside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39552" y="1151089"/>
            <a:ext cx="7461449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Deck Top rated separately except for PT, TH and TT where Wearing Surface / Deck Top combined</a:t>
            </a:r>
          </a:p>
        </p:txBody>
      </p:sp>
      <p:pic>
        <p:nvPicPr>
          <p:cNvPr id="5" name="Picture 22" descr="C:\Documents and Settings\HP_Owner\My Documents\ChRiS\Bridges 2006\inserts\Major Superstructure\superstructure 2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30" y="1644741"/>
            <a:ext cx="4686300" cy="11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539552" y="2814288"/>
            <a:ext cx="433962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Applies to PT, TH and TT only</a:t>
            </a:r>
          </a:p>
        </p:txBody>
      </p:sp>
      <p:pic>
        <p:nvPicPr>
          <p:cNvPr id="7" name="Picture 23" descr="C:\Documents and Settings\HP_Owner\My Documents\ChRiS\Bridges 2006\inserts\Major Superstructure\superstructure 21b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30" y="3183529"/>
            <a:ext cx="4629150" cy="6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C:\Documents and Settings\HP_Owner\My Documents\ChRiS\Bridges 2006\inserts\Major Superstructure\ova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29" y="3441892"/>
            <a:ext cx="17716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7"/>
          <p:cNvSpPr>
            <a:spLocks noChangeShapeType="1"/>
          </p:cNvSpPr>
          <p:nvPr/>
        </p:nvSpPr>
        <p:spPr bwMode="auto">
          <a:xfrm flipH="1" flipV="1">
            <a:off x="3948379" y="3699070"/>
            <a:ext cx="5143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325018" y="3870520"/>
            <a:ext cx="2171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200" dirty="0">
                <a:latin typeface="Arial" charset="0"/>
              </a:rPr>
              <a:t>Applies to DT and SS only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39552" y="4140724"/>
            <a:ext cx="5401259" cy="3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Remainder applies to SG, PSR, CON, DT and SS </a:t>
            </a:r>
          </a:p>
        </p:txBody>
      </p:sp>
    </p:spTree>
    <p:extLst>
      <p:ext uri="{BB962C8B-B14F-4D97-AF65-F5344CB8AC3E}">
        <p14:creationId xmlns:p14="http://schemas.microsoft.com/office/powerpoint/2010/main" val="172385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E5B00-CA8C-E3C0-E455-9D542791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Record or verify subdeck type and size for TH, PT&amp; TT</a:t>
            </a:r>
          </a:p>
          <a:p>
            <a:pPr>
              <a:defRPr/>
            </a:pPr>
            <a:r>
              <a:rPr lang="en-US" dirty="0"/>
              <a:t>Record or verify deck underside</a:t>
            </a:r>
          </a:p>
          <a:p>
            <a:pPr marL="628650" lvl="1">
              <a:defRPr/>
            </a:pPr>
            <a:r>
              <a:rPr lang="en-US" dirty="0"/>
              <a:t>% defects for TH, PT &amp; TT</a:t>
            </a:r>
          </a:p>
          <a:p>
            <a:pPr marL="628650" lvl="1">
              <a:defRPr/>
            </a:pPr>
            <a:r>
              <a:rPr lang="en-US" dirty="0"/>
              <a:t>% stains for all others</a:t>
            </a:r>
          </a:p>
          <a:p>
            <a:pPr>
              <a:defRPr/>
            </a:pPr>
            <a:r>
              <a:rPr lang="en-US" dirty="0"/>
              <a:t>Record if snow slots filled for DT &amp; SS </a:t>
            </a:r>
          </a:p>
          <a:p>
            <a:pPr>
              <a:defRPr/>
            </a:pPr>
            <a:r>
              <a:rPr lang="en-US" dirty="0"/>
              <a:t>Record location, severity and extent of</a:t>
            </a:r>
          </a:p>
          <a:p>
            <a:pPr marL="628650" lvl="1">
              <a:defRPr/>
            </a:pPr>
            <a:r>
              <a:rPr lang="en-US" dirty="0"/>
              <a:t>Staining</a:t>
            </a:r>
          </a:p>
          <a:p>
            <a:pPr marL="628650" lvl="1">
              <a:defRPr/>
            </a:pPr>
            <a:r>
              <a:rPr lang="en-US" dirty="0"/>
              <a:t>Scaling</a:t>
            </a:r>
          </a:p>
          <a:p>
            <a:pPr marL="628650" lvl="1">
              <a:defRPr/>
            </a:pPr>
            <a:r>
              <a:rPr lang="en-US" dirty="0"/>
              <a:t>Cracks</a:t>
            </a:r>
          </a:p>
          <a:p>
            <a:pPr marL="628650" lvl="1">
              <a:defRPr/>
            </a:pPr>
            <a:r>
              <a:rPr lang="en-US" dirty="0" err="1"/>
              <a:t>Delaminations</a:t>
            </a:r>
            <a:endParaRPr lang="en-US" dirty="0"/>
          </a:p>
          <a:p>
            <a:pPr marL="628650" lvl="1">
              <a:defRPr/>
            </a:pPr>
            <a:r>
              <a:rPr lang="en-US" dirty="0"/>
              <a:t>Spalling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F887AE-096C-11E2-A4E0-77AA1B50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Top/ Underside</a:t>
            </a:r>
          </a:p>
        </p:txBody>
      </p:sp>
    </p:spTree>
    <p:extLst>
      <p:ext uri="{BB962C8B-B14F-4D97-AF65-F5344CB8AC3E}">
        <p14:creationId xmlns:p14="http://schemas.microsoft.com/office/powerpoint/2010/main" val="424476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D86D6-6DAA-2340-B043-F13109404D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Rate according to existing condition and functionality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Speed reduced due to deterioration</a:t>
            </a:r>
          </a:p>
          <a:p>
            <a:pPr marL="628650" lvl="1">
              <a:defRPr/>
            </a:pPr>
            <a:r>
              <a:rPr lang="en-US" dirty="0"/>
              <a:t>rate 4 or less</a:t>
            </a:r>
          </a:p>
          <a:p>
            <a:pPr marL="628650" lvl="1"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Surface does not have sufficient skid resistance</a:t>
            </a:r>
          </a:p>
          <a:p>
            <a:pPr marL="628650" lvl="1">
              <a:defRPr/>
            </a:pPr>
            <a:r>
              <a:rPr lang="en-US" dirty="0"/>
              <a:t>rate 4 or less</a:t>
            </a:r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0E0F12-1577-8EBD-6A8E-D03F4F1EE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1175657"/>
            <a:ext cx="3628206" cy="3268302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Steel grating</a:t>
            </a:r>
          </a:p>
          <a:p>
            <a:pPr marL="628650" lvl="1">
              <a:defRPr/>
            </a:pPr>
            <a:r>
              <a:rPr lang="en-US" dirty="0"/>
              <a:t>connections are loose or broken rate 4 or less</a:t>
            </a:r>
          </a:p>
          <a:p>
            <a:pPr marL="628650" lvl="1">
              <a:defRPr/>
            </a:pPr>
            <a:r>
              <a:rPr lang="en-US" dirty="0"/>
              <a:t>improper bearing or support on girders rate 4 or less</a:t>
            </a:r>
          </a:p>
          <a:p>
            <a:pPr marL="628650" lvl="1"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Timber</a:t>
            </a:r>
          </a:p>
          <a:p>
            <a:pPr marL="628650" lvl="1">
              <a:defRPr/>
            </a:pPr>
            <a:r>
              <a:rPr lang="en-US" dirty="0"/>
              <a:t>minor splitting in non-adjacent planks - rate 5 or more</a:t>
            </a:r>
          </a:p>
          <a:p>
            <a:pPr marL="628650" lvl="1">
              <a:defRPr/>
            </a:pPr>
            <a:r>
              <a:rPr lang="en-US" dirty="0"/>
              <a:t>any rot - rate 4 or less</a:t>
            </a:r>
          </a:p>
          <a:p>
            <a:pPr marL="628650" lvl="1">
              <a:defRPr/>
            </a:pPr>
            <a:r>
              <a:rPr lang="en-US" dirty="0"/>
              <a:t>broken planks - rate 4 or less</a:t>
            </a:r>
          </a:p>
          <a:p>
            <a:pPr marL="628650" lvl="1">
              <a:defRPr/>
            </a:pPr>
            <a:r>
              <a:rPr lang="en-US" dirty="0"/>
              <a:t>connections  loose or broken - rate 4 or less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26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022CA6-8FF7-1DC3-CE57-028ABE129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3" y="378113"/>
            <a:ext cx="4033019" cy="575469"/>
          </a:xfrm>
        </p:spPr>
        <p:txBody>
          <a:bodyPr/>
          <a:lstStyle/>
          <a:p>
            <a:r>
              <a:rPr lang="en-US" dirty="0"/>
              <a:t>Deck Top / Underside</a:t>
            </a:r>
          </a:p>
        </p:txBody>
      </p:sp>
    </p:spTree>
    <p:extLst>
      <p:ext uri="{BB962C8B-B14F-4D97-AF65-F5344CB8AC3E}">
        <p14:creationId xmlns:p14="http://schemas.microsoft.com/office/powerpoint/2010/main" val="2866535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E5B00-CA8C-E3C0-E455-9D542791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Box or voided girder units (e.g. PM, VM, RD, RM) deck underside is not directly visible but is considered as deck underside and rated accordingly</a:t>
            </a:r>
          </a:p>
          <a:p>
            <a:pPr marL="0" indent="0">
              <a:buNone/>
              <a:defRPr/>
            </a:pPr>
            <a:r>
              <a:rPr lang="en-US" dirty="0"/>
              <a:t>	- rating would govern girder rating if no top side defects</a:t>
            </a:r>
          </a:p>
          <a:p>
            <a:pPr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Concrete  deck underside with Minot crack and stains – rate 5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Spalling, severe scaling (exposed aggregate/&gt;25 mm deep – rate 4 or less</a:t>
            </a:r>
          </a:p>
          <a:p>
            <a:pPr marL="342900" lvl="1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F887AE-096C-11E2-A4E0-77AA1B50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Underside</a:t>
            </a:r>
          </a:p>
        </p:txBody>
      </p:sp>
    </p:spTree>
    <p:extLst>
      <p:ext uri="{BB962C8B-B14F-4D97-AF65-F5344CB8AC3E}">
        <p14:creationId xmlns:p14="http://schemas.microsoft.com/office/powerpoint/2010/main" val="92677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620012-65DD-512A-2C6D-52BF78CB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657600"/>
            <a:ext cx="8229600" cy="930374"/>
          </a:xfrm>
        </p:spPr>
        <p:txBody>
          <a:bodyPr/>
          <a:lstStyle/>
          <a:p>
            <a:pPr>
              <a:defRPr/>
            </a:pPr>
            <a:r>
              <a:rPr lang="en-US" sz="1000" b="1" dirty="0"/>
              <a:t>Crack definitions</a:t>
            </a:r>
          </a:p>
          <a:p>
            <a:pPr marL="628650" lvl="1">
              <a:defRPr/>
            </a:pPr>
            <a:r>
              <a:rPr lang="en-US" sz="1000" dirty="0"/>
              <a:t>Hairline &lt;0.1 mm</a:t>
            </a:r>
          </a:p>
          <a:p>
            <a:pPr marL="628650" lvl="1">
              <a:defRPr/>
            </a:pPr>
            <a:r>
              <a:rPr lang="en-US" sz="1000" dirty="0"/>
              <a:t>Narrow </a:t>
            </a:r>
            <a:r>
              <a:rPr lang="en-US" sz="1000" u="sng" dirty="0"/>
              <a:t>&gt;</a:t>
            </a:r>
            <a:r>
              <a:rPr lang="en-US" sz="1000" dirty="0"/>
              <a:t>0.1 mm and &lt;0.3 mm</a:t>
            </a:r>
          </a:p>
          <a:p>
            <a:pPr marL="628650" lvl="1">
              <a:defRPr/>
            </a:pPr>
            <a:r>
              <a:rPr lang="en-US" sz="1000" dirty="0"/>
              <a:t>Medium </a:t>
            </a:r>
            <a:r>
              <a:rPr lang="en-US" sz="1000" u="sng" dirty="0"/>
              <a:t>&gt;</a:t>
            </a:r>
            <a:r>
              <a:rPr lang="en-US" sz="1000" dirty="0"/>
              <a:t>0.3 mm and &lt;1.0 mm</a:t>
            </a:r>
          </a:p>
          <a:p>
            <a:pPr marL="628650" lvl="1">
              <a:defRPr/>
            </a:pPr>
            <a:r>
              <a:rPr lang="en-US" sz="1000" dirty="0"/>
              <a:t>Wide </a:t>
            </a:r>
            <a:r>
              <a:rPr lang="en-US" sz="1000" u="sng" dirty="0"/>
              <a:t>&gt;</a:t>
            </a:r>
            <a:r>
              <a:rPr lang="en-US" sz="1000" dirty="0"/>
              <a:t>1.0 mm</a:t>
            </a:r>
          </a:p>
          <a:p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701E0-B06D-3CA7-C46E-D9783E28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Underside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965841" y="931422"/>
            <a:ext cx="5366677" cy="28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1F27D-76BF-D62C-FA40-FF0D343C45D4}"/>
              </a:ext>
            </a:extLst>
          </p:cNvPr>
          <p:cNvSpPr txBox="1"/>
          <p:nvPr/>
        </p:nvSpPr>
        <p:spPr>
          <a:xfrm>
            <a:off x="7506871" y="3864032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Note: Table is from </a:t>
            </a:r>
            <a:r>
              <a:rPr lang="en-CA" sz="1400" u="sng" dirty="0"/>
              <a:t>Level 2 Manual</a:t>
            </a:r>
          </a:p>
        </p:txBody>
      </p:sp>
    </p:spTree>
    <p:extLst>
      <p:ext uri="{BB962C8B-B14F-4D97-AF65-F5344CB8AC3E}">
        <p14:creationId xmlns:p14="http://schemas.microsoft.com/office/powerpoint/2010/main" val="3239663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526478-75BC-7A9F-5121-6A764681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Underside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60663" y="1143917"/>
            <a:ext cx="422267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Concrete Staining Deck Rating Guide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30388"/>
              </p:ext>
            </p:extLst>
          </p:nvPr>
        </p:nvGraphicFramePr>
        <p:xfrm>
          <a:off x="2400300" y="1748621"/>
          <a:ext cx="43434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43400" imgH="2857500" progId="Excel.Sheet.8">
                  <p:embed/>
                </p:oleObj>
              </mc:Choice>
              <mc:Fallback>
                <p:oleObj name="Worksheet" r:id="rId3" imgW="4343400" imgH="2857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748621"/>
                        <a:ext cx="4343400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76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AB47-AAF5-F5FC-81C3-C4A454EBA0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</a:t>
            </a:r>
          </a:p>
          <a:p>
            <a:pPr marL="628650" lvl="1">
              <a:defRPr/>
            </a:pPr>
            <a:r>
              <a:rPr lang="en-US" sz="1600" dirty="0"/>
              <a:t>Asphalt</a:t>
            </a:r>
          </a:p>
          <a:p>
            <a:pPr marL="1028700" lvl="2">
              <a:defRPr/>
            </a:pPr>
            <a:r>
              <a:rPr lang="en-US" dirty="0"/>
              <a:t>Current standard is 2 - 40 mm lifts and 10 mm waterproofing membrane</a:t>
            </a:r>
          </a:p>
          <a:p>
            <a:pPr marL="800100" lvl="2" indent="0">
              <a:buNone/>
              <a:defRPr/>
            </a:pPr>
            <a:endParaRPr lang="en-US" dirty="0"/>
          </a:p>
          <a:p>
            <a:pPr marL="628650" lvl="1">
              <a:defRPr/>
            </a:pPr>
            <a:r>
              <a:rPr lang="en-US" sz="1600" dirty="0"/>
              <a:t>Timber</a:t>
            </a:r>
          </a:p>
          <a:p>
            <a:pPr marL="971550" lvl="2" indent="-285750">
              <a:defRPr/>
            </a:pPr>
            <a:r>
              <a:rPr lang="en-US" dirty="0"/>
              <a:t>untreated</a:t>
            </a:r>
          </a:p>
          <a:p>
            <a:pPr marL="971550" lvl="2" indent="-285750">
              <a:defRPr/>
            </a:pPr>
            <a:r>
              <a:rPr lang="en-US" dirty="0"/>
              <a:t>Treated</a:t>
            </a:r>
          </a:p>
          <a:p>
            <a:pPr marL="685800" lvl="2" indent="0">
              <a:buNone/>
              <a:defRPr/>
            </a:pPr>
            <a:endParaRPr lang="en-US" dirty="0"/>
          </a:p>
          <a:p>
            <a:pPr marL="628650" lvl="1">
              <a:defRPr/>
            </a:pPr>
            <a:r>
              <a:rPr lang="en-US" sz="1600" dirty="0"/>
              <a:t>Polymer membranes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A3E528-B58A-F6CA-9CD8-0E3C7D5F0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1077686"/>
            <a:ext cx="3628206" cy="3366273"/>
          </a:xfrm>
        </p:spPr>
        <p:txBody>
          <a:bodyPr/>
          <a:lstStyle/>
          <a:p>
            <a:pPr marL="628650" lvl="1">
              <a:defRPr/>
            </a:pPr>
            <a:r>
              <a:rPr lang="en-US" sz="1600" dirty="0"/>
              <a:t>Concrete overlay</a:t>
            </a:r>
          </a:p>
          <a:p>
            <a:pPr marL="971550" lvl="2" indent="-285750">
              <a:defRPr/>
            </a:pPr>
            <a:r>
              <a:rPr lang="en-US" dirty="0"/>
              <a:t>silica fume</a:t>
            </a:r>
          </a:p>
          <a:p>
            <a:pPr marL="971550" lvl="2" indent="-285750">
              <a:defRPr/>
            </a:pPr>
            <a:r>
              <a:rPr lang="en-US" dirty="0"/>
              <a:t>high density</a:t>
            </a:r>
          </a:p>
          <a:p>
            <a:pPr marL="971550" lvl="2" indent="-285750">
              <a:defRPr/>
            </a:pPr>
            <a:r>
              <a:rPr lang="en-US" dirty="0"/>
              <a:t>latex modified</a:t>
            </a:r>
          </a:p>
          <a:p>
            <a:pPr marL="971550" lvl="2" indent="-285750">
              <a:defRPr/>
            </a:pPr>
            <a:r>
              <a:rPr lang="en-US" dirty="0"/>
              <a:t>other (</a:t>
            </a:r>
            <a:r>
              <a:rPr lang="en-US" dirty="0" err="1"/>
              <a:t>Pyrament</a:t>
            </a:r>
            <a:r>
              <a:rPr lang="en-US" dirty="0"/>
              <a:t>)</a:t>
            </a:r>
          </a:p>
          <a:p>
            <a:pPr marL="971550" lvl="2" indent="-285750">
              <a:defRPr/>
            </a:pPr>
            <a:r>
              <a:rPr lang="en-US" dirty="0"/>
              <a:t>fiber reinforced</a:t>
            </a:r>
          </a:p>
          <a:p>
            <a:pPr marL="571500" lvl="1">
              <a:defRPr/>
            </a:pPr>
            <a:endParaRPr lang="en-US" dirty="0"/>
          </a:p>
          <a:p>
            <a:pPr marL="571500" lvl="1">
              <a:defRPr/>
            </a:pPr>
            <a:r>
              <a:rPr lang="en-US" dirty="0"/>
              <a:t>Others</a:t>
            </a:r>
          </a:p>
          <a:p>
            <a:pPr marL="971550" lvl="2">
              <a:defRPr/>
            </a:pPr>
            <a:r>
              <a:rPr lang="en-US" dirty="0"/>
              <a:t>Steel grating</a:t>
            </a:r>
          </a:p>
          <a:p>
            <a:pPr marL="971550" lvl="2">
              <a:defRPr/>
            </a:pPr>
            <a:endParaRPr lang="en-US" dirty="0"/>
          </a:p>
          <a:p>
            <a:pPr marL="628650" lvl="1">
              <a:defRPr/>
            </a:pPr>
            <a:r>
              <a:rPr lang="en-US" sz="1600" dirty="0"/>
              <a:t>May have more than one type</a:t>
            </a:r>
          </a:p>
          <a:p>
            <a:pPr marL="971550" lvl="2" indent="-285750">
              <a:defRPr/>
            </a:pPr>
            <a:r>
              <a:rPr lang="en-US" dirty="0"/>
              <a:t>i.e. polymer membrane on concrete overlay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2D0761-49D7-B075-8044-464E9B090C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</p:spTree>
    <p:extLst>
      <p:ext uri="{BB962C8B-B14F-4D97-AF65-F5344CB8AC3E}">
        <p14:creationId xmlns:p14="http://schemas.microsoft.com/office/powerpoint/2010/main" val="4049981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8BCD9-7AC6-2F58-F797-4D9C78258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Purpose</a:t>
            </a:r>
          </a:p>
          <a:p>
            <a:pPr marL="628650" lvl="1">
              <a:defRPr/>
            </a:pPr>
            <a:r>
              <a:rPr lang="en-US" dirty="0"/>
              <a:t>Receive the loads from the deck</a:t>
            </a:r>
          </a:p>
          <a:p>
            <a:pPr marL="628650" lvl="1">
              <a:defRPr/>
            </a:pPr>
            <a:r>
              <a:rPr lang="en-US" dirty="0"/>
              <a:t>Transmit the loads to the substructure (through the bearings)</a:t>
            </a:r>
          </a:p>
          <a:p>
            <a:pPr marL="628650"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Three types</a:t>
            </a:r>
          </a:p>
          <a:p>
            <a:pPr marL="628650" lvl="1">
              <a:defRPr/>
            </a:pPr>
            <a:r>
              <a:rPr lang="en-US" dirty="0"/>
              <a:t>Cast-in-place standard reinforced</a:t>
            </a:r>
          </a:p>
          <a:p>
            <a:pPr marL="628650" lvl="1">
              <a:defRPr/>
            </a:pPr>
            <a:r>
              <a:rPr lang="en-US" dirty="0"/>
              <a:t>Standard reinforced precast</a:t>
            </a:r>
          </a:p>
          <a:p>
            <a:pPr marL="628650" lvl="1">
              <a:defRPr/>
            </a:pPr>
            <a:r>
              <a:rPr lang="en-US" dirty="0"/>
              <a:t>Prestressed or post-tensioned precast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4BA4CC-C7C3-07D0-D32F-960CBDC0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Concrete Girders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44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D14E0-1759-994D-7D6A-58096AE9E3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Inspection is primarily visual, looking for</a:t>
            </a:r>
          </a:p>
          <a:p>
            <a:pPr marL="628650" lvl="1">
              <a:defRPr/>
            </a:pPr>
            <a:r>
              <a:rPr lang="en-US" dirty="0"/>
              <a:t>Staining</a:t>
            </a:r>
          </a:p>
          <a:p>
            <a:pPr marL="628650" lvl="1">
              <a:defRPr/>
            </a:pPr>
            <a:r>
              <a:rPr lang="en-US" dirty="0"/>
              <a:t>Scaling</a:t>
            </a:r>
          </a:p>
          <a:p>
            <a:pPr marL="628650" lvl="1">
              <a:defRPr/>
            </a:pPr>
            <a:r>
              <a:rPr lang="en-US" dirty="0"/>
              <a:t>Cracks</a:t>
            </a:r>
          </a:p>
          <a:p>
            <a:pPr marL="628650" lvl="1">
              <a:defRPr/>
            </a:pPr>
            <a:r>
              <a:rPr lang="en-US" dirty="0"/>
              <a:t>Delamination's</a:t>
            </a:r>
          </a:p>
          <a:p>
            <a:pPr marL="628650" lvl="1">
              <a:defRPr/>
            </a:pPr>
            <a:r>
              <a:rPr lang="en-US" dirty="0"/>
              <a:t>Spalling</a:t>
            </a:r>
          </a:p>
          <a:p>
            <a:pPr marL="628650" lvl="1"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Observe girders under traffic and look for unusual deflections or movement</a:t>
            </a:r>
          </a:p>
          <a:p>
            <a:pPr marL="628650" lvl="1">
              <a:defRPr/>
            </a:pPr>
            <a:r>
              <a:rPr lang="en-US" dirty="0"/>
              <a:t>Independent movement on laterally connected girders</a:t>
            </a:r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7D01AB-87FF-507B-520C-872202A38E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Evidence of grout key or lateral connection failure</a:t>
            </a:r>
          </a:p>
          <a:p>
            <a:pPr marL="628650" lvl="1">
              <a:defRPr/>
            </a:pPr>
            <a:r>
              <a:rPr lang="en-US" dirty="0"/>
              <a:t>Cracking or loss of grout in grout key</a:t>
            </a:r>
          </a:p>
          <a:p>
            <a:pPr marL="628650" lvl="1">
              <a:defRPr/>
            </a:pPr>
            <a:r>
              <a:rPr lang="en-US" dirty="0"/>
              <a:t>Cracking in pavement</a:t>
            </a:r>
          </a:p>
          <a:p>
            <a:pPr marL="628650" lvl="1">
              <a:defRPr/>
            </a:pPr>
            <a:r>
              <a:rPr lang="en-US" dirty="0"/>
              <a:t>Corrosion, or missing, loose or broken bolts at channel connectors</a:t>
            </a:r>
          </a:p>
          <a:p>
            <a:pPr marL="628650" lvl="1">
              <a:defRPr/>
            </a:pPr>
            <a:r>
              <a:rPr lang="en-US" dirty="0"/>
              <a:t>staining on underside of keys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31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EC65B4-2F83-F870-40E6-BDF267B4A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Concrete Girders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5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2F1BB7-CE7C-0F25-E787-F6277DC7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Concrete Girders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43150" y="1229387"/>
            <a:ext cx="4457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algn="ctr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Grout key failure</a:t>
            </a:r>
          </a:p>
        </p:txBody>
      </p:sp>
      <p:pic>
        <p:nvPicPr>
          <p:cNvPr id="5" name="Picture 6" descr="D:\Bridge 2000\Superstructure Inspection &amp; Rating\Super I&amp;R 2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17" y="1888947"/>
            <a:ext cx="4505325" cy="23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60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6F2E0C-B9B2-8A5A-1306-4EBC2C99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1783"/>
            <a:ext cx="8229600" cy="3386191"/>
          </a:xfrm>
        </p:spPr>
        <p:txBody>
          <a:bodyPr/>
          <a:lstStyle/>
          <a:p>
            <a:pPr>
              <a:defRPr/>
            </a:pPr>
            <a:r>
              <a:rPr lang="en-US" dirty="0"/>
              <a:t>On post-tensioned girders check end anchorage zones 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corrosion of prestressing or post-tensioning cables</a:t>
            </a:r>
          </a:p>
          <a:p>
            <a:pPr marL="628650" lvl="1">
              <a:defRPr/>
            </a:pPr>
            <a:r>
              <a:rPr lang="en-US" dirty="0"/>
              <a:t>rust stains or cracking along sides of girders</a:t>
            </a:r>
          </a:p>
          <a:p>
            <a:pPr marL="628650" lvl="1">
              <a:defRPr/>
            </a:pPr>
            <a:r>
              <a:rPr lang="en-US" dirty="0"/>
              <a:t>leakage onto ends of girders with staining from ends of cables</a:t>
            </a:r>
          </a:p>
          <a:p>
            <a:pPr marL="342900" lvl="1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Cracking in end anchorage zone of prestressed girders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High load damage which breaks the concrete around the pre- or post-stressed cables</a:t>
            </a:r>
          </a:p>
          <a:p>
            <a:pPr marL="628650" lvl="1">
              <a:defRPr/>
            </a:pPr>
            <a:r>
              <a:rPr lang="en-US" dirty="0"/>
              <a:t>Look for damaged or broken cables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E43666-B31B-CD1E-9EB0-1A5476AE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Concrete Girders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2975" y="18907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75406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34DD67-3190-AABD-9102-1C538725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28838"/>
            <a:ext cx="8229600" cy="2459136"/>
          </a:xfrm>
        </p:spPr>
        <p:txBody>
          <a:bodyPr/>
          <a:lstStyle/>
          <a:p>
            <a:pPr>
              <a:defRPr/>
            </a:pPr>
            <a:r>
              <a:rPr lang="en-US" dirty="0"/>
              <a:t>Record or verify the presence of cracking</a:t>
            </a:r>
          </a:p>
          <a:p>
            <a:pPr marL="628650" lvl="1">
              <a:defRPr/>
            </a:pPr>
            <a:r>
              <a:rPr lang="en-US" dirty="0"/>
              <a:t>PCS, PSR &amp; CON</a:t>
            </a:r>
          </a:p>
          <a:p>
            <a:pPr marL="628650" lvl="1">
              <a:defRPr/>
            </a:pPr>
            <a:r>
              <a:rPr lang="en-US" dirty="0"/>
              <a:t>Not hairline/narrow flexural on PCS or CON</a:t>
            </a:r>
          </a:p>
          <a:p>
            <a:pPr>
              <a:defRPr/>
            </a:pPr>
            <a:r>
              <a:rPr lang="en-US" dirty="0"/>
              <a:t>Record or verify the amount of spalling in %</a:t>
            </a:r>
          </a:p>
          <a:p>
            <a:pPr marL="628650" lvl="1">
              <a:defRPr/>
            </a:pPr>
            <a:r>
              <a:rPr lang="en-US" dirty="0"/>
              <a:t>PCS and PSR</a:t>
            </a:r>
          </a:p>
          <a:p>
            <a:pPr marL="628650" lvl="1">
              <a:defRPr/>
            </a:pPr>
            <a:r>
              <a:rPr lang="en-US" dirty="0"/>
              <a:t>Corrosion induced spalling on bottoms and sides over stirrups only</a:t>
            </a:r>
          </a:p>
          <a:p>
            <a:pPr marL="628650" lvl="1">
              <a:defRPr/>
            </a:pPr>
            <a:r>
              <a:rPr lang="en-US" dirty="0"/>
              <a:t>% of total leg or girder length</a:t>
            </a:r>
            <a:endParaRPr lang="en-US" i="1" dirty="0"/>
          </a:p>
          <a:p>
            <a:pPr>
              <a:defRPr/>
            </a:pPr>
            <a:r>
              <a:rPr lang="en-US" dirty="0"/>
              <a:t>Girder Detail Ratings on PCS forms only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D22377-AD5C-24B1-BEEC-92415357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Concrete Girders</a:t>
            </a:r>
            <a:endParaRPr lang="en-US" dirty="0"/>
          </a:p>
        </p:txBody>
      </p:sp>
      <p:pic>
        <p:nvPicPr>
          <p:cNvPr id="4" name="Picture 7" descr="C:\Documents and Settings\HP_Owner\My Documents\ChRiS\Bridges 2006\inserts\Major Superstructure\superstructure 30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52" y="1082765"/>
            <a:ext cx="5978655" cy="82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72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93D3C-47A8-7461-5114-92D87FA9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Record in </a:t>
            </a:r>
            <a:r>
              <a:rPr lang="en-US" i="1" dirty="0"/>
              <a:t>Explanation of Condition </a:t>
            </a:r>
            <a:r>
              <a:rPr lang="en-US" dirty="0"/>
              <a:t>location, severity and extent of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Staining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Scaling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Cracks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Delamination's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Spalling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Grout Key failure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F70DF1-706D-8887-51C2-B09B9A3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Concrete Girders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6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24938-ED08-8C0C-DCD0-581E83AF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Applies to all plain reinforced concrete girders</a:t>
            </a:r>
          </a:p>
          <a:p>
            <a:pPr marL="628650" lvl="1">
              <a:defRPr/>
            </a:pPr>
            <a:r>
              <a:rPr lang="en-US" dirty="0"/>
              <a:t>Not prestressed or post-tensioned</a:t>
            </a:r>
          </a:p>
          <a:p>
            <a:pPr marL="628650"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curb girder </a:t>
            </a:r>
            <a:r>
              <a:rPr lang="en-US" b="1" i="1" dirty="0"/>
              <a:t>only</a:t>
            </a:r>
            <a:r>
              <a:rPr lang="en-US" dirty="0"/>
              <a:t> affected, can increase ratings by one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Applicable only if girder does not carry direct wheel load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Has lower load carrying function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Does not apply to shear cracks</a:t>
            </a:r>
          </a:p>
          <a:p>
            <a:pPr marL="342900" lvl="1" indent="0">
              <a:lnSpc>
                <a:spcPct val="150000"/>
              </a:lnSpc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F2D461-7116-E1F5-1411-33B0B54D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Plain Reinforced Concrete Girder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86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584325-540B-A856-C94F-39676EED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2647785" cy="519912"/>
          </a:xfrm>
        </p:spPr>
        <p:txBody>
          <a:bodyPr/>
          <a:lstStyle/>
          <a:p>
            <a:r>
              <a:rPr lang="en-US" sz="3200" b="1" dirty="0"/>
              <a:t>Plain Reinforced Concrete Girder Rating</a:t>
            </a:r>
            <a:br>
              <a:rPr lang="en-US" sz="3200" b="1" dirty="0"/>
            </a:br>
            <a:r>
              <a:rPr lang="en-US" sz="3200" b="1" dirty="0"/>
              <a:t>Guide</a:t>
            </a:r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F197083-5F8E-0A78-4CF4-1885AEF79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25" y="-1"/>
            <a:ext cx="4851509" cy="49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7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584325-540B-A856-C94F-39676EED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Plain Reinforced Concrete Girder Rating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3FC7A5-7366-9079-3989-BEFC2F317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54270"/>
              </p:ext>
            </p:extLst>
          </p:nvPr>
        </p:nvGraphicFramePr>
        <p:xfrm>
          <a:off x="539750" y="1180769"/>
          <a:ext cx="8018463" cy="3598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9109">
                  <a:extLst>
                    <a:ext uri="{9D8B030D-6E8A-4147-A177-3AD203B41FA5}">
                      <a16:colId xmlns:a16="http://schemas.microsoft.com/office/drawing/2014/main" val="1389054666"/>
                    </a:ext>
                  </a:extLst>
                </a:gridCol>
                <a:gridCol w="6609354">
                  <a:extLst>
                    <a:ext uri="{9D8B030D-6E8A-4147-A177-3AD203B41FA5}">
                      <a16:colId xmlns:a16="http://schemas.microsoft.com/office/drawing/2014/main" val="3596159282"/>
                    </a:ext>
                  </a:extLst>
                </a:gridCol>
              </a:tblGrid>
              <a:tr h="389973"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516328"/>
                  </a:ext>
                </a:extLst>
              </a:tr>
              <a:tr h="589767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Medium crack &amp; sound concrete – in anchor zone (AZ)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Wide crack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424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sound concrete or spall with 50% bar embedment - </a:t>
                      </a:r>
                      <a:r>
                        <a:rPr lang="en-US" sz="1400" dirty="0"/>
                        <a:t>outside anchor zone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149966"/>
                  </a:ext>
                </a:extLst>
              </a:tr>
              <a:tr h="859008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Medium crack in unsound concrete - anchor zone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Wide crack in sound concrete – anchor zone</a:t>
                      </a:r>
                    </a:p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Wide crack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424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unsound concrete or soundness not confirmed, spall &lt;50% </a:t>
                      </a:r>
                      <a:r>
                        <a:rPr lang="en-US" sz="1400" dirty="0"/>
                        <a:t>outside AZ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19755"/>
                  </a:ext>
                </a:extLst>
              </a:tr>
              <a:tr h="589767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Moderate section loss on main bars or stirrup bends up to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14781"/>
                  </a:ext>
                </a:extLst>
              </a:tr>
              <a:tr h="389973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Wide cracks in unsound concrete or spall ≥50% main bar embedment in AZ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80422"/>
                  </a:ext>
                </a:extLst>
              </a:tr>
              <a:tr h="389973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Spall with &lt;50% of main bar embedded in sound concrete – anchor zone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779322"/>
                  </a:ext>
                </a:extLst>
              </a:tr>
              <a:tr h="389973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ct val="20000"/>
                        </a:spcBef>
                        <a:defRPr/>
                      </a:pPr>
                      <a:r>
                        <a:rPr lang="en-US" sz="1400" dirty="0"/>
                        <a:t>Severe loss of section on main bars or stirrup bends greater than 20%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2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84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72CC67-9047-8AAE-DE85-6BF772D9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Plain Reinforced Concrete Girder Rating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1" y="1124878"/>
            <a:ext cx="811152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Shear Cracks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*Must be 60 degrees or less from horizontal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b="1" dirty="0">
                <a:solidFill>
                  <a:srgbClr val="00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	DESCRIPTION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5		Narrow*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3		Medium*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		Wide or growing*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*Reduce by one if wide longitudinal crack or spall in anchorage zone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3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6D3BC-E6C0-73D8-26E8-764A76EC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Drive over deck at design or posted speed</a:t>
            </a:r>
          </a:p>
          <a:p>
            <a:pPr>
              <a:defRPr/>
            </a:pPr>
            <a:r>
              <a:rPr lang="en-US" dirty="0"/>
              <a:t>Observe traffic crossing bridge</a:t>
            </a:r>
          </a:p>
          <a:p>
            <a:pPr marL="628650" lvl="1">
              <a:defRPr/>
            </a:pPr>
            <a:r>
              <a:rPr lang="en-US" dirty="0"/>
              <a:t>Look for deflections or movement</a:t>
            </a:r>
          </a:p>
          <a:p>
            <a:pPr marL="628650" lvl="1">
              <a:defRPr/>
            </a:pPr>
            <a:r>
              <a:rPr lang="en-US" dirty="0"/>
              <a:t>Listen for unusual noises</a:t>
            </a:r>
          </a:p>
          <a:p>
            <a:pPr>
              <a:defRPr/>
            </a:pPr>
            <a:r>
              <a:rPr lang="en-US" dirty="0"/>
              <a:t>Look for defects common to the material</a:t>
            </a:r>
          </a:p>
          <a:p>
            <a:pPr>
              <a:defRPr/>
            </a:pPr>
            <a:r>
              <a:rPr lang="en-US" dirty="0"/>
              <a:t>Look for debonding, loosening or loss of wearing surface</a:t>
            </a:r>
          </a:p>
          <a:p>
            <a:pPr marL="628650" lvl="1">
              <a:defRPr/>
            </a:pPr>
            <a:r>
              <a:rPr lang="en-US" dirty="0"/>
              <a:t>Sound for debonding using hammer if suspected</a:t>
            </a:r>
          </a:p>
          <a:p>
            <a:pPr>
              <a:defRPr/>
            </a:pPr>
            <a:r>
              <a:rPr lang="en-US" dirty="0"/>
              <a:t>Look for protruding nails in timber wearing surfaces</a:t>
            </a:r>
          </a:p>
          <a:p>
            <a:pPr>
              <a:defRPr/>
            </a:pPr>
            <a:r>
              <a:rPr lang="en-US" dirty="0"/>
              <a:t>Look for loss of aggregate from polymer wearing surfaces or seal coats</a:t>
            </a:r>
          </a:p>
          <a:p>
            <a:pPr>
              <a:defRPr/>
            </a:pPr>
            <a:r>
              <a:rPr lang="en-US" dirty="0"/>
              <a:t>Look for polishing of concrete overlays especially high density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6EBD52-36D9-B274-C21B-27D6B4F7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</p:spTree>
    <p:extLst>
      <p:ext uri="{BB962C8B-B14F-4D97-AF65-F5344CB8AC3E}">
        <p14:creationId xmlns:p14="http://schemas.microsoft.com/office/powerpoint/2010/main" val="4105693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89800-FDDB-4C97-5478-516C25BD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6958"/>
            <a:ext cx="8229600" cy="457555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None/>
              <a:defRPr/>
            </a:pPr>
            <a:r>
              <a:rPr lang="en-US" b="1" dirty="0"/>
              <a:t>Other Defects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BEC00D-404B-37BA-3397-0AE02FB6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Plain Reinforced Concrete Girder Rating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96007DC-7663-01BD-4741-A83AC14AB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42488"/>
              </p:ext>
            </p:extLst>
          </p:nvPr>
        </p:nvGraphicFramePr>
        <p:xfrm>
          <a:off x="1524000" y="1903730"/>
          <a:ext cx="6096000" cy="275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3506">
                  <a:extLst>
                    <a:ext uri="{9D8B030D-6E8A-4147-A177-3AD203B41FA5}">
                      <a16:colId xmlns:a16="http://schemas.microsoft.com/office/drawing/2014/main" val="3289937803"/>
                    </a:ext>
                  </a:extLst>
                </a:gridCol>
                <a:gridCol w="4712494">
                  <a:extLst>
                    <a:ext uri="{9D8B030D-6E8A-4147-A177-3AD203B41FA5}">
                      <a16:colId xmlns:a16="http://schemas.microsoft.com/office/drawing/2014/main" val="237848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316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effect Hairline or narrow flexural cracks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08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Isolated end diagram spall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Narrow map cracks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37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slab transverse crack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2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or wide map cracking or any map cracking with staining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9365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flexural or narrow grout key cracks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432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punchouts (≤150 mm diameter)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8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46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BE16AB9-39D1-1BCA-0396-9930B2616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368673"/>
              </p:ext>
            </p:extLst>
          </p:nvPr>
        </p:nvGraphicFramePr>
        <p:xfrm>
          <a:off x="1552972" y="1357313"/>
          <a:ext cx="6038056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737">
                  <a:extLst>
                    <a:ext uri="{9D8B030D-6E8A-4147-A177-3AD203B41FA5}">
                      <a16:colId xmlns:a16="http://schemas.microsoft.com/office/drawing/2014/main" val="1918561933"/>
                    </a:ext>
                  </a:extLst>
                </a:gridCol>
                <a:gridCol w="4709319">
                  <a:extLst>
                    <a:ext uri="{9D8B030D-6E8A-4147-A177-3AD203B41FA5}">
                      <a16:colId xmlns:a16="http://schemas.microsoft.com/office/drawing/2014/main" val="3677160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0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Bearing length less than 100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86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or wide grout key cracks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36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punchouts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3327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girder connectors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84478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Bearing length less than 75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 flexural cracks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86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diaphragm spall extending into legs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3727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5D453CC-8A09-4D22-DBDC-273E3068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Plain Reinforced Concrete Girder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96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42</a:t>
            </a:fld>
            <a:endParaRPr lang="en-US"/>
          </a:p>
        </p:txBody>
      </p:sp>
      <p:sp>
        <p:nvSpPr>
          <p:cNvPr id="207" name="Title 206">
            <a:extLst>
              <a:ext uri="{FF2B5EF4-FFF2-40B4-BE49-F238E27FC236}">
                <a16:creationId xmlns:a16="http://schemas.microsoft.com/office/drawing/2014/main" id="{5E5D57CA-73BF-F8FC-B510-BDC02678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Plain Reinforced Concrete Girder Rating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16835" y="1314450"/>
            <a:ext cx="1771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8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Defects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6661" y="29154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pSp>
        <p:nvGrpSpPr>
          <p:cNvPr id="6" name="Group 206"/>
          <p:cNvGrpSpPr>
            <a:grpSpLocks/>
          </p:cNvGrpSpPr>
          <p:nvPr/>
        </p:nvGrpSpPr>
        <p:grpSpPr bwMode="auto">
          <a:xfrm>
            <a:off x="2604493" y="1466255"/>
            <a:ext cx="4118372" cy="3177778"/>
            <a:chOff x="430" y="1557"/>
            <a:chExt cx="3459" cy="266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6" y="3253"/>
              <a:ext cx="412" cy="394"/>
            </a:xfrm>
            <a:custGeom>
              <a:avLst/>
              <a:gdLst>
                <a:gd name="T0" fmla="*/ 82 w 2062"/>
                <a:gd name="T1" fmla="*/ 72 h 1968"/>
                <a:gd name="T2" fmla="*/ 77 w 2062"/>
                <a:gd name="T3" fmla="*/ 60 h 1968"/>
                <a:gd name="T4" fmla="*/ 68 w 2062"/>
                <a:gd name="T5" fmla="*/ 43 h 1968"/>
                <a:gd name="T6" fmla="*/ 61 w 2062"/>
                <a:gd name="T7" fmla="*/ 35 h 1968"/>
                <a:gd name="T8" fmla="*/ 54 w 2062"/>
                <a:gd name="T9" fmla="*/ 18 h 1968"/>
                <a:gd name="T10" fmla="*/ 46 w 2062"/>
                <a:gd name="T11" fmla="*/ 10 h 1968"/>
                <a:gd name="T12" fmla="*/ 42 w 2062"/>
                <a:gd name="T13" fmla="*/ 0 h 1968"/>
                <a:gd name="T14" fmla="*/ 36 w 2062"/>
                <a:gd name="T15" fmla="*/ 5 h 1968"/>
                <a:gd name="T16" fmla="*/ 28 w 2062"/>
                <a:gd name="T17" fmla="*/ 18 h 1968"/>
                <a:gd name="T18" fmla="*/ 21 w 2062"/>
                <a:gd name="T19" fmla="*/ 25 h 1968"/>
                <a:gd name="T20" fmla="*/ 15 w 2062"/>
                <a:gd name="T21" fmla="*/ 36 h 1968"/>
                <a:gd name="T22" fmla="*/ 8 w 2062"/>
                <a:gd name="T23" fmla="*/ 42 h 1968"/>
                <a:gd name="T24" fmla="*/ 4 w 2062"/>
                <a:gd name="T25" fmla="*/ 50 h 1968"/>
                <a:gd name="T26" fmla="*/ 0 w 2062"/>
                <a:gd name="T27" fmla="*/ 54 h 1968"/>
                <a:gd name="T28" fmla="*/ 6 w 2062"/>
                <a:gd name="T29" fmla="*/ 60 h 1968"/>
                <a:gd name="T30" fmla="*/ 28 w 2062"/>
                <a:gd name="T31" fmla="*/ 69 h 1968"/>
                <a:gd name="T32" fmla="*/ 45 w 2062"/>
                <a:gd name="T33" fmla="*/ 74 h 1968"/>
                <a:gd name="T34" fmla="*/ 63 w 2062"/>
                <a:gd name="T35" fmla="*/ 77 h 1968"/>
                <a:gd name="T36" fmla="*/ 75 w 2062"/>
                <a:gd name="T37" fmla="*/ 79 h 1968"/>
                <a:gd name="T38" fmla="*/ 82 w 2062"/>
                <a:gd name="T39" fmla="*/ 77 h 1968"/>
                <a:gd name="T40" fmla="*/ 82 w 2062"/>
                <a:gd name="T41" fmla="*/ 72 h 19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62" h="1968">
                  <a:moveTo>
                    <a:pt x="2048" y="1794"/>
                  </a:moveTo>
                  <a:lnTo>
                    <a:pt x="1938" y="1506"/>
                  </a:lnTo>
                  <a:lnTo>
                    <a:pt x="1696" y="1079"/>
                  </a:lnTo>
                  <a:lnTo>
                    <a:pt x="1537" y="873"/>
                  </a:lnTo>
                  <a:lnTo>
                    <a:pt x="1362" y="462"/>
                  </a:lnTo>
                  <a:lnTo>
                    <a:pt x="1158" y="246"/>
                  </a:lnTo>
                  <a:lnTo>
                    <a:pt x="1042" y="0"/>
                  </a:lnTo>
                  <a:lnTo>
                    <a:pt x="898" y="131"/>
                  </a:lnTo>
                  <a:lnTo>
                    <a:pt x="694" y="461"/>
                  </a:lnTo>
                  <a:lnTo>
                    <a:pt x="536" y="616"/>
                  </a:lnTo>
                  <a:lnTo>
                    <a:pt x="372" y="899"/>
                  </a:lnTo>
                  <a:lnTo>
                    <a:pt x="202" y="1047"/>
                  </a:lnTo>
                  <a:lnTo>
                    <a:pt x="108" y="1244"/>
                  </a:lnTo>
                  <a:lnTo>
                    <a:pt x="0" y="1338"/>
                  </a:lnTo>
                  <a:lnTo>
                    <a:pt x="138" y="1498"/>
                  </a:lnTo>
                  <a:lnTo>
                    <a:pt x="709" y="1729"/>
                  </a:lnTo>
                  <a:lnTo>
                    <a:pt x="1129" y="1837"/>
                  </a:lnTo>
                  <a:lnTo>
                    <a:pt x="1570" y="1917"/>
                  </a:lnTo>
                  <a:lnTo>
                    <a:pt x="1881" y="1968"/>
                  </a:lnTo>
                  <a:lnTo>
                    <a:pt x="2062" y="1924"/>
                  </a:lnTo>
                  <a:lnTo>
                    <a:pt x="2048" y="1794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16" y="3253"/>
              <a:ext cx="412" cy="394"/>
            </a:xfrm>
            <a:custGeom>
              <a:avLst/>
              <a:gdLst>
                <a:gd name="T0" fmla="*/ 82 w 2062"/>
                <a:gd name="T1" fmla="*/ 72 h 1968"/>
                <a:gd name="T2" fmla="*/ 77 w 2062"/>
                <a:gd name="T3" fmla="*/ 60 h 1968"/>
                <a:gd name="T4" fmla="*/ 68 w 2062"/>
                <a:gd name="T5" fmla="*/ 43 h 1968"/>
                <a:gd name="T6" fmla="*/ 61 w 2062"/>
                <a:gd name="T7" fmla="*/ 35 h 1968"/>
                <a:gd name="T8" fmla="*/ 54 w 2062"/>
                <a:gd name="T9" fmla="*/ 18 h 1968"/>
                <a:gd name="T10" fmla="*/ 46 w 2062"/>
                <a:gd name="T11" fmla="*/ 10 h 1968"/>
                <a:gd name="T12" fmla="*/ 42 w 2062"/>
                <a:gd name="T13" fmla="*/ 0 h 1968"/>
                <a:gd name="T14" fmla="*/ 36 w 2062"/>
                <a:gd name="T15" fmla="*/ 5 h 1968"/>
                <a:gd name="T16" fmla="*/ 28 w 2062"/>
                <a:gd name="T17" fmla="*/ 18 h 1968"/>
                <a:gd name="T18" fmla="*/ 21 w 2062"/>
                <a:gd name="T19" fmla="*/ 25 h 1968"/>
                <a:gd name="T20" fmla="*/ 15 w 2062"/>
                <a:gd name="T21" fmla="*/ 36 h 1968"/>
                <a:gd name="T22" fmla="*/ 8 w 2062"/>
                <a:gd name="T23" fmla="*/ 42 h 1968"/>
                <a:gd name="T24" fmla="*/ 4 w 2062"/>
                <a:gd name="T25" fmla="*/ 50 h 1968"/>
                <a:gd name="T26" fmla="*/ 0 w 2062"/>
                <a:gd name="T27" fmla="*/ 54 h 1968"/>
                <a:gd name="T28" fmla="*/ 6 w 2062"/>
                <a:gd name="T29" fmla="*/ 60 h 1968"/>
                <a:gd name="T30" fmla="*/ 28 w 2062"/>
                <a:gd name="T31" fmla="*/ 69 h 1968"/>
                <a:gd name="T32" fmla="*/ 45 w 2062"/>
                <a:gd name="T33" fmla="*/ 74 h 1968"/>
                <a:gd name="T34" fmla="*/ 63 w 2062"/>
                <a:gd name="T35" fmla="*/ 77 h 1968"/>
                <a:gd name="T36" fmla="*/ 75 w 2062"/>
                <a:gd name="T37" fmla="*/ 79 h 1968"/>
                <a:gd name="T38" fmla="*/ 82 w 2062"/>
                <a:gd name="T39" fmla="*/ 77 h 1968"/>
                <a:gd name="T40" fmla="*/ 82 w 2062"/>
                <a:gd name="T41" fmla="*/ 72 h 19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62" h="1968">
                  <a:moveTo>
                    <a:pt x="2048" y="1794"/>
                  </a:moveTo>
                  <a:lnTo>
                    <a:pt x="1938" y="1506"/>
                  </a:lnTo>
                  <a:lnTo>
                    <a:pt x="1696" y="1079"/>
                  </a:lnTo>
                  <a:lnTo>
                    <a:pt x="1537" y="873"/>
                  </a:lnTo>
                  <a:lnTo>
                    <a:pt x="1362" y="462"/>
                  </a:lnTo>
                  <a:lnTo>
                    <a:pt x="1158" y="246"/>
                  </a:lnTo>
                  <a:lnTo>
                    <a:pt x="1042" y="0"/>
                  </a:lnTo>
                  <a:lnTo>
                    <a:pt x="898" y="131"/>
                  </a:lnTo>
                  <a:lnTo>
                    <a:pt x="694" y="461"/>
                  </a:lnTo>
                  <a:lnTo>
                    <a:pt x="536" y="616"/>
                  </a:lnTo>
                  <a:lnTo>
                    <a:pt x="372" y="899"/>
                  </a:lnTo>
                  <a:lnTo>
                    <a:pt x="202" y="1047"/>
                  </a:lnTo>
                  <a:lnTo>
                    <a:pt x="108" y="1244"/>
                  </a:lnTo>
                  <a:lnTo>
                    <a:pt x="0" y="1338"/>
                  </a:lnTo>
                  <a:lnTo>
                    <a:pt x="138" y="1498"/>
                  </a:lnTo>
                  <a:lnTo>
                    <a:pt x="709" y="1729"/>
                  </a:lnTo>
                  <a:lnTo>
                    <a:pt x="1129" y="1837"/>
                  </a:lnTo>
                  <a:lnTo>
                    <a:pt x="1570" y="1917"/>
                  </a:lnTo>
                  <a:lnTo>
                    <a:pt x="1881" y="1968"/>
                  </a:lnTo>
                  <a:lnTo>
                    <a:pt x="2062" y="1924"/>
                  </a:lnTo>
                  <a:lnTo>
                    <a:pt x="2048" y="179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037" y="3253"/>
              <a:ext cx="391" cy="385"/>
            </a:xfrm>
            <a:custGeom>
              <a:avLst/>
              <a:gdLst>
                <a:gd name="T0" fmla="*/ 78 w 1954"/>
                <a:gd name="T1" fmla="*/ 77 h 1924"/>
                <a:gd name="T2" fmla="*/ 78 w 1954"/>
                <a:gd name="T3" fmla="*/ 72 h 1924"/>
                <a:gd name="T4" fmla="*/ 73 w 1954"/>
                <a:gd name="T5" fmla="*/ 60 h 1924"/>
                <a:gd name="T6" fmla="*/ 64 w 1954"/>
                <a:gd name="T7" fmla="*/ 43 h 1924"/>
                <a:gd name="T8" fmla="*/ 57 w 1954"/>
                <a:gd name="T9" fmla="*/ 35 h 1924"/>
                <a:gd name="T10" fmla="*/ 50 w 1954"/>
                <a:gd name="T11" fmla="*/ 18 h 1924"/>
                <a:gd name="T12" fmla="*/ 42 w 1954"/>
                <a:gd name="T13" fmla="*/ 10 h 1924"/>
                <a:gd name="T14" fmla="*/ 37 w 1954"/>
                <a:gd name="T15" fmla="*/ 0 h 1924"/>
                <a:gd name="T16" fmla="*/ 32 w 1954"/>
                <a:gd name="T17" fmla="*/ 5 h 1924"/>
                <a:gd name="T18" fmla="*/ 23 w 1954"/>
                <a:gd name="T19" fmla="*/ 18 h 1924"/>
                <a:gd name="T20" fmla="*/ 17 w 1954"/>
                <a:gd name="T21" fmla="*/ 25 h 1924"/>
                <a:gd name="T22" fmla="*/ 11 w 1954"/>
                <a:gd name="T23" fmla="*/ 36 h 1924"/>
                <a:gd name="T24" fmla="*/ 4 w 1954"/>
                <a:gd name="T25" fmla="*/ 42 h 1924"/>
                <a:gd name="T26" fmla="*/ 0 w 1954"/>
                <a:gd name="T27" fmla="*/ 50 h 19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54" h="1924">
                  <a:moveTo>
                    <a:pt x="1954" y="1924"/>
                  </a:moveTo>
                  <a:lnTo>
                    <a:pt x="1940" y="1794"/>
                  </a:lnTo>
                  <a:lnTo>
                    <a:pt x="1830" y="1506"/>
                  </a:lnTo>
                  <a:lnTo>
                    <a:pt x="1588" y="1079"/>
                  </a:lnTo>
                  <a:lnTo>
                    <a:pt x="1429" y="873"/>
                  </a:lnTo>
                  <a:lnTo>
                    <a:pt x="1254" y="462"/>
                  </a:lnTo>
                  <a:lnTo>
                    <a:pt x="1050" y="246"/>
                  </a:lnTo>
                  <a:lnTo>
                    <a:pt x="934" y="0"/>
                  </a:lnTo>
                  <a:lnTo>
                    <a:pt x="790" y="131"/>
                  </a:lnTo>
                  <a:lnTo>
                    <a:pt x="586" y="461"/>
                  </a:lnTo>
                  <a:lnTo>
                    <a:pt x="428" y="616"/>
                  </a:lnTo>
                  <a:lnTo>
                    <a:pt x="264" y="899"/>
                  </a:lnTo>
                  <a:lnTo>
                    <a:pt x="94" y="1047"/>
                  </a:lnTo>
                  <a:lnTo>
                    <a:pt x="0" y="1244"/>
                  </a:lnTo>
                </a:path>
              </a:pathLst>
            </a:custGeom>
            <a:noFill/>
            <a:ln w="952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950" y="1776"/>
              <a:ext cx="391" cy="304"/>
            </a:xfrm>
            <a:custGeom>
              <a:avLst/>
              <a:gdLst>
                <a:gd name="T0" fmla="*/ 72 w 1957"/>
                <a:gd name="T1" fmla="*/ 34 h 1521"/>
                <a:gd name="T2" fmla="*/ 77 w 1957"/>
                <a:gd name="T3" fmla="*/ 41 h 1521"/>
                <a:gd name="T4" fmla="*/ 78 w 1957"/>
                <a:gd name="T5" fmla="*/ 46 h 1521"/>
                <a:gd name="T6" fmla="*/ 78 w 1957"/>
                <a:gd name="T7" fmla="*/ 47 h 1521"/>
                <a:gd name="T8" fmla="*/ 77 w 1957"/>
                <a:gd name="T9" fmla="*/ 52 h 1521"/>
                <a:gd name="T10" fmla="*/ 70 w 1957"/>
                <a:gd name="T11" fmla="*/ 58 h 1521"/>
                <a:gd name="T12" fmla="*/ 57 w 1957"/>
                <a:gd name="T13" fmla="*/ 61 h 1521"/>
                <a:gd name="T14" fmla="*/ 46 w 1957"/>
                <a:gd name="T15" fmla="*/ 61 h 1521"/>
                <a:gd name="T16" fmla="*/ 38 w 1957"/>
                <a:gd name="T17" fmla="*/ 59 h 1521"/>
                <a:gd name="T18" fmla="*/ 29 w 1957"/>
                <a:gd name="T19" fmla="*/ 57 h 1521"/>
                <a:gd name="T20" fmla="*/ 16 w 1957"/>
                <a:gd name="T21" fmla="*/ 51 h 1521"/>
                <a:gd name="T22" fmla="*/ 10 w 1957"/>
                <a:gd name="T23" fmla="*/ 47 h 1521"/>
                <a:gd name="T24" fmla="*/ 6 w 1957"/>
                <a:gd name="T25" fmla="*/ 43 h 1521"/>
                <a:gd name="T26" fmla="*/ 2 w 1957"/>
                <a:gd name="T27" fmla="*/ 37 h 1521"/>
                <a:gd name="T28" fmla="*/ 0 w 1957"/>
                <a:gd name="T29" fmla="*/ 29 h 1521"/>
                <a:gd name="T30" fmla="*/ 1 w 1957"/>
                <a:gd name="T31" fmla="*/ 23 h 1521"/>
                <a:gd name="T32" fmla="*/ 11 w 1957"/>
                <a:gd name="T33" fmla="*/ 18 h 1521"/>
                <a:gd name="T34" fmla="*/ 27 w 1957"/>
                <a:gd name="T35" fmla="*/ 0 h 1521"/>
                <a:gd name="T36" fmla="*/ 28 w 1957"/>
                <a:gd name="T37" fmla="*/ 1 h 1521"/>
                <a:gd name="T38" fmla="*/ 29 w 1957"/>
                <a:gd name="T39" fmla="*/ 2 h 1521"/>
                <a:gd name="T40" fmla="*/ 30 w 1957"/>
                <a:gd name="T41" fmla="*/ 4 h 1521"/>
                <a:gd name="T42" fmla="*/ 32 w 1957"/>
                <a:gd name="T43" fmla="*/ 5 h 1521"/>
                <a:gd name="T44" fmla="*/ 37 w 1957"/>
                <a:gd name="T45" fmla="*/ 7 h 1521"/>
                <a:gd name="T46" fmla="*/ 43 w 1957"/>
                <a:gd name="T47" fmla="*/ 9 h 1521"/>
                <a:gd name="T48" fmla="*/ 47 w 1957"/>
                <a:gd name="T49" fmla="*/ 9 h 1521"/>
                <a:gd name="T50" fmla="*/ 51 w 1957"/>
                <a:gd name="T51" fmla="*/ 8 h 1521"/>
                <a:gd name="T52" fmla="*/ 53 w 1957"/>
                <a:gd name="T53" fmla="*/ 6 h 1521"/>
                <a:gd name="T54" fmla="*/ 54 w 1957"/>
                <a:gd name="T55" fmla="*/ 4 h 1521"/>
                <a:gd name="T56" fmla="*/ 72 w 1957"/>
                <a:gd name="T57" fmla="*/ 34 h 15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7" h="1521">
                  <a:moveTo>
                    <a:pt x="1798" y="846"/>
                  </a:moveTo>
                  <a:lnTo>
                    <a:pt x="1917" y="1020"/>
                  </a:lnTo>
                  <a:lnTo>
                    <a:pt x="1957" y="1161"/>
                  </a:lnTo>
                  <a:lnTo>
                    <a:pt x="1956" y="1181"/>
                  </a:lnTo>
                  <a:lnTo>
                    <a:pt x="1918" y="1301"/>
                  </a:lnTo>
                  <a:lnTo>
                    <a:pt x="1743" y="1447"/>
                  </a:lnTo>
                  <a:lnTo>
                    <a:pt x="1429" y="1521"/>
                  </a:lnTo>
                  <a:lnTo>
                    <a:pt x="1161" y="1515"/>
                  </a:lnTo>
                  <a:lnTo>
                    <a:pt x="940" y="1481"/>
                  </a:lnTo>
                  <a:lnTo>
                    <a:pt x="720" y="1421"/>
                  </a:lnTo>
                  <a:lnTo>
                    <a:pt x="400" y="1278"/>
                  </a:lnTo>
                  <a:lnTo>
                    <a:pt x="240" y="1167"/>
                  </a:lnTo>
                  <a:lnTo>
                    <a:pt x="140" y="1074"/>
                  </a:lnTo>
                  <a:lnTo>
                    <a:pt x="38" y="927"/>
                  </a:lnTo>
                  <a:lnTo>
                    <a:pt x="0" y="733"/>
                  </a:lnTo>
                  <a:lnTo>
                    <a:pt x="35" y="573"/>
                  </a:lnTo>
                  <a:lnTo>
                    <a:pt x="280" y="438"/>
                  </a:lnTo>
                  <a:lnTo>
                    <a:pt x="688" y="0"/>
                  </a:lnTo>
                  <a:lnTo>
                    <a:pt x="697" y="18"/>
                  </a:lnTo>
                  <a:lnTo>
                    <a:pt x="721" y="56"/>
                  </a:lnTo>
                  <a:lnTo>
                    <a:pt x="758" y="92"/>
                  </a:lnTo>
                  <a:lnTo>
                    <a:pt x="807" y="125"/>
                  </a:lnTo>
                  <a:lnTo>
                    <a:pt x="925" y="185"/>
                  </a:lnTo>
                  <a:lnTo>
                    <a:pt x="1067" y="221"/>
                  </a:lnTo>
                  <a:lnTo>
                    <a:pt x="1171" y="224"/>
                  </a:lnTo>
                  <a:lnTo>
                    <a:pt x="1265" y="199"/>
                  </a:lnTo>
                  <a:lnTo>
                    <a:pt x="1330" y="148"/>
                  </a:lnTo>
                  <a:lnTo>
                    <a:pt x="1355" y="107"/>
                  </a:lnTo>
                  <a:lnTo>
                    <a:pt x="1798" y="846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1" y="1596"/>
              <a:ext cx="2101" cy="1218"/>
            </a:xfrm>
            <a:custGeom>
              <a:avLst/>
              <a:gdLst>
                <a:gd name="T0" fmla="*/ 1 w 10505"/>
                <a:gd name="T1" fmla="*/ 242 h 6091"/>
                <a:gd name="T2" fmla="*/ 1 w 10505"/>
                <a:gd name="T3" fmla="*/ 244 h 6091"/>
                <a:gd name="T4" fmla="*/ 420 w 10505"/>
                <a:gd name="T5" fmla="*/ 3 h 6091"/>
                <a:gd name="T6" fmla="*/ 419 w 10505"/>
                <a:gd name="T7" fmla="*/ 0 h 6091"/>
                <a:gd name="T8" fmla="*/ 0 w 10505"/>
                <a:gd name="T9" fmla="*/ 241 h 6091"/>
                <a:gd name="T10" fmla="*/ 1 w 10505"/>
                <a:gd name="T11" fmla="*/ 242 h 60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05" h="6091">
                  <a:moveTo>
                    <a:pt x="18" y="6060"/>
                  </a:moveTo>
                  <a:lnTo>
                    <a:pt x="35" y="6091"/>
                  </a:lnTo>
                  <a:lnTo>
                    <a:pt x="10505" y="63"/>
                  </a:lnTo>
                  <a:lnTo>
                    <a:pt x="10470" y="0"/>
                  </a:lnTo>
                  <a:lnTo>
                    <a:pt x="0" y="6030"/>
                  </a:lnTo>
                  <a:lnTo>
                    <a:pt x="18" y="60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34" y="1625"/>
              <a:ext cx="2101" cy="1220"/>
            </a:xfrm>
            <a:custGeom>
              <a:avLst/>
              <a:gdLst>
                <a:gd name="T0" fmla="*/ 1 w 10505"/>
                <a:gd name="T1" fmla="*/ 243 h 6104"/>
                <a:gd name="T2" fmla="*/ 1 w 10505"/>
                <a:gd name="T3" fmla="*/ 244 h 6104"/>
                <a:gd name="T4" fmla="*/ 420 w 10505"/>
                <a:gd name="T5" fmla="*/ 3 h 6104"/>
                <a:gd name="T6" fmla="*/ 419 w 10505"/>
                <a:gd name="T7" fmla="*/ 0 h 6104"/>
                <a:gd name="T8" fmla="*/ 0 w 10505"/>
                <a:gd name="T9" fmla="*/ 241 h 6104"/>
                <a:gd name="T10" fmla="*/ 1 w 10505"/>
                <a:gd name="T11" fmla="*/ 243 h 6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05" h="6104">
                  <a:moveTo>
                    <a:pt x="18" y="6073"/>
                  </a:moveTo>
                  <a:lnTo>
                    <a:pt x="36" y="6104"/>
                  </a:lnTo>
                  <a:lnTo>
                    <a:pt x="10505" y="63"/>
                  </a:lnTo>
                  <a:lnTo>
                    <a:pt x="10469" y="0"/>
                  </a:lnTo>
                  <a:lnTo>
                    <a:pt x="0" y="6043"/>
                  </a:lnTo>
                  <a:lnTo>
                    <a:pt x="18" y="60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74" y="2731"/>
              <a:ext cx="1168" cy="675"/>
            </a:xfrm>
            <a:custGeom>
              <a:avLst/>
              <a:gdLst>
                <a:gd name="T0" fmla="*/ 1 w 5836"/>
                <a:gd name="T1" fmla="*/ 134 h 3378"/>
                <a:gd name="T2" fmla="*/ 1 w 5836"/>
                <a:gd name="T3" fmla="*/ 135 h 3378"/>
                <a:gd name="T4" fmla="*/ 234 w 5836"/>
                <a:gd name="T5" fmla="*/ 3 h 3378"/>
                <a:gd name="T6" fmla="*/ 232 w 5836"/>
                <a:gd name="T7" fmla="*/ 0 h 3378"/>
                <a:gd name="T8" fmla="*/ 0 w 5836"/>
                <a:gd name="T9" fmla="*/ 132 h 3378"/>
                <a:gd name="T10" fmla="*/ 1 w 5836"/>
                <a:gd name="T11" fmla="*/ 134 h 3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36" h="3378">
                  <a:moveTo>
                    <a:pt x="17" y="3347"/>
                  </a:moveTo>
                  <a:lnTo>
                    <a:pt x="35" y="3378"/>
                  </a:lnTo>
                  <a:lnTo>
                    <a:pt x="5836" y="63"/>
                  </a:lnTo>
                  <a:lnTo>
                    <a:pt x="5800" y="0"/>
                  </a:lnTo>
                  <a:lnTo>
                    <a:pt x="0" y="3316"/>
                  </a:lnTo>
                  <a:lnTo>
                    <a:pt x="17" y="334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3" y="2891"/>
              <a:ext cx="1008" cy="584"/>
            </a:xfrm>
            <a:custGeom>
              <a:avLst/>
              <a:gdLst>
                <a:gd name="T0" fmla="*/ 1 w 5040"/>
                <a:gd name="T1" fmla="*/ 116 h 2918"/>
                <a:gd name="T2" fmla="*/ 1 w 5040"/>
                <a:gd name="T3" fmla="*/ 117 h 2918"/>
                <a:gd name="T4" fmla="*/ 202 w 5040"/>
                <a:gd name="T5" fmla="*/ 2 h 2918"/>
                <a:gd name="T6" fmla="*/ 200 w 5040"/>
                <a:gd name="T7" fmla="*/ 0 h 2918"/>
                <a:gd name="T8" fmla="*/ 0 w 5040"/>
                <a:gd name="T9" fmla="*/ 114 h 2918"/>
                <a:gd name="T10" fmla="*/ 1 w 5040"/>
                <a:gd name="T11" fmla="*/ 116 h 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40" h="2918">
                  <a:moveTo>
                    <a:pt x="17" y="2887"/>
                  </a:moveTo>
                  <a:lnTo>
                    <a:pt x="35" y="2918"/>
                  </a:lnTo>
                  <a:lnTo>
                    <a:pt x="5040" y="62"/>
                  </a:lnTo>
                  <a:lnTo>
                    <a:pt x="5005" y="0"/>
                  </a:lnTo>
                  <a:lnTo>
                    <a:pt x="0" y="2856"/>
                  </a:lnTo>
                  <a:lnTo>
                    <a:pt x="17" y="288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62" y="2928"/>
              <a:ext cx="878" cy="513"/>
            </a:xfrm>
            <a:custGeom>
              <a:avLst/>
              <a:gdLst>
                <a:gd name="T0" fmla="*/ 1 w 4393"/>
                <a:gd name="T1" fmla="*/ 101 h 2564"/>
                <a:gd name="T2" fmla="*/ 1 w 4393"/>
                <a:gd name="T3" fmla="*/ 103 h 2564"/>
                <a:gd name="T4" fmla="*/ 175 w 4393"/>
                <a:gd name="T5" fmla="*/ 2 h 2564"/>
                <a:gd name="T6" fmla="*/ 174 w 4393"/>
                <a:gd name="T7" fmla="*/ 0 h 2564"/>
                <a:gd name="T8" fmla="*/ 0 w 4393"/>
                <a:gd name="T9" fmla="*/ 100 h 2564"/>
                <a:gd name="T10" fmla="*/ 1 w 4393"/>
                <a:gd name="T11" fmla="*/ 101 h 2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93" h="2564">
                  <a:moveTo>
                    <a:pt x="19" y="2533"/>
                  </a:moveTo>
                  <a:lnTo>
                    <a:pt x="36" y="2564"/>
                  </a:lnTo>
                  <a:lnTo>
                    <a:pt x="4393" y="62"/>
                  </a:lnTo>
                  <a:lnTo>
                    <a:pt x="4357" y="0"/>
                  </a:lnTo>
                  <a:lnTo>
                    <a:pt x="0" y="2501"/>
                  </a:lnTo>
                  <a:lnTo>
                    <a:pt x="19" y="25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570" y="2002"/>
              <a:ext cx="1979" cy="1151"/>
            </a:xfrm>
            <a:custGeom>
              <a:avLst/>
              <a:gdLst>
                <a:gd name="T0" fmla="*/ 1 w 9896"/>
                <a:gd name="T1" fmla="*/ 229 h 5754"/>
                <a:gd name="T2" fmla="*/ 1 w 9896"/>
                <a:gd name="T3" fmla="*/ 230 h 5754"/>
                <a:gd name="T4" fmla="*/ 396 w 9896"/>
                <a:gd name="T5" fmla="*/ 2 h 5754"/>
                <a:gd name="T6" fmla="*/ 394 w 9896"/>
                <a:gd name="T7" fmla="*/ 0 h 5754"/>
                <a:gd name="T8" fmla="*/ 0 w 9896"/>
                <a:gd name="T9" fmla="*/ 228 h 5754"/>
                <a:gd name="T10" fmla="*/ 1 w 9896"/>
                <a:gd name="T11" fmla="*/ 229 h 5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6" h="5754">
                  <a:moveTo>
                    <a:pt x="18" y="5723"/>
                  </a:moveTo>
                  <a:lnTo>
                    <a:pt x="35" y="5754"/>
                  </a:lnTo>
                  <a:lnTo>
                    <a:pt x="9896" y="61"/>
                  </a:lnTo>
                  <a:lnTo>
                    <a:pt x="9860" y="0"/>
                  </a:lnTo>
                  <a:lnTo>
                    <a:pt x="0" y="5692"/>
                  </a:lnTo>
                  <a:lnTo>
                    <a:pt x="18" y="57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14" y="2066"/>
              <a:ext cx="1970" cy="1145"/>
            </a:xfrm>
            <a:custGeom>
              <a:avLst/>
              <a:gdLst>
                <a:gd name="T0" fmla="*/ 1 w 9851"/>
                <a:gd name="T1" fmla="*/ 228 h 5729"/>
                <a:gd name="T2" fmla="*/ 1 w 9851"/>
                <a:gd name="T3" fmla="*/ 229 h 5729"/>
                <a:gd name="T4" fmla="*/ 394 w 9851"/>
                <a:gd name="T5" fmla="*/ 3 h 5729"/>
                <a:gd name="T6" fmla="*/ 393 w 9851"/>
                <a:gd name="T7" fmla="*/ 0 h 5729"/>
                <a:gd name="T8" fmla="*/ 0 w 9851"/>
                <a:gd name="T9" fmla="*/ 226 h 5729"/>
                <a:gd name="T10" fmla="*/ 1 w 9851"/>
                <a:gd name="T11" fmla="*/ 228 h 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51" h="5729">
                  <a:moveTo>
                    <a:pt x="19" y="5698"/>
                  </a:moveTo>
                  <a:lnTo>
                    <a:pt x="36" y="5729"/>
                  </a:lnTo>
                  <a:lnTo>
                    <a:pt x="9851" y="63"/>
                  </a:lnTo>
                  <a:lnTo>
                    <a:pt x="9814" y="0"/>
                  </a:lnTo>
                  <a:lnTo>
                    <a:pt x="0" y="5667"/>
                  </a:lnTo>
                  <a:lnTo>
                    <a:pt x="19" y="56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655" y="2475"/>
              <a:ext cx="1986" cy="1154"/>
            </a:xfrm>
            <a:custGeom>
              <a:avLst/>
              <a:gdLst>
                <a:gd name="T0" fmla="*/ 1 w 9930"/>
                <a:gd name="T1" fmla="*/ 230 h 5771"/>
                <a:gd name="T2" fmla="*/ 1 w 9930"/>
                <a:gd name="T3" fmla="*/ 231 h 5771"/>
                <a:gd name="T4" fmla="*/ 397 w 9930"/>
                <a:gd name="T5" fmla="*/ 2 h 5771"/>
                <a:gd name="T6" fmla="*/ 396 w 9930"/>
                <a:gd name="T7" fmla="*/ 0 h 5771"/>
                <a:gd name="T8" fmla="*/ 0 w 9930"/>
                <a:gd name="T9" fmla="*/ 228 h 5771"/>
                <a:gd name="T10" fmla="*/ 1 w 9930"/>
                <a:gd name="T11" fmla="*/ 230 h 57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30" h="5771">
                  <a:moveTo>
                    <a:pt x="18" y="5739"/>
                  </a:moveTo>
                  <a:lnTo>
                    <a:pt x="35" y="5771"/>
                  </a:lnTo>
                  <a:lnTo>
                    <a:pt x="9930" y="61"/>
                  </a:lnTo>
                  <a:lnTo>
                    <a:pt x="9895" y="0"/>
                  </a:lnTo>
                  <a:lnTo>
                    <a:pt x="0" y="5708"/>
                  </a:lnTo>
                  <a:lnTo>
                    <a:pt x="18" y="57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681" y="2538"/>
              <a:ext cx="1988" cy="1154"/>
            </a:xfrm>
            <a:custGeom>
              <a:avLst/>
              <a:gdLst>
                <a:gd name="T0" fmla="*/ 1 w 9942"/>
                <a:gd name="T1" fmla="*/ 230 h 5768"/>
                <a:gd name="T2" fmla="*/ 1 w 9942"/>
                <a:gd name="T3" fmla="*/ 231 h 5768"/>
                <a:gd name="T4" fmla="*/ 398 w 9942"/>
                <a:gd name="T5" fmla="*/ 3 h 5768"/>
                <a:gd name="T6" fmla="*/ 396 w 9942"/>
                <a:gd name="T7" fmla="*/ 0 h 5768"/>
                <a:gd name="T8" fmla="*/ 0 w 9942"/>
                <a:gd name="T9" fmla="*/ 228 h 5768"/>
                <a:gd name="T10" fmla="*/ 1 w 9942"/>
                <a:gd name="T11" fmla="*/ 230 h 5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42" h="5768">
                  <a:moveTo>
                    <a:pt x="19" y="5738"/>
                  </a:moveTo>
                  <a:lnTo>
                    <a:pt x="36" y="5768"/>
                  </a:lnTo>
                  <a:lnTo>
                    <a:pt x="9942" y="63"/>
                  </a:lnTo>
                  <a:lnTo>
                    <a:pt x="9906" y="0"/>
                  </a:lnTo>
                  <a:lnTo>
                    <a:pt x="0" y="5707"/>
                  </a:lnTo>
                  <a:lnTo>
                    <a:pt x="19" y="57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27" y="2583"/>
              <a:ext cx="2102" cy="1219"/>
            </a:xfrm>
            <a:custGeom>
              <a:avLst/>
              <a:gdLst>
                <a:gd name="T0" fmla="*/ 1 w 10507"/>
                <a:gd name="T1" fmla="*/ 243 h 6095"/>
                <a:gd name="T2" fmla="*/ 1 w 10507"/>
                <a:gd name="T3" fmla="*/ 244 h 6095"/>
                <a:gd name="T4" fmla="*/ 421 w 10507"/>
                <a:gd name="T5" fmla="*/ 3 h 6095"/>
                <a:gd name="T6" fmla="*/ 419 w 10507"/>
                <a:gd name="T7" fmla="*/ 0 h 6095"/>
                <a:gd name="T8" fmla="*/ 0 w 10507"/>
                <a:gd name="T9" fmla="*/ 241 h 6095"/>
                <a:gd name="T10" fmla="*/ 1 w 10507"/>
                <a:gd name="T11" fmla="*/ 243 h 60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07" h="6095">
                  <a:moveTo>
                    <a:pt x="17" y="6064"/>
                  </a:moveTo>
                  <a:lnTo>
                    <a:pt x="35" y="6095"/>
                  </a:lnTo>
                  <a:lnTo>
                    <a:pt x="10507" y="63"/>
                  </a:lnTo>
                  <a:lnTo>
                    <a:pt x="10472" y="0"/>
                  </a:lnTo>
                  <a:lnTo>
                    <a:pt x="0" y="6034"/>
                  </a:lnTo>
                  <a:lnTo>
                    <a:pt x="17" y="60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56" y="2136"/>
              <a:ext cx="265" cy="296"/>
            </a:xfrm>
            <a:custGeom>
              <a:avLst/>
              <a:gdLst>
                <a:gd name="T0" fmla="*/ 53 w 1323"/>
                <a:gd name="T1" fmla="*/ 14 h 1482"/>
                <a:gd name="T2" fmla="*/ 50 w 1323"/>
                <a:gd name="T3" fmla="*/ 59 h 1482"/>
                <a:gd name="T4" fmla="*/ 3 w 1323"/>
                <a:gd name="T5" fmla="*/ 47 h 1482"/>
                <a:gd name="T6" fmla="*/ 0 w 1323"/>
                <a:gd name="T7" fmla="*/ 0 h 1482"/>
                <a:gd name="T8" fmla="*/ 53 w 1323"/>
                <a:gd name="T9" fmla="*/ 14 h 1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3" h="1482">
                  <a:moveTo>
                    <a:pt x="1323" y="354"/>
                  </a:moveTo>
                  <a:lnTo>
                    <a:pt x="1260" y="1482"/>
                  </a:lnTo>
                  <a:lnTo>
                    <a:pt x="77" y="1165"/>
                  </a:lnTo>
                  <a:lnTo>
                    <a:pt x="0" y="0"/>
                  </a:lnTo>
                  <a:lnTo>
                    <a:pt x="1323" y="354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401" y="2206"/>
              <a:ext cx="27" cy="235"/>
            </a:xfrm>
            <a:custGeom>
              <a:avLst/>
              <a:gdLst>
                <a:gd name="T0" fmla="*/ 1 w 136"/>
                <a:gd name="T1" fmla="*/ 47 h 1176"/>
                <a:gd name="T2" fmla="*/ 3 w 136"/>
                <a:gd name="T3" fmla="*/ 45 h 1176"/>
                <a:gd name="T4" fmla="*/ 5 w 136"/>
                <a:gd name="T5" fmla="*/ 0 h 1176"/>
                <a:gd name="T6" fmla="*/ 3 w 136"/>
                <a:gd name="T7" fmla="*/ 0 h 1176"/>
                <a:gd name="T8" fmla="*/ 0 w 136"/>
                <a:gd name="T9" fmla="*/ 45 h 1176"/>
                <a:gd name="T10" fmla="*/ 2 w 136"/>
                <a:gd name="T11" fmla="*/ 44 h 1176"/>
                <a:gd name="T12" fmla="*/ 1 w 136"/>
                <a:gd name="T13" fmla="*/ 47 h 1176"/>
                <a:gd name="T14" fmla="*/ 3 w 136"/>
                <a:gd name="T15" fmla="*/ 47 h 1176"/>
                <a:gd name="T16" fmla="*/ 3 w 136"/>
                <a:gd name="T17" fmla="*/ 45 h 1176"/>
                <a:gd name="T18" fmla="*/ 1 w 136"/>
                <a:gd name="T19" fmla="*/ 47 h 1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176">
                  <a:moveTo>
                    <a:pt x="26" y="1165"/>
                  </a:moveTo>
                  <a:lnTo>
                    <a:pt x="71" y="1132"/>
                  </a:lnTo>
                  <a:lnTo>
                    <a:pt x="136" y="4"/>
                  </a:lnTo>
                  <a:lnTo>
                    <a:pt x="64" y="0"/>
                  </a:lnTo>
                  <a:lnTo>
                    <a:pt x="0" y="1128"/>
                  </a:lnTo>
                  <a:lnTo>
                    <a:pt x="45" y="1095"/>
                  </a:lnTo>
                  <a:lnTo>
                    <a:pt x="26" y="1165"/>
                  </a:lnTo>
                  <a:lnTo>
                    <a:pt x="69" y="1176"/>
                  </a:lnTo>
                  <a:lnTo>
                    <a:pt x="71" y="1132"/>
                  </a:lnTo>
                  <a:lnTo>
                    <a:pt x="26" y="11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165" y="2362"/>
              <a:ext cx="245" cy="77"/>
            </a:xfrm>
            <a:custGeom>
              <a:avLst/>
              <a:gdLst>
                <a:gd name="T0" fmla="*/ 0 w 1228"/>
                <a:gd name="T1" fmla="*/ 2 h 387"/>
                <a:gd name="T2" fmla="*/ 1 w 1228"/>
                <a:gd name="T3" fmla="*/ 3 h 387"/>
                <a:gd name="T4" fmla="*/ 48 w 1228"/>
                <a:gd name="T5" fmla="*/ 15 h 387"/>
                <a:gd name="T6" fmla="*/ 49 w 1228"/>
                <a:gd name="T7" fmla="*/ 13 h 387"/>
                <a:gd name="T8" fmla="*/ 2 w 1228"/>
                <a:gd name="T9" fmla="*/ 0 h 387"/>
                <a:gd name="T10" fmla="*/ 3 w 1228"/>
                <a:gd name="T11" fmla="*/ 1 h 387"/>
                <a:gd name="T12" fmla="*/ 0 w 1228"/>
                <a:gd name="T13" fmla="*/ 2 h 387"/>
                <a:gd name="T14" fmla="*/ 0 w 1228"/>
                <a:gd name="T15" fmla="*/ 3 h 387"/>
                <a:gd name="T16" fmla="*/ 1 w 1228"/>
                <a:gd name="T17" fmla="*/ 3 h 387"/>
                <a:gd name="T18" fmla="*/ 0 w 1228"/>
                <a:gd name="T19" fmla="*/ 2 h 3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8" h="387">
                  <a:moveTo>
                    <a:pt x="0" y="38"/>
                  </a:moveTo>
                  <a:lnTo>
                    <a:pt x="26" y="71"/>
                  </a:lnTo>
                  <a:lnTo>
                    <a:pt x="1209" y="387"/>
                  </a:lnTo>
                  <a:lnTo>
                    <a:pt x="1228" y="317"/>
                  </a:lnTo>
                  <a:lnTo>
                    <a:pt x="46" y="0"/>
                  </a:lnTo>
                  <a:lnTo>
                    <a:pt x="72" y="33"/>
                  </a:lnTo>
                  <a:lnTo>
                    <a:pt x="0" y="38"/>
                  </a:lnTo>
                  <a:lnTo>
                    <a:pt x="2" y="63"/>
                  </a:lnTo>
                  <a:lnTo>
                    <a:pt x="26" y="7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49" y="2126"/>
              <a:ext cx="30" cy="243"/>
            </a:xfrm>
            <a:custGeom>
              <a:avLst/>
              <a:gdLst>
                <a:gd name="T0" fmla="*/ 2 w 152"/>
                <a:gd name="T1" fmla="*/ 1 h 1216"/>
                <a:gd name="T2" fmla="*/ 0 w 152"/>
                <a:gd name="T3" fmla="*/ 2 h 1216"/>
                <a:gd name="T4" fmla="*/ 3 w 152"/>
                <a:gd name="T5" fmla="*/ 49 h 1216"/>
                <a:gd name="T6" fmla="*/ 6 w 152"/>
                <a:gd name="T7" fmla="*/ 48 h 1216"/>
                <a:gd name="T8" fmla="*/ 3 w 152"/>
                <a:gd name="T9" fmla="*/ 2 h 1216"/>
                <a:gd name="T10" fmla="*/ 1 w 152"/>
                <a:gd name="T11" fmla="*/ 3 h 1216"/>
                <a:gd name="T12" fmla="*/ 2 w 152"/>
                <a:gd name="T13" fmla="*/ 1 h 1216"/>
                <a:gd name="T14" fmla="*/ 0 w 152"/>
                <a:gd name="T15" fmla="*/ 0 h 1216"/>
                <a:gd name="T16" fmla="*/ 0 w 152"/>
                <a:gd name="T17" fmla="*/ 2 h 1216"/>
                <a:gd name="T18" fmla="*/ 2 w 152"/>
                <a:gd name="T19" fmla="*/ 1 h 1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" h="1216">
                  <a:moveTo>
                    <a:pt x="48" y="13"/>
                  </a:moveTo>
                  <a:lnTo>
                    <a:pt x="4" y="50"/>
                  </a:lnTo>
                  <a:lnTo>
                    <a:pt x="80" y="1216"/>
                  </a:lnTo>
                  <a:lnTo>
                    <a:pt x="152" y="1211"/>
                  </a:lnTo>
                  <a:lnTo>
                    <a:pt x="75" y="45"/>
                  </a:lnTo>
                  <a:lnTo>
                    <a:pt x="30" y="82"/>
                  </a:lnTo>
                  <a:lnTo>
                    <a:pt x="48" y="13"/>
                  </a:lnTo>
                  <a:lnTo>
                    <a:pt x="0" y="0"/>
                  </a:lnTo>
                  <a:lnTo>
                    <a:pt x="4" y="5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155" y="2129"/>
              <a:ext cx="274" cy="85"/>
            </a:xfrm>
            <a:custGeom>
              <a:avLst/>
              <a:gdLst>
                <a:gd name="T0" fmla="*/ 55 w 1370"/>
                <a:gd name="T1" fmla="*/ 16 h 424"/>
                <a:gd name="T2" fmla="*/ 54 w 1370"/>
                <a:gd name="T3" fmla="*/ 14 h 424"/>
                <a:gd name="T4" fmla="*/ 1 w 1370"/>
                <a:gd name="T5" fmla="*/ 0 h 424"/>
                <a:gd name="T6" fmla="*/ 0 w 1370"/>
                <a:gd name="T7" fmla="*/ 3 h 424"/>
                <a:gd name="T8" fmla="*/ 53 w 1370"/>
                <a:gd name="T9" fmla="*/ 17 h 424"/>
                <a:gd name="T10" fmla="*/ 52 w 1370"/>
                <a:gd name="T11" fmla="*/ 16 h 424"/>
                <a:gd name="T12" fmla="*/ 55 w 1370"/>
                <a:gd name="T13" fmla="*/ 16 h 424"/>
                <a:gd name="T14" fmla="*/ 55 w 1370"/>
                <a:gd name="T15" fmla="*/ 15 h 424"/>
                <a:gd name="T16" fmla="*/ 54 w 1370"/>
                <a:gd name="T17" fmla="*/ 14 h 424"/>
                <a:gd name="T18" fmla="*/ 55 w 1370"/>
                <a:gd name="T19" fmla="*/ 16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0" h="424">
                  <a:moveTo>
                    <a:pt x="1369" y="391"/>
                  </a:moveTo>
                  <a:lnTo>
                    <a:pt x="1342" y="355"/>
                  </a:lnTo>
                  <a:lnTo>
                    <a:pt x="18" y="0"/>
                  </a:lnTo>
                  <a:lnTo>
                    <a:pt x="0" y="69"/>
                  </a:lnTo>
                  <a:lnTo>
                    <a:pt x="1324" y="424"/>
                  </a:lnTo>
                  <a:lnTo>
                    <a:pt x="1297" y="387"/>
                  </a:lnTo>
                  <a:lnTo>
                    <a:pt x="1368" y="391"/>
                  </a:lnTo>
                  <a:lnTo>
                    <a:pt x="1370" y="362"/>
                  </a:lnTo>
                  <a:lnTo>
                    <a:pt x="1342" y="355"/>
                  </a:lnTo>
                  <a:lnTo>
                    <a:pt x="1369" y="39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05" y="2368"/>
              <a:ext cx="901" cy="564"/>
            </a:xfrm>
            <a:custGeom>
              <a:avLst/>
              <a:gdLst>
                <a:gd name="T0" fmla="*/ 180 w 4505"/>
                <a:gd name="T1" fmla="*/ 12 h 2820"/>
                <a:gd name="T2" fmla="*/ 140 w 4505"/>
                <a:gd name="T3" fmla="*/ 39 h 2820"/>
                <a:gd name="T4" fmla="*/ 113 w 4505"/>
                <a:gd name="T5" fmla="*/ 50 h 2820"/>
                <a:gd name="T6" fmla="*/ 88 w 4505"/>
                <a:gd name="T7" fmla="*/ 51 h 2820"/>
                <a:gd name="T8" fmla="*/ 60 w 4505"/>
                <a:gd name="T9" fmla="*/ 92 h 2820"/>
                <a:gd name="T10" fmla="*/ 26 w 4505"/>
                <a:gd name="T11" fmla="*/ 113 h 2820"/>
                <a:gd name="T12" fmla="*/ 0 w 4505"/>
                <a:gd name="T13" fmla="*/ 106 h 2820"/>
                <a:gd name="T14" fmla="*/ 27 w 4505"/>
                <a:gd name="T15" fmla="*/ 73 h 2820"/>
                <a:gd name="T16" fmla="*/ 51 w 4505"/>
                <a:gd name="T17" fmla="*/ 57 h 2820"/>
                <a:gd name="T18" fmla="*/ 74 w 4505"/>
                <a:gd name="T19" fmla="*/ 26 h 2820"/>
                <a:gd name="T20" fmla="*/ 94 w 4505"/>
                <a:gd name="T21" fmla="*/ 22 h 2820"/>
                <a:gd name="T22" fmla="*/ 114 w 4505"/>
                <a:gd name="T23" fmla="*/ 14 h 2820"/>
                <a:gd name="T24" fmla="*/ 133 w 4505"/>
                <a:gd name="T25" fmla="*/ 0 h 2820"/>
                <a:gd name="T26" fmla="*/ 180 w 4505"/>
                <a:gd name="T27" fmla="*/ 12 h 28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05" h="2820">
                  <a:moveTo>
                    <a:pt x="4505" y="312"/>
                  </a:moveTo>
                  <a:lnTo>
                    <a:pt x="3500" y="985"/>
                  </a:lnTo>
                  <a:lnTo>
                    <a:pt x="2831" y="1260"/>
                  </a:lnTo>
                  <a:lnTo>
                    <a:pt x="2196" y="1269"/>
                  </a:lnTo>
                  <a:lnTo>
                    <a:pt x="1499" y="2299"/>
                  </a:lnTo>
                  <a:lnTo>
                    <a:pt x="651" y="2820"/>
                  </a:lnTo>
                  <a:lnTo>
                    <a:pt x="0" y="2653"/>
                  </a:lnTo>
                  <a:lnTo>
                    <a:pt x="682" y="1832"/>
                  </a:lnTo>
                  <a:lnTo>
                    <a:pt x="1285" y="1432"/>
                  </a:lnTo>
                  <a:lnTo>
                    <a:pt x="1860" y="651"/>
                  </a:lnTo>
                  <a:lnTo>
                    <a:pt x="2352" y="547"/>
                  </a:lnTo>
                  <a:lnTo>
                    <a:pt x="2848" y="351"/>
                  </a:lnTo>
                  <a:lnTo>
                    <a:pt x="3332" y="0"/>
                  </a:lnTo>
                  <a:lnTo>
                    <a:pt x="4505" y="312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66" y="3085"/>
              <a:ext cx="216" cy="69"/>
            </a:xfrm>
            <a:custGeom>
              <a:avLst/>
              <a:gdLst>
                <a:gd name="T0" fmla="*/ 43 w 1082"/>
                <a:gd name="T1" fmla="*/ 12 h 348"/>
                <a:gd name="T2" fmla="*/ 42 w 1082"/>
                <a:gd name="T3" fmla="*/ 11 h 348"/>
                <a:gd name="T4" fmla="*/ 1 w 1082"/>
                <a:gd name="T5" fmla="*/ 0 h 348"/>
                <a:gd name="T6" fmla="*/ 0 w 1082"/>
                <a:gd name="T7" fmla="*/ 3 h 348"/>
                <a:gd name="T8" fmla="*/ 42 w 1082"/>
                <a:gd name="T9" fmla="*/ 14 h 348"/>
                <a:gd name="T10" fmla="*/ 41 w 1082"/>
                <a:gd name="T11" fmla="*/ 13 h 348"/>
                <a:gd name="T12" fmla="*/ 43 w 1082"/>
                <a:gd name="T13" fmla="*/ 12 h 348"/>
                <a:gd name="T14" fmla="*/ 43 w 1082"/>
                <a:gd name="T15" fmla="*/ 11 h 348"/>
                <a:gd name="T16" fmla="*/ 42 w 1082"/>
                <a:gd name="T17" fmla="*/ 11 h 348"/>
                <a:gd name="T18" fmla="*/ 43 w 1082"/>
                <a:gd name="T19" fmla="*/ 12 h 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2" h="348">
                  <a:moveTo>
                    <a:pt x="1082" y="292"/>
                  </a:moveTo>
                  <a:lnTo>
                    <a:pt x="1063" y="279"/>
                  </a:lnTo>
                  <a:lnTo>
                    <a:pt x="20" y="0"/>
                  </a:lnTo>
                  <a:lnTo>
                    <a:pt x="0" y="69"/>
                  </a:lnTo>
                  <a:lnTo>
                    <a:pt x="1044" y="348"/>
                  </a:lnTo>
                  <a:lnTo>
                    <a:pt x="1025" y="336"/>
                  </a:lnTo>
                  <a:lnTo>
                    <a:pt x="1082" y="292"/>
                  </a:lnTo>
                  <a:lnTo>
                    <a:pt x="1075" y="282"/>
                  </a:lnTo>
                  <a:lnTo>
                    <a:pt x="1063" y="279"/>
                  </a:lnTo>
                  <a:lnTo>
                    <a:pt x="1082" y="2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571" y="3143"/>
              <a:ext cx="58" cy="66"/>
            </a:xfrm>
            <a:custGeom>
              <a:avLst/>
              <a:gdLst>
                <a:gd name="T0" fmla="*/ 12 w 291"/>
                <a:gd name="T1" fmla="*/ 12 h 330"/>
                <a:gd name="T2" fmla="*/ 11 w 291"/>
                <a:gd name="T3" fmla="*/ 11 h 330"/>
                <a:gd name="T4" fmla="*/ 2 w 291"/>
                <a:gd name="T5" fmla="*/ 0 h 330"/>
                <a:gd name="T6" fmla="*/ 0 w 291"/>
                <a:gd name="T7" fmla="*/ 2 h 330"/>
                <a:gd name="T8" fmla="*/ 9 w 291"/>
                <a:gd name="T9" fmla="*/ 13 h 330"/>
                <a:gd name="T10" fmla="*/ 9 w 291"/>
                <a:gd name="T11" fmla="*/ 12 h 330"/>
                <a:gd name="T12" fmla="*/ 12 w 291"/>
                <a:gd name="T13" fmla="*/ 12 h 330"/>
                <a:gd name="T14" fmla="*/ 12 w 291"/>
                <a:gd name="T15" fmla="*/ 12 h 330"/>
                <a:gd name="T16" fmla="*/ 11 w 291"/>
                <a:gd name="T17" fmla="*/ 11 h 330"/>
                <a:gd name="T18" fmla="*/ 12 w 291"/>
                <a:gd name="T19" fmla="*/ 12 h 3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1" h="330">
                  <a:moveTo>
                    <a:pt x="291" y="306"/>
                  </a:moveTo>
                  <a:lnTo>
                    <a:pt x="283" y="286"/>
                  </a:lnTo>
                  <a:lnTo>
                    <a:pt x="57" y="0"/>
                  </a:lnTo>
                  <a:lnTo>
                    <a:pt x="0" y="44"/>
                  </a:lnTo>
                  <a:lnTo>
                    <a:pt x="226" y="330"/>
                  </a:lnTo>
                  <a:lnTo>
                    <a:pt x="218" y="311"/>
                  </a:lnTo>
                  <a:lnTo>
                    <a:pt x="291" y="306"/>
                  </a:lnTo>
                  <a:lnTo>
                    <a:pt x="290" y="295"/>
                  </a:lnTo>
                  <a:lnTo>
                    <a:pt x="283" y="286"/>
                  </a:lnTo>
                  <a:lnTo>
                    <a:pt x="291" y="30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14" y="3204"/>
              <a:ext cx="52" cy="422"/>
            </a:xfrm>
            <a:custGeom>
              <a:avLst/>
              <a:gdLst>
                <a:gd name="T0" fmla="*/ 10 w 260"/>
                <a:gd name="T1" fmla="*/ 83 h 2106"/>
                <a:gd name="T2" fmla="*/ 10 w 260"/>
                <a:gd name="T3" fmla="*/ 84 h 2106"/>
                <a:gd name="T4" fmla="*/ 3 w 260"/>
                <a:gd name="T5" fmla="*/ 0 h 2106"/>
                <a:gd name="T6" fmla="*/ 0 w 260"/>
                <a:gd name="T7" fmla="*/ 0 h 2106"/>
                <a:gd name="T8" fmla="*/ 7 w 260"/>
                <a:gd name="T9" fmla="*/ 84 h 2106"/>
                <a:gd name="T10" fmla="*/ 8 w 260"/>
                <a:gd name="T11" fmla="*/ 85 h 2106"/>
                <a:gd name="T12" fmla="*/ 7 w 260"/>
                <a:gd name="T13" fmla="*/ 84 h 2106"/>
                <a:gd name="T14" fmla="*/ 8 w 260"/>
                <a:gd name="T15" fmla="*/ 84 h 2106"/>
                <a:gd name="T16" fmla="*/ 8 w 260"/>
                <a:gd name="T17" fmla="*/ 85 h 2106"/>
                <a:gd name="T18" fmla="*/ 10 w 260"/>
                <a:gd name="T19" fmla="*/ 83 h 2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0" h="2106">
                  <a:moveTo>
                    <a:pt x="255" y="2076"/>
                  </a:moveTo>
                  <a:lnTo>
                    <a:pt x="260" y="2088"/>
                  </a:lnTo>
                  <a:lnTo>
                    <a:pt x="73" y="0"/>
                  </a:lnTo>
                  <a:lnTo>
                    <a:pt x="0" y="5"/>
                  </a:lnTo>
                  <a:lnTo>
                    <a:pt x="187" y="2094"/>
                  </a:lnTo>
                  <a:lnTo>
                    <a:pt x="191" y="2106"/>
                  </a:lnTo>
                  <a:lnTo>
                    <a:pt x="187" y="2094"/>
                  </a:lnTo>
                  <a:lnTo>
                    <a:pt x="188" y="2101"/>
                  </a:lnTo>
                  <a:lnTo>
                    <a:pt x="191" y="2106"/>
                  </a:lnTo>
                  <a:lnTo>
                    <a:pt x="255" y="20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652" y="3620"/>
              <a:ext cx="44" cy="70"/>
            </a:xfrm>
            <a:custGeom>
              <a:avLst/>
              <a:gdLst>
                <a:gd name="T0" fmla="*/ 8 w 217"/>
                <a:gd name="T1" fmla="*/ 13 h 353"/>
                <a:gd name="T2" fmla="*/ 9 w 217"/>
                <a:gd name="T3" fmla="*/ 13 h 353"/>
                <a:gd name="T4" fmla="*/ 3 w 217"/>
                <a:gd name="T5" fmla="*/ 0 h 353"/>
                <a:gd name="T6" fmla="*/ 0 w 217"/>
                <a:gd name="T7" fmla="*/ 1 h 353"/>
                <a:gd name="T8" fmla="*/ 6 w 217"/>
                <a:gd name="T9" fmla="*/ 14 h 353"/>
                <a:gd name="T10" fmla="*/ 8 w 217"/>
                <a:gd name="T11" fmla="*/ 13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7" h="353">
                  <a:moveTo>
                    <a:pt x="184" y="338"/>
                  </a:moveTo>
                  <a:lnTo>
                    <a:pt x="217" y="323"/>
                  </a:lnTo>
                  <a:lnTo>
                    <a:pt x="64" y="0"/>
                  </a:lnTo>
                  <a:lnTo>
                    <a:pt x="0" y="30"/>
                  </a:lnTo>
                  <a:lnTo>
                    <a:pt x="152" y="353"/>
                  </a:lnTo>
                  <a:lnTo>
                    <a:pt x="184" y="3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418" y="3605"/>
              <a:ext cx="272" cy="88"/>
            </a:xfrm>
            <a:custGeom>
              <a:avLst/>
              <a:gdLst>
                <a:gd name="T0" fmla="*/ 3 w 1360"/>
                <a:gd name="T1" fmla="*/ 2 h 440"/>
                <a:gd name="T2" fmla="*/ 1 w 1360"/>
                <a:gd name="T3" fmla="*/ 3 h 440"/>
                <a:gd name="T4" fmla="*/ 54 w 1360"/>
                <a:gd name="T5" fmla="*/ 18 h 440"/>
                <a:gd name="T6" fmla="*/ 54 w 1360"/>
                <a:gd name="T7" fmla="*/ 15 h 440"/>
                <a:gd name="T8" fmla="*/ 2 w 1360"/>
                <a:gd name="T9" fmla="*/ 1 h 440"/>
                <a:gd name="T10" fmla="*/ 0 w 1360"/>
                <a:gd name="T11" fmla="*/ 2 h 440"/>
                <a:gd name="T12" fmla="*/ 2 w 1360"/>
                <a:gd name="T13" fmla="*/ 1 h 440"/>
                <a:gd name="T14" fmla="*/ 0 w 1360"/>
                <a:gd name="T15" fmla="*/ 0 h 440"/>
                <a:gd name="T16" fmla="*/ 0 w 1360"/>
                <a:gd name="T17" fmla="*/ 2 h 440"/>
                <a:gd name="T18" fmla="*/ 3 w 1360"/>
                <a:gd name="T19" fmla="*/ 2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0" h="440">
                  <a:moveTo>
                    <a:pt x="79" y="43"/>
                  </a:moveTo>
                  <a:lnTo>
                    <a:pt x="34" y="83"/>
                  </a:lnTo>
                  <a:lnTo>
                    <a:pt x="1340" y="440"/>
                  </a:lnTo>
                  <a:lnTo>
                    <a:pt x="1360" y="370"/>
                  </a:lnTo>
                  <a:lnTo>
                    <a:pt x="53" y="14"/>
                  </a:lnTo>
                  <a:lnTo>
                    <a:pt x="7" y="54"/>
                  </a:lnTo>
                  <a:lnTo>
                    <a:pt x="53" y="14"/>
                  </a:lnTo>
                  <a:lnTo>
                    <a:pt x="0" y="0"/>
                  </a:lnTo>
                  <a:lnTo>
                    <a:pt x="7" y="54"/>
                  </a:lnTo>
                  <a:lnTo>
                    <a:pt x="79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19" y="3614"/>
              <a:ext cx="20" cy="33"/>
            </a:xfrm>
            <a:custGeom>
              <a:avLst/>
              <a:gdLst>
                <a:gd name="T0" fmla="*/ 3 w 96"/>
                <a:gd name="T1" fmla="*/ 7 h 166"/>
                <a:gd name="T2" fmla="*/ 4 w 96"/>
                <a:gd name="T3" fmla="*/ 5 h 166"/>
                <a:gd name="T4" fmla="*/ 3 w 96"/>
                <a:gd name="T5" fmla="*/ 0 h 166"/>
                <a:gd name="T6" fmla="*/ 0 w 96"/>
                <a:gd name="T7" fmla="*/ 0 h 166"/>
                <a:gd name="T8" fmla="*/ 1 w 96"/>
                <a:gd name="T9" fmla="*/ 5 h 166"/>
                <a:gd name="T10" fmla="*/ 2 w 96"/>
                <a:gd name="T11" fmla="*/ 4 h 166"/>
                <a:gd name="T12" fmla="*/ 3 w 96"/>
                <a:gd name="T13" fmla="*/ 7 h 166"/>
                <a:gd name="T14" fmla="*/ 4 w 96"/>
                <a:gd name="T15" fmla="*/ 6 h 166"/>
                <a:gd name="T16" fmla="*/ 4 w 96"/>
                <a:gd name="T17" fmla="*/ 5 h 166"/>
                <a:gd name="T18" fmla="*/ 3 w 96"/>
                <a:gd name="T19" fmla="*/ 7 h 1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66">
                  <a:moveTo>
                    <a:pt x="60" y="166"/>
                  </a:moveTo>
                  <a:lnTo>
                    <a:pt x="90" y="125"/>
                  </a:lnTo>
                  <a:lnTo>
                    <a:pt x="72" y="0"/>
                  </a:lnTo>
                  <a:lnTo>
                    <a:pt x="0" y="11"/>
                  </a:lnTo>
                  <a:lnTo>
                    <a:pt x="19" y="135"/>
                  </a:lnTo>
                  <a:lnTo>
                    <a:pt x="49" y="95"/>
                  </a:lnTo>
                  <a:lnTo>
                    <a:pt x="60" y="166"/>
                  </a:lnTo>
                  <a:lnTo>
                    <a:pt x="96" y="161"/>
                  </a:lnTo>
                  <a:lnTo>
                    <a:pt x="90" y="125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89" y="3633"/>
              <a:ext cx="42" cy="20"/>
            </a:xfrm>
            <a:custGeom>
              <a:avLst/>
              <a:gdLst>
                <a:gd name="T0" fmla="*/ 0 w 211"/>
                <a:gd name="T1" fmla="*/ 4 h 101"/>
                <a:gd name="T2" fmla="*/ 0 w 211"/>
                <a:gd name="T3" fmla="*/ 4 h 101"/>
                <a:gd name="T4" fmla="*/ 8 w 211"/>
                <a:gd name="T5" fmla="*/ 3 h 101"/>
                <a:gd name="T6" fmla="*/ 8 w 211"/>
                <a:gd name="T7" fmla="*/ 0 h 101"/>
                <a:gd name="T8" fmla="*/ 0 w 211"/>
                <a:gd name="T9" fmla="*/ 1 h 101"/>
                <a:gd name="T10" fmla="*/ 0 w 211"/>
                <a:gd name="T11" fmla="*/ 1 h 101"/>
                <a:gd name="T12" fmla="*/ 0 w 211"/>
                <a:gd name="T13" fmla="*/ 4 h 101"/>
                <a:gd name="T14" fmla="*/ 0 w 211"/>
                <a:gd name="T15" fmla="*/ 4 h 101"/>
                <a:gd name="T16" fmla="*/ 0 w 211"/>
                <a:gd name="T17" fmla="*/ 4 h 101"/>
                <a:gd name="T18" fmla="*/ 0 w 211"/>
                <a:gd name="T19" fmla="*/ 4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1" h="101">
                  <a:moveTo>
                    <a:pt x="0" y="99"/>
                  </a:moveTo>
                  <a:lnTo>
                    <a:pt x="11" y="99"/>
                  </a:lnTo>
                  <a:lnTo>
                    <a:pt x="211" y="71"/>
                  </a:lnTo>
                  <a:lnTo>
                    <a:pt x="200" y="0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0" y="99"/>
                  </a:lnTo>
                  <a:lnTo>
                    <a:pt x="6" y="101"/>
                  </a:lnTo>
                  <a:lnTo>
                    <a:pt x="11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336" y="3631"/>
              <a:ext cx="55" cy="22"/>
            </a:xfrm>
            <a:custGeom>
              <a:avLst/>
              <a:gdLst>
                <a:gd name="T0" fmla="*/ 0 w 278"/>
                <a:gd name="T1" fmla="*/ 3 h 110"/>
                <a:gd name="T2" fmla="*/ 0 w 278"/>
                <a:gd name="T3" fmla="*/ 3 h 110"/>
                <a:gd name="T4" fmla="*/ 10 w 278"/>
                <a:gd name="T5" fmla="*/ 4 h 110"/>
                <a:gd name="T6" fmla="*/ 11 w 278"/>
                <a:gd name="T7" fmla="*/ 2 h 110"/>
                <a:gd name="T8" fmla="*/ 0 w 278"/>
                <a:gd name="T9" fmla="*/ 0 h 110"/>
                <a:gd name="T10" fmla="*/ 0 w 278"/>
                <a:gd name="T11" fmla="*/ 0 h 110"/>
                <a:gd name="T12" fmla="*/ 0 w 278"/>
                <a:gd name="T13" fmla="*/ 3 h 110"/>
                <a:gd name="T14" fmla="*/ 0 w 278"/>
                <a:gd name="T15" fmla="*/ 3 h 110"/>
                <a:gd name="T16" fmla="*/ 0 w 278"/>
                <a:gd name="T17" fmla="*/ 3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" h="110">
                  <a:moveTo>
                    <a:pt x="0" y="72"/>
                  </a:moveTo>
                  <a:lnTo>
                    <a:pt x="0" y="72"/>
                  </a:lnTo>
                  <a:lnTo>
                    <a:pt x="267" y="110"/>
                  </a:lnTo>
                  <a:lnTo>
                    <a:pt x="278" y="39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273" y="3621"/>
              <a:ext cx="65" cy="24"/>
            </a:xfrm>
            <a:custGeom>
              <a:avLst/>
              <a:gdLst>
                <a:gd name="T0" fmla="*/ 0 w 323"/>
                <a:gd name="T1" fmla="*/ 3 h 122"/>
                <a:gd name="T2" fmla="*/ 0 w 323"/>
                <a:gd name="T3" fmla="*/ 3 h 122"/>
                <a:gd name="T4" fmla="*/ 13 w 323"/>
                <a:gd name="T5" fmla="*/ 5 h 122"/>
                <a:gd name="T6" fmla="*/ 13 w 323"/>
                <a:gd name="T7" fmla="*/ 2 h 122"/>
                <a:gd name="T8" fmla="*/ 1 w 323"/>
                <a:gd name="T9" fmla="*/ 0 h 122"/>
                <a:gd name="T10" fmla="*/ 1 w 323"/>
                <a:gd name="T11" fmla="*/ 0 h 122"/>
                <a:gd name="T12" fmla="*/ 0 w 323"/>
                <a:gd name="T13" fmla="*/ 3 h 122"/>
                <a:gd name="T14" fmla="*/ 0 w 323"/>
                <a:gd name="T15" fmla="*/ 3 h 122"/>
                <a:gd name="T16" fmla="*/ 0 w 323"/>
                <a:gd name="T17" fmla="*/ 3 h 122"/>
                <a:gd name="T18" fmla="*/ 0 w 323"/>
                <a:gd name="T19" fmla="*/ 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3" h="122">
                  <a:moveTo>
                    <a:pt x="0" y="71"/>
                  </a:moveTo>
                  <a:lnTo>
                    <a:pt x="2" y="72"/>
                  </a:lnTo>
                  <a:lnTo>
                    <a:pt x="312" y="122"/>
                  </a:lnTo>
                  <a:lnTo>
                    <a:pt x="323" y="5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222" y="3610"/>
              <a:ext cx="54" cy="25"/>
            </a:xfrm>
            <a:custGeom>
              <a:avLst/>
              <a:gdLst>
                <a:gd name="T0" fmla="*/ 0 w 270"/>
                <a:gd name="T1" fmla="*/ 3 h 126"/>
                <a:gd name="T2" fmla="*/ 0 w 270"/>
                <a:gd name="T3" fmla="*/ 3 h 126"/>
                <a:gd name="T4" fmla="*/ 10 w 270"/>
                <a:gd name="T5" fmla="*/ 5 h 126"/>
                <a:gd name="T6" fmla="*/ 11 w 270"/>
                <a:gd name="T7" fmla="*/ 2 h 126"/>
                <a:gd name="T8" fmla="*/ 1 w 270"/>
                <a:gd name="T9" fmla="*/ 0 h 126"/>
                <a:gd name="T10" fmla="*/ 1 w 270"/>
                <a:gd name="T11" fmla="*/ 0 h 126"/>
                <a:gd name="T12" fmla="*/ 0 w 270"/>
                <a:gd name="T13" fmla="*/ 3 h 126"/>
                <a:gd name="T14" fmla="*/ 0 w 270"/>
                <a:gd name="T15" fmla="*/ 3 h 126"/>
                <a:gd name="T16" fmla="*/ 0 w 270"/>
                <a:gd name="T17" fmla="*/ 3 h 126"/>
                <a:gd name="T18" fmla="*/ 0 w 270"/>
                <a:gd name="T19" fmla="*/ 3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0" h="126">
                  <a:moveTo>
                    <a:pt x="0" y="70"/>
                  </a:moveTo>
                  <a:lnTo>
                    <a:pt x="2" y="71"/>
                  </a:lnTo>
                  <a:lnTo>
                    <a:pt x="255" y="126"/>
                  </a:lnTo>
                  <a:lnTo>
                    <a:pt x="270" y="55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170" y="3596"/>
              <a:ext cx="56" cy="28"/>
            </a:xfrm>
            <a:custGeom>
              <a:avLst/>
              <a:gdLst>
                <a:gd name="T0" fmla="*/ 0 w 282"/>
                <a:gd name="T1" fmla="*/ 3 h 140"/>
                <a:gd name="T2" fmla="*/ 0 w 282"/>
                <a:gd name="T3" fmla="*/ 3 h 140"/>
                <a:gd name="T4" fmla="*/ 10 w 282"/>
                <a:gd name="T5" fmla="*/ 6 h 140"/>
                <a:gd name="T6" fmla="*/ 11 w 282"/>
                <a:gd name="T7" fmla="*/ 3 h 140"/>
                <a:gd name="T8" fmla="*/ 1 w 282"/>
                <a:gd name="T9" fmla="*/ 0 h 140"/>
                <a:gd name="T10" fmla="*/ 1 w 282"/>
                <a:gd name="T11" fmla="*/ 0 h 140"/>
                <a:gd name="T12" fmla="*/ 0 w 282"/>
                <a:gd name="T13" fmla="*/ 3 h 140"/>
                <a:gd name="T14" fmla="*/ 0 w 282"/>
                <a:gd name="T15" fmla="*/ 3 h 140"/>
                <a:gd name="T16" fmla="*/ 0 w 282"/>
                <a:gd name="T17" fmla="*/ 3 h 140"/>
                <a:gd name="T18" fmla="*/ 0 w 282"/>
                <a:gd name="T19" fmla="*/ 3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2" h="140">
                  <a:moveTo>
                    <a:pt x="0" y="68"/>
                  </a:moveTo>
                  <a:lnTo>
                    <a:pt x="3" y="69"/>
                  </a:lnTo>
                  <a:lnTo>
                    <a:pt x="263" y="140"/>
                  </a:lnTo>
                  <a:lnTo>
                    <a:pt x="282" y="7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0" y="68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8" y="3569"/>
              <a:ext cx="77" cy="40"/>
            </a:xfrm>
            <a:custGeom>
              <a:avLst/>
              <a:gdLst>
                <a:gd name="T0" fmla="*/ 0 w 386"/>
                <a:gd name="T1" fmla="*/ 3 h 202"/>
                <a:gd name="T2" fmla="*/ 0 w 386"/>
                <a:gd name="T3" fmla="*/ 3 h 202"/>
                <a:gd name="T4" fmla="*/ 14 w 386"/>
                <a:gd name="T5" fmla="*/ 8 h 202"/>
                <a:gd name="T6" fmla="*/ 15 w 386"/>
                <a:gd name="T7" fmla="*/ 5 h 202"/>
                <a:gd name="T8" fmla="*/ 1 w 386"/>
                <a:gd name="T9" fmla="*/ 0 h 202"/>
                <a:gd name="T10" fmla="*/ 1 w 386"/>
                <a:gd name="T11" fmla="*/ 0 h 202"/>
                <a:gd name="T12" fmla="*/ 0 w 386"/>
                <a:gd name="T13" fmla="*/ 3 h 202"/>
                <a:gd name="T14" fmla="*/ 0 w 386"/>
                <a:gd name="T15" fmla="*/ 3 h 202"/>
                <a:gd name="T16" fmla="*/ 0 w 386"/>
                <a:gd name="T17" fmla="*/ 3 h 202"/>
                <a:gd name="T18" fmla="*/ 0 w 386"/>
                <a:gd name="T19" fmla="*/ 3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6" h="202">
                  <a:moveTo>
                    <a:pt x="0" y="67"/>
                  </a:moveTo>
                  <a:lnTo>
                    <a:pt x="1" y="67"/>
                  </a:lnTo>
                  <a:lnTo>
                    <a:pt x="361" y="202"/>
                  </a:lnTo>
                  <a:lnTo>
                    <a:pt x="386" y="135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38" y="3546"/>
              <a:ext cx="65" cy="36"/>
            </a:xfrm>
            <a:custGeom>
              <a:avLst/>
              <a:gdLst>
                <a:gd name="T0" fmla="*/ 0 w 324"/>
                <a:gd name="T1" fmla="*/ 2 h 183"/>
                <a:gd name="T2" fmla="*/ 1 w 324"/>
                <a:gd name="T3" fmla="*/ 3 h 183"/>
                <a:gd name="T4" fmla="*/ 12 w 324"/>
                <a:gd name="T5" fmla="*/ 7 h 183"/>
                <a:gd name="T6" fmla="*/ 13 w 324"/>
                <a:gd name="T7" fmla="*/ 5 h 183"/>
                <a:gd name="T8" fmla="*/ 2 w 324"/>
                <a:gd name="T9" fmla="*/ 0 h 183"/>
                <a:gd name="T10" fmla="*/ 2 w 324"/>
                <a:gd name="T11" fmla="*/ 0 h 183"/>
                <a:gd name="T12" fmla="*/ 0 w 324"/>
                <a:gd name="T13" fmla="*/ 2 h 183"/>
                <a:gd name="T14" fmla="*/ 0 w 324"/>
                <a:gd name="T15" fmla="*/ 3 h 183"/>
                <a:gd name="T16" fmla="*/ 1 w 324"/>
                <a:gd name="T17" fmla="*/ 3 h 183"/>
                <a:gd name="T18" fmla="*/ 0 w 324"/>
                <a:gd name="T19" fmla="*/ 2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4" h="183">
                  <a:moveTo>
                    <a:pt x="0" y="58"/>
                  </a:moveTo>
                  <a:lnTo>
                    <a:pt x="13" y="66"/>
                  </a:lnTo>
                  <a:lnTo>
                    <a:pt x="297" y="183"/>
                  </a:lnTo>
                  <a:lnTo>
                    <a:pt x="324" y="116"/>
                  </a:lnTo>
                  <a:lnTo>
                    <a:pt x="40" y="0"/>
                  </a:lnTo>
                  <a:lnTo>
                    <a:pt x="53" y="9"/>
                  </a:lnTo>
                  <a:lnTo>
                    <a:pt x="0" y="58"/>
                  </a:lnTo>
                  <a:lnTo>
                    <a:pt x="5" y="64"/>
                  </a:lnTo>
                  <a:lnTo>
                    <a:pt x="13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04" y="3515"/>
              <a:ext cx="45" cy="42"/>
            </a:xfrm>
            <a:custGeom>
              <a:avLst/>
              <a:gdLst>
                <a:gd name="T0" fmla="*/ 1 w 223"/>
                <a:gd name="T1" fmla="*/ 0 h 211"/>
                <a:gd name="T2" fmla="*/ 1 w 223"/>
                <a:gd name="T3" fmla="*/ 2 h 211"/>
                <a:gd name="T4" fmla="*/ 7 w 223"/>
                <a:gd name="T5" fmla="*/ 8 h 211"/>
                <a:gd name="T6" fmla="*/ 9 w 223"/>
                <a:gd name="T7" fmla="*/ 6 h 211"/>
                <a:gd name="T8" fmla="*/ 3 w 223"/>
                <a:gd name="T9" fmla="*/ 0 h 211"/>
                <a:gd name="T10" fmla="*/ 3 w 223"/>
                <a:gd name="T11" fmla="*/ 2 h 211"/>
                <a:gd name="T12" fmla="*/ 1 w 223"/>
                <a:gd name="T13" fmla="*/ 0 h 211"/>
                <a:gd name="T14" fmla="*/ 0 w 223"/>
                <a:gd name="T15" fmla="*/ 1 h 211"/>
                <a:gd name="T16" fmla="*/ 1 w 223"/>
                <a:gd name="T17" fmla="*/ 2 h 211"/>
                <a:gd name="T18" fmla="*/ 1 w 223"/>
                <a:gd name="T19" fmla="*/ 0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211">
                  <a:moveTo>
                    <a:pt x="28" y="0"/>
                  </a:moveTo>
                  <a:lnTo>
                    <a:pt x="25" y="52"/>
                  </a:lnTo>
                  <a:lnTo>
                    <a:pt x="170" y="211"/>
                  </a:lnTo>
                  <a:lnTo>
                    <a:pt x="223" y="162"/>
                  </a:lnTo>
                  <a:lnTo>
                    <a:pt x="78" y="3"/>
                  </a:lnTo>
                  <a:lnTo>
                    <a:pt x="75" y="55"/>
                  </a:lnTo>
                  <a:lnTo>
                    <a:pt x="28" y="0"/>
                  </a:lnTo>
                  <a:lnTo>
                    <a:pt x="0" y="24"/>
                  </a:lnTo>
                  <a:lnTo>
                    <a:pt x="25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10" y="3500"/>
              <a:ext cx="36" cy="26"/>
            </a:xfrm>
            <a:custGeom>
              <a:avLst/>
              <a:gdLst>
                <a:gd name="T0" fmla="*/ 4 w 182"/>
                <a:gd name="T1" fmla="*/ 3 h 131"/>
                <a:gd name="T2" fmla="*/ 3 w 182"/>
                <a:gd name="T3" fmla="*/ 0 h 131"/>
                <a:gd name="T4" fmla="*/ 0 w 182"/>
                <a:gd name="T5" fmla="*/ 3 h 131"/>
                <a:gd name="T6" fmla="*/ 2 w 182"/>
                <a:gd name="T7" fmla="*/ 5 h 131"/>
                <a:gd name="T8" fmla="*/ 5 w 182"/>
                <a:gd name="T9" fmla="*/ 3 h 131"/>
                <a:gd name="T10" fmla="*/ 5 w 182"/>
                <a:gd name="T11" fmla="*/ 0 h 131"/>
                <a:gd name="T12" fmla="*/ 5 w 182"/>
                <a:gd name="T13" fmla="*/ 3 h 131"/>
                <a:gd name="T14" fmla="*/ 7 w 182"/>
                <a:gd name="T15" fmla="*/ 1 h 131"/>
                <a:gd name="T16" fmla="*/ 5 w 182"/>
                <a:gd name="T17" fmla="*/ 0 h 131"/>
                <a:gd name="T18" fmla="*/ 4 w 182"/>
                <a:gd name="T19" fmla="*/ 3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131">
                  <a:moveTo>
                    <a:pt x="96" y="71"/>
                  </a:moveTo>
                  <a:lnTo>
                    <a:pt x="83" y="8"/>
                  </a:lnTo>
                  <a:lnTo>
                    <a:pt x="0" y="76"/>
                  </a:lnTo>
                  <a:lnTo>
                    <a:pt x="47" y="131"/>
                  </a:lnTo>
                  <a:lnTo>
                    <a:pt x="129" y="63"/>
                  </a:lnTo>
                  <a:lnTo>
                    <a:pt x="116" y="0"/>
                  </a:lnTo>
                  <a:lnTo>
                    <a:pt x="129" y="63"/>
                  </a:lnTo>
                  <a:lnTo>
                    <a:pt x="182" y="20"/>
                  </a:lnTo>
                  <a:lnTo>
                    <a:pt x="116" y="0"/>
                  </a:lnTo>
                  <a:lnTo>
                    <a:pt x="96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3" y="3427"/>
              <a:ext cx="270" cy="87"/>
            </a:xfrm>
            <a:custGeom>
              <a:avLst/>
              <a:gdLst>
                <a:gd name="T0" fmla="*/ 0 w 1351"/>
                <a:gd name="T1" fmla="*/ 1 h 434"/>
                <a:gd name="T2" fmla="*/ 0 w 1351"/>
                <a:gd name="T3" fmla="*/ 3 h 434"/>
                <a:gd name="T4" fmla="*/ 53 w 1351"/>
                <a:gd name="T5" fmla="*/ 17 h 434"/>
                <a:gd name="T6" fmla="*/ 54 w 1351"/>
                <a:gd name="T7" fmla="*/ 15 h 434"/>
                <a:gd name="T8" fmla="*/ 1 w 1351"/>
                <a:gd name="T9" fmla="*/ 0 h 434"/>
                <a:gd name="T10" fmla="*/ 0 w 1351"/>
                <a:gd name="T11" fmla="*/ 1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1" h="434">
                  <a:moveTo>
                    <a:pt x="9" y="35"/>
                  </a:moveTo>
                  <a:lnTo>
                    <a:pt x="0" y="69"/>
                  </a:lnTo>
                  <a:lnTo>
                    <a:pt x="1331" y="434"/>
                  </a:lnTo>
                  <a:lnTo>
                    <a:pt x="1351" y="363"/>
                  </a:lnTo>
                  <a:lnTo>
                    <a:pt x="18" y="0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30" y="2802"/>
              <a:ext cx="40" cy="39"/>
            </a:xfrm>
            <a:custGeom>
              <a:avLst/>
              <a:gdLst>
                <a:gd name="T0" fmla="*/ 3 w 201"/>
                <a:gd name="T1" fmla="*/ 7 h 196"/>
                <a:gd name="T2" fmla="*/ 3 w 201"/>
                <a:gd name="T3" fmla="*/ 8 h 196"/>
                <a:gd name="T4" fmla="*/ 8 w 201"/>
                <a:gd name="T5" fmla="*/ 2 h 196"/>
                <a:gd name="T6" fmla="*/ 6 w 201"/>
                <a:gd name="T7" fmla="*/ 0 h 196"/>
                <a:gd name="T8" fmla="*/ 0 w 201"/>
                <a:gd name="T9" fmla="*/ 6 h 196"/>
                <a:gd name="T10" fmla="*/ 0 w 201"/>
                <a:gd name="T11" fmla="*/ 7 h 196"/>
                <a:gd name="T12" fmla="*/ 0 w 201"/>
                <a:gd name="T13" fmla="*/ 6 h 196"/>
                <a:gd name="T14" fmla="*/ 0 w 201"/>
                <a:gd name="T15" fmla="*/ 6 h 196"/>
                <a:gd name="T16" fmla="*/ 0 w 201"/>
                <a:gd name="T17" fmla="*/ 7 h 196"/>
                <a:gd name="T18" fmla="*/ 3 w 201"/>
                <a:gd name="T19" fmla="*/ 7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196">
                  <a:moveTo>
                    <a:pt x="73" y="171"/>
                  </a:moveTo>
                  <a:lnTo>
                    <a:pt x="63" y="196"/>
                  </a:lnTo>
                  <a:lnTo>
                    <a:pt x="201" y="50"/>
                  </a:lnTo>
                  <a:lnTo>
                    <a:pt x="149" y="0"/>
                  </a:lnTo>
                  <a:lnTo>
                    <a:pt x="11" y="146"/>
                  </a:lnTo>
                  <a:lnTo>
                    <a:pt x="0" y="171"/>
                  </a:lnTo>
                  <a:lnTo>
                    <a:pt x="11" y="146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73" y="1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30" y="2836"/>
              <a:ext cx="15" cy="108"/>
            </a:xfrm>
            <a:custGeom>
              <a:avLst/>
              <a:gdLst>
                <a:gd name="T0" fmla="*/ 3 w 74"/>
                <a:gd name="T1" fmla="*/ 22 h 537"/>
                <a:gd name="T2" fmla="*/ 3 w 74"/>
                <a:gd name="T3" fmla="*/ 22 h 537"/>
                <a:gd name="T4" fmla="*/ 3 w 74"/>
                <a:gd name="T5" fmla="*/ 0 h 537"/>
                <a:gd name="T6" fmla="*/ 0 w 74"/>
                <a:gd name="T7" fmla="*/ 0 h 537"/>
                <a:gd name="T8" fmla="*/ 0 w 74"/>
                <a:gd name="T9" fmla="*/ 22 h 537"/>
                <a:gd name="T10" fmla="*/ 0 w 74"/>
                <a:gd name="T11" fmla="*/ 22 h 537"/>
                <a:gd name="T12" fmla="*/ 0 w 74"/>
                <a:gd name="T13" fmla="*/ 22 h 537"/>
                <a:gd name="T14" fmla="*/ 0 w 74"/>
                <a:gd name="T15" fmla="*/ 22 h 537"/>
                <a:gd name="T16" fmla="*/ 0 w 74"/>
                <a:gd name="T17" fmla="*/ 22 h 537"/>
                <a:gd name="T18" fmla="*/ 3 w 74"/>
                <a:gd name="T19" fmla="*/ 22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537">
                  <a:moveTo>
                    <a:pt x="71" y="531"/>
                  </a:moveTo>
                  <a:lnTo>
                    <a:pt x="72" y="534"/>
                  </a:lnTo>
                  <a:lnTo>
                    <a:pt x="74" y="0"/>
                  </a:lnTo>
                  <a:lnTo>
                    <a:pt x="1" y="0"/>
                  </a:lnTo>
                  <a:lnTo>
                    <a:pt x="0" y="534"/>
                  </a:lnTo>
                  <a:lnTo>
                    <a:pt x="0" y="537"/>
                  </a:lnTo>
                  <a:lnTo>
                    <a:pt x="0" y="534"/>
                  </a:lnTo>
                  <a:lnTo>
                    <a:pt x="0" y="535"/>
                  </a:lnTo>
                  <a:lnTo>
                    <a:pt x="0" y="537"/>
                  </a:lnTo>
                  <a:lnTo>
                    <a:pt x="71" y="5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0" y="2943"/>
              <a:ext cx="54" cy="462"/>
            </a:xfrm>
            <a:custGeom>
              <a:avLst/>
              <a:gdLst>
                <a:gd name="T0" fmla="*/ 11 w 272"/>
                <a:gd name="T1" fmla="*/ 91 h 2311"/>
                <a:gd name="T2" fmla="*/ 11 w 272"/>
                <a:gd name="T3" fmla="*/ 92 h 2311"/>
                <a:gd name="T4" fmla="*/ 3 w 272"/>
                <a:gd name="T5" fmla="*/ 0 h 2311"/>
                <a:gd name="T6" fmla="*/ 0 w 272"/>
                <a:gd name="T7" fmla="*/ 0 h 2311"/>
                <a:gd name="T8" fmla="*/ 8 w 272"/>
                <a:gd name="T9" fmla="*/ 92 h 2311"/>
                <a:gd name="T10" fmla="*/ 8 w 272"/>
                <a:gd name="T11" fmla="*/ 92 h 2311"/>
                <a:gd name="T12" fmla="*/ 8 w 272"/>
                <a:gd name="T13" fmla="*/ 92 h 2311"/>
                <a:gd name="T14" fmla="*/ 8 w 272"/>
                <a:gd name="T15" fmla="*/ 92 h 2311"/>
                <a:gd name="T16" fmla="*/ 8 w 272"/>
                <a:gd name="T17" fmla="*/ 92 h 2311"/>
                <a:gd name="T18" fmla="*/ 11 w 272"/>
                <a:gd name="T19" fmla="*/ 91 h 2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2" h="2311">
                  <a:moveTo>
                    <a:pt x="267" y="2274"/>
                  </a:moveTo>
                  <a:lnTo>
                    <a:pt x="272" y="2289"/>
                  </a:lnTo>
                  <a:lnTo>
                    <a:pt x="71" y="0"/>
                  </a:lnTo>
                  <a:lnTo>
                    <a:pt x="0" y="6"/>
                  </a:lnTo>
                  <a:lnTo>
                    <a:pt x="200" y="2295"/>
                  </a:lnTo>
                  <a:lnTo>
                    <a:pt x="205" y="2311"/>
                  </a:lnTo>
                  <a:lnTo>
                    <a:pt x="200" y="2295"/>
                  </a:lnTo>
                  <a:lnTo>
                    <a:pt x="201" y="2303"/>
                  </a:lnTo>
                  <a:lnTo>
                    <a:pt x="205" y="2311"/>
                  </a:lnTo>
                  <a:lnTo>
                    <a:pt x="267" y="22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71" y="3397"/>
              <a:ext cx="52" cy="79"/>
            </a:xfrm>
            <a:custGeom>
              <a:avLst/>
              <a:gdLst>
                <a:gd name="T0" fmla="*/ 10 w 261"/>
                <a:gd name="T1" fmla="*/ 13 h 391"/>
                <a:gd name="T2" fmla="*/ 10 w 261"/>
                <a:gd name="T3" fmla="*/ 14 h 391"/>
                <a:gd name="T4" fmla="*/ 2 w 261"/>
                <a:gd name="T5" fmla="*/ 0 h 391"/>
                <a:gd name="T6" fmla="*/ 0 w 261"/>
                <a:gd name="T7" fmla="*/ 1 h 391"/>
                <a:gd name="T8" fmla="*/ 8 w 261"/>
                <a:gd name="T9" fmla="*/ 15 h 391"/>
                <a:gd name="T10" fmla="*/ 9 w 261"/>
                <a:gd name="T11" fmla="*/ 16 h 391"/>
                <a:gd name="T12" fmla="*/ 8 w 261"/>
                <a:gd name="T13" fmla="*/ 15 h 391"/>
                <a:gd name="T14" fmla="*/ 8 w 261"/>
                <a:gd name="T15" fmla="*/ 16 h 391"/>
                <a:gd name="T16" fmla="*/ 9 w 261"/>
                <a:gd name="T17" fmla="*/ 16 h 391"/>
                <a:gd name="T18" fmla="*/ 10 w 261"/>
                <a:gd name="T19" fmla="*/ 13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1" h="391">
                  <a:moveTo>
                    <a:pt x="239" y="322"/>
                  </a:moveTo>
                  <a:lnTo>
                    <a:pt x="261" y="338"/>
                  </a:lnTo>
                  <a:lnTo>
                    <a:pt x="62" y="0"/>
                  </a:lnTo>
                  <a:lnTo>
                    <a:pt x="0" y="37"/>
                  </a:lnTo>
                  <a:lnTo>
                    <a:pt x="199" y="375"/>
                  </a:lnTo>
                  <a:lnTo>
                    <a:pt x="221" y="391"/>
                  </a:lnTo>
                  <a:lnTo>
                    <a:pt x="199" y="375"/>
                  </a:lnTo>
                  <a:lnTo>
                    <a:pt x="207" y="388"/>
                  </a:lnTo>
                  <a:lnTo>
                    <a:pt x="221" y="391"/>
                  </a:lnTo>
                  <a:lnTo>
                    <a:pt x="239" y="3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15" y="3462"/>
              <a:ext cx="1217" cy="341"/>
            </a:xfrm>
            <a:custGeom>
              <a:avLst/>
              <a:gdLst>
                <a:gd name="T0" fmla="*/ 243 w 6086"/>
                <a:gd name="T1" fmla="*/ 67 h 1706"/>
                <a:gd name="T2" fmla="*/ 243 w 6086"/>
                <a:gd name="T3" fmla="*/ 65 h 1706"/>
                <a:gd name="T4" fmla="*/ 1 w 6086"/>
                <a:gd name="T5" fmla="*/ 0 h 1706"/>
                <a:gd name="T6" fmla="*/ 0 w 6086"/>
                <a:gd name="T7" fmla="*/ 3 h 1706"/>
                <a:gd name="T8" fmla="*/ 243 w 6086"/>
                <a:gd name="T9" fmla="*/ 68 h 1706"/>
                <a:gd name="T10" fmla="*/ 243 w 6086"/>
                <a:gd name="T11" fmla="*/ 67 h 1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6" h="1706">
                  <a:moveTo>
                    <a:pt x="6076" y="1671"/>
                  </a:moveTo>
                  <a:lnTo>
                    <a:pt x="6086" y="1636"/>
                  </a:lnTo>
                  <a:lnTo>
                    <a:pt x="18" y="0"/>
                  </a:lnTo>
                  <a:lnTo>
                    <a:pt x="0" y="69"/>
                  </a:lnTo>
                  <a:lnTo>
                    <a:pt x="6066" y="1706"/>
                  </a:lnTo>
                  <a:lnTo>
                    <a:pt x="6076" y="16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152" y="1905"/>
              <a:ext cx="661" cy="298"/>
            </a:xfrm>
            <a:custGeom>
              <a:avLst/>
              <a:gdLst>
                <a:gd name="T0" fmla="*/ 79 w 3304"/>
                <a:gd name="T1" fmla="*/ 0 h 1491"/>
                <a:gd name="T2" fmla="*/ 0 w 3304"/>
                <a:gd name="T3" fmla="*/ 46 h 1491"/>
                <a:gd name="T4" fmla="*/ 53 w 3304"/>
                <a:gd name="T5" fmla="*/ 60 h 1491"/>
                <a:gd name="T6" fmla="*/ 132 w 3304"/>
                <a:gd name="T7" fmla="*/ 14 h 1491"/>
                <a:gd name="T8" fmla="*/ 79 w 3304"/>
                <a:gd name="T9" fmla="*/ 0 h 1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4" h="1491">
                  <a:moveTo>
                    <a:pt x="1964" y="0"/>
                  </a:moveTo>
                  <a:lnTo>
                    <a:pt x="0" y="1143"/>
                  </a:lnTo>
                  <a:lnTo>
                    <a:pt x="1314" y="1491"/>
                  </a:lnTo>
                  <a:lnTo>
                    <a:pt x="3304" y="342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134" y="1899"/>
              <a:ext cx="415" cy="241"/>
            </a:xfrm>
            <a:custGeom>
              <a:avLst/>
              <a:gdLst>
                <a:gd name="T0" fmla="*/ 4 w 2074"/>
                <a:gd name="T1" fmla="*/ 45 h 1207"/>
                <a:gd name="T2" fmla="*/ 4 w 2074"/>
                <a:gd name="T3" fmla="*/ 48 h 1207"/>
                <a:gd name="T4" fmla="*/ 83 w 2074"/>
                <a:gd name="T5" fmla="*/ 2 h 1207"/>
                <a:gd name="T6" fmla="*/ 82 w 2074"/>
                <a:gd name="T7" fmla="*/ 0 h 1207"/>
                <a:gd name="T8" fmla="*/ 3 w 2074"/>
                <a:gd name="T9" fmla="*/ 46 h 1207"/>
                <a:gd name="T10" fmla="*/ 3 w 2074"/>
                <a:gd name="T11" fmla="*/ 48 h 1207"/>
                <a:gd name="T12" fmla="*/ 3 w 2074"/>
                <a:gd name="T13" fmla="*/ 46 h 1207"/>
                <a:gd name="T14" fmla="*/ 0 w 2074"/>
                <a:gd name="T15" fmla="*/ 47 h 1207"/>
                <a:gd name="T16" fmla="*/ 3 w 2074"/>
                <a:gd name="T17" fmla="*/ 48 h 1207"/>
                <a:gd name="T18" fmla="*/ 4 w 2074"/>
                <a:gd name="T19" fmla="*/ 45 h 1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4" h="1207">
                  <a:moveTo>
                    <a:pt x="101" y="1138"/>
                  </a:moveTo>
                  <a:lnTo>
                    <a:pt x="110" y="1204"/>
                  </a:lnTo>
                  <a:lnTo>
                    <a:pt x="2074" y="62"/>
                  </a:lnTo>
                  <a:lnTo>
                    <a:pt x="2039" y="0"/>
                  </a:lnTo>
                  <a:lnTo>
                    <a:pt x="74" y="1143"/>
                  </a:lnTo>
                  <a:lnTo>
                    <a:pt x="83" y="1207"/>
                  </a:lnTo>
                  <a:lnTo>
                    <a:pt x="74" y="1143"/>
                  </a:lnTo>
                  <a:lnTo>
                    <a:pt x="0" y="1186"/>
                  </a:lnTo>
                  <a:lnTo>
                    <a:pt x="83" y="1207"/>
                  </a:lnTo>
                  <a:lnTo>
                    <a:pt x="101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50" y="2127"/>
              <a:ext cx="268" cy="84"/>
            </a:xfrm>
            <a:custGeom>
              <a:avLst/>
              <a:gdLst>
                <a:gd name="T0" fmla="*/ 52 w 1340"/>
                <a:gd name="T1" fmla="*/ 14 h 422"/>
                <a:gd name="T2" fmla="*/ 53 w 1340"/>
                <a:gd name="T3" fmla="*/ 14 h 422"/>
                <a:gd name="T4" fmla="*/ 1 w 1340"/>
                <a:gd name="T5" fmla="*/ 0 h 422"/>
                <a:gd name="T6" fmla="*/ 0 w 1340"/>
                <a:gd name="T7" fmla="*/ 3 h 422"/>
                <a:gd name="T8" fmla="*/ 53 w 1340"/>
                <a:gd name="T9" fmla="*/ 17 h 422"/>
                <a:gd name="T10" fmla="*/ 54 w 1340"/>
                <a:gd name="T11" fmla="*/ 16 h 422"/>
                <a:gd name="T12" fmla="*/ 53 w 1340"/>
                <a:gd name="T13" fmla="*/ 17 h 422"/>
                <a:gd name="T14" fmla="*/ 53 w 1340"/>
                <a:gd name="T15" fmla="*/ 17 h 422"/>
                <a:gd name="T16" fmla="*/ 54 w 1340"/>
                <a:gd name="T17" fmla="*/ 16 h 422"/>
                <a:gd name="T18" fmla="*/ 52 w 1340"/>
                <a:gd name="T19" fmla="*/ 14 h 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0" h="422">
                  <a:moveTo>
                    <a:pt x="1305" y="353"/>
                  </a:moveTo>
                  <a:lnTo>
                    <a:pt x="1332" y="348"/>
                  </a:lnTo>
                  <a:lnTo>
                    <a:pt x="18" y="0"/>
                  </a:lnTo>
                  <a:lnTo>
                    <a:pt x="0" y="69"/>
                  </a:lnTo>
                  <a:lnTo>
                    <a:pt x="1313" y="417"/>
                  </a:lnTo>
                  <a:lnTo>
                    <a:pt x="1340" y="414"/>
                  </a:lnTo>
                  <a:lnTo>
                    <a:pt x="1313" y="417"/>
                  </a:lnTo>
                  <a:lnTo>
                    <a:pt x="1327" y="422"/>
                  </a:lnTo>
                  <a:lnTo>
                    <a:pt x="1340" y="414"/>
                  </a:lnTo>
                  <a:lnTo>
                    <a:pt x="1305" y="3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411" y="1966"/>
              <a:ext cx="421" cy="243"/>
            </a:xfrm>
            <a:custGeom>
              <a:avLst/>
              <a:gdLst>
                <a:gd name="T0" fmla="*/ 80 w 2101"/>
                <a:gd name="T1" fmla="*/ 3 h 1215"/>
                <a:gd name="T2" fmla="*/ 80 w 2101"/>
                <a:gd name="T3" fmla="*/ 0 h 1215"/>
                <a:gd name="T4" fmla="*/ 0 w 2101"/>
                <a:gd name="T5" fmla="*/ 46 h 1215"/>
                <a:gd name="T6" fmla="*/ 1 w 2101"/>
                <a:gd name="T7" fmla="*/ 49 h 1215"/>
                <a:gd name="T8" fmla="*/ 81 w 2101"/>
                <a:gd name="T9" fmla="*/ 3 h 1215"/>
                <a:gd name="T10" fmla="*/ 81 w 2101"/>
                <a:gd name="T11" fmla="*/ 0 h 1215"/>
                <a:gd name="T12" fmla="*/ 81 w 2101"/>
                <a:gd name="T13" fmla="*/ 3 h 1215"/>
                <a:gd name="T14" fmla="*/ 84 w 2101"/>
                <a:gd name="T15" fmla="*/ 1 h 1215"/>
                <a:gd name="T16" fmla="*/ 81 w 2101"/>
                <a:gd name="T17" fmla="*/ 0 h 1215"/>
                <a:gd name="T18" fmla="*/ 80 w 2101"/>
                <a:gd name="T19" fmla="*/ 3 h 1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01" h="1215">
                  <a:moveTo>
                    <a:pt x="2000" y="71"/>
                  </a:moveTo>
                  <a:lnTo>
                    <a:pt x="1990" y="5"/>
                  </a:lnTo>
                  <a:lnTo>
                    <a:pt x="0" y="1154"/>
                  </a:lnTo>
                  <a:lnTo>
                    <a:pt x="35" y="1215"/>
                  </a:lnTo>
                  <a:lnTo>
                    <a:pt x="2025" y="66"/>
                  </a:lnTo>
                  <a:lnTo>
                    <a:pt x="2017" y="0"/>
                  </a:lnTo>
                  <a:lnTo>
                    <a:pt x="2025" y="66"/>
                  </a:lnTo>
                  <a:lnTo>
                    <a:pt x="2101" y="22"/>
                  </a:lnTo>
                  <a:lnTo>
                    <a:pt x="2017" y="0"/>
                  </a:lnTo>
                  <a:lnTo>
                    <a:pt x="2000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542" y="1897"/>
              <a:ext cx="273" cy="84"/>
            </a:xfrm>
            <a:custGeom>
              <a:avLst/>
              <a:gdLst>
                <a:gd name="T0" fmla="*/ 1 w 1366"/>
                <a:gd name="T1" fmla="*/ 3 h 416"/>
                <a:gd name="T2" fmla="*/ 0 w 1366"/>
                <a:gd name="T3" fmla="*/ 3 h 416"/>
                <a:gd name="T4" fmla="*/ 54 w 1366"/>
                <a:gd name="T5" fmla="*/ 17 h 416"/>
                <a:gd name="T6" fmla="*/ 55 w 1366"/>
                <a:gd name="T7" fmla="*/ 14 h 416"/>
                <a:gd name="T8" fmla="*/ 1 w 1366"/>
                <a:gd name="T9" fmla="*/ 0 h 416"/>
                <a:gd name="T10" fmla="*/ 0 w 1366"/>
                <a:gd name="T11" fmla="*/ 0 h 416"/>
                <a:gd name="T12" fmla="*/ 1 w 1366"/>
                <a:gd name="T13" fmla="*/ 0 h 416"/>
                <a:gd name="T14" fmla="*/ 0 w 1366"/>
                <a:gd name="T15" fmla="*/ 0 h 416"/>
                <a:gd name="T16" fmla="*/ 0 w 1366"/>
                <a:gd name="T17" fmla="*/ 0 h 416"/>
                <a:gd name="T18" fmla="*/ 1 w 1366"/>
                <a:gd name="T19" fmla="*/ 3 h 4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6" h="416">
                  <a:moveTo>
                    <a:pt x="35" y="70"/>
                  </a:moveTo>
                  <a:lnTo>
                    <a:pt x="8" y="74"/>
                  </a:lnTo>
                  <a:lnTo>
                    <a:pt x="1349" y="416"/>
                  </a:lnTo>
                  <a:lnTo>
                    <a:pt x="1366" y="345"/>
                  </a:lnTo>
                  <a:lnTo>
                    <a:pt x="25" y="4"/>
                  </a:lnTo>
                  <a:lnTo>
                    <a:pt x="0" y="8"/>
                  </a:lnTo>
                  <a:lnTo>
                    <a:pt x="25" y="4"/>
                  </a:lnTo>
                  <a:lnTo>
                    <a:pt x="11" y="0"/>
                  </a:lnTo>
                  <a:lnTo>
                    <a:pt x="0" y="8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948" y="1777"/>
              <a:ext cx="145" cy="133"/>
            </a:xfrm>
            <a:custGeom>
              <a:avLst/>
              <a:gdLst>
                <a:gd name="T0" fmla="*/ 1 w 727"/>
                <a:gd name="T1" fmla="*/ 26 h 666"/>
                <a:gd name="T2" fmla="*/ 2 w 727"/>
                <a:gd name="T3" fmla="*/ 27 h 666"/>
                <a:gd name="T4" fmla="*/ 29 w 727"/>
                <a:gd name="T5" fmla="*/ 2 h 666"/>
                <a:gd name="T6" fmla="*/ 27 w 727"/>
                <a:gd name="T7" fmla="*/ 0 h 666"/>
                <a:gd name="T8" fmla="*/ 0 w 727"/>
                <a:gd name="T9" fmla="*/ 24 h 666"/>
                <a:gd name="T10" fmla="*/ 1 w 727"/>
                <a:gd name="T11" fmla="*/ 26 h 6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7" h="666">
                  <a:moveTo>
                    <a:pt x="25" y="639"/>
                  </a:moveTo>
                  <a:lnTo>
                    <a:pt x="48" y="666"/>
                  </a:lnTo>
                  <a:lnTo>
                    <a:pt x="727" y="54"/>
                  </a:lnTo>
                  <a:lnTo>
                    <a:pt x="680" y="0"/>
                  </a:lnTo>
                  <a:lnTo>
                    <a:pt x="0" y="613"/>
                  </a:lnTo>
                  <a:lnTo>
                    <a:pt x="25" y="639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213" y="1789"/>
              <a:ext cx="135" cy="224"/>
            </a:xfrm>
            <a:custGeom>
              <a:avLst/>
              <a:gdLst>
                <a:gd name="T0" fmla="*/ 1 w 675"/>
                <a:gd name="T1" fmla="*/ 1 h 1123"/>
                <a:gd name="T2" fmla="*/ 0 w 675"/>
                <a:gd name="T3" fmla="*/ 1 h 1123"/>
                <a:gd name="T4" fmla="*/ 25 w 675"/>
                <a:gd name="T5" fmla="*/ 45 h 1123"/>
                <a:gd name="T6" fmla="*/ 27 w 675"/>
                <a:gd name="T7" fmla="*/ 43 h 1123"/>
                <a:gd name="T8" fmla="*/ 2 w 675"/>
                <a:gd name="T9" fmla="*/ 0 h 1123"/>
                <a:gd name="T10" fmla="*/ 1 w 675"/>
                <a:gd name="T11" fmla="*/ 1 h 1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5" h="1123">
                  <a:moveTo>
                    <a:pt x="31" y="17"/>
                  </a:moveTo>
                  <a:lnTo>
                    <a:pt x="0" y="34"/>
                  </a:lnTo>
                  <a:lnTo>
                    <a:pt x="613" y="1123"/>
                  </a:lnTo>
                  <a:lnTo>
                    <a:pt x="675" y="1088"/>
                  </a:lnTo>
                  <a:lnTo>
                    <a:pt x="62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023" y="1810"/>
              <a:ext cx="118" cy="222"/>
            </a:xfrm>
            <a:custGeom>
              <a:avLst/>
              <a:gdLst>
                <a:gd name="T0" fmla="*/ 1 w 590"/>
                <a:gd name="T1" fmla="*/ 44 h 1109"/>
                <a:gd name="T2" fmla="*/ 3 w 590"/>
                <a:gd name="T3" fmla="*/ 44 h 1109"/>
                <a:gd name="T4" fmla="*/ 24 w 590"/>
                <a:gd name="T5" fmla="*/ 1 h 1109"/>
                <a:gd name="T6" fmla="*/ 21 w 590"/>
                <a:gd name="T7" fmla="*/ 0 h 1109"/>
                <a:gd name="T8" fmla="*/ 0 w 590"/>
                <a:gd name="T9" fmla="*/ 43 h 1109"/>
                <a:gd name="T10" fmla="*/ 1 w 590"/>
                <a:gd name="T11" fmla="*/ 44 h 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1109">
                  <a:moveTo>
                    <a:pt x="32" y="1094"/>
                  </a:moveTo>
                  <a:lnTo>
                    <a:pt x="65" y="1109"/>
                  </a:lnTo>
                  <a:lnTo>
                    <a:pt x="590" y="31"/>
                  </a:lnTo>
                  <a:lnTo>
                    <a:pt x="526" y="0"/>
                  </a:lnTo>
                  <a:lnTo>
                    <a:pt x="0" y="1078"/>
                  </a:lnTo>
                  <a:lnTo>
                    <a:pt x="32" y="1094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992" y="1798"/>
              <a:ext cx="125" cy="210"/>
            </a:xfrm>
            <a:custGeom>
              <a:avLst/>
              <a:gdLst>
                <a:gd name="T0" fmla="*/ 1 w 625"/>
                <a:gd name="T1" fmla="*/ 41 h 1050"/>
                <a:gd name="T2" fmla="*/ 3 w 625"/>
                <a:gd name="T3" fmla="*/ 42 h 1050"/>
                <a:gd name="T4" fmla="*/ 25 w 625"/>
                <a:gd name="T5" fmla="*/ 1 h 1050"/>
                <a:gd name="T6" fmla="*/ 22 w 625"/>
                <a:gd name="T7" fmla="*/ 0 h 1050"/>
                <a:gd name="T8" fmla="*/ 0 w 625"/>
                <a:gd name="T9" fmla="*/ 41 h 1050"/>
                <a:gd name="T10" fmla="*/ 1 w 625"/>
                <a:gd name="T11" fmla="*/ 41 h 10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5" h="1050">
                  <a:moveTo>
                    <a:pt x="32" y="1032"/>
                  </a:moveTo>
                  <a:lnTo>
                    <a:pt x="64" y="1050"/>
                  </a:lnTo>
                  <a:lnTo>
                    <a:pt x="625" y="35"/>
                  </a:lnTo>
                  <a:lnTo>
                    <a:pt x="562" y="0"/>
                  </a:lnTo>
                  <a:lnTo>
                    <a:pt x="0" y="1014"/>
                  </a:lnTo>
                  <a:lnTo>
                    <a:pt x="32" y="1032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972" y="1791"/>
              <a:ext cx="136" cy="202"/>
            </a:xfrm>
            <a:custGeom>
              <a:avLst/>
              <a:gdLst>
                <a:gd name="T0" fmla="*/ 1 w 678"/>
                <a:gd name="T1" fmla="*/ 40 h 1007"/>
                <a:gd name="T2" fmla="*/ 2 w 678"/>
                <a:gd name="T3" fmla="*/ 41 h 1007"/>
                <a:gd name="T4" fmla="*/ 27 w 678"/>
                <a:gd name="T5" fmla="*/ 1 h 1007"/>
                <a:gd name="T6" fmla="*/ 25 w 678"/>
                <a:gd name="T7" fmla="*/ 0 h 1007"/>
                <a:gd name="T8" fmla="*/ 0 w 678"/>
                <a:gd name="T9" fmla="*/ 39 h 1007"/>
                <a:gd name="T10" fmla="*/ 1 w 678"/>
                <a:gd name="T11" fmla="*/ 40 h 10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8" h="1007">
                  <a:moveTo>
                    <a:pt x="30" y="988"/>
                  </a:moveTo>
                  <a:lnTo>
                    <a:pt x="60" y="1007"/>
                  </a:lnTo>
                  <a:lnTo>
                    <a:pt x="678" y="37"/>
                  </a:lnTo>
                  <a:lnTo>
                    <a:pt x="617" y="0"/>
                  </a:lnTo>
                  <a:lnTo>
                    <a:pt x="0" y="968"/>
                  </a:lnTo>
                  <a:lnTo>
                    <a:pt x="30" y="988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952" y="1784"/>
              <a:ext cx="148" cy="180"/>
            </a:xfrm>
            <a:custGeom>
              <a:avLst/>
              <a:gdLst>
                <a:gd name="T0" fmla="*/ 1 w 739"/>
                <a:gd name="T1" fmla="*/ 35 h 898"/>
                <a:gd name="T2" fmla="*/ 2 w 739"/>
                <a:gd name="T3" fmla="*/ 36 h 898"/>
                <a:gd name="T4" fmla="*/ 30 w 739"/>
                <a:gd name="T5" fmla="*/ 2 h 898"/>
                <a:gd name="T6" fmla="*/ 27 w 739"/>
                <a:gd name="T7" fmla="*/ 0 h 898"/>
                <a:gd name="T8" fmla="*/ 0 w 739"/>
                <a:gd name="T9" fmla="*/ 34 h 898"/>
                <a:gd name="T10" fmla="*/ 1 w 739"/>
                <a:gd name="T11" fmla="*/ 35 h 8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898">
                  <a:moveTo>
                    <a:pt x="28" y="876"/>
                  </a:moveTo>
                  <a:lnTo>
                    <a:pt x="57" y="898"/>
                  </a:lnTo>
                  <a:lnTo>
                    <a:pt x="739" y="44"/>
                  </a:lnTo>
                  <a:lnTo>
                    <a:pt x="682" y="0"/>
                  </a:lnTo>
                  <a:lnTo>
                    <a:pt x="0" y="854"/>
                  </a:lnTo>
                  <a:lnTo>
                    <a:pt x="28" y="876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089" y="1818"/>
              <a:ext cx="82" cy="244"/>
            </a:xfrm>
            <a:custGeom>
              <a:avLst/>
              <a:gdLst>
                <a:gd name="T0" fmla="*/ 15 w 406"/>
                <a:gd name="T1" fmla="*/ 0 h 1219"/>
                <a:gd name="T2" fmla="*/ 14 w 406"/>
                <a:gd name="T3" fmla="*/ 0 h 1219"/>
                <a:gd name="T4" fmla="*/ 0 w 406"/>
                <a:gd name="T5" fmla="*/ 48 h 1219"/>
                <a:gd name="T6" fmla="*/ 3 w 406"/>
                <a:gd name="T7" fmla="*/ 49 h 1219"/>
                <a:gd name="T8" fmla="*/ 17 w 406"/>
                <a:gd name="T9" fmla="*/ 1 h 1219"/>
                <a:gd name="T10" fmla="*/ 15 w 406"/>
                <a:gd name="T11" fmla="*/ 0 h 1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" h="1219">
                  <a:moveTo>
                    <a:pt x="371" y="8"/>
                  </a:moveTo>
                  <a:lnTo>
                    <a:pt x="337" y="0"/>
                  </a:lnTo>
                  <a:lnTo>
                    <a:pt x="0" y="1200"/>
                  </a:lnTo>
                  <a:lnTo>
                    <a:pt x="69" y="1219"/>
                  </a:lnTo>
                  <a:lnTo>
                    <a:pt x="406" y="18"/>
                  </a:lnTo>
                  <a:lnTo>
                    <a:pt x="371" y="8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76" y="1823"/>
              <a:ext cx="14" cy="257"/>
            </a:xfrm>
            <a:custGeom>
              <a:avLst/>
              <a:gdLst>
                <a:gd name="T0" fmla="*/ 1 w 73"/>
                <a:gd name="T1" fmla="*/ 51 h 1285"/>
                <a:gd name="T2" fmla="*/ 3 w 73"/>
                <a:gd name="T3" fmla="*/ 51 h 1285"/>
                <a:gd name="T4" fmla="*/ 3 w 73"/>
                <a:gd name="T5" fmla="*/ 0 h 1285"/>
                <a:gd name="T6" fmla="*/ 0 w 73"/>
                <a:gd name="T7" fmla="*/ 0 h 1285"/>
                <a:gd name="T8" fmla="*/ 0 w 73"/>
                <a:gd name="T9" fmla="*/ 51 h 1285"/>
                <a:gd name="T10" fmla="*/ 1 w 73"/>
                <a:gd name="T11" fmla="*/ 51 h 1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1285">
                  <a:moveTo>
                    <a:pt x="36" y="1285"/>
                  </a:moveTo>
                  <a:lnTo>
                    <a:pt x="71" y="1285"/>
                  </a:lnTo>
                  <a:lnTo>
                    <a:pt x="73" y="0"/>
                  </a:lnTo>
                  <a:lnTo>
                    <a:pt x="1" y="0"/>
                  </a:lnTo>
                  <a:lnTo>
                    <a:pt x="0" y="1285"/>
                  </a:lnTo>
                  <a:lnTo>
                    <a:pt x="36" y="1285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196" y="1814"/>
              <a:ext cx="49" cy="269"/>
            </a:xfrm>
            <a:custGeom>
              <a:avLst/>
              <a:gdLst>
                <a:gd name="T0" fmla="*/ 1 w 245"/>
                <a:gd name="T1" fmla="*/ 0 h 1344"/>
                <a:gd name="T2" fmla="*/ 0 w 245"/>
                <a:gd name="T3" fmla="*/ 0 h 1344"/>
                <a:gd name="T4" fmla="*/ 7 w 245"/>
                <a:gd name="T5" fmla="*/ 54 h 1344"/>
                <a:gd name="T6" fmla="*/ 10 w 245"/>
                <a:gd name="T7" fmla="*/ 53 h 1344"/>
                <a:gd name="T8" fmla="*/ 3 w 245"/>
                <a:gd name="T9" fmla="*/ 0 h 1344"/>
                <a:gd name="T10" fmla="*/ 1 w 245"/>
                <a:gd name="T11" fmla="*/ 0 h 1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" h="1344">
                  <a:moveTo>
                    <a:pt x="35" y="6"/>
                  </a:moveTo>
                  <a:lnTo>
                    <a:pt x="0" y="10"/>
                  </a:lnTo>
                  <a:lnTo>
                    <a:pt x="174" y="1344"/>
                  </a:lnTo>
                  <a:lnTo>
                    <a:pt x="245" y="1334"/>
                  </a:lnTo>
                  <a:lnTo>
                    <a:pt x="71" y="0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208" y="1806"/>
              <a:ext cx="98" cy="262"/>
            </a:xfrm>
            <a:custGeom>
              <a:avLst/>
              <a:gdLst>
                <a:gd name="T0" fmla="*/ 1 w 490"/>
                <a:gd name="T1" fmla="*/ 0 h 1313"/>
                <a:gd name="T2" fmla="*/ 0 w 490"/>
                <a:gd name="T3" fmla="*/ 1 h 1313"/>
                <a:gd name="T4" fmla="*/ 17 w 490"/>
                <a:gd name="T5" fmla="*/ 52 h 1313"/>
                <a:gd name="T6" fmla="*/ 20 w 490"/>
                <a:gd name="T7" fmla="*/ 51 h 1313"/>
                <a:gd name="T8" fmla="*/ 3 w 490"/>
                <a:gd name="T9" fmla="*/ 0 h 1313"/>
                <a:gd name="T10" fmla="*/ 1 w 490"/>
                <a:gd name="T11" fmla="*/ 0 h 1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0" h="1313">
                  <a:moveTo>
                    <a:pt x="35" y="12"/>
                  </a:moveTo>
                  <a:lnTo>
                    <a:pt x="0" y="23"/>
                  </a:lnTo>
                  <a:lnTo>
                    <a:pt x="421" y="1313"/>
                  </a:lnTo>
                  <a:lnTo>
                    <a:pt x="490" y="1291"/>
                  </a:lnTo>
                  <a:lnTo>
                    <a:pt x="69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212" y="1795"/>
              <a:ext cx="128" cy="246"/>
            </a:xfrm>
            <a:custGeom>
              <a:avLst/>
              <a:gdLst>
                <a:gd name="T0" fmla="*/ 1 w 640"/>
                <a:gd name="T1" fmla="*/ 1 h 1233"/>
                <a:gd name="T2" fmla="*/ 0 w 640"/>
                <a:gd name="T3" fmla="*/ 1 h 1233"/>
                <a:gd name="T4" fmla="*/ 23 w 640"/>
                <a:gd name="T5" fmla="*/ 49 h 1233"/>
                <a:gd name="T6" fmla="*/ 26 w 640"/>
                <a:gd name="T7" fmla="*/ 48 h 1233"/>
                <a:gd name="T8" fmla="*/ 3 w 640"/>
                <a:gd name="T9" fmla="*/ 0 h 1233"/>
                <a:gd name="T10" fmla="*/ 1 w 640"/>
                <a:gd name="T11" fmla="*/ 1 h 1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0" h="1233">
                  <a:moveTo>
                    <a:pt x="32" y="16"/>
                  </a:moveTo>
                  <a:lnTo>
                    <a:pt x="0" y="31"/>
                  </a:lnTo>
                  <a:lnTo>
                    <a:pt x="575" y="1233"/>
                  </a:lnTo>
                  <a:lnTo>
                    <a:pt x="640" y="1202"/>
                  </a:lnTo>
                  <a:lnTo>
                    <a:pt x="65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304" y="1941"/>
              <a:ext cx="36" cy="43"/>
            </a:xfrm>
            <a:custGeom>
              <a:avLst/>
              <a:gdLst>
                <a:gd name="T0" fmla="*/ 7 w 182"/>
                <a:gd name="T1" fmla="*/ 7 h 215"/>
                <a:gd name="T2" fmla="*/ 7 w 182"/>
                <a:gd name="T3" fmla="*/ 7 h 215"/>
                <a:gd name="T4" fmla="*/ 2 w 182"/>
                <a:gd name="T5" fmla="*/ 0 h 215"/>
                <a:gd name="T6" fmla="*/ 0 w 182"/>
                <a:gd name="T7" fmla="*/ 2 h 215"/>
                <a:gd name="T8" fmla="*/ 5 w 182"/>
                <a:gd name="T9" fmla="*/ 9 h 215"/>
                <a:gd name="T10" fmla="*/ 5 w 182"/>
                <a:gd name="T11" fmla="*/ 8 h 215"/>
                <a:gd name="T12" fmla="*/ 7 w 182"/>
                <a:gd name="T13" fmla="*/ 7 h 215"/>
                <a:gd name="T14" fmla="*/ 7 w 182"/>
                <a:gd name="T15" fmla="*/ 7 h 215"/>
                <a:gd name="T16" fmla="*/ 7 w 182"/>
                <a:gd name="T17" fmla="*/ 7 h 215"/>
                <a:gd name="T18" fmla="*/ 7 w 182"/>
                <a:gd name="T19" fmla="*/ 7 h 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215">
                  <a:moveTo>
                    <a:pt x="182" y="185"/>
                  </a:moveTo>
                  <a:lnTo>
                    <a:pt x="178" y="174"/>
                  </a:lnTo>
                  <a:lnTo>
                    <a:pt x="59" y="0"/>
                  </a:lnTo>
                  <a:lnTo>
                    <a:pt x="0" y="40"/>
                  </a:lnTo>
                  <a:lnTo>
                    <a:pt x="119" y="215"/>
                  </a:lnTo>
                  <a:lnTo>
                    <a:pt x="114" y="204"/>
                  </a:lnTo>
                  <a:lnTo>
                    <a:pt x="182" y="185"/>
                  </a:lnTo>
                  <a:lnTo>
                    <a:pt x="181" y="179"/>
                  </a:lnTo>
                  <a:lnTo>
                    <a:pt x="178" y="174"/>
                  </a:lnTo>
                  <a:lnTo>
                    <a:pt x="182" y="1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326" y="1978"/>
              <a:ext cx="23" cy="32"/>
            </a:xfrm>
            <a:custGeom>
              <a:avLst/>
              <a:gdLst>
                <a:gd name="T0" fmla="*/ 5 w 112"/>
                <a:gd name="T1" fmla="*/ 6 h 160"/>
                <a:gd name="T2" fmla="*/ 5 w 112"/>
                <a:gd name="T3" fmla="*/ 6 h 160"/>
                <a:gd name="T4" fmla="*/ 3 w 112"/>
                <a:gd name="T5" fmla="*/ 0 h 160"/>
                <a:gd name="T6" fmla="*/ 0 w 112"/>
                <a:gd name="T7" fmla="*/ 1 h 160"/>
                <a:gd name="T8" fmla="*/ 2 w 112"/>
                <a:gd name="T9" fmla="*/ 6 h 160"/>
                <a:gd name="T10" fmla="*/ 2 w 112"/>
                <a:gd name="T11" fmla="*/ 6 h 160"/>
                <a:gd name="T12" fmla="*/ 5 w 112"/>
                <a:gd name="T13" fmla="*/ 6 h 160"/>
                <a:gd name="T14" fmla="*/ 5 w 112"/>
                <a:gd name="T15" fmla="*/ 6 h 160"/>
                <a:gd name="T16" fmla="*/ 5 w 112"/>
                <a:gd name="T17" fmla="*/ 6 h 160"/>
                <a:gd name="T18" fmla="*/ 5 w 112"/>
                <a:gd name="T19" fmla="*/ 6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" h="160">
                  <a:moveTo>
                    <a:pt x="111" y="151"/>
                  </a:moveTo>
                  <a:lnTo>
                    <a:pt x="110" y="140"/>
                  </a:lnTo>
                  <a:lnTo>
                    <a:pt x="68" y="0"/>
                  </a:lnTo>
                  <a:lnTo>
                    <a:pt x="0" y="19"/>
                  </a:lnTo>
                  <a:lnTo>
                    <a:pt x="40" y="160"/>
                  </a:lnTo>
                  <a:lnTo>
                    <a:pt x="39" y="149"/>
                  </a:lnTo>
                  <a:lnTo>
                    <a:pt x="111" y="151"/>
                  </a:lnTo>
                  <a:lnTo>
                    <a:pt x="112" y="146"/>
                  </a:lnTo>
                  <a:lnTo>
                    <a:pt x="110" y="140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334" y="2008"/>
              <a:ext cx="15" cy="7"/>
            </a:xfrm>
            <a:custGeom>
              <a:avLst/>
              <a:gdLst>
                <a:gd name="T0" fmla="*/ 3 w 73"/>
                <a:gd name="T1" fmla="*/ 2 h 32"/>
                <a:gd name="T2" fmla="*/ 3 w 73"/>
                <a:gd name="T3" fmla="*/ 1 h 32"/>
                <a:gd name="T4" fmla="*/ 3 w 73"/>
                <a:gd name="T5" fmla="*/ 0 h 32"/>
                <a:gd name="T6" fmla="*/ 0 w 73"/>
                <a:gd name="T7" fmla="*/ 0 h 32"/>
                <a:gd name="T8" fmla="*/ 0 w 73"/>
                <a:gd name="T9" fmla="*/ 1 h 32"/>
                <a:gd name="T10" fmla="*/ 0 w 73"/>
                <a:gd name="T11" fmla="*/ 0 h 32"/>
                <a:gd name="T12" fmla="*/ 3 w 73"/>
                <a:gd name="T13" fmla="*/ 2 h 32"/>
                <a:gd name="T14" fmla="*/ 3 w 73"/>
                <a:gd name="T15" fmla="*/ 1 h 32"/>
                <a:gd name="T16" fmla="*/ 3 w 73"/>
                <a:gd name="T17" fmla="*/ 1 h 32"/>
                <a:gd name="T18" fmla="*/ 3 w 73"/>
                <a:gd name="T19" fmla="*/ 2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32">
                  <a:moveTo>
                    <a:pt x="70" y="32"/>
                  </a:moveTo>
                  <a:lnTo>
                    <a:pt x="73" y="24"/>
                  </a:lnTo>
                  <a:lnTo>
                    <a:pt x="73" y="2"/>
                  </a:lnTo>
                  <a:lnTo>
                    <a:pt x="1" y="0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70" y="32"/>
                  </a:lnTo>
                  <a:lnTo>
                    <a:pt x="72" y="28"/>
                  </a:lnTo>
                  <a:lnTo>
                    <a:pt x="73" y="24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327" y="2010"/>
              <a:ext cx="21" cy="32"/>
            </a:xfrm>
            <a:custGeom>
              <a:avLst/>
              <a:gdLst>
                <a:gd name="T0" fmla="*/ 2 w 105"/>
                <a:gd name="T1" fmla="*/ 6 h 159"/>
                <a:gd name="T2" fmla="*/ 3 w 105"/>
                <a:gd name="T3" fmla="*/ 6 h 159"/>
                <a:gd name="T4" fmla="*/ 4 w 105"/>
                <a:gd name="T5" fmla="*/ 1 h 159"/>
                <a:gd name="T6" fmla="*/ 1 w 105"/>
                <a:gd name="T7" fmla="*/ 0 h 159"/>
                <a:gd name="T8" fmla="*/ 0 w 105"/>
                <a:gd name="T9" fmla="*/ 5 h 159"/>
                <a:gd name="T10" fmla="*/ 0 w 105"/>
                <a:gd name="T11" fmla="*/ 4 h 159"/>
                <a:gd name="T12" fmla="*/ 2 w 105"/>
                <a:gd name="T13" fmla="*/ 6 h 159"/>
                <a:gd name="T14" fmla="*/ 3 w 105"/>
                <a:gd name="T15" fmla="*/ 6 h 159"/>
                <a:gd name="T16" fmla="*/ 3 w 105"/>
                <a:gd name="T17" fmla="*/ 6 h 159"/>
                <a:gd name="T18" fmla="*/ 2 w 105"/>
                <a:gd name="T19" fmla="*/ 6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159">
                  <a:moveTo>
                    <a:pt x="56" y="159"/>
                  </a:moveTo>
                  <a:lnTo>
                    <a:pt x="68" y="141"/>
                  </a:lnTo>
                  <a:lnTo>
                    <a:pt x="105" y="21"/>
                  </a:lnTo>
                  <a:lnTo>
                    <a:pt x="37" y="0"/>
                  </a:lnTo>
                  <a:lnTo>
                    <a:pt x="0" y="120"/>
                  </a:lnTo>
                  <a:lnTo>
                    <a:pt x="10" y="102"/>
                  </a:lnTo>
                  <a:lnTo>
                    <a:pt x="56" y="159"/>
                  </a:lnTo>
                  <a:lnTo>
                    <a:pt x="64" y="151"/>
                  </a:lnTo>
                  <a:lnTo>
                    <a:pt x="68" y="141"/>
                  </a:lnTo>
                  <a:lnTo>
                    <a:pt x="56" y="1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294" y="2031"/>
              <a:ext cx="44" cy="42"/>
            </a:xfrm>
            <a:custGeom>
              <a:avLst/>
              <a:gdLst>
                <a:gd name="T0" fmla="*/ 1 w 222"/>
                <a:gd name="T1" fmla="*/ 8 h 209"/>
                <a:gd name="T2" fmla="*/ 2 w 222"/>
                <a:gd name="T3" fmla="*/ 8 h 209"/>
                <a:gd name="T4" fmla="*/ 9 w 222"/>
                <a:gd name="T5" fmla="*/ 2 h 209"/>
                <a:gd name="T6" fmla="*/ 7 w 222"/>
                <a:gd name="T7" fmla="*/ 0 h 209"/>
                <a:gd name="T8" fmla="*/ 0 w 222"/>
                <a:gd name="T9" fmla="*/ 6 h 209"/>
                <a:gd name="T10" fmla="*/ 1 w 222"/>
                <a:gd name="T11" fmla="*/ 6 h 209"/>
                <a:gd name="T12" fmla="*/ 1 w 222"/>
                <a:gd name="T13" fmla="*/ 8 h 209"/>
                <a:gd name="T14" fmla="*/ 2 w 222"/>
                <a:gd name="T15" fmla="*/ 8 h 209"/>
                <a:gd name="T16" fmla="*/ 2 w 222"/>
                <a:gd name="T17" fmla="*/ 8 h 209"/>
                <a:gd name="T18" fmla="*/ 1 w 222"/>
                <a:gd name="T19" fmla="*/ 8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" h="209">
                  <a:moveTo>
                    <a:pt x="32" y="209"/>
                  </a:moveTo>
                  <a:lnTo>
                    <a:pt x="47" y="201"/>
                  </a:lnTo>
                  <a:lnTo>
                    <a:pt x="222" y="57"/>
                  </a:lnTo>
                  <a:lnTo>
                    <a:pt x="176" y="0"/>
                  </a:lnTo>
                  <a:lnTo>
                    <a:pt x="0" y="146"/>
                  </a:lnTo>
                  <a:lnTo>
                    <a:pt x="15" y="139"/>
                  </a:lnTo>
                  <a:lnTo>
                    <a:pt x="32" y="209"/>
                  </a:lnTo>
                  <a:lnTo>
                    <a:pt x="40" y="207"/>
                  </a:lnTo>
                  <a:lnTo>
                    <a:pt x="47" y="201"/>
                  </a:lnTo>
                  <a:lnTo>
                    <a:pt x="32" y="20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234" y="2059"/>
              <a:ext cx="66" cy="29"/>
            </a:xfrm>
            <a:custGeom>
              <a:avLst/>
              <a:gdLst>
                <a:gd name="T0" fmla="*/ 0 w 330"/>
                <a:gd name="T1" fmla="*/ 6 h 145"/>
                <a:gd name="T2" fmla="*/ 1 w 330"/>
                <a:gd name="T3" fmla="*/ 6 h 145"/>
                <a:gd name="T4" fmla="*/ 13 w 330"/>
                <a:gd name="T5" fmla="*/ 3 h 145"/>
                <a:gd name="T6" fmla="*/ 13 w 330"/>
                <a:gd name="T7" fmla="*/ 0 h 145"/>
                <a:gd name="T8" fmla="*/ 0 w 330"/>
                <a:gd name="T9" fmla="*/ 3 h 145"/>
                <a:gd name="T10" fmla="*/ 0 w 330"/>
                <a:gd name="T11" fmla="*/ 3 h 145"/>
                <a:gd name="T12" fmla="*/ 0 w 330"/>
                <a:gd name="T13" fmla="*/ 6 h 145"/>
                <a:gd name="T14" fmla="*/ 0 w 330"/>
                <a:gd name="T15" fmla="*/ 6 h 145"/>
                <a:gd name="T16" fmla="*/ 1 w 330"/>
                <a:gd name="T17" fmla="*/ 6 h 145"/>
                <a:gd name="T18" fmla="*/ 0 w 330"/>
                <a:gd name="T19" fmla="*/ 6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145">
                  <a:moveTo>
                    <a:pt x="7" y="145"/>
                  </a:moveTo>
                  <a:lnTo>
                    <a:pt x="16" y="143"/>
                  </a:lnTo>
                  <a:lnTo>
                    <a:pt x="330" y="70"/>
                  </a:lnTo>
                  <a:lnTo>
                    <a:pt x="313" y="0"/>
                  </a:lnTo>
                  <a:lnTo>
                    <a:pt x="0" y="73"/>
                  </a:lnTo>
                  <a:lnTo>
                    <a:pt x="8" y="72"/>
                  </a:lnTo>
                  <a:lnTo>
                    <a:pt x="7" y="145"/>
                  </a:lnTo>
                  <a:lnTo>
                    <a:pt x="12" y="145"/>
                  </a:lnTo>
                  <a:lnTo>
                    <a:pt x="16" y="143"/>
                  </a:lnTo>
                  <a:lnTo>
                    <a:pt x="7" y="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81" y="2072"/>
              <a:ext cx="55" cy="16"/>
            </a:xfrm>
            <a:custGeom>
              <a:avLst/>
              <a:gdLst>
                <a:gd name="T0" fmla="*/ 0 w 273"/>
                <a:gd name="T1" fmla="*/ 3 h 76"/>
                <a:gd name="T2" fmla="*/ 0 w 273"/>
                <a:gd name="T3" fmla="*/ 3 h 76"/>
                <a:gd name="T4" fmla="*/ 11 w 273"/>
                <a:gd name="T5" fmla="*/ 3 h 76"/>
                <a:gd name="T6" fmla="*/ 11 w 273"/>
                <a:gd name="T7" fmla="*/ 0 h 76"/>
                <a:gd name="T8" fmla="*/ 0 w 273"/>
                <a:gd name="T9" fmla="*/ 0 h 76"/>
                <a:gd name="T10" fmla="*/ 0 w 273"/>
                <a:gd name="T11" fmla="*/ 0 h 76"/>
                <a:gd name="T12" fmla="*/ 0 w 273"/>
                <a:gd name="T13" fmla="*/ 3 h 76"/>
                <a:gd name="T14" fmla="*/ 0 w 273"/>
                <a:gd name="T15" fmla="*/ 3 h 76"/>
                <a:gd name="T16" fmla="*/ 0 w 273"/>
                <a:gd name="T17" fmla="*/ 3 h 76"/>
                <a:gd name="T18" fmla="*/ 0 w 273"/>
                <a:gd name="T19" fmla="*/ 3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76">
                  <a:moveTo>
                    <a:pt x="0" y="71"/>
                  </a:moveTo>
                  <a:lnTo>
                    <a:pt x="5" y="71"/>
                  </a:lnTo>
                  <a:lnTo>
                    <a:pt x="272" y="76"/>
                  </a:lnTo>
                  <a:lnTo>
                    <a:pt x="273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136" y="2065"/>
              <a:ext cx="47" cy="22"/>
            </a:xfrm>
            <a:custGeom>
              <a:avLst/>
              <a:gdLst>
                <a:gd name="T0" fmla="*/ 0 w 237"/>
                <a:gd name="T1" fmla="*/ 3 h 106"/>
                <a:gd name="T2" fmla="*/ 0 w 237"/>
                <a:gd name="T3" fmla="*/ 3 h 106"/>
                <a:gd name="T4" fmla="*/ 9 w 237"/>
                <a:gd name="T5" fmla="*/ 5 h 106"/>
                <a:gd name="T6" fmla="*/ 9 w 237"/>
                <a:gd name="T7" fmla="*/ 1 h 106"/>
                <a:gd name="T8" fmla="*/ 1 w 237"/>
                <a:gd name="T9" fmla="*/ 0 h 106"/>
                <a:gd name="T10" fmla="*/ 1 w 237"/>
                <a:gd name="T11" fmla="*/ 0 h 106"/>
                <a:gd name="T12" fmla="*/ 0 w 237"/>
                <a:gd name="T13" fmla="*/ 3 h 106"/>
                <a:gd name="T14" fmla="*/ 0 w 237"/>
                <a:gd name="T15" fmla="*/ 3 h 106"/>
                <a:gd name="T16" fmla="*/ 0 w 237"/>
                <a:gd name="T17" fmla="*/ 3 h 106"/>
                <a:gd name="T18" fmla="*/ 0 w 237"/>
                <a:gd name="T19" fmla="*/ 3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7" h="106">
                  <a:moveTo>
                    <a:pt x="0" y="71"/>
                  </a:moveTo>
                  <a:lnTo>
                    <a:pt x="4" y="71"/>
                  </a:lnTo>
                  <a:lnTo>
                    <a:pt x="226" y="106"/>
                  </a:lnTo>
                  <a:lnTo>
                    <a:pt x="237" y="35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091" y="2054"/>
              <a:ext cx="49" cy="26"/>
            </a:xfrm>
            <a:custGeom>
              <a:avLst/>
              <a:gdLst>
                <a:gd name="T0" fmla="*/ 0 w 242"/>
                <a:gd name="T1" fmla="*/ 3 h 130"/>
                <a:gd name="T2" fmla="*/ 0 w 242"/>
                <a:gd name="T3" fmla="*/ 3 h 130"/>
                <a:gd name="T4" fmla="*/ 9 w 242"/>
                <a:gd name="T5" fmla="*/ 5 h 130"/>
                <a:gd name="T6" fmla="*/ 10 w 242"/>
                <a:gd name="T7" fmla="*/ 2 h 130"/>
                <a:gd name="T8" fmla="*/ 1 w 242"/>
                <a:gd name="T9" fmla="*/ 0 h 130"/>
                <a:gd name="T10" fmla="*/ 1 w 242"/>
                <a:gd name="T11" fmla="*/ 0 h 130"/>
                <a:gd name="T12" fmla="*/ 0 w 242"/>
                <a:gd name="T13" fmla="*/ 3 h 130"/>
                <a:gd name="T14" fmla="*/ 0 w 242"/>
                <a:gd name="T15" fmla="*/ 3 h 130"/>
                <a:gd name="T16" fmla="*/ 0 w 242"/>
                <a:gd name="T17" fmla="*/ 3 h 130"/>
                <a:gd name="T18" fmla="*/ 0 w 242"/>
                <a:gd name="T19" fmla="*/ 3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130">
                  <a:moveTo>
                    <a:pt x="0" y="67"/>
                  </a:moveTo>
                  <a:lnTo>
                    <a:pt x="6" y="69"/>
                  </a:lnTo>
                  <a:lnTo>
                    <a:pt x="224" y="130"/>
                  </a:lnTo>
                  <a:lnTo>
                    <a:pt x="242" y="6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0" y="67"/>
                  </a:lnTo>
                  <a:lnTo>
                    <a:pt x="3" y="68"/>
                  </a:lnTo>
                  <a:lnTo>
                    <a:pt x="6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26" y="2025"/>
              <a:ext cx="71" cy="42"/>
            </a:xfrm>
            <a:custGeom>
              <a:avLst/>
              <a:gdLst>
                <a:gd name="T0" fmla="*/ 0 w 356"/>
                <a:gd name="T1" fmla="*/ 3 h 210"/>
                <a:gd name="T2" fmla="*/ 0 w 356"/>
                <a:gd name="T3" fmla="*/ 3 h 210"/>
                <a:gd name="T4" fmla="*/ 13 w 356"/>
                <a:gd name="T5" fmla="*/ 8 h 210"/>
                <a:gd name="T6" fmla="*/ 14 w 356"/>
                <a:gd name="T7" fmla="*/ 6 h 210"/>
                <a:gd name="T8" fmla="*/ 1 w 356"/>
                <a:gd name="T9" fmla="*/ 0 h 210"/>
                <a:gd name="T10" fmla="*/ 2 w 356"/>
                <a:gd name="T11" fmla="*/ 0 h 210"/>
                <a:gd name="T12" fmla="*/ 0 w 356"/>
                <a:gd name="T13" fmla="*/ 3 h 210"/>
                <a:gd name="T14" fmla="*/ 0 w 356"/>
                <a:gd name="T15" fmla="*/ 3 h 210"/>
                <a:gd name="T16" fmla="*/ 0 w 356"/>
                <a:gd name="T17" fmla="*/ 3 h 210"/>
                <a:gd name="T18" fmla="*/ 0 w 356"/>
                <a:gd name="T19" fmla="*/ 3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6" h="210">
                  <a:moveTo>
                    <a:pt x="0" y="63"/>
                  </a:moveTo>
                  <a:lnTo>
                    <a:pt x="5" y="66"/>
                  </a:lnTo>
                  <a:lnTo>
                    <a:pt x="326" y="210"/>
                  </a:lnTo>
                  <a:lnTo>
                    <a:pt x="356" y="145"/>
                  </a:lnTo>
                  <a:lnTo>
                    <a:pt x="36" y="0"/>
                  </a:lnTo>
                  <a:lnTo>
                    <a:pt x="41" y="3"/>
                  </a:lnTo>
                  <a:lnTo>
                    <a:pt x="0" y="63"/>
                  </a:lnTo>
                  <a:lnTo>
                    <a:pt x="3" y="65"/>
                  </a:lnTo>
                  <a:lnTo>
                    <a:pt x="5" y="6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993" y="2004"/>
              <a:ext cx="41" cy="34"/>
            </a:xfrm>
            <a:custGeom>
              <a:avLst/>
              <a:gdLst>
                <a:gd name="T0" fmla="*/ 0 w 205"/>
                <a:gd name="T1" fmla="*/ 2 h 169"/>
                <a:gd name="T2" fmla="*/ 0 w 205"/>
                <a:gd name="T3" fmla="*/ 2 h 169"/>
                <a:gd name="T4" fmla="*/ 7 w 205"/>
                <a:gd name="T5" fmla="*/ 7 h 169"/>
                <a:gd name="T6" fmla="*/ 8 w 205"/>
                <a:gd name="T7" fmla="*/ 4 h 169"/>
                <a:gd name="T8" fmla="*/ 2 w 205"/>
                <a:gd name="T9" fmla="*/ 0 h 169"/>
                <a:gd name="T10" fmla="*/ 2 w 205"/>
                <a:gd name="T11" fmla="*/ 0 h 169"/>
                <a:gd name="T12" fmla="*/ 0 w 205"/>
                <a:gd name="T13" fmla="*/ 2 h 169"/>
                <a:gd name="T14" fmla="*/ 0 w 205"/>
                <a:gd name="T15" fmla="*/ 2 h 169"/>
                <a:gd name="T16" fmla="*/ 0 w 205"/>
                <a:gd name="T17" fmla="*/ 2 h 169"/>
                <a:gd name="T18" fmla="*/ 0 w 205"/>
                <a:gd name="T19" fmla="*/ 2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5" h="169">
                  <a:moveTo>
                    <a:pt x="0" y="55"/>
                  </a:moveTo>
                  <a:lnTo>
                    <a:pt x="4" y="59"/>
                  </a:lnTo>
                  <a:lnTo>
                    <a:pt x="164" y="169"/>
                  </a:lnTo>
                  <a:lnTo>
                    <a:pt x="205" y="109"/>
                  </a:lnTo>
                  <a:lnTo>
                    <a:pt x="45" y="0"/>
                  </a:lnTo>
                  <a:lnTo>
                    <a:pt x="49" y="3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972" y="1986"/>
              <a:ext cx="31" cy="29"/>
            </a:xfrm>
            <a:custGeom>
              <a:avLst/>
              <a:gdLst>
                <a:gd name="T0" fmla="*/ 0 w 154"/>
                <a:gd name="T1" fmla="*/ 2 h 146"/>
                <a:gd name="T2" fmla="*/ 0 w 154"/>
                <a:gd name="T3" fmla="*/ 2 h 146"/>
                <a:gd name="T4" fmla="*/ 4 w 154"/>
                <a:gd name="T5" fmla="*/ 6 h 146"/>
                <a:gd name="T6" fmla="*/ 6 w 154"/>
                <a:gd name="T7" fmla="*/ 4 h 146"/>
                <a:gd name="T8" fmla="*/ 2 w 154"/>
                <a:gd name="T9" fmla="*/ 0 h 146"/>
                <a:gd name="T10" fmla="*/ 2 w 154"/>
                <a:gd name="T11" fmla="*/ 0 h 146"/>
                <a:gd name="T12" fmla="*/ 0 w 154"/>
                <a:gd name="T13" fmla="*/ 2 h 146"/>
                <a:gd name="T14" fmla="*/ 0 w 154"/>
                <a:gd name="T15" fmla="*/ 2 h 146"/>
                <a:gd name="T16" fmla="*/ 0 w 154"/>
                <a:gd name="T17" fmla="*/ 2 h 146"/>
                <a:gd name="T18" fmla="*/ 0 w 154"/>
                <a:gd name="T19" fmla="*/ 2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146">
                  <a:moveTo>
                    <a:pt x="0" y="47"/>
                  </a:moveTo>
                  <a:lnTo>
                    <a:pt x="5" y="53"/>
                  </a:lnTo>
                  <a:lnTo>
                    <a:pt x="105" y="146"/>
                  </a:lnTo>
                  <a:lnTo>
                    <a:pt x="154" y="94"/>
                  </a:lnTo>
                  <a:lnTo>
                    <a:pt x="54" y="0"/>
                  </a:lnTo>
                  <a:lnTo>
                    <a:pt x="59" y="6"/>
                  </a:lnTo>
                  <a:lnTo>
                    <a:pt x="0" y="47"/>
                  </a:lnTo>
                  <a:lnTo>
                    <a:pt x="2" y="50"/>
                  </a:lnTo>
                  <a:lnTo>
                    <a:pt x="5" y="5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951" y="1958"/>
              <a:ext cx="33" cy="37"/>
            </a:xfrm>
            <a:custGeom>
              <a:avLst/>
              <a:gdLst>
                <a:gd name="T0" fmla="*/ 0 w 167"/>
                <a:gd name="T1" fmla="*/ 1 h 187"/>
                <a:gd name="T2" fmla="*/ 0 w 167"/>
                <a:gd name="T3" fmla="*/ 2 h 187"/>
                <a:gd name="T4" fmla="*/ 4 w 167"/>
                <a:gd name="T5" fmla="*/ 7 h 187"/>
                <a:gd name="T6" fmla="*/ 7 w 167"/>
                <a:gd name="T7" fmla="*/ 6 h 187"/>
                <a:gd name="T8" fmla="*/ 3 w 167"/>
                <a:gd name="T9" fmla="*/ 0 h 187"/>
                <a:gd name="T10" fmla="*/ 3 w 167"/>
                <a:gd name="T11" fmla="*/ 1 h 187"/>
                <a:gd name="T12" fmla="*/ 0 w 167"/>
                <a:gd name="T13" fmla="*/ 1 h 187"/>
                <a:gd name="T14" fmla="*/ 0 w 167"/>
                <a:gd name="T15" fmla="*/ 1 h 187"/>
                <a:gd name="T16" fmla="*/ 0 w 167"/>
                <a:gd name="T17" fmla="*/ 2 h 187"/>
                <a:gd name="T18" fmla="*/ 0 w 167"/>
                <a:gd name="T19" fmla="*/ 1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187">
                  <a:moveTo>
                    <a:pt x="0" y="27"/>
                  </a:moveTo>
                  <a:lnTo>
                    <a:pt x="5" y="41"/>
                  </a:lnTo>
                  <a:lnTo>
                    <a:pt x="108" y="187"/>
                  </a:lnTo>
                  <a:lnTo>
                    <a:pt x="167" y="146"/>
                  </a:lnTo>
                  <a:lnTo>
                    <a:pt x="65" y="0"/>
                  </a:lnTo>
                  <a:lnTo>
                    <a:pt x="70" y="13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5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943" y="1921"/>
              <a:ext cx="22" cy="42"/>
            </a:xfrm>
            <a:custGeom>
              <a:avLst/>
              <a:gdLst>
                <a:gd name="T0" fmla="*/ 0 w 109"/>
                <a:gd name="T1" fmla="*/ 0 h 210"/>
                <a:gd name="T2" fmla="*/ 0 w 109"/>
                <a:gd name="T3" fmla="*/ 1 h 210"/>
                <a:gd name="T4" fmla="*/ 2 w 109"/>
                <a:gd name="T5" fmla="*/ 8 h 210"/>
                <a:gd name="T6" fmla="*/ 4 w 109"/>
                <a:gd name="T7" fmla="*/ 8 h 210"/>
                <a:gd name="T8" fmla="*/ 3 w 109"/>
                <a:gd name="T9" fmla="*/ 0 h 210"/>
                <a:gd name="T10" fmla="*/ 3 w 109"/>
                <a:gd name="T11" fmla="*/ 1 h 210"/>
                <a:gd name="T12" fmla="*/ 0 w 109"/>
                <a:gd name="T13" fmla="*/ 0 h 210"/>
                <a:gd name="T14" fmla="*/ 0 w 109"/>
                <a:gd name="T15" fmla="*/ 0 h 210"/>
                <a:gd name="T16" fmla="*/ 0 w 109"/>
                <a:gd name="T17" fmla="*/ 1 h 210"/>
                <a:gd name="T18" fmla="*/ 0 w 109"/>
                <a:gd name="T19" fmla="*/ 0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210">
                  <a:moveTo>
                    <a:pt x="1" y="0"/>
                  </a:moveTo>
                  <a:lnTo>
                    <a:pt x="1" y="14"/>
                  </a:lnTo>
                  <a:lnTo>
                    <a:pt x="39" y="210"/>
                  </a:lnTo>
                  <a:lnTo>
                    <a:pt x="109" y="196"/>
                  </a:lnTo>
                  <a:lnTo>
                    <a:pt x="71" y="1"/>
                  </a:lnTo>
                  <a:lnTo>
                    <a:pt x="71" y="15"/>
                  </a:lnTo>
                  <a:lnTo>
                    <a:pt x="1" y="0"/>
                  </a:lnTo>
                  <a:lnTo>
                    <a:pt x="0" y="8"/>
                  </a:lnTo>
                  <a:lnTo>
                    <a:pt x="1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943" y="1885"/>
              <a:ext cx="21" cy="39"/>
            </a:xfrm>
            <a:custGeom>
              <a:avLst/>
              <a:gdLst>
                <a:gd name="T0" fmla="*/ 2 w 106"/>
                <a:gd name="T1" fmla="*/ 0 h 197"/>
                <a:gd name="T2" fmla="*/ 1 w 106"/>
                <a:gd name="T3" fmla="*/ 1 h 197"/>
                <a:gd name="T4" fmla="*/ 0 w 106"/>
                <a:gd name="T5" fmla="*/ 7 h 197"/>
                <a:gd name="T6" fmla="*/ 3 w 106"/>
                <a:gd name="T7" fmla="*/ 8 h 197"/>
                <a:gd name="T8" fmla="*/ 4 w 106"/>
                <a:gd name="T9" fmla="*/ 2 h 197"/>
                <a:gd name="T10" fmla="*/ 3 w 106"/>
                <a:gd name="T11" fmla="*/ 2 h 197"/>
                <a:gd name="T12" fmla="*/ 2 w 106"/>
                <a:gd name="T13" fmla="*/ 0 h 197"/>
                <a:gd name="T14" fmla="*/ 2 w 106"/>
                <a:gd name="T15" fmla="*/ 0 h 197"/>
                <a:gd name="T16" fmla="*/ 1 w 106"/>
                <a:gd name="T17" fmla="*/ 1 h 197"/>
                <a:gd name="T18" fmla="*/ 2 w 106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97">
                  <a:moveTo>
                    <a:pt x="53" y="0"/>
                  </a:moveTo>
                  <a:lnTo>
                    <a:pt x="35" y="23"/>
                  </a:lnTo>
                  <a:lnTo>
                    <a:pt x="0" y="182"/>
                  </a:lnTo>
                  <a:lnTo>
                    <a:pt x="70" y="197"/>
                  </a:lnTo>
                  <a:lnTo>
                    <a:pt x="106" y="40"/>
                  </a:lnTo>
                  <a:lnTo>
                    <a:pt x="87" y="63"/>
                  </a:lnTo>
                  <a:lnTo>
                    <a:pt x="53" y="0"/>
                  </a:lnTo>
                  <a:lnTo>
                    <a:pt x="39" y="8"/>
                  </a:lnTo>
                  <a:lnTo>
                    <a:pt x="35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954" y="1857"/>
              <a:ext cx="57" cy="40"/>
            </a:xfrm>
            <a:custGeom>
              <a:avLst/>
              <a:gdLst>
                <a:gd name="T0" fmla="*/ 9 w 289"/>
                <a:gd name="T1" fmla="*/ 0 h 199"/>
                <a:gd name="T2" fmla="*/ 9 w 289"/>
                <a:gd name="T3" fmla="*/ 0 h 199"/>
                <a:gd name="T4" fmla="*/ 0 w 289"/>
                <a:gd name="T5" fmla="*/ 5 h 199"/>
                <a:gd name="T6" fmla="*/ 1 w 289"/>
                <a:gd name="T7" fmla="*/ 8 h 199"/>
                <a:gd name="T8" fmla="*/ 11 w 289"/>
                <a:gd name="T9" fmla="*/ 3 h 199"/>
                <a:gd name="T10" fmla="*/ 11 w 289"/>
                <a:gd name="T11" fmla="*/ 2 h 199"/>
                <a:gd name="T12" fmla="*/ 11 w 289"/>
                <a:gd name="T13" fmla="*/ 3 h 199"/>
                <a:gd name="T14" fmla="*/ 11 w 289"/>
                <a:gd name="T15" fmla="*/ 2 h 199"/>
                <a:gd name="T16" fmla="*/ 11 w 289"/>
                <a:gd name="T17" fmla="*/ 2 h 199"/>
                <a:gd name="T18" fmla="*/ 9 w 289"/>
                <a:gd name="T19" fmla="*/ 0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9" h="199">
                  <a:moveTo>
                    <a:pt x="237" y="8"/>
                  </a:moveTo>
                  <a:lnTo>
                    <a:pt x="245" y="0"/>
                  </a:lnTo>
                  <a:lnTo>
                    <a:pt x="0" y="136"/>
                  </a:lnTo>
                  <a:lnTo>
                    <a:pt x="34" y="199"/>
                  </a:lnTo>
                  <a:lnTo>
                    <a:pt x="280" y="63"/>
                  </a:lnTo>
                  <a:lnTo>
                    <a:pt x="289" y="57"/>
                  </a:lnTo>
                  <a:lnTo>
                    <a:pt x="280" y="63"/>
                  </a:lnTo>
                  <a:lnTo>
                    <a:pt x="285" y="61"/>
                  </a:lnTo>
                  <a:lnTo>
                    <a:pt x="289" y="57"/>
                  </a:lnTo>
                  <a:lnTo>
                    <a:pt x="237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001" y="1763"/>
              <a:ext cx="93" cy="106"/>
            </a:xfrm>
            <a:custGeom>
              <a:avLst/>
              <a:gdLst>
                <a:gd name="T0" fmla="*/ 19 w 465"/>
                <a:gd name="T1" fmla="*/ 2 h 527"/>
                <a:gd name="T2" fmla="*/ 16 w 465"/>
                <a:gd name="T3" fmla="*/ 2 h 527"/>
                <a:gd name="T4" fmla="*/ 0 w 465"/>
                <a:gd name="T5" fmla="*/ 19 h 527"/>
                <a:gd name="T6" fmla="*/ 2 w 465"/>
                <a:gd name="T7" fmla="*/ 21 h 527"/>
                <a:gd name="T8" fmla="*/ 18 w 465"/>
                <a:gd name="T9" fmla="*/ 4 h 527"/>
                <a:gd name="T10" fmla="*/ 16 w 465"/>
                <a:gd name="T11" fmla="*/ 3 h 527"/>
                <a:gd name="T12" fmla="*/ 19 w 465"/>
                <a:gd name="T13" fmla="*/ 2 h 527"/>
                <a:gd name="T14" fmla="*/ 18 w 465"/>
                <a:gd name="T15" fmla="*/ 0 h 527"/>
                <a:gd name="T16" fmla="*/ 16 w 465"/>
                <a:gd name="T17" fmla="*/ 2 h 527"/>
                <a:gd name="T18" fmla="*/ 19 w 465"/>
                <a:gd name="T19" fmla="*/ 2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5" h="527">
                  <a:moveTo>
                    <a:pt x="465" y="49"/>
                  </a:moveTo>
                  <a:lnTo>
                    <a:pt x="406" y="39"/>
                  </a:lnTo>
                  <a:lnTo>
                    <a:pt x="0" y="478"/>
                  </a:lnTo>
                  <a:lnTo>
                    <a:pt x="52" y="527"/>
                  </a:lnTo>
                  <a:lnTo>
                    <a:pt x="459" y="89"/>
                  </a:lnTo>
                  <a:lnTo>
                    <a:pt x="401" y="79"/>
                  </a:lnTo>
                  <a:lnTo>
                    <a:pt x="465" y="49"/>
                  </a:lnTo>
                  <a:lnTo>
                    <a:pt x="443" y="0"/>
                  </a:lnTo>
                  <a:lnTo>
                    <a:pt x="406" y="39"/>
                  </a:lnTo>
                  <a:lnTo>
                    <a:pt x="465" y="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81" y="1773"/>
              <a:ext cx="15" cy="11"/>
            </a:xfrm>
            <a:custGeom>
              <a:avLst/>
              <a:gdLst>
                <a:gd name="T0" fmla="*/ 3 w 73"/>
                <a:gd name="T1" fmla="*/ 1 h 54"/>
                <a:gd name="T2" fmla="*/ 3 w 73"/>
                <a:gd name="T3" fmla="*/ 1 h 54"/>
                <a:gd name="T4" fmla="*/ 3 w 73"/>
                <a:gd name="T5" fmla="*/ 0 h 54"/>
                <a:gd name="T6" fmla="*/ 0 w 73"/>
                <a:gd name="T7" fmla="*/ 1 h 54"/>
                <a:gd name="T8" fmla="*/ 0 w 73"/>
                <a:gd name="T9" fmla="*/ 2 h 54"/>
                <a:gd name="T10" fmla="*/ 0 w 73"/>
                <a:gd name="T11" fmla="*/ 2 h 54"/>
                <a:gd name="T12" fmla="*/ 0 w 73"/>
                <a:gd name="T13" fmla="*/ 2 h 54"/>
                <a:gd name="T14" fmla="*/ 0 w 73"/>
                <a:gd name="T15" fmla="*/ 2 h 54"/>
                <a:gd name="T16" fmla="*/ 0 w 73"/>
                <a:gd name="T17" fmla="*/ 2 h 54"/>
                <a:gd name="T18" fmla="*/ 3 w 73"/>
                <a:gd name="T19" fmla="*/ 1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4">
                  <a:moveTo>
                    <a:pt x="70" y="14"/>
                  </a:moveTo>
                  <a:lnTo>
                    <a:pt x="73" y="18"/>
                  </a:lnTo>
                  <a:lnTo>
                    <a:pt x="64" y="0"/>
                  </a:lnTo>
                  <a:lnTo>
                    <a:pt x="0" y="30"/>
                  </a:lnTo>
                  <a:lnTo>
                    <a:pt x="8" y="50"/>
                  </a:lnTo>
                  <a:lnTo>
                    <a:pt x="11" y="54"/>
                  </a:lnTo>
                  <a:lnTo>
                    <a:pt x="8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083" y="1776"/>
              <a:ext cx="17" cy="16"/>
            </a:xfrm>
            <a:custGeom>
              <a:avLst/>
              <a:gdLst>
                <a:gd name="T0" fmla="*/ 3 w 85"/>
                <a:gd name="T1" fmla="*/ 1 h 82"/>
                <a:gd name="T2" fmla="*/ 3 w 85"/>
                <a:gd name="T3" fmla="*/ 1 h 82"/>
                <a:gd name="T4" fmla="*/ 2 w 85"/>
                <a:gd name="T5" fmla="*/ 0 h 82"/>
                <a:gd name="T6" fmla="*/ 0 w 85"/>
                <a:gd name="T7" fmla="*/ 2 h 82"/>
                <a:gd name="T8" fmla="*/ 1 w 85"/>
                <a:gd name="T9" fmla="*/ 3 h 82"/>
                <a:gd name="T10" fmla="*/ 1 w 85"/>
                <a:gd name="T11" fmla="*/ 3 h 82"/>
                <a:gd name="T12" fmla="*/ 1 w 85"/>
                <a:gd name="T13" fmla="*/ 3 h 82"/>
                <a:gd name="T14" fmla="*/ 1 w 85"/>
                <a:gd name="T15" fmla="*/ 3 h 82"/>
                <a:gd name="T16" fmla="*/ 1 w 85"/>
                <a:gd name="T17" fmla="*/ 3 h 82"/>
                <a:gd name="T18" fmla="*/ 3 w 85"/>
                <a:gd name="T19" fmla="*/ 1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" h="82">
                  <a:moveTo>
                    <a:pt x="80" y="31"/>
                  </a:moveTo>
                  <a:lnTo>
                    <a:pt x="85" y="37"/>
                  </a:lnTo>
                  <a:lnTo>
                    <a:pt x="59" y="0"/>
                  </a:lnTo>
                  <a:lnTo>
                    <a:pt x="0" y="40"/>
                  </a:lnTo>
                  <a:lnTo>
                    <a:pt x="25" y="77"/>
                  </a:lnTo>
                  <a:lnTo>
                    <a:pt x="30" y="82"/>
                  </a:lnTo>
                  <a:lnTo>
                    <a:pt x="25" y="77"/>
                  </a:lnTo>
                  <a:lnTo>
                    <a:pt x="27" y="80"/>
                  </a:lnTo>
                  <a:lnTo>
                    <a:pt x="30" y="82"/>
                  </a:lnTo>
                  <a:lnTo>
                    <a:pt x="8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89" y="1782"/>
              <a:ext cx="18" cy="18"/>
            </a:xfrm>
            <a:custGeom>
              <a:avLst/>
              <a:gdLst>
                <a:gd name="T0" fmla="*/ 4 w 86"/>
                <a:gd name="T1" fmla="*/ 1 h 91"/>
                <a:gd name="T2" fmla="*/ 4 w 86"/>
                <a:gd name="T3" fmla="*/ 1 h 91"/>
                <a:gd name="T4" fmla="*/ 2 w 86"/>
                <a:gd name="T5" fmla="*/ 0 h 91"/>
                <a:gd name="T6" fmla="*/ 0 w 86"/>
                <a:gd name="T7" fmla="*/ 2 h 91"/>
                <a:gd name="T8" fmla="*/ 1 w 86"/>
                <a:gd name="T9" fmla="*/ 3 h 91"/>
                <a:gd name="T10" fmla="*/ 2 w 86"/>
                <a:gd name="T11" fmla="*/ 4 h 91"/>
                <a:gd name="T12" fmla="*/ 1 w 86"/>
                <a:gd name="T13" fmla="*/ 3 h 91"/>
                <a:gd name="T14" fmla="*/ 2 w 86"/>
                <a:gd name="T15" fmla="*/ 4 h 91"/>
                <a:gd name="T16" fmla="*/ 2 w 86"/>
                <a:gd name="T17" fmla="*/ 4 h 91"/>
                <a:gd name="T18" fmla="*/ 4 w 86"/>
                <a:gd name="T19" fmla="*/ 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91">
                  <a:moveTo>
                    <a:pt x="82" y="33"/>
                  </a:moveTo>
                  <a:lnTo>
                    <a:pt x="86" y="36"/>
                  </a:lnTo>
                  <a:lnTo>
                    <a:pt x="50" y="0"/>
                  </a:lnTo>
                  <a:lnTo>
                    <a:pt x="0" y="51"/>
                  </a:lnTo>
                  <a:lnTo>
                    <a:pt x="35" y="87"/>
                  </a:lnTo>
                  <a:lnTo>
                    <a:pt x="41" y="91"/>
                  </a:lnTo>
                  <a:lnTo>
                    <a:pt x="35" y="87"/>
                  </a:lnTo>
                  <a:lnTo>
                    <a:pt x="37" y="89"/>
                  </a:lnTo>
                  <a:lnTo>
                    <a:pt x="41" y="91"/>
                  </a:lnTo>
                  <a:lnTo>
                    <a:pt x="82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098" y="1789"/>
              <a:ext cx="17" cy="19"/>
            </a:xfrm>
            <a:custGeom>
              <a:avLst/>
              <a:gdLst>
                <a:gd name="T0" fmla="*/ 3 w 89"/>
                <a:gd name="T1" fmla="*/ 1 h 95"/>
                <a:gd name="T2" fmla="*/ 3 w 89"/>
                <a:gd name="T3" fmla="*/ 1 h 95"/>
                <a:gd name="T4" fmla="*/ 2 w 89"/>
                <a:gd name="T5" fmla="*/ 0 h 95"/>
                <a:gd name="T6" fmla="*/ 0 w 89"/>
                <a:gd name="T7" fmla="*/ 2 h 95"/>
                <a:gd name="T8" fmla="*/ 2 w 89"/>
                <a:gd name="T9" fmla="*/ 4 h 95"/>
                <a:gd name="T10" fmla="*/ 2 w 89"/>
                <a:gd name="T11" fmla="*/ 4 h 95"/>
                <a:gd name="T12" fmla="*/ 2 w 89"/>
                <a:gd name="T13" fmla="*/ 4 h 95"/>
                <a:gd name="T14" fmla="*/ 2 w 89"/>
                <a:gd name="T15" fmla="*/ 4 h 95"/>
                <a:gd name="T16" fmla="*/ 2 w 89"/>
                <a:gd name="T17" fmla="*/ 4 h 95"/>
                <a:gd name="T18" fmla="*/ 3 w 89"/>
                <a:gd name="T19" fmla="*/ 1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95">
                  <a:moveTo>
                    <a:pt x="84" y="30"/>
                  </a:moveTo>
                  <a:lnTo>
                    <a:pt x="89" y="33"/>
                  </a:lnTo>
                  <a:lnTo>
                    <a:pt x="41" y="0"/>
                  </a:lnTo>
                  <a:lnTo>
                    <a:pt x="0" y="58"/>
                  </a:lnTo>
                  <a:lnTo>
                    <a:pt x="48" y="93"/>
                  </a:lnTo>
                  <a:lnTo>
                    <a:pt x="53" y="95"/>
                  </a:lnTo>
                  <a:lnTo>
                    <a:pt x="48" y="93"/>
                  </a:lnTo>
                  <a:lnTo>
                    <a:pt x="50" y="94"/>
                  </a:lnTo>
                  <a:lnTo>
                    <a:pt x="53" y="95"/>
                  </a:lnTo>
                  <a:lnTo>
                    <a:pt x="84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108" y="1795"/>
              <a:ext cx="30" cy="25"/>
            </a:xfrm>
            <a:custGeom>
              <a:avLst/>
              <a:gdLst>
                <a:gd name="T0" fmla="*/ 6 w 150"/>
                <a:gd name="T1" fmla="*/ 2 h 126"/>
                <a:gd name="T2" fmla="*/ 6 w 150"/>
                <a:gd name="T3" fmla="*/ 2 h 126"/>
                <a:gd name="T4" fmla="*/ 1 w 150"/>
                <a:gd name="T5" fmla="*/ 0 h 126"/>
                <a:gd name="T6" fmla="*/ 0 w 150"/>
                <a:gd name="T7" fmla="*/ 3 h 126"/>
                <a:gd name="T8" fmla="*/ 5 w 150"/>
                <a:gd name="T9" fmla="*/ 5 h 126"/>
                <a:gd name="T10" fmla="*/ 5 w 150"/>
                <a:gd name="T11" fmla="*/ 5 h 126"/>
                <a:gd name="T12" fmla="*/ 5 w 150"/>
                <a:gd name="T13" fmla="*/ 5 h 126"/>
                <a:gd name="T14" fmla="*/ 5 w 150"/>
                <a:gd name="T15" fmla="*/ 5 h 126"/>
                <a:gd name="T16" fmla="*/ 5 w 150"/>
                <a:gd name="T17" fmla="*/ 5 h 126"/>
                <a:gd name="T18" fmla="*/ 6 w 150"/>
                <a:gd name="T19" fmla="*/ 2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126">
                  <a:moveTo>
                    <a:pt x="142" y="57"/>
                  </a:moveTo>
                  <a:lnTo>
                    <a:pt x="150" y="59"/>
                  </a:lnTo>
                  <a:lnTo>
                    <a:pt x="31" y="0"/>
                  </a:lnTo>
                  <a:lnTo>
                    <a:pt x="0" y="65"/>
                  </a:lnTo>
                  <a:lnTo>
                    <a:pt x="117" y="124"/>
                  </a:lnTo>
                  <a:lnTo>
                    <a:pt x="125" y="126"/>
                  </a:lnTo>
                  <a:lnTo>
                    <a:pt x="117" y="124"/>
                  </a:lnTo>
                  <a:lnTo>
                    <a:pt x="121" y="125"/>
                  </a:lnTo>
                  <a:lnTo>
                    <a:pt x="125" y="126"/>
                  </a:lnTo>
                  <a:lnTo>
                    <a:pt x="142" y="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133" y="1806"/>
              <a:ext cx="32" cy="22"/>
            </a:xfrm>
            <a:custGeom>
              <a:avLst/>
              <a:gdLst>
                <a:gd name="T0" fmla="*/ 6 w 160"/>
                <a:gd name="T1" fmla="*/ 1 h 107"/>
                <a:gd name="T2" fmla="*/ 6 w 160"/>
                <a:gd name="T3" fmla="*/ 2 h 107"/>
                <a:gd name="T4" fmla="*/ 1 w 160"/>
                <a:gd name="T5" fmla="*/ 0 h 107"/>
                <a:gd name="T6" fmla="*/ 0 w 160"/>
                <a:gd name="T7" fmla="*/ 3 h 107"/>
                <a:gd name="T8" fmla="*/ 6 w 160"/>
                <a:gd name="T9" fmla="*/ 5 h 107"/>
                <a:gd name="T10" fmla="*/ 6 w 160"/>
                <a:gd name="T11" fmla="*/ 5 h 107"/>
                <a:gd name="T12" fmla="*/ 6 w 160"/>
                <a:gd name="T13" fmla="*/ 5 h 107"/>
                <a:gd name="T14" fmla="*/ 6 w 160"/>
                <a:gd name="T15" fmla="*/ 5 h 107"/>
                <a:gd name="T16" fmla="*/ 6 w 160"/>
                <a:gd name="T17" fmla="*/ 5 h 107"/>
                <a:gd name="T18" fmla="*/ 6 w 160"/>
                <a:gd name="T19" fmla="*/ 1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107">
                  <a:moveTo>
                    <a:pt x="151" y="35"/>
                  </a:moveTo>
                  <a:lnTo>
                    <a:pt x="160" y="37"/>
                  </a:lnTo>
                  <a:lnTo>
                    <a:pt x="17" y="0"/>
                  </a:lnTo>
                  <a:lnTo>
                    <a:pt x="0" y="69"/>
                  </a:lnTo>
                  <a:lnTo>
                    <a:pt x="142" y="106"/>
                  </a:lnTo>
                  <a:lnTo>
                    <a:pt x="150" y="107"/>
                  </a:lnTo>
                  <a:lnTo>
                    <a:pt x="142" y="106"/>
                  </a:lnTo>
                  <a:lnTo>
                    <a:pt x="146" y="107"/>
                  </a:lnTo>
                  <a:lnTo>
                    <a:pt x="150" y="107"/>
                  </a:lnTo>
                  <a:lnTo>
                    <a:pt x="151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163" y="1813"/>
              <a:ext cx="23" cy="15"/>
            </a:xfrm>
            <a:custGeom>
              <a:avLst/>
              <a:gdLst>
                <a:gd name="T0" fmla="*/ 4 w 114"/>
                <a:gd name="T1" fmla="*/ 0 h 74"/>
                <a:gd name="T2" fmla="*/ 4 w 114"/>
                <a:gd name="T3" fmla="*/ 0 h 74"/>
                <a:gd name="T4" fmla="*/ 0 w 114"/>
                <a:gd name="T5" fmla="*/ 0 h 74"/>
                <a:gd name="T6" fmla="*/ 0 w 114"/>
                <a:gd name="T7" fmla="*/ 3 h 74"/>
                <a:gd name="T8" fmla="*/ 4 w 114"/>
                <a:gd name="T9" fmla="*/ 3 h 74"/>
                <a:gd name="T10" fmla="*/ 5 w 114"/>
                <a:gd name="T11" fmla="*/ 3 h 74"/>
                <a:gd name="T12" fmla="*/ 4 w 114"/>
                <a:gd name="T13" fmla="*/ 3 h 74"/>
                <a:gd name="T14" fmla="*/ 4 w 114"/>
                <a:gd name="T15" fmla="*/ 3 h 74"/>
                <a:gd name="T16" fmla="*/ 5 w 114"/>
                <a:gd name="T17" fmla="*/ 3 h 74"/>
                <a:gd name="T18" fmla="*/ 4 w 114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74">
                  <a:moveTo>
                    <a:pt x="95" y="4"/>
                  </a:moveTo>
                  <a:lnTo>
                    <a:pt x="105" y="3"/>
                  </a:lnTo>
                  <a:lnTo>
                    <a:pt x="1" y="0"/>
                  </a:lnTo>
                  <a:lnTo>
                    <a:pt x="0" y="72"/>
                  </a:lnTo>
                  <a:lnTo>
                    <a:pt x="104" y="74"/>
                  </a:lnTo>
                  <a:lnTo>
                    <a:pt x="114" y="73"/>
                  </a:lnTo>
                  <a:lnTo>
                    <a:pt x="104" y="74"/>
                  </a:lnTo>
                  <a:lnTo>
                    <a:pt x="108" y="74"/>
                  </a:lnTo>
                  <a:lnTo>
                    <a:pt x="114" y="7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182" y="1809"/>
              <a:ext cx="26" cy="19"/>
            </a:xfrm>
            <a:custGeom>
              <a:avLst/>
              <a:gdLst>
                <a:gd name="T0" fmla="*/ 3 w 127"/>
                <a:gd name="T1" fmla="*/ 0 h 94"/>
                <a:gd name="T2" fmla="*/ 4 w 127"/>
                <a:gd name="T3" fmla="*/ 0 h 94"/>
                <a:gd name="T4" fmla="*/ 0 w 127"/>
                <a:gd name="T5" fmla="*/ 1 h 94"/>
                <a:gd name="T6" fmla="*/ 1 w 127"/>
                <a:gd name="T7" fmla="*/ 4 h 94"/>
                <a:gd name="T8" fmla="*/ 5 w 127"/>
                <a:gd name="T9" fmla="*/ 3 h 94"/>
                <a:gd name="T10" fmla="*/ 5 w 127"/>
                <a:gd name="T11" fmla="*/ 3 h 94"/>
                <a:gd name="T12" fmla="*/ 5 w 127"/>
                <a:gd name="T13" fmla="*/ 3 h 94"/>
                <a:gd name="T14" fmla="*/ 5 w 127"/>
                <a:gd name="T15" fmla="*/ 3 h 94"/>
                <a:gd name="T16" fmla="*/ 5 w 127"/>
                <a:gd name="T17" fmla="*/ 3 h 94"/>
                <a:gd name="T18" fmla="*/ 3 w 127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94">
                  <a:moveTo>
                    <a:pt x="81" y="8"/>
                  </a:moveTo>
                  <a:lnTo>
                    <a:pt x="96" y="0"/>
                  </a:lnTo>
                  <a:lnTo>
                    <a:pt x="0" y="25"/>
                  </a:lnTo>
                  <a:lnTo>
                    <a:pt x="19" y="94"/>
                  </a:lnTo>
                  <a:lnTo>
                    <a:pt x="113" y="71"/>
                  </a:lnTo>
                  <a:lnTo>
                    <a:pt x="127" y="64"/>
                  </a:lnTo>
                  <a:lnTo>
                    <a:pt x="113" y="71"/>
                  </a:lnTo>
                  <a:lnTo>
                    <a:pt x="120" y="68"/>
                  </a:lnTo>
                  <a:lnTo>
                    <a:pt x="127" y="64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198" y="1800"/>
              <a:ext cx="24" cy="22"/>
            </a:xfrm>
            <a:custGeom>
              <a:avLst/>
              <a:gdLst>
                <a:gd name="T0" fmla="*/ 2 w 118"/>
                <a:gd name="T1" fmla="*/ 0 h 108"/>
                <a:gd name="T2" fmla="*/ 3 w 118"/>
                <a:gd name="T3" fmla="*/ 0 h 108"/>
                <a:gd name="T4" fmla="*/ 0 w 118"/>
                <a:gd name="T5" fmla="*/ 2 h 108"/>
                <a:gd name="T6" fmla="*/ 2 w 118"/>
                <a:gd name="T7" fmla="*/ 4 h 108"/>
                <a:gd name="T8" fmla="*/ 4 w 118"/>
                <a:gd name="T9" fmla="*/ 2 h 108"/>
                <a:gd name="T10" fmla="*/ 5 w 118"/>
                <a:gd name="T11" fmla="*/ 2 h 108"/>
                <a:gd name="T12" fmla="*/ 4 w 118"/>
                <a:gd name="T13" fmla="*/ 2 h 108"/>
                <a:gd name="T14" fmla="*/ 5 w 118"/>
                <a:gd name="T15" fmla="*/ 2 h 108"/>
                <a:gd name="T16" fmla="*/ 5 w 118"/>
                <a:gd name="T17" fmla="*/ 2 h 108"/>
                <a:gd name="T18" fmla="*/ 2 w 118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08">
                  <a:moveTo>
                    <a:pt x="57" y="10"/>
                  </a:moveTo>
                  <a:lnTo>
                    <a:pt x="65" y="0"/>
                  </a:lnTo>
                  <a:lnTo>
                    <a:pt x="0" y="52"/>
                  </a:lnTo>
                  <a:lnTo>
                    <a:pt x="46" y="108"/>
                  </a:lnTo>
                  <a:lnTo>
                    <a:pt x="110" y="56"/>
                  </a:lnTo>
                  <a:lnTo>
                    <a:pt x="118" y="47"/>
                  </a:lnTo>
                  <a:lnTo>
                    <a:pt x="110" y="56"/>
                  </a:lnTo>
                  <a:lnTo>
                    <a:pt x="115" y="52"/>
                  </a:lnTo>
                  <a:lnTo>
                    <a:pt x="118" y="47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210" y="1784"/>
              <a:ext cx="17" cy="26"/>
            </a:xfrm>
            <a:custGeom>
              <a:avLst/>
              <a:gdLst>
                <a:gd name="T0" fmla="*/ 3 w 86"/>
                <a:gd name="T1" fmla="*/ 2 h 130"/>
                <a:gd name="T2" fmla="*/ 1 w 86"/>
                <a:gd name="T3" fmla="*/ 2 h 130"/>
                <a:gd name="T4" fmla="*/ 0 w 86"/>
                <a:gd name="T5" fmla="*/ 4 h 130"/>
                <a:gd name="T6" fmla="*/ 2 w 86"/>
                <a:gd name="T7" fmla="*/ 5 h 130"/>
                <a:gd name="T8" fmla="*/ 3 w 86"/>
                <a:gd name="T9" fmla="*/ 3 h 130"/>
                <a:gd name="T10" fmla="*/ 1 w 86"/>
                <a:gd name="T11" fmla="*/ 3 h 130"/>
                <a:gd name="T12" fmla="*/ 3 w 86"/>
                <a:gd name="T13" fmla="*/ 2 h 130"/>
                <a:gd name="T14" fmla="*/ 2 w 86"/>
                <a:gd name="T15" fmla="*/ 0 h 130"/>
                <a:gd name="T16" fmla="*/ 1 w 86"/>
                <a:gd name="T17" fmla="*/ 2 h 130"/>
                <a:gd name="T18" fmla="*/ 3 w 86"/>
                <a:gd name="T19" fmla="*/ 2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130">
                  <a:moveTo>
                    <a:pt x="86" y="51"/>
                  </a:moveTo>
                  <a:lnTo>
                    <a:pt x="25" y="51"/>
                  </a:lnTo>
                  <a:lnTo>
                    <a:pt x="0" y="93"/>
                  </a:lnTo>
                  <a:lnTo>
                    <a:pt x="61" y="130"/>
                  </a:lnTo>
                  <a:lnTo>
                    <a:pt x="86" y="87"/>
                  </a:lnTo>
                  <a:lnTo>
                    <a:pt x="25" y="87"/>
                  </a:lnTo>
                  <a:lnTo>
                    <a:pt x="86" y="51"/>
                  </a:lnTo>
                  <a:lnTo>
                    <a:pt x="56" y="0"/>
                  </a:lnTo>
                  <a:lnTo>
                    <a:pt x="25" y="51"/>
                  </a:lnTo>
                  <a:lnTo>
                    <a:pt x="86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15" y="1794"/>
              <a:ext cx="101" cy="155"/>
            </a:xfrm>
            <a:custGeom>
              <a:avLst/>
              <a:gdLst>
                <a:gd name="T0" fmla="*/ 20 w 504"/>
                <a:gd name="T1" fmla="*/ 29 h 778"/>
                <a:gd name="T2" fmla="*/ 20 w 504"/>
                <a:gd name="T3" fmla="*/ 29 h 778"/>
                <a:gd name="T4" fmla="*/ 2 w 504"/>
                <a:gd name="T5" fmla="*/ 0 h 778"/>
                <a:gd name="T6" fmla="*/ 0 w 504"/>
                <a:gd name="T7" fmla="*/ 1 h 778"/>
                <a:gd name="T8" fmla="*/ 18 w 504"/>
                <a:gd name="T9" fmla="*/ 31 h 778"/>
                <a:gd name="T10" fmla="*/ 18 w 504"/>
                <a:gd name="T11" fmla="*/ 31 h 778"/>
                <a:gd name="T12" fmla="*/ 18 w 504"/>
                <a:gd name="T13" fmla="*/ 31 h 778"/>
                <a:gd name="T14" fmla="*/ 18 w 504"/>
                <a:gd name="T15" fmla="*/ 31 h 778"/>
                <a:gd name="T16" fmla="*/ 18 w 504"/>
                <a:gd name="T17" fmla="*/ 31 h 778"/>
                <a:gd name="T18" fmla="*/ 20 w 504"/>
                <a:gd name="T19" fmla="*/ 29 h 7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4" h="778">
                  <a:moveTo>
                    <a:pt x="503" y="738"/>
                  </a:moveTo>
                  <a:lnTo>
                    <a:pt x="504" y="740"/>
                  </a:lnTo>
                  <a:lnTo>
                    <a:pt x="61" y="0"/>
                  </a:lnTo>
                  <a:lnTo>
                    <a:pt x="0" y="36"/>
                  </a:lnTo>
                  <a:lnTo>
                    <a:pt x="443" y="777"/>
                  </a:lnTo>
                  <a:lnTo>
                    <a:pt x="444" y="778"/>
                  </a:lnTo>
                  <a:lnTo>
                    <a:pt x="443" y="777"/>
                  </a:lnTo>
                  <a:lnTo>
                    <a:pt x="444" y="778"/>
                  </a:lnTo>
                  <a:lnTo>
                    <a:pt x="503" y="7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2531" y="1601"/>
              <a:ext cx="1351" cy="988"/>
            </a:xfrm>
            <a:custGeom>
              <a:avLst/>
              <a:gdLst>
                <a:gd name="T0" fmla="*/ 117 w 6754"/>
                <a:gd name="T1" fmla="*/ 29 h 4943"/>
                <a:gd name="T2" fmla="*/ 6 w 6754"/>
                <a:gd name="T3" fmla="*/ 0 h 4943"/>
                <a:gd name="T4" fmla="*/ 0 w 6754"/>
                <a:gd name="T5" fmla="*/ 6 h 4943"/>
                <a:gd name="T6" fmla="*/ 0 w 6754"/>
                <a:gd name="T7" fmla="*/ 27 h 4943"/>
                <a:gd name="T8" fmla="*/ 3 w 6754"/>
                <a:gd name="T9" fmla="*/ 61 h 4943"/>
                <a:gd name="T10" fmla="*/ 56 w 6754"/>
                <a:gd name="T11" fmla="*/ 75 h 4943"/>
                <a:gd name="T12" fmla="*/ 58 w 6754"/>
                <a:gd name="T13" fmla="*/ 56 h 4943"/>
                <a:gd name="T14" fmla="*/ 65 w 6754"/>
                <a:gd name="T15" fmla="*/ 45 h 4943"/>
                <a:gd name="T16" fmla="*/ 95 w 6754"/>
                <a:gd name="T17" fmla="*/ 53 h 4943"/>
                <a:gd name="T18" fmla="*/ 117 w 6754"/>
                <a:gd name="T19" fmla="*/ 29 h 4943"/>
                <a:gd name="T20" fmla="*/ 156 w 6754"/>
                <a:gd name="T21" fmla="*/ 69 h 4943"/>
                <a:gd name="T22" fmla="*/ 203 w 6754"/>
                <a:gd name="T23" fmla="*/ 82 h 4943"/>
                <a:gd name="T24" fmla="*/ 212 w 6754"/>
                <a:gd name="T25" fmla="*/ 93 h 4943"/>
                <a:gd name="T26" fmla="*/ 220 w 6754"/>
                <a:gd name="T27" fmla="*/ 176 h 4943"/>
                <a:gd name="T28" fmla="*/ 226 w 6754"/>
                <a:gd name="T29" fmla="*/ 189 h 4943"/>
                <a:gd name="T30" fmla="*/ 259 w 6754"/>
                <a:gd name="T31" fmla="*/ 197 h 4943"/>
                <a:gd name="T32" fmla="*/ 266 w 6754"/>
                <a:gd name="T33" fmla="*/ 190 h 4943"/>
                <a:gd name="T34" fmla="*/ 270 w 6754"/>
                <a:gd name="T35" fmla="*/ 100 h 4943"/>
                <a:gd name="T36" fmla="*/ 270 w 6754"/>
                <a:gd name="T37" fmla="*/ 78 h 4943"/>
                <a:gd name="T38" fmla="*/ 262 w 6754"/>
                <a:gd name="T39" fmla="*/ 68 h 4943"/>
                <a:gd name="T40" fmla="*/ 136 w 6754"/>
                <a:gd name="T41" fmla="*/ 35 h 4943"/>
                <a:gd name="T42" fmla="*/ 156 w 6754"/>
                <a:gd name="T43" fmla="*/ 69 h 49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54" h="4943">
                  <a:moveTo>
                    <a:pt x="2915" y="733"/>
                  </a:moveTo>
                  <a:lnTo>
                    <a:pt x="139" y="0"/>
                  </a:lnTo>
                  <a:lnTo>
                    <a:pt x="1" y="146"/>
                  </a:lnTo>
                  <a:lnTo>
                    <a:pt x="0" y="679"/>
                  </a:lnTo>
                  <a:lnTo>
                    <a:pt x="83" y="1516"/>
                  </a:lnTo>
                  <a:lnTo>
                    <a:pt x="1408" y="1866"/>
                  </a:lnTo>
                  <a:lnTo>
                    <a:pt x="1444" y="1402"/>
                  </a:lnTo>
                  <a:lnTo>
                    <a:pt x="1637" y="1122"/>
                  </a:lnTo>
                  <a:lnTo>
                    <a:pt x="2378" y="1320"/>
                  </a:lnTo>
                  <a:lnTo>
                    <a:pt x="2915" y="733"/>
                  </a:lnTo>
                  <a:close/>
                  <a:moveTo>
                    <a:pt x="3888" y="1717"/>
                  </a:moveTo>
                  <a:lnTo>
                    <a:pt x="5078" y="2042"/>
                  </a:lnTo>
                  <a:lnTo>
                    <a:pt x="5304" y="2329"/>
                  </a:lnTo>
                  <a:lnTo>
                    <a:pt x="5491" y="4418"/>
                  </a:lnTo>
                  <a:lnTo>
                    <a:pt x="5642" y="4741"/>
                  </a:lnTo>
                  <a:lnTo>
                    <a:pt x="6466" y="4943"/>
                  </a:lnTo>
                  <a:lnTo>
                    <a:pt x="6646" y="4754"/>
                  </a:lnTo>
                  <a:lnTo>
                    <a:pt x="6753" y="2509"/>
                  </a:lnTo>
                  <a:lnTo>
                    <a:pt x="6754" y="1961"/>
                  </a:lnTo>
                  <a:lnTo>
                    <a:pt x="6554" y="1696"/>
                  </a:lnTo>
                  <a:lnTo>
                    <a:pt x="3394" y="872"/>
                  </a:lnTo>
                  <a:lnTo>
                    <a:pt x="3888" y="1717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554" y="1593"/>
              <a:ext cx="562" cy="161"/>
            </a:xfrm>
            <a:custGeom>
              <a:avLst/>
              <a:gdLst>
                <a:gd name="T0" fmla="*/ 2 w 2810"/>
                <a:gd name="T1" fmla="*/ 3 h 808"/>
                <a:gd name="T2" fmla="*/ 1 w 2810"/>
                <a:gd name="T3" fmla="*/ 3 h 808"/>
                <a:gd name="T4" fmla="*/ 112 w 2810"/>
                <a:gd name="T5" fmla="*/ 32 h 808"/>
                <a:gd name="T6" fmla="*/ 112 w 2810"/>
                <a:gd name="T7" fmla="*/ 29 h 808"/>
                <a:gd name="T8" fmla="*/ 1 w 2810"/>
                <a:gd name="T9" fmla="*/ 0 h 808"/>
                <a:gd name="T10" fmla="*/ 0 w 2810"/>
                <a:gd name="T11" fmla="*/ 1 h 808"/>
                <a:gd name="T12" fmla="*/ 1 w 2810"/>
                <a:gd name="T13" fmla="*/ 0 h 808"/>
                <a:gd name="T14" fmla="*/ 1 w 2810"/>
                <a:gd name="T15" fmla="*/ 0 h 808"/>
                <a:gd name="T16" fmla="*/ 0 w 2810"/>
                <a:gd name="T17" fmla="*/ 1 h 808"/>
                <a:gd name="T18" fmla="*/ 2 w 2810"/>
                <a:gd name="T19" fmla="*/ 3 h 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10" h="808">
                  <a:moveTo>
                    <a:pt x="53" y="65"/>
                  </a:moveTo>
                  <a:lnTo>
                    <a:pt x="17" y="75"/>
                  </a:lnTo>
                  <a:lnTo>
                    <a:pt x="2792" y="808"/>
                  </a:lnTo>
                  <a:lnTo>
                    <a:pt x="2810" y="738"/>
                  </a:lnTo>
                  <a:lnTo>
                    <a:pt x="36" y="6"/>
                  </a:lnTo>
                  <a:lnTo>
                    <a:pt x="0" y="15"/>
                  </a:lnTo>
                  <a:lnTo>
                    <a:pt x="36" y="6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53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524" y="1596"/>
              <a:ext cx="40" cy="39"/>
            </a:xfrm>
            <a:custGeom>
              <a:avLst/>
              <a:gdLst>
                <a:gd name="T0" fmla="*/ 3 w 201"/>
                <a:gd name="T1" fmla="*/ 7 h 195"/>
                <a:gd name="T2" fmla="*/ 2 w 201"/>
                <a:gd name="T3" fmla="*/ 8 h 195"/>
                <a:gd name="T4" fmla="*/ 8 w 201"/>
                <a:gd name="T5" fmla="*/ 2 h 195"/>
                <a:gd name="T6" fmla="*/ 6 w 201"/>
                <a:gd name="T7" fmla="*/ 0 h 195"/>
                <a:gd name="T8" fmla="*/ 0 w 201"/>
                <a:gd name="T9" fmla="*/ 6 h 195"/>
                <a:gd name="T10" fmla="*/ 0 w 201"/>
                <a:gd name="T11" fmla="*/ 7 h 195"/>
                <a:gd name="T12" fmla="*/ 0 w 201"/>
                <a:gd name="T13" fmla="*/ 6 h 195"/>
                <a:gd name="T14" fmla="*/ 0 w 201"/>
                <a:gd name="T15" fmla="*/ 6 h 195"/>
                <a:gd name="T16" fmla="*/ 0 w 201"/>
                <a:gd name="T17" fmla="*/ 7 h 195"/>
                <a:gd name="T18" fmla="*/ 3 w 201"/>
                <a:gd name="T19" fmla="*/ 7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195">
                  <a:moveTo>
                    <a:pt x="72" y="171"/>
                  </a:moveTo>
                  <a:lnTo>
                    <a:pt x="62" y="195"/>
                  </a:lnTo>
                  <a:lnTo>
                    <a:pt x="201" y="50"/>
                  </a:lnTo>
                  <a:lnTo>
                    <a:pt x="148" y="0"/>
                  </a:lnTo>
                  <a:lnTo>
                    <a:pt x="10" y="146"/>
                  </a:lnTo>
                  <a:lnTo>
                    <a:pt x="0" y="171"/>
                  </a:lnTo>
                  <a:lnTo>
                    <a:pt x="10" y="14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72" y="1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24" y="1630"/>
              <a:ext cx="14" cy="107"/>
            </a:xfrm>
            <a:custGeom>
              <a:avLst/>
              <a:gdLst>
                <a:gd name="T0" fmla="*/ 3 w 73"/>
                <a:gd name="T1" fmla="*/ 21 h 536"/>
                <a:gd name="T2" fmla="*/ 3 w 73"/>
                <a:gd name="T3" fmla="*/ 21 h 536"/>
                <a:gd name="T4" fmla="*/ 3 w 73"/>
                <a:gd name="T5" fmla="*/ 0 h 536"/>
                <a:gd name="T6" fmla="*/ 0 w 73"/>
                <a:gd name="T7" fmla="*/ 0 h 536"/>
                <a:gd name="T8" fmla="*/ 0 w 73"/>
                <a:gd name="T9" fmla="*/ 21 h 536"/>
                <a:gd name="T10" fmla="*/ 0 w 73"/>
                <a:gd name="T11" fmla="*/ 21 h 536"/>
                <a:gd name="T12" fmla="*/ 0 w 73"/>
                <a:gd name="T13" fmla="*/ 21 h 536"/>
                <a:gd name="T14" fmla="*/ 0 w 73"/>
                <a:gd name="T15" fmla="*/ 21 h 536"/>
                <a:gd name="T16" fmla="*/ 0 w 73"/>
                <a:gd name="T17" fmla="*/ 21 h 536"/>
                <a:gd name="T18" fmla="*/ 3 w 73"/>
                <a:gd name="T19" fmla="*/ 21 h 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36">
                  <a:moveTo>
                    <a:pt x="71" y="530"/>
                  </a:moveTo>
                  <a:lnTo>
                    <a:pt x="71" y="533"/>
                  </a:lnTo>
                  <a:lnTo>
                    <a:pt x="73" y="0"/>
                  </a:lnTo>
                  <a:lnTo>
                    <a:pt x="1" y="0"/>
                  </a:lnTo>
                  <a:lnTo>
                    <a:pt x="0" y="533"/>
                  </a:lnTo>
                  <a:lnTo>
                    <a:pt x="0" y="536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0" y="536"/>
                  </a:lnTo>
                  <a:lnTo>
                    <a:pt x="71" y="5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524" y="1736"/>
              <a:ext cx="31" cy="175"/>
            </a:xfrm>
            <a:custGeom>
              <a:avLst/>
              <a:gdLst>
                <a:gd name="T0" fmla="*/ 5 w 154"/>
                <a:gd name="T1" fmla="*/ 32 h 874"/>
                <a:gd name="T2" fmla="*/ 6 w 154"/>
                <a:gd name="T3" fmla="*/ 34 h 874"/>
                <a:gd name="T4" fmla="*/ 3 w 154"/>
                <a:gd name="T5" fmla="*/ 0 h 874"/>
                <a:gd name="T6" fmla="*/ 0 w 154"/>
                <a:gd name="T7" fmla="*/ 0 h 874"/>
                <a:gd name="T8" fmla="*/ 3 w 154"/>
                <a:gd name="T9" fmla="*/ 34 h 874"/>
                <a:gd name="T10" fmla="*/ 4 w 154"/>
                <a:gd name="T11" fmla="*/ 35 h 874"/>
                <a:gd name="T12" fmla="*/ 3 w 154"/>
                <a:gd name="T13" fmla="*/ 34 h 874"/>
                <a:gd name="T14" fmla="*/ 3 w 154"/>
                <a:gd name="T15" fmla="*/ 35 h 874"/>
                <a:gd name="T16" fmla="*/ 4 w 154"/>
                <a:gd name="T17" fmla="*/ 35 h 874"/>
                <a:gd name="T18" fmla="*/ 5 w 154"/>
                <a:gd name="T19" fmla="*/ 32 h 8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874">
                  <a:moveTo>
                    <a:pt x="127" y="805"/>
                  </a:moveTo>
                  <a:lnTo>
                    <a:pt x="154" y="837"/>
                  </a:lnTo>
                  <a:lnTo>
                    <a:pt x="71" y="0"/>
                  </a:lnTo>
                  <a:lnTo>
                    <a:pt x="0" y="6"/>
                  </a:lnTo>
                  <a:lnTo>
                    <a:pt x="82" y="844"/>
                  </a:lnTo>
                  <a:lnTo>
                    <a:pt x="109" y="874"/>
                  </a:lnTo>
                  <a:lnTo>
                    <a:pt x="82" y="844"/>
                  </a:lnTo>
                  <a:lnTo>
                    <a:pt x="85" y="869"/>
                  </a:lnTo>
                  <a:lnTo>
                    <a:pt x="109" y="874"/>
                  </a:lnTo>
                  <a:lnTo>
                    <a:pt x="127" y="80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546" y="1897"/>
              <a:ext cx="274" cy="86"/>
            </a:xfrm>
            <a:custGeom>
              <a:avLst/>
              <a:gdLst>
                <a:gd name="T0" fmla="*/ 52 w 1371"/>
                <a:gd name="T1" fmla="*/ 15 h 430"/>
                <a:gd name="T2" fmla="*/ 54 w 1371"/>
                <a:gd name="T3" fmla="*/ 14 h 430"/>
                <a:gd name="T4" fmla="*/ 1 w 1371"/>
                <a:gd name="T5" fmla="*/ 0 h 430"/>
                <a:gd name="T6" fmla="*/ 0 w 1371"/>
                <a:gd name="T7" fmla="*/ 3 h 430"/>
                <a:gd name="T8" fmla="*/ 53 w 1371"/>
                <a:gd name="T9" fmla="*/ 17 h 430"/>
                <a:gd name="T10" fmla="*/ 55 w 1371"/>
                <a:gd name="T11" fmla="*/ 15 h 430"/>
                <a:gd name="T12" fmla="*/ 53 w 1371"/>
                <a:gd name="T13" fmla="*/ 17 h 430"/>
                <a:gd name="T14" fmla="*/ 55 w 1371"/>
                <a:gd name="T15" fmla="*/ 17 h 430"/>
                <a:gd name="T16" fmla="*/ 55 w 1371"/>
                <a:gd name="T17" fmla="*/ 15 h 430"/>
                <a:gd name="T18" fmla="*/ 52 w 1371"/>
                <a:gd name="T19" fmla="*/ 15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1" h="430">
                  <a:moveTo>
                    <a:pt x="1299" y="383"/>
                  </a:moveTo>
                  <a:lnTo>
                    <a:pt x="1345" y="350"/>
                  </a:lnTo>
                  <a:lnTo>
                    <a:pt x="18" y="0"/>
                  </a:lnTo>
                  <a:lnTo>
                    <a:pt x="0" y="69"/>
                  </a:lnTo>
                  <a:lnTo>
                    <a:pt x="1326" y="420"/>
                  </a:lnTo>
                  <a:lnTo>
                    <a:pt x="1371" y="387"/>
                  </a:lnTo>
                  <a:lnTo>
                    <a:pt x="1326" y="420"/>
                  </a:lnTo>
                  <a:lnTo>
                    <a:pt x="1367" y="430"/>
                  </a:lnTo>
                  <a:lnTo>
                    <a:pt x="1371" y="387"/>
                  </a:lnTo>
                  <a:lnTo>
                    <a:pt x="1299" y="3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805" y="1877"/>
              <a:ext cx="22" cy="97"/>
            </a:xfrm>
            <a:custGeom>
              <a:avLst/>
              <a:gdLst>
                <a:gd name="T0" fmla="*/ 2 w 107"/>
                <a:gd name="T1" fmla="*/ 0 h 486"/>
                <a:gd name="T2" fmla="*/ 1 w 107"/>
                <a:gd name="T3" fmla="*/ 1 h 486"/>
                <a:gd name="T4" fmla="*/ 0 w 107"/>
                <a:gd name="T5" fmla="*/ 19 h 486"/>
                <a:gd name="T6" fmla="*/ 3 w 107"/>
                <a:gd name="T7" fmla="*/ 19 h 486"/>
                <a:gd name="T8" fmla="*/ 5 w 107"/>
                <a:gd name="T9" fmla="*/ 1 h 486"/>
                <a:gd name="T10" fmla="*/ 4 w 107"/>
                <a:gd name="T11" fmla="*/ 2 h 486"/>
                <a:gd name="T12" fmla="*/ 2 w 107"/>
                <a:gd name="T13" fmla="*/ 0 h 486"/>
                <a:gd name="T14" fmla="*/ 2 w 107"/>
                <a:gd name="T15" fmla="*/ 0 h 486"/>
                <a:gd name="T16" fmla="*/ 1 w 107"/>
                <a:gd name="T17" fmla="*/ 1 h 486"/>
                <a:gd name="T18" fmla="*/ 2 w 107"/>
                <a:gd name="T19" fmla="*/ 0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486">
                  <a:moveTo>
                    <a:pt x="42" y="0"/>
                  </a:moveTo>
                  <a:lnTo>
                    <a:pt x="36" y="18"/>
                  </a:lnTo>
                  <a:lnTo>
                    <a:pt x="0" y="482"/>
                  </a:lnTo>
                  <a:lnTo>
                    <a:pt x="72" y="486"/>
                  </a:lnTo>
                  <a:lnTo>
                    <a:pt x="107" y="24"/>
                  </a:lnTo>
                  <a:lnTo>
                    <a:pt x="101" y="41"/>
                  </a:lnTo>
                  <a:lnTo>
                    <a:pt x="42" y="0"/>
                  </a:lnTo>
                  <a:lnTo>
                    <a:pt x="37" y="8"/>
                  </a:lnTo>
                  <a:lnTo>
                    <a:pt x="36" y="1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814" y="1817"/>
              <a:ext cx="50" cy="68"/>
            </a:xfrm>
            <a:custGeom>
              <a:avLst/>
              <a:gdLst>
                <a:gd name="T0" fmla="*/ 9 w 252"/>
                <a:gd name="T1" fmla="*/ 0 h 342"/>
                <a:gd name="T2" fmla="*/ 8 w 252"/>
                <a:gd name="T3" fmla="*/ 1 h 342"/>
                <a:gd name="T4" fmla="*/ 0 w 252"/>
                <a:gd name="T5" fmla="*/ 12 h 342"/>
                <a:gd name="T6" fmla="*/ 2 w 252"/>
                <a:gd name="T7" fmla="*/ 14 h 342"/>
                <a:gd name="T8" fmla="*/ 10 w 252"/>
                <a:gd name="T9" fmla="*/ 2 h 342"/>
                <a:gd name="T10" fmla="*/ 8 w 252"/>
                <a:gd name="T11" fmla="*/ 3 h 342"/>
                <a:gd name="T12" fmla="*/ 9 w 252"/>
                <a:gd name="T13" fmla="*/ 0 h 342"/>
                <a:gd name="T14" fmla="*/ 8 w 252"/>
                <a:gd name="T15" fmla="*/ 0 h 342"/>
                <a:gd name="T16" fmla="*/ 8 w 252"/>
                <a:gd name="T17" fmla="*/ 1 h 342"/>
                <a:gd name="T18" fmla="*/ 9 w 252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342">
                  <a:moveTo>
                    <a:pt x="232" y="7"/>
                  </a:moveTo>
                  <a:lnTo>
                    <a:pt x="193" y="21"/>
                  </a:lnTo>
                  <a:lnTo>
                    <a:pt x="0" y="301"/>
                  </a:lnTo>
                  <a:lnTo>
                    <a:pt x="59" y="342"/>
                  </a:lnTo>
                  <a:lnTo>
                    <a:pt x="252" y="62"/>
                  </a:lnTo>
                  <a:lnTo>
                    <a:pt x="213" y="76"/>
                  </a:lnTo>
                  <a:lnTo>
                    <a:pt x="232" y="7"/>
                  </a:lnTo>
                  <a:lnTo>
                    <a:pt x="208" y="0"/>
                  </a:lnTo>
                  <a:lnTo>
                    <a:pt x="193" y="21"/>
                  </a:lnTo>
                  <a:lnTo>
                    <a:pt x="232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856" y="1818"/>
              <a:ext cx="156" cy="55"/>
            </a:xfrm>
            <a:custGeom>
              <a:avLst/>
              <a:gdLst>
                <a:gd name="T0" fmla="*/ 29 w 777"/>
                <a:gd name="T1" fmla="*/ 8 h 272"/>
                <a:gd name="T2" fmla="*/ 31 w 777"/>
                <a:gd name="T3" fmla="*/ 8 h 272"/>
                <a:gd name="T4" fmla="*/ 1 w 777"/>
                <a:gd name="T5" fmla="*/ 0 h 272"/>
                <a:gd name="T6" fmla="*/ 0 w 777"/>
                <a:gd name="T7" fmla="*/ 3 h 272"/>
                <a:gd name="T8" fmla="*/ 30 w 777"/>
                <a:gd name="T9" fmla="*/ 11 h 272"/>
                <a:gd name="T10" fmla="*/ 31 w 777"/>
                <a:gd name="T11" fmla="*/ 11 h 272"/>
                <a:gd name="T12" fmla="*/ 30 w 777"/>
                <a:gd name="T13" fmla="*/ 11 h 272"/>
                <a:gd name="T14" fmla="*/ 31 w 777"/>
                <a:gd name="T15" fmla="*/ 11 h 272"/>
                <a:gd name="T16" fmla="*/ 31 w 777"/>
                <a:gd name="T17" fmla="*/ 11 h 272"/>
                <a:gd name="T18" fmla="*/ 29 w 777"/>
                <a:gd name="T19" fmla="*/ 8 h 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7" h="272">
                  <a:moveTo>
                    <a:pt x="724" y="207"/>
                  </a:moveTo>
                  <a:lnTo>
                    <a:pt x="759" y="198"/>
                  </a:lnTo>
                  <a:lnTo>
                    <a:pt x="19" y="0"/>
                  </a:lnTo>
                  <a:lnTo>
                    <a:pt x="0" y="69"/>
                  </a:lnTo>
                  <a:lnTo>
                    <a:pt x="741" y="267"/>
                  </a:lnTo>
                  <a:lnTo>
                    <a:pt x="777" y="256"/>
                  </a:lnTo>
                  <a:lnTo>
                    <a:pt x="741" y="267"/>
                  </a:lnTo>
                  <a:lnTo>
                    <a:pt x="761" y="272"/>
                  </a:lnTo>
                  <a:lnTo>
                    <a:pt x="777" y="256"/>
                  </a:lnTo>
                  <a:lnTo>
                    <a:pt x="724" y="20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001" y="1740"/>
              <a:ext cx="126" cy="129"/>
            </a:xfrm>
            <a:custGeom>
              <a:avLst/>
              <a:gdLst>
                <a:gd name="T0" fmla="*/ 22 w 630"/>
                <a:gd name="T1" fmla="*/ 3 h 646"/>
                <a:gd name="T2" fmla="*/ 21 w 630"/>
                <a:gd name="T3" fmla="*/ 0 h 646"/>
                <a:gd name="T4" fmla="*/ 0 w 630"/>
                <a:gd name="T5" fmla="*/ 24 h 646"/>
                <a:gd name="T6" fmla="*/ 2 w 630"/>
                <a:gd name="T7" fmla="*/ 26 h 646"/>
                <a:gd name="T8" fmla="*/ 24 w 630"/>
                <a:gd name="T9" fmla="*/ 2 h 646"/>
                <a:gd name="T10" fmla="*/ 23 w 630"/>
                <a:gd name="T11" fmla="*/ 0 h 646"/>
                <a:gd name="T12" fmla="*/ 24 w 630"/>
                <a:gd name="T13" fmla="*/ 2 h 646"/>
                <a:gd name="T14" fmla="*/ 25 w 630"/>
                <a:gd name="T15" fmla="*/ 1 h 646"/>
                <a:gd name="T16" fmla="*/ 23 w 630"/>
                <a:gd name="T17" fmla="*/ 0 h 646"/>
                <a:gd name="T18" fmla="*/ 22 w 630"/>
                <a:gd name="T19" fmla="*/ 3 h 6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0" h="646">
                  <a:moveTo>
                    <a:pt x="554" y="70"/>
                  </a:moveTo>
                  <a:lnTo>
                    <a:pt x="537" y="10"/>
                  </a:lnTo>
                  <a:lnTo>
                    <a:pt x="0" y="597"/>
                  </a:lnTo>
                  <a:lnTo>
                    <a:pt x="53" y="646"/>
                  </a:lnTo>
                  <a:lnTo>
                    <a:pt x="590" y="59"/>
                  </a:lnTo>
                  <a:lnTo>
                    <a:pt x="572" y="0"/>
                  </a:lnTo>
                  <a:lnTo>
                    <a:pt x="590" y="59"/>
                  </a:lnTo>
                  <a:lnTo>
                    <a:pt x="630" y="15"/>
                  </a:lnTo>
                  <a:lnTo>
                    <a:pt x="572" y="0"/>
                  </a:lnTo>
                  <a:lnTo>
                    <a:pt x="554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307" y="1937"/>
              <a:ext cx="245" cy="79"/>
            </a:xfrm>
            <a:custGeom>
              <a:avLst/>
              <a:gdLst>
                <a:gd name="T0" fmla="*/ 49 w 1228"/>
                <a:gd name="T1" fmla="*/ 13 h 395"/>
                <a:gd name="T2" fmla="*/ 48 w 1228"/>
                <a:gd name="T3" fmla="*/ 13 h 395"/>
                <a:gd name="T4" fmla="*/ 1 w 1228"/>
                <a:gd name="T5" fmla="*/ 0 h 395"/>
                <a:gd name="T6" fmla="*/ 0 w 1228"/>
                <a:gd name="T7" fmla="*/ 3 h 395"/>
                <a:gd name="T8" fmla="*/ 47 w 1228"/>
                <a:gd name="T9" fmla="*/ 16 h 395"/>
                <a:gd name="T10" fmla="*/ 47 w 1228"/>
                <a:gd name="T11" fmla="*/ 15 h 395"/>
                <a:gd name="T12" fmla="*/ 49 w 1228"/>
                <a:gd name="T13" fmla="*/ 13 h 395"/>
                <a:gd name="T14" fmla="*/ 48 w 1228"/>
                <a:gd name="T15" fmla="*/ 13 h 395"/>
                <a:gd name="T16" fmla="*/ 48 w 1228"/>
                <a:gd name="T17" fmla="*/ 13 h 395"/>
                <a:gd name="T18" fmla="*/ 49 w 1228"/>
                <a:gd name="T19" fmla="*/ 13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8" h="395">
                  <a:moveTo>
                    <a:pt x="1228" y="337"/>
                  </a:moveTo>
                  <a:lnTo>
                    <a:pt x="1208" y="326"/>
                  </a:lnTo>
                  <a:lnTo>
                    <a:pt x="19" y="0"/>
                  </a:lnTo>
                  <a:lnTo>
                    <a:pt x="0" y="69"/>
                  </a:lnTo>
                  <a:lnTo>
                    <a:pt x="1190" y="395"/>
                  </a:lnTo>
                  <a:lnTo>
                    <a:pt x="1172" y="382"/>
                  </a:lnTo>
                  <a:lnTo>
                    <a:pt x="1228" y="337"/>
                  </a:lnTo>
                  <a:lnTo>
                    <a:pt x="1220" y="329"/>
                  </a:lnTo>
                  <a:lnTo>
                    <a:pt x="1208" y="326"/>
                  </a:lnTo>
                  <a:lnTo>
                    <a:pt x="1228" y="3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541" y="2004"/>
              <a:ext cx="58" cy="67"/>
            </a:xfrm>
            <a:custGeom>
              <a:avLst/>
              <a:gdLst>
                <a:gd name="T0" fmla="*/ 12 w 289"/>
                <a:gd name="T1" fmla="*/ 13 h 332"/>
                <a:gd name="T2" fmla="*/ 11 w 289"/>
                <a:gd name="T3" fmla="*/ 12 h 332"/>
                <a:gd name="T4" fmla="*/ 2 w 289"/>
                <a:gd name="T5" fmla="*/ 0 h 332"/>
                <a:gd name="T6" fmla="*/ 0 w 289"/>
                <a:gd name="T7" fmla="*/ 2 h 332"/>
                <a:gd name="T8" fmla="*/ 9 w 289"/>
                <a:gd name="T9" fmla="*/ 14 h 332"/>
                <a:gd name="T10" fmla="*/ 9 w 289"/>
                <a:gd name="T11" fmla="*/ 13 h 332"/>
                <a:gd name="T12" fmla="*/ 12 w 289"/>
                <a:gd name="T13" fmla="*/ 13 h 332"/>
                <a:gd name="T14" fmla="*/ 12 w 289"/>
                <a:gd name="T15" fmla="*/ 12 h 332"/>
                <a:gd name="T16" fmla="*/ 11 w 289"/>
                <a:gd name="T17" fmla="*/ 12 h 332"/>
                <a:gd name="T18" fmla="*/ 12 w 289"/>
                <a:gd name="T19" fmla="*/ 13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9" h="332">
                  <a:moveTo>
                    <a:pt x="289" y="307"/>
                  </a:moveTo>
                  <a:lnTo>
                    <a:pt x="282" y="288"/>
                  </a:lnTo>
                  <a:lnTo>
                    <a:pt x="56" y="0"/>
                  </a:lnTo>
                  <a:lnTo>
                    <a:pt x="0" y="45"/>
                  </a:lnTo>
                  <a:lnTo>
                    <a:pt x="225" y="332"/>
                  </a:lnTo>
                  <a:lnTo>
                    <a:pt x="217" y="313"/>
                  </a:lnTo>
                  <a:lnTo>
                    <a:pt x="289" y="307"/>
                  </a:lnTo>
                  <a:lnTo>
                    <a:pt x="288" y="297"/>
                  </a:lnTo>
                  <a:lnTo>
                    <a:pt x="282" y="288"/>
                  </a:lnTo>
                  <a:lnTo>
                    <a:pt x="289" y="30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584" y="2066"/>
              <a:ext cx="52" cy="421"/>
            </a:xfrm>
            <a:custGeom>
              <a:avLst/>
              <a:gdLst>
                <a:gd name="T0" fmla="*/ 10 w 259"/>
                <a:gd name="T1" fmla="*/ 83 h 2107"/>
                <a:gd name="T2" fmla="*/ 10 w 259"/>
                <a:gd name="T3" fmla="*/ 83 h 2107"/>
                <a:gd name="T4" fmla="*/ 3 w 259"/>
                <a:gd name="T5" fmla="*/ 0 h 2107"/>
                <a:gd name="T6" fmla="*/ 0 w 259"/>
                <a:gd name="T7" fmla="*/ 0 h 2107"/>
                <a:gd name="T8" fmla="*/ 8 w 259"/>
                <a:gd name="T9" fmla="*/ 84 h 2107"/>
                <a:gd name="T10" fmla="*/ 8 w 259"/>
                <a:gd name="T11" fmla="*/ 84 h 2107"/>
                <a:gd name="T12" fmla="*/ 8 w 259"/>
                <a:gd name="T13" fmla="*/ 84 h 2107"/>
                <a:gd name="T14" fmla="*/ 8 w 259"/>
                <a:gd name="T15" fmla="*/ 84 h 2107"/>
                <a:gd name="T16" fmla="*/ 8 w 259"/>
                <a:gd name="T17" fmla="*/ 84 h 2107"/>
                <a:gd name="T18" fmla="*/ 10 w 259"/>
                <a:gd name="T19" fmla="*/ 83 h 2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9" h="2107">
                  <a:moveTo>
                    <a:pt x="256" y="2077"/>
                  </a:moveTo>
                  <a:lnTo>
                    <a:pt x="259" y="2089"/>
                  </a:lnTo>
                  <a:lnTo>
                    <a:pt x="72" y="0"/>
                  </a:lnTo>
                  <a:lnTo>
                    <a:pt x="0" y="6"/>
                  </a:lnTo>
                  <a:lnTo>
                    <a:pt x="187" y="2095"/>
                  </a:lnTo>
                  <a:lnTo>
                    <a:pt x="191" y="2107"/>
                  </a:lnTo>
                  <a:lnTo>
                    <a:pt x="188" y="2095"/>
                  </a:lnTo>
                  <a:lnTo>
                    <a:pt x="188" y="2102"/>
                  </a:lnTo>
                  <a:lnTo>
                    <a:pt x="191" y="2107"/>
                  </a:lnTo>
                  <a:lnTo>
                    <a:pt x="256" y="207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623" y="2481"/>
              <a:ext cx="43" cy="75"/>
            </a:xfrm>
            <a:custGeom>
              <a:avLst/>
              <a:gdLst>
                <a:gd name="T0" fmla="*/ 8 w 216"/>
                <a:gd name="T1" fmla="*/ 12 h 373"/>
                <a:gd name="T2" fmla="*/ 9 w 216"/>
                <a:gd name="T3" fmla="*/ 13 h 373"/>
                <a:gd name="T4" fmla="*/ 3 w 216"/>
                <a:gd name="T5" fmla="*/ 0 h 373"/>
                <a:gd name="T6" fmla="*/ 0 w 216"/>
                <a:gd name="T7" fmla="*/ 1 h 373"/>
                <a:gd name="T8" fmla="*/ 6 w 216"/>
                <a:gd name="T9" fmla="*/ 14 h 373"/>
                <a:gd name="T10" fmla="*/ 7 w 216"/>
                <a:gd name="T11" fmla="*/ 15 h 373"/>
                <a:gd name="T12" fmla="*/ 6 w 216"/>
                <a:gd name="T13" fmla="*/ 14 h 373"/>
                <a:gd name="T14" fmla="*/ 6 w 216"/>
                <a:gd name="T15" fmla="*/ 15 h 373"/>
                <a:gd name="T16" fmla="*/ 7 w 216"/>
                <a:gd name="T17" fmla="*/ 15 h 373"/>
                <a:gd name="T18" fmla="*/ 8 w 216"/>
                <a:gd name="T19" fmla="*/ 12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373">
                  <a:moveTo>
                    <a:pt x="193" y="304"/>
                  </a:moveTo>
                  <a:lnTo>
                    <a:pt x="216" y="323"/>
                  </a:lnTo>
                  <a:lnTo>
                    <a:pt x="65" y="0"/>
                  </a:lnTo>
                  <a:lnTo>
                    <a:pt x="0" y="30"/>
                  </a:lnTo>
                  <a:lnTo>
                    <a:pt x="152" y="353"/>
                  </a:lnTo>
                  <a:lnTo>
                    <a:pt x="175" y="373"/>
                  </a:lnTo>
                  <a:lnTo>
                    <a:pt x="152" y="353"/>
                  </a:lnTo>
                  <a:lnTo>
                    <a:pt x="159" y="370"/>
                  </a:lnTo>
                  <a:lnTo>
                    <a:pt x="175" y="373"/>
                  </a:lnTo>
                  <a:lnTo>
                    <a:pt x="193" y="3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658" y="2542"/>
              <a:ext cx="171" cy="55"/>
            </a:xfrm>
            <a:custGeom>
              <a:avLst/>
              <a:gdLst>
                <a:gd name="T0" fmla="*/ 32 w 859"/>
                <a:gd name="T1" fmla="*/ 8 h 276"/>
                <a:gd name="T2" fmla="*/ 33 w 859"/>
                <a:gd name="T3" fmla="*/ 8 h 276"/>
                <a:gd name="T4" fmla="*/ 1 w 859"/>
                <a:gd name="T5" fmla="*/ 0 h 276"/>
                <a:gd name="T6" fmla="*/ 0 w 859"/>
                <a:gd name="T7" fmla="*/ 3 h 276"/>
                <a:gd name="T8" fmla="*/ 33 w 859"/>
                <a:gd name="T9" fmla="*/ 11 h 276"/>
                <a:gd name="T10" fmla="*/ 34 w 859"/>
                <a:gd name="T11" fmla="*/ 10 h 276"/>
                <a:gd name="T12" fmla="*/ 33 w 859"/>
                <a:gd name="T13" fmla="*/ 11 h 276"/>
                <a:gd name="T14" fmla="*/ 33 w 859"/>
                <a:gd name="T15" fmla="*/ 11 h 276"/>
                <a:gd name="T16" fmla="*/ 34 w 859"/>
                <a:gd name="T17" fmla="*/ 10 h 276"/>
                <a:gd name="T18" fmla="*/ 32 w 859"/>
                <a:gd name="T19" fmla="*/ 8 h 2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276">
                  <a:moveTo>
                    <a:pt x="807" y="212"/>
                  </a:moveTo>
                  <a:lnTo>
                    <a:pt x="841" y="202"/>
                  </a:lnTo>
                  <a:lnTo>
                    <a:pt x="18" y="0"/>
                  </a:lnTo>
                  <a:lnTo>
                    <a:pt x="0" y="69"/>
                  </a:lnTo>
                  <a:lnTo>
                    <a:pt x="824" y="271"/>
                  </a:lnTo>
                  <a:lnTo>
                    <a:pt x="859" y="261"/>
                  </a:lnTo>
                  <a:lnTo>
                    <a:pt x="824" y="271"/>
                  </a:lnTo>
                  <a:lnTo>
                    <a:pt x="844" y="276"/>
                  </a:lnTo>
                  <a:lnTo>
                    <a:pt x="859" y="261"/>
                  </a:lnTo>
                  <a:lnTo>
                    <a:pt x="807" y="2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819" y="2546"/>
              <a:ext cx="48" cy="48"/>
            </a:xfrm>
            <a:custGeom>
              <a:avLst/>
              <a:gdLst>
                <a:gd name="T0" fmla="*/ 7 w 242"/>
                <a:gd name="T1" fmla="*/ 1 h 239"/>
                <a:gd name="T2" fmla="*/ 7 w 242"/>
                <a:gd name="T3" fmla="*/ 0 h 239"/>
                <a:gd name="T4" fmla="*/ 0 w 242"/>
                <a:gd name="T5" fmla="*/ 8 h 239"/>
                <a:gd name="T6" fmla="*/ 2 w 242"/>
                <a:gd name="T7" fmla="*/ 10 h 239"/>
                <a:gd name="T8" fmla="*/ 9 w 242"/>
                <a:gd name="T9" fmla="*/ 2 h 239"/>
                <a:gd name="T10" fmla="*/ 10 w 242"/>
                <a:gd name="T11" fmla="*/ 1 h 239"/>
                <a:gd name="T12" fmla="*/ 9 w 242"/>
                <a:gd name="T13" fmla="*/ 2 h 239"/>
                <a:gd name="T14" fmla="*/ 10 w 242"/>
                <a:gd name="T15" fmla="*/ 2 h 239"/>
                <a:gd name="T16" fmla="*/ 10 w 242"/>
                <a:gd name="T17" fmla="*/ 1 h 239"/>
                <a:gd name="T18" fmla="*/ 7 w 242"/>
                <a:gd name="T19" fmla="*/ 1 h 2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239">
                  <a:moveTo>
                    <a:pt x="169" y="23"/>
                  </a:moveTo>
                  <a:lnTo>
                    <a:pt x="180" y="0"/>
                  </a:lnTo>
                  <a:lnTo>
                    <a:pt x="0" y="190"/>
                  </a:lnTo>
                  <a:lnTo>
                    <a:pt x="52" y="239"/>
                  </a:lnTo>
                  <a:lnTo>
                    <a:pt x="232" y="50"/>
                  </a:lnTo>
                  <a:lnTo>
                    <a:pt x="242" y="27"/>
                  </a:lnTo>
                  <a:lnTo>
                    <a:pt x="232" y="50"/>
                  </a:lnTo>
                  <a:lnTo>
                    <a:pt x="241" y="40"/>
                  </a:lnTo>
                  <a:lnTo>
                    <a:pt x="242" y="27"/>
                  </a:lnTo>
                  <a:lnTo>
                    <a:pt x="169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853" y="2102"/>
              <a:ext cx="36" cy="450"/>
            </a:xfrm>
            <a:custGeom>
              <a:avLst/>
              <a:gdLst>
                <a:gd name="T0" fmla="*/ 4 w 181"/>
                <a:gd name="T1" fmla="*/ 0 h 2249"/>
                <a:gd name="T2" fmla="*/ 4 w 181"/>
                <a:gd name="T3" fmla="*/ 0 h 2249"/>
                <a:gd name="T4" fmla="*/ 0 w 181"/>
                <a:gd name="T5" fmla="*/ 90 h 2249"/>
                <a:gd name="T6" fmla="*/ 3 w 181"/>
                <a:gd name="T7" fmla="*/ 90 h 2249"/>
                <a:gd name="T8" fmla="*/ 7 w 181"/>
                <a:gd name="T9" fmla="*/ 0 h 2249"/>
                <a:gd name="T10" fmla="*/ 7 w 181"/>
                <a:gd name="T11" fmla="*/ 0 h 2249"/>
                <a:gd name="T12" fmla="*/ 7 w 181"/>
                <a:gd name="T13" fmla="*/ 0 h 2249"/>
                <a:gd name="T14" fmla="*/ 7 w 181"/>
                <a:gd name="T15" fmla="*/ 0 h 2249"/>
                <a:gd name="T16" fmla="*/ 7 w 181"/>
                <a:gd name="T17" fmla="*/ 0 h 2249"/>
                <a:gd name="T18" fmla="*/ 4 w 181"/>
                <a:gd name="T19" fmla="*/ 0 h 2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249">
                  <a:moveTo>
                    <a:pt x="109" y="2"/>
                  </a:moveTo>
                  <a:lnTo>
                    <a:pt x="109" y="0"/>
                  </a:lnTo>
                  <a:lnTo>
                    <a:pt x="0" y="2245"/>
                  </a:lnTo>
                  <a:lnTo>
                    <a:pt x="73" y="2249"/>
                  </a:lnTo>
                  <a:lnTo>
                    <a:pt x="181" y="3"/>
                  </a:lnTo>
                  <a:lnTo>
                    <a:pt x="181" y="2"/>
                  </a:lnTo>
                  <a:lnTo>
                    <a:pt x="181" y="3"/>
                  </a:lnTo>
                  <a:lnTo>
                    <a:pt x="181" y="2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875" y="1989"/>
              <a:ext cx="14" cy="113"/>
            </a:xfrm>
            <a:custGeom>
              <a:avLst/>
              <a:gdLst>
                <a:gd name="T0" fmla="*/ 0 w 72"/>
                <a:gd name="T1" fmla="*/ 2 h 569"/>
                <a:gd name="T2" fmla="*/ 0 w 72"/>
                <a:gd name="T3" fmla="*/ 1 h 569"/>
                <a:gd name="T4" fmla="*/ 0 w 72"/>
                <a:gd name="T5" fmla="*/ 22 h 569"/>
                <a:gd name="T6" fmla="*/ 3 w 72"/>
                <a:gd name="T7" fmla="*/ 22 h 569"/>
                <a:gd name="T8" fmla="*/ 3 w 72"/>
                <a:gd name="T9" fmla="*/ 1 h 569"/>
                <a:gd name="T10" fmla="*/ 2 w 72"/>
                <a:gd name="T11" fmla="*/ 0 h 569"/>
                <a:gd name="T12" fmla="*/ 3 w 72"/>
                <a:gd name="T13" fmla="*/ 1 h 569"/>
                <a:gd name="T14" fmla="*/ 3 w 72"/>
                <a:gd name="T15" fmla="*/ 0 h 569"/>
                <a:gd name="T16" fmla="*/ 2 w 72"/>
                <a:gd name="T17" fmla="*/ 0 h 569"/>
                <a:gd name="T18" fmla="*/ 0 w 72"/>
                <a:gd name="T19" fmla="*/ 2 h 5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69">
                  <a:moveTo>
                    <a:pt x="7" y="43"/>
                  </a:moveTo>
                  <a:lnTo>
                    <a:pt x="0" y="21"/>
                  </a:lnTo>
                  <a:lnTo>
                    <a:pt x="0" y="569"/>
                  </a:lnTo>
                  <a:lnTo>
                    <a:pt x="72" y="569"/>
                  </a:lnTo>
                  <a:lnTo>
                    <a:pt x="72" y="21"/>
                  </a:lnTo>
                  <a:lnTo>
                    <a:pt x="64" y="0"/>
                  </a:lnTo>
                  <a:lnTo>
                    <a:pt x="72" y="21"/>
                  </a:lnTo>
                  <a:lnTo>
                    <a:pt x="72" y="9"/>
                  </a:lnTo>
                  <a:lnTo>
                    <a:pt x="64" y="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836" y="1933"/>
              <a:ext cx="51" cy="64"/>
            </a:xfrm>
            <a:custGeom>
              <a:avLst/>
              <a:gdLst>
                <a:gd name="T0" fmla="*/ 1 w 257"/>
                <a:gd name="T1" fmla="*/ 3 h 321"/>
                <a:gd name="T2" fmla="*/ 0 w 257"/>
                <a:gd name="T3" fmla="*/ 2 h 321"/>
                <a:gd name="T4" fmla="*/ 8 w 257"/>
                <a:gd name="T5" fmla="*/ 13 h 321"/>
                <a:gd name="T6" fmla="*/ 10 w 257"/>
                <a:gd name="T7" fmla="*/ 11 h 321"/>
                <a:gd name="T8" fmla="*/ 2 w 257"/>
                <a:gd name="T9" fmla="*/ 1 h 321"/>
                <a:gd name="T10" fmla="*/ 2 w 257"/>
                <a:gd name="T11" fmla="*/ 0 h 321"/>
                <a:gd name="T12" fmla="*/ 2 w 257"/>
                <a:gd name="T13" fmla="*/ 1 h 321"/>
                <a:gd name="T14" fmla="*/ 2 w 257"/>
                <a:gd name="T15" fmla="*/ 0 h 321"/>
                <a:gd name="T16" fmla="*/ 2 w 257"/>
                <a:gd name="T17" fmla="*/ 0 h 321"/>
                <a:gd name="T18" fmla="*/ 1 w 257"/>
                <a:gd name="T19" fmla="*/ 3 h 3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7" h="321">
                  <a:moveTo>
                    <a:pt x="20" y="70"/>
                  </a:moveTo>
                  <a:lnTo>
                    <a:pt x="0" y="56"/>
                  </a:lnTo>
                  <a:lnTo>
                    <a:pt x="200" y="321"/>
                  </a:lnTo>
                  <a:lnTo>
                    <a:pt x="257" y="278"/>
                  </a:lnTo>
                  <a:lnTo>
                    <a:pt x="57" y="13"/>
                  </a:lnTo>
                  <a:lnTo>
                    <a:pt x="38" y="0"/>
                  </a:lnTo>
                  <a:lnTo>
                    <a:pt x="57" y="13"/>
                  </a:lnTo>
                  <a:lnTo>
                    <a:pt x="50" y="3"/>
                  </a:lnTo>
                  <a:lnTo>
                    <a:pt x="38" y="0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95" y="1764"/>
              <a:ext cx="649" cy="183"/>
            </a:xfrm>
            <a:custGeom>
              <a:avLst/>
              <a:gdLst>
                <a:gd name="T0" fmla="*/ 4 w 3244"/>
                <a:gd name="T1" fmla="*/ 2 h 916"/>
                <a:gd name="T2" fmla="*/ 3 w 3244"/>
                <a:gd name="T3" fmla="*/ 4 h 916"/>
                <a:gd name="T4" fmla="*/ 129 w 3244"/>
                <a:gd name="T5" fmla="*/ 37 h 916"/>
                <a:gd name="T6" fmla="*/ 130 w 3244"/>
                <a:gd name="T7" fmla="*/ 34 h 916"/>
                <a:gd name="T8" fmla="*/ 3 w 3244"/>
                <a:gd name="T9" fmla="*/ 1 h 916"/>
                <a:gd name="T10" fmla="*/ 2 w 3244"/>
                <a:gd name="T11" fmla="*/ 3 h 916"/>
                <a:gd name="T12" fmla="*/ 3 w 3244"/>
                <a:gd name="T13" fmla="*/ 1 h 916"/>
                <a:gd name="T14" fmla="*/ 0 w 3244"/>
                <a:gd name="T15" fmla="*/ 0 h 916"/>
                <a:gd name="T16" fmla="*/ 2 w 3244"/>
                <a:gd name="T17" fmla="*/ 3 h 916"/>
                <a:gd name="T18" fmla="*/ 4 w 3244"/>
                <a:gd name="T19" fmla="*/ 2 h 9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44" h="916">
                  <a:moveTo>
                    <a:pt x="106" y="38"/>
                  </a:moveTo>
                  <a:lnTo>
                    <a:pt x="66" y="90"/>
                  </a:lnTo>
                  <a:lnTo>
                    <a:pt x="3226" y="916"/>
                  </a:lnTo>
                  <a:lnTo>
                    <a:pt x="3244" y="846"/>
                  </a:lnTo>
                  <a:lnTo>
                    <a:pt x="83" y="21"/>
                  </a:lnTo>
                  <a:lnTo>
                    <a:pt x="43" y="74"/>
                  </a:lnTo>
                  <a:lnTo>
                    <a:pt x="83" y="21"/>
                  </a:lnTo>
                  <a:lnTo>
                    <a:pt x="0" y="0"/>
                  </a:lnTo>
                  <a:lnTo>
                    <a:pt x="43" y="74"/>
                  </a:lnTo>
                  <a:lnTo>
                    <a:pt x="106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203" y="1771"/>
              <a:ext cx="112" cy="180"/>
            </a:xfrm>
            <a:custGeom>
              <a:avLst/>
              <a:gdLst>
                <a:gd name="T0" fmla="*/ 22 w 557"/>
                <a:gd name="T1" fmla="*/ 33 h 897"/>
                <a:gd name="T2" fmla="*/ 23 w 557"/>
                <a:gd name="T3" fmla="*/ 34 h 897"/>
                <a:gd name="T4" fmla="*/ 3 w 557"/>
                <a:gd name="T5" fmla="*/ 0 h 897"/>
                <a:gd name="T6" fmla="*/ 0 w 557"/>
                <a:gd name="T7" fmla="*/ 1 h 897"/>
                <a:gd name="T8" fmla="*/ 20 w 557"/>
                <a:gd name="T9" fmla="*/ 36 h 897"/>
                <a:gd name="T10" fmla="*/ 21 w 557"/>
                <a:gd name="T11" fmla="*/ 36 h 897"/>
                <a:gd name="T12" fmla="*/ 20 w 557"/>
                <a:gd name="T13" fmla="*/ 36 h 897"/>
                <a:gd name="T14" fmla="*/ 20 w 557"/>
                <a:gd name="T15" fmla="*/ 36 h 897"/>
                <a:gd name="T16" fmla="*/ 21 w 557"/>
                <a:gd name="T17" fmla="*/ 36 h 897"/>
                <a:gd name="T18" fmla="*/ 22 w 557"/>
                <a:gd name="T19" fmla="*/ 33 h 8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7" h="897">
                  <a:moveTo>
                    <a:pt x="535" y="828"/>
                  </a:moveTo>
                  <a:lnTo>
                    <a:pt x="557" y="844"/>
                  </a:lnTo>
                  <a:lnTo>
                    <a:pt x="63" y="0"/>
                  </a:lnTo>
                  <a:lnTo>
                    <a:pt x="0" y="36"/>
                  </a:lnTo>
                  <a:lnTo>
                    <a:pt x="494" y="881"/>
                  </a:lnTo>
                  <a:lnTo>
                    <a:pt x="516" y="897"/>
                  </a:lnTo>
                  <a:lnTo>
                    <a:pt x="494" y="881"/>
                  </a:lnTo>
                  <a:lnTo>
                    <a:pt x="502" y="894"/>
                  </a:lnTo>
                  <a:lnTo>
                    <a:pt x="516" y="897"/>
                  </a:lnTo>
                  <a:lnTo>
                    <a:pt x="535" y="8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93" y="2158"/>
              <a:ext cx="613" cy="372"/>
            </a:xfrm>
            <a:custGeom>
              <a:avLst/>
              <a:gdLst>
                <a:gd name="T0" fmla="*/ 0 w 3065"/>
                <a:gd name="T1" fmla="*/ 0 h 1862"/>
                <a:gd name="T2" fmla="*/ 10 w 3065"/>
                <a:gd name="T3" fmla="*/ 1 h 1862"/>
                <a:gd name="T4" fmla="*/ 14 w 3065"/>
                <a:gd name="T5" fmla="*/ 4 h 1862"/>
                <a:gd name="T6" fmla="*/ 23 w 3065"/>
                <a:gd name="T7" fmla="*/ 5 h 1862"/>
                <a:gd name="T8" fmla="*/ 29 w 3065"/>
                <a:gd name="T9" fmla="*/ 8 h 1862"/>
                <a:gd name="T10" fmla="*/ 35 w 3065"/>
                <a:gd name="T11" fmla="*/ 8 h 1862"/>
                <a:gd name="T12" fmla="*/ 41 w 3065"/>
                <a:gd name="T13" fmla="*/ 12 h 1862"/>
                <a:gd name="T14" fmla="*/ 48 w 3065"/>
                <a:gd name="T15" fmla="*/ 13 h 1862"/>
                <a:gd name="T16" fmla="*/ 53 w 3065"/>
                <a:gd name="T17" fmla="*/ 15 h 1862"/>
                <a:gd name="T18" fmla="*/ 62 w 3065"/>
                <a:gd name="T19" fmla="*/ 15 h 1862"/>
                <a:gd name="T20" fmla="*/ 68 w 3065"/>
                <a:gd name="T21" fmla="*/ 18 h 1862"/>
                <a:gd name="T22" fmla="*/ 75 w 3065"/>
                <a:gd name="T23" fmla="*/ 19 h 1862"/>
                <a:gd name="T24" fmla="*/ 79 w 3065"/>
                <a:gd name="T25" fmla="*/ 21 h 1862"/>
                <a:gd name="T26" fmla="*/ 84 w 3065"/>
                <a:gd name="T27" fmla="*/ 21 h 1862"/>
                <a:gd name="T28" fmla="*/ 91 w 3065"/>
                <a:gd name="T29" fmla="*/ 24 h 1862"/>
                <a:gd name="T30" fmla="*/ 98 w 3065"/>
                <a:gd name="T31" fmla="*/ 25 h 1862"/>
                <a:gd name="T32" fmla="*/ 101 w 3065"/>
                <a:gd name="T33" fmla="*/ 26 h 1862"/>
                <a:gd name="T34" fmla="*/ 110 w 3065"/>
                <a:gd name="T35" fmla="*/ 29 h 1862"/>
                <a:gd name="T36" fmla="*/ 111 w 3065"/>
                <a:gd name="T37" fmla="*/ 31 h 1862"/>
                <a:gd name="T38" fmla="*/ 115 w 3065"/>
                <a:gd name="T39" fmla="*/ 34 h 1862"/>
                <a:gd name="T40" fmla="*/ 116 w 3065"/>
                <a:gd name="T41" fmla="*/ 36 h 1862"/>
                <a:gd name="T42" fmla="*/ 119 w 3065"/>
                <a:gd name="T43" fmla="*/ 40 h 1862"/>
                <a:gd name="T44" fmla="*/ 119 w 3065"/>
                <a:gd name="T45" fmla="*/ 44 h 1862"/>
                <a:gd name="T46" fmla="*/ 121 w 3065"/>
                <a:gd name="T47" fmla="*/ 48 h 1862"/>
                <a:gd name="T48" fmla="*/ 120 w 3065"/>
                <a:gd name="T49" fmla="*/ 53 h 1862"/>
                <a:gd name="T50" fmla="*/ 121 w 3065"/>
                <a:gd name="T51" fmla="*/ 57 h 1862"/>
                <a:gd name="T52" fmla="*/ 121 w 3065"/>
                <a:gd name="T53" fmla="*/ 64 h 1862"/>
                <a:gd name="T54" fmla="*/ 123 w 3065"/>
                <a:gd name="T55" fmla="*/ 69 h 1862"/>
                <a:gd name="T56" fmla="*/ 122 w 3065"/>
                <a:gd name="T57" fmla="*/ 74 h 18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65" h="1862">
                  <a:moveTo>
                    <a:pt x="0" y="0"/>
                  </a:moveTo>
                  <a:lnTo>
                    <a:pt x="239" y="29"/>
                  </a:lnTo>
                  <a:lnTo>
                    <a:pt x="354" y="109"/>
                  </a:lnTo>
                  <a:lnTo>
                    <a:pt x="570" y="129"/>
                  </a:lnTo>
                  <a:lnTo>
                    <a:pt x="731" y="189"/>
                  </a:lnTo>
                  <a:lnTo>
                    <a:pt x="887" y="212"/>
                  </a:lnTo>
                  <a:lnTo>
                    <a:pt x="1031" y="292"/>
                  </a:lnTo>
                  <a:lnTo>
                    <a:pt x="1205" y="313"/>
                  </a:lnTo>
                  <a:lnTo>
                    <a:pt x="1333" y="371"/>
                  </a:lnTo>
                  <a:lnTo>
                    <a:pt x="1544" y="377"/>
                  </a:lnTo>
                  <a:lnTo>
                    <a:pt x="1702" y="454"/>
                  </a:lnTo>
                  <a:lnTo>
                    <a:pt x="1873" y="471"/>
                  </a:lnTo>
                  <a:lnTo>
                    <a:pt x="1985" y="523"/>
                  </a:lnTo>
                  <a:lnTo>
                    <a:pt x="2091" y="529"/>
                  </a:lnTo>
                  <a:lnTo>
                    <a:pt x="2282" y="600"/>
                  </a:lnTo>
                  <a:lnTo>
                    <a:pt x="2450" y="621"/>
                  </a:lnTo>
                  <a:lnTo>
                    <a:pt x="2529" y="643"/>
                  </a:lnTo>
                  <a:lnTo>
                    <a:pt x="2750" y="714"/>
                  </a:lnTo>
                  <a:lnTo>
                    <a:pt x="2776" y="788"/>
                  </a:lnTo>
                  <a:lnTo>
                    <a:pt x="2880" y="843"/>
                  </a:lnTo>
                  <a:lnTo>
                    <a:pt x="2896" y="907"/>
                  </a:lnTo>
                  <a:lnTo>
                    <a:pt x="2976" y="1002"/>
                  </a:lnTo>
                  <a:lnTo>
                    <a:pt x="2964" y="1112"/>
                  </a:lnTo>
                  <a:lnTo>
                    <a:pt x="3019" y="1203"/>
                  </a:lnTo>
                  <a:lnTo>
                    <a:pt x="2991" y="1329"/>
                  </a:lnTo>
                  <a:lnTo>
                    <a:pt x="3026" y="1416"/>
                  </a:lnTo>
                  <a:lnTo>
                    <a:pt x="3017" y="1590"/>
                  </a:lnTo>
                  <a:lnTo>
                    <a:pt x="3065" y="1737"/>
                  </a:lnTo>
                  <a:lnTo>
                    <a:pt x="3061" y="186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3308" y="2367"/>
              <a:ext cx="223" cy="388"/>
            </a:xfrm>
            <a:custGeom>
              <a:avLst/>
              <a:gdLst>
                <a:gd name="T0" fmla="*/ 0 w 1115"/>
                <a:gd name="T1" fmla="*/ 0 h 1944"/>
                <a:gd name="T2" fmla="*/ 0 w 1115"/>
                <a:gd name="T3" fmla="*/ 7 h 1944"/>
                <a:gd name="T4" fmla="*/ 2 w 1115"/>
                <a:gd name="T5" fmla="*/ 11 h 1944"/>
                <a:gd name="T6" fmla="*/ 1 w 1115"/>
                <a:gd name="T7" fmla="*/ 17 h 1944"/>
                <a:gd name="T8" fmla="*/ 3 w 1115"/>
                <a:gd name="T9" fmla="*/ 22 h 1944"/>
                <a:gd name="T10" fmla="*/ 2 w 1115"/>
                <a:gd name="T11" fmla="*/ 27 h 1944"/>
                <a:gd name="T12" fmla="*/ 3 w 1115"/>
                <a:gd name="T13" fmla="*/ 31 h 1944"/>
                <a:gd name="T14" fmla="*/ 1 w 1115"/>
                <a:gd name="T15" fmla="*/ 35 h 1944"/>
                <a:gd name="T16" fmla="*/ 4 w 1115"/>
                <a:gd name="T17" fmla="*/ 42 h 1944"/>
                <a:gd name="T18" fmla="*/ 3 w 1115"/>
                <a:gd name="T19" fmla="*/ 46 h 1944"/>
                <a:gd name="T20" fmla="*/ 5 w 1115"/>
                <a:gd name="T21" fmla="*/ 48 h 1944"/>
                <a:gd name="T22" fmla="*/ 6 w 1115"/>
                <a:gd name="T23" fmla="*/ 56 h 1944"/>
                <a:gd name="T24" fmla="*/ 6 w 1115"/>
                <a:gd name="T25" fmla="*/ 60 h 1944"/>
                <a:gd name="T26" fmla="*/ 9 w 1115"/>
                <a:gd name="T27" fmla="*/ 62 h 1944"/>
                <a:gd name="T28" fmla="*/ 10 w 1115"/>
                <a:gd name="T29" fmla="*/ 64 h 1944"/>
                <a:gd name="T30" fmla="*/ 12 w 1115"/>
                <a:gd name="T31" fmla="*/ 66 h 1944"/>
                <a:gd name="T32" fmla="*/ 12 w 1115"/>
                <a:gd name="T33" fmla="*/ 69 h 1944"/>
                <a:gd name="T34" fmla="*/ 17 w 1115"/>
                <a:gd name="T35" fmla="*/ 70 h 1944"/>
                <a:gd name="T36" fmla="*/ 18 w 1115"/>
                <a:gd name="T37" fmla="*/ 72 h 1944"/>
                <a:gd name="T38" fmla="*/ 23 w 1115"/>
                <a:gd name="T39" fmla="*/ 71 h 1944"/>
                <a:gd name="T40" fmla="*/ 24 w 1115"/>
                <a:gd name="T41" fmla="*/ 72 h 1944"/>
                <a:gd name="T42" fmla="*/ 28 w 1115"/>
                <a:gd name="T43" fmla="*/ 72 h 1944"/>
                <a:gd name="T44" fmla="*/ 31 w 1115"/>
                <a:gd name="T45" fmla="*/ 74 h 1944"/>
                <a:gd name="T46" fmla="*/ 35 w 1115"/>
                <a:gd name="T47" fmla="*/ 74 h 1944"/>
                <a:gd name="T48" fmla="*/ 35 w 1115"/>
                <a:gd name="T49" fmla="*/ 76 h 1944"/>
                <a:gd name="T50" fmla="*/ 39 w 1115"/>
                <a:gd name="T51" fmla="*/ 75 h 1944"/>
                <a:gd name="T52" fmla="*/ 45 w 1115"/>
                <a:gd name="T53" fmla="*/ 77 h 19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15" h="1944">
                  <a:moveTo>
                    <a:pt x="12" y="0"/>
                  </a:moveTo>
                  <a:lnTo>
                    <a:pt x="0" y="175"/>
                  </a:lnTo>
                  <a:lnTo>
                    <a:pt x="57" y="272"/>
                  </a:lnTo>
                  <a:lnTo>
                    <a:pt x="24" y="422"/>
                  </a:lnTo>
                  <a:lnTo>
                    <a:pt x="74" y="557"/>
                  </a:lnTo>
                  <a:lnTo>
                    <a:pt x="52" y="672"/>
                  </a:lnTo>
                  <a:lnTo>
                    <a:pt x="80" y="782"/>
                  </a:lnTo>
                  <a:lnTo>
                    <a:pt x="35" y="876"/>
                  </a:lnTo>
                  <a:lnTo>
                    <a:pt x="110" y="1040"/>
                  </a:lnTo>
                  <a:lnTo>
                    <a:pt x="77" y="1140"/>
                  </a:lnTo>
                  <a:lnTo>
                    <a:pt x="125" y="1208"/>
                  </a:lnTo>
                  <a:lnTo>
                    <a:pt x="140" y="1418"/>
                  </a:lnTo>
                  <a:lnTo>
                    <a:pt x="161" y="1518"/>
                  </a:lnTo>
                  <a:lnTo>
                    <a:pt x="233" y="1551"/>
                  </a:lnTo>
                  <a:lnTo>
                    <a:pt x="238" y="1614"/>
                  </a:lnTo>
                  <a:lnTo>
                    <a:pt x="291" y="1647"/>
                  </a:lnTo>
                  <a:lnTo>
                    <a:pt x="292" y="1741"/>
                  </a:lnTo>
                  <a:lnTo>
                    <a:pt x="419" y="1754"/>
                  </a:lnTo>
                  <a:lnTo>
                    <a:pt x="459" y="1798"/>
                  </a:lnTo>
                  <a:lnTo>
                    <a:pt x="567" y="1772"/>
                  </a:lnTo>
                  <a:lnTo>
                    <a:pt x="607" y="1811"/>
                  </a:lnTo>
                  <a:lnTo>
                    <a:pt x="696" y="1808"/>
                  </a:lnTo>
                  <a:lnTo>
                    <a:pt x="778" y="1852"/>
                  </a:lnTo>
                  <a:lnTo>
                    <a:pt x="874" y="1847"/>
                  </a:lnTo>
                  <a:lnTo>
                    <a:pt x="883" y="1901"/>
                  </a:lnTo>
                  <a:lnTo>
                    <a:pt x="987" y="1884"/>
                  </a:lnTo>
                  <a:lnTo>
                    <a:pt x="1115" y="194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383" y="2325"/>
              <a:ext cx="223" cy="388"/>
            </a:xfrm>
            <a:custGeom>
              <a:avLst/>
              <a:gdLst>
                <a:gd name="T0" fmla="*/ 1 w 1116"/>
                <a:gd name="T1" fmla="*/ 0 h 1943"/>
                <a:gd name="T2" fmla="*/ 0 w 1116"/>
                <a:gd name="T3" fmla="*/ 7 h 1943"/>
                <a:gd name="T4" fmla="*/ 2 w 1116"/>
                <a:gd name="T5" fmla="*/ 11 h 1943"/>
                <a:gd name="T6" fmla="*/ 1 w 1116"/>
                <a:gd name="T7" fmla="*/ 17 h 1943"/>
                <a:gd name="T8" fmla="*/ 2 w 1116"/>
                <a:gd name="T9" fmla="*/ 22 h 1943"/>
                <a:gd name="T10" fmla="*/ 1 w 1116"/>
                <a:gd name="T11" fmla="*/ 28 h 1943"/>
                <a:gd name="T12" fmla="*/ 3 w 1116"/>
                <a:gd name="T13" fmla="*/ 31 h 1943"/>
                <a:gd name="T14" fmla="*/ 3 w 1116"/>
                <a:gd name="T15" fmla="*/ 35 h 1943"/>
                <a:gd name="T16" fmla="*/ 4 w 1116"/>
                <a:gd name="T17" fmla="*/ 41 h 1943"/>
                <a:gd name="T18" fmla="*/ 4 w 1116"/>
                <a:gd name="T19" fmla="*/ 45 h 1943"/>
                <a:gd name="T20" fmla="*/ 5 w 1116"/>
                <a:gd name="T21" fmla="*/ 48 h 1943"/>
                <a:gd name="T22" fmla="*/ 6 w 1116"/>
                <a:gd name="T23" fmla="*/ 57 h 1943"/>
                <a:gd name="T24" fmla="*/ 6 w 1116"/>
                <a:gd name="T25" fmla="*/ 61 h 1943"/>
                <a:gd name="T26" fmla="*/ 9 w 1116"/>
                <a:gd name="T27" fmla="*/ 62 h 1943"/>
                <a:gd name="T28" fmla="*/ 10 w 1116"/>
                <a:gd name="T29" fmla="*/ 64 h 1943"/>
                <a:gd name="T30" fmla="*/ 12 w 1116"/>
                <a:gd name="T31" fmla="*/ 66 h 1943"/>
                <a:gd name="T32" fmla="*/ 12 w 1116"/>
                <a:gd name="T33" fmla="*/ 69 h 1943"/>
                <a:gd name="T34" fmla="*/ 17 w 1116"/>
                <a:gd name="T35" fmla="*/ 70 h 1943"/>
                <a:gd name="T36" fmla="*/ 18 w 1116"/>
                <a:gd name="T37" fmla="*/ 72 h 1943"/>
                <a:gd name="T38" fmla="*/ 23 w 1116"/>
                <a:gd name="T39" fmla="*/ 71 h 1943"/>
                <a:gd name="T40" fmla="*/ 24 w 1116"/>
                <a:gd name="T41" fmla="*/ 72 h 1943"/>
                <a:gd name="T42" fmla="*/ 28 w 1116"/>
                <a:gd name="T43" fmla="*/ 72 h 1943"/>
                <a:gd name="T44" fmla="*/ 31 w 1116"/>
                <a:gd name="T45" fmla="*/ 74 h 1943"/>
                <a:gd name="T46" fmla="*/ 35 w 1116"/>
                <a:gd name="T47" fmla="*/ 74 h 1943"/>
                <a:gd name="T48" fmla="*/ 35 w 1116"/>
                <a:gd name="T49" fmla="*/ 76 h 1943"/>
                <a:gd name="T50" fmla="*/ 39 w 1116"/>
                <a:gd name="T51" fmla="*/ 75 h 1943"/>
                <a:gd name="T52" fmla="*/ 45 w 1116"/>
                <a:gd name="T53" fmla="*/ 77 h 19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16" h="1943">
                  <a:moveTo>
                    <a:pt x="13" y="0"/>
                  </a:moveTo>
                  <a:lnTo>
                    <a:pt x="0" y="175"/>
                  </a:lnTo>
                  <a:lnTo>
                    <a:pt x="59" y="273"/>
                  </a:lnTo>
                  <a:lnTo>
                    <a:pt x="25" y="422"/>
                  </a:lnTo>
                  <a:lnTo>
                    <a:pt x="56" y="557"/>
                  </a:lnTo>
                  <a:lnTo>
                    <a:pt x="33" y="699"/>
                  </a:lnTo>
                  <a:lnTo>
                    <a:pt x="87" y="787"/>
                  </a:lnTo>
                  <a:lnTo>
                    <a:pt x="64" y="876"/>
                  </a:lnTo>
                  <a:lnTo>
                    <a:pt x="111" y="1039"/>
                  </a:lnTo>
                  <a:lnTo>
                    <a:pt x="92" y="1126"/>
                  </a:lnTo>
                  <a:lnTo>
                    <a:pt x="126" y="1209"/>
                  </a:lnTo>
                  <a:lnTo>
                    <a:pt x="141" y="1417"/>
                  </a:lnTo>
                  <a:lnTo>
                    <a:pt x="162" y="1517"/>
                  </a:lnTo>
                  <a:lnTo>
                    <a:pt x="234" y="1550"/>
                  </a:lnTo>
                  <a:lnTo>
                    <a:pt x="239" y="1614"/>
                  </a:lnTo>
                  <a:lnTo>
                    <a:pt x="292" y="1648"/>
                  </a:lnTo>
                  <a:lnTo>
                    <a:pt x="293" y="1741"/>
                  </a:lnTo>
                  <a:lnTo>
                    <a:pt x="420" y="1754"/>
                  </a:lnTo>
                  <a:lnTo>
                    <a:pt x="460" y="1798"/>
                  </a:lnTo>
                  <a:lnTo>
                    <a:pt x="568" y="1771"/>
                  </a:lnTo>
                  <a:lnTo>
                    <a:pt x="608" y="1810"/>
                  </a:lnTo>
                  <a:lnTo>
                    <a:pt x="697" y="1809"/>
                  </a:lnTo>
                  <a:lnTo>
                    <a:pt x="779" y="1851"/>
                  </a:lnTo>
                  <a:lnTo>
                    <a:pt x="875" y="1848"/>
                  </a:lnTo>
                  <a:lnTo>
                    <a:pt x="884" y="1901"/>
                  </a:lnTo>
                  <a:lnTo>
                    <a:pt x="988" y="1883"/>
                  </a:lnTo>
                  <a:lnTo>
                    <a:pt x="1116" y="194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472" y="2276"/>
              <a:ext cx="223" cy="389"/>
            </a:xfrm>
            <a:custGeom>
              <a:avLst/>
              <a:gdLst>
                <a:gd name="T0" fmla="*/ 1 w 1115"/>
                <a:gd name="T1" fmla="*/ 0 h 1944"/>
                <a:gd name="T2" fmla="*/ 0 w 1115"/>
                <a:gd name="T3" fmla="*/ 7 h 1944"/>
                <a:gd name="T4" fmla="*/ 2 w 1115"/>
                <a:gd name="T5" fmla="*/ 11 h 1944"/>
                <a:gd name="T6" fmla="*/ 1 w 1115"/>
                <a:gd name="T7" fmla="*/ 17 h 1944"/>
                <a:gd name="T8" fmla="*/ 3 w 1115"/>
                <a:gd name="T9" fmla="*/ 22 h 1944"/>
                <a:gd name="T10" fmla="*/ 3 w 1115"/>
                <a:gd name="T11" fmla="*/ 28 h 1944"/>
                <a:gd name="T12" fmla="*/ 3 w 1115"/>
                <a:gd name="T13" fmla="*/ 32 h 1944"/>
                <a:gd name="T14" fmla="*/ 5 w 1115"/>
                <a:gd name="T15" fmla="*/ 36 h 1944"/>
                <a:gd name="T16" fmla="*/ 4 w 1115"/>
                <a:gd name="T17" fmla="*/ 42 h 1944"/>
                <a:gd name="T18" fmla="*/ 6 w 1115"/>
                <a:gd name="T19" fmla="*/ 45 h 1944"/>
                <a:gd name="T20" fmla="*/ 5 w 1115"/>
                <a:gd name="T21" fmla="*/ 48 h 1944"/>
                <a:gd name="T22" fmla="*/ 6 w 1115"/>
                <a:gd name="T23" fmla="*/ 57 h 1944"/>
                <a:gd name="T24" fmla="*/ 6 w 1115"/>
                <a:gd name="T25" fmla="*/ 61 h 1944"/>
                <a:gd name="T26" fmla="*/ 9 w 1115"/>
                <a:gd name="T27" fmla="*/ 62 h 1944"/>
                <a:gd name="T28" fmla="*/ 10 w 1115"/>
                <a:gd name="T29" fmla="*/ 65 h 1944"/>
                <a:gd name="T30" fmla="*/ 12 w 1115"/>
                <a:gd name="T31" fmla="*/ 66 h 1944"/>
                <a:gd name="T32" fmla="*/ 12 w 1115"/>
                <a:gd name="T33" fmla="*/ 70 h 1944"/>
                <a:gd name="T34" fmla="*/ 17 w 1115"/>
                <a:gd name="T35" fmla="*/ 70 h 1944"/>
                <a:gd name="T36" fmla="*/ 18 w 1115"/>
                <a:gd name="T37" fmla="*/ 72 h 1944"/>
                <a:gd name="T38" fmla="*/ 23 w 1115"/>
                <a:gd name="T39" fmla="*/ 71 h 1944"/>
                <a:gd name="T40" fmla="*/ 24 w 1115"/>
                <a:gd name="T41" fmla="*/ 72 h 1944"/>
                <a:gd name="T42" fmla="*/ 28 w 1115"/>
                <a:gd name="T43" fmla="*/ 72 h 1944"/>
                <a:gd name="T44" fmla="*/ 31 w 1115"/>
                <a:gd name="T45" fmla="*/ 74 h 1944"/>
                <a:gd name="T46" fmla="*/ 35 w 1115"/>
                <a:gd name="T47" fmla="*/ 74 h 1944"/>
                <a:gd name="T48" fmla="*/ 35 w 1115"/>
                <a:gd name="T49" fmla="*/ 76 h 1944"/>
                <a:gd name="T50" fmla="*/ 40 w 1115"/>
                <a:gd name="T51" fmla="*/ 75 h 1944"/>
                <a:gd name="T52" fmla="*/ 45 w 1115"/>
                <a:gd name="T53" fmla="*/ 78 h 19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15" h="1944">
                  <a:moveTo>
                    <a:pt x="13" y="0"/>
                  </a:moveTo>
                  <a:lnTo>
                    <a:pt x="0" y="175"/>
                  </a:lnTo>
                  <a:lnTo>
                    <a:pt x="58" y="272"/>
                  </a:lnTo>
                  <a:lnTo>
                    <a:pt x="25" y="422"/>
                  </a:lnTo>
                  <a:lnTo>
                    <a:pt x="76" y="557"/>
                  </a:lnTo>
                  <a:lnTo>
                    <a:pt x="67" y="698"/>
                  </a:lnTo>
                  <a:lnTo>
                    <a:pt x="86" y="788"/>
                  </a:lnTo>
                  <a:lnTo>
                    <a:pt x="124" y="896"/>
                  </a:lnTo>
                  <a:lnTo>
                    <a:pt x="110" y="1039"/>
                  </a:lnTo>
                  <a:lnTo>
                    <a:pt x="146" y="1126"/>
                  </a:lnTo>
                  <a:lnTo>
                    <a:pt x="125" y="1209"/>
                  </a:lnTo>
                  <a:lnTo>
                    <a:pt x="140" y="1417"/>
                  </a:lnTo>
                  <a:lnTo>
                    <a:pt x="161" y="1517"/>
                  </a:lnTo>
                  <a:lnTo>
                    <a:pt x="233" y="1550"/>
                  </a:lnTo>
                  <a:lnTo>
                    <a:pt x="239" y="1614"/>
                  </a:lnTo>
                  <a:lnTo>
                    <a:pt x="292" y="1647"/>
                  </a:lnTo>
                  <a:lnTo>
                    <a:pt x="293" y="1741"/>
                  </a:lnTo>
                  <a:lnTo>
                    <a:pt x="419" y="1753"/>
                  </a:lnTo>
                  <a:lnTo>
                    <a:pt x="459" y="1798"/>
                  </a:lnTo>
                  <a:lnTo>
                    <a:pt x="567" y="1772"/>
                  </a:lnTo>
                  <a:lnTo>
                    <a:pt x="607" y="1809"/>
                  </a:lnTo>
                  <a:lnTo>
                    <a:pt x="696" y="1808"/>
                  </a:lnTo>
                  <a:lnTo>
                    <a:pt x="778" y="1851"/>
                  </a:lnTo>
                  <a:lnTo>
                    <a:pt x="876" y="1847"/>
                  </a:lnTo>
                  <a:lnTo>
                    <a:pt x="883" y="1900"/>
                  </a:lnTo>
                  <a:lnTo>
                    <a:pt x="988" y="1883"/>
                  </a:lnTo>
                  <a:lnTo>
                    <a:pt x="1115" y="194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2079" y="2436"/>
              <a:ext cx="133" cy="131"/>
            </a:xfrm>
            <a:prstGeom prst="line">
              <a:avLst/>
            </a:prstGeom>
            <a:noFill/>
            <a:ln w="9525">
              <a:solidFill>
                <a:srgbClr val="DEDDD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1971" y="2477"/>
              <a:ext cx="100" cy="144"/>
            </a:xfrm>
            <a:prstGeom prst="line">
              <a:avLst/>
            </a:prstGeom>
            <a:noFill/>
            <a:ln w="9525">
              <a:solidFill>
                <a:srgbClr val="DEDDD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>
              <a:off x="1878" y="2498"/>
              <a:ext cx="67" cy="123"/>
            </a:xfrm>
            <a:prstGeom prst="line">
              <a:avLst/>
            </a:prstGeom>
            <a:noFill/>
            <a:ln w="9525">
              <a:solidFill>
                <a:srgbClr val="DEDDD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>
              <a:off x="1762" y="2655"/>
              <a:ext cx="46" cy="179"/>
            </a:xfrm>
            <a:prstGeom prst="line">
              <a:avLst/>
            </a:prstGeom>
            <a:noFill/>
            <a:ln w="9525">
              <a:solidFill>
                <a:srgbClr val="DEDDD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>
              <a:off x="1639" y="2736"/>
              <a:ext cx="89" cy="136"/>
            </a:xfrm>
            <a:prstGeom prst="line">
              <a:avLst/>
            </a:prstGeom>
            <a:noFill/>
            <a:ln w="9525">
              <a:solidFill>
                <a:srgbClr val="DEDDD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201" y="2425"/>
              <a:ext cx="209" cy="147"/>
            </a:xfrm>
            <a:custGeom>
              <a:avLst/>
              <a:gdLst>
                <a:gd name="T0" fmla="*/ 1 w 1045"/>
                <a:gd name="T1" fmla="*/ 29 h 736"/>
                <a:gd name="T2" fmla="*/ 2 w 1045"/>
                <a:gd name="T3" fmla="*/ 29 h 736"/>
                <a:gd name="T4" fmla="*/ 42 w 1045"/>
                <a:gd name="T5" fmla="*/ 2 h 736"/>
                <a:gd name="T6" fmla="*/ 40 w 1045"/>
                <a:gd name="T7" fmla="*/ 0 h 736"/>
                <a:gd name="T8" fmla="*/ 0 w 1045"/>
                <a:gd name="T9" fmla="*/ 27 h 736"/>
                <a:gd name="T10" fmla="*/ 0 w 1045"/>
                <a:gd name="T11" fmla="*/ 27 h 736"/>
                <a:gd name="T12" fmla="*/ 1 w 1045"/>
                <a:gd name="T13" fmla="*/ 29 h 736"/>
                <a:gd name="T14" fmla="*/ 1 w 1045"/>
                <a:gd name="T15" fmla="*/ 29 h 736"/>
                <a:gd name="T16" fmla="*/ 2 w 1045"/>
                <a:gd name="T17" fmla="*/ 29 h 736"/>
                <a:gd name="T18" fmla="*/ 1 w 1045"/>
                <a:gd name="T19" fmla="*/ 29 h 7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5" h="736">
                  <a:moveTo>
                    <a:pt x="34" y="736"/>
                  </a:moveTo>
                  <a:lnTo>
                    <a:pt x="40" y="733"/>
                  </a:lnTo>
                  <a:lnTo>
                    <a:pt x="1045" y="59"/>
                  </a:lnTo>
                  <a:lnTo>
                    <a:pt x="1005" y="0"/>
                  </a:lnTo>
                  <a:lnTo>
                    <a:pt x="0" y="673"/>
                  </a:lnTo>
                  <a:lnTo>
                    <a:pt x="6" y="670"/>
                  </a:lnTo>
                  <a:lnTo>
                    <a:pt x="34" y="736"/>
                  </a:lnTo>
                  <a:lnTo>
                    <a:pt x="37" y="735"/>
                  </a:lnTo>
                  <a:lnTo>
                    <a:pt x="40" y="733"/>
                  </a:lnTo>
                  <a:lnTo>
                    <a:pt x="34" y="7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2069" y="2559"/>
              <a:ext cx="139" cy="68"/>
            </a:xfrm>
            <a:custGeom>
              <a:avLst/>
              <a:gdLst>
                <a:gd name="T0" fmla="*/ 1 w 696"/>
                <a:gd name="T1" fmla="*/ 13 h 344"/>
                <a:gd name="T2" fmla="*/ 1 w 696"/>
                <a:gd name="T3" fmla="*/ 13 h 344"/>
                <a:gd name="T4" fmla="*/ 28 w 696"/>
                <a:gd name="T5" fmla="*/ 3 h 344"/>
                <a:gd name="T6" fmla="*/ 27 w 696"/>
                <a:gd name="T7" fmla="*/ 0 h 344"/>
                <a:gd name="T8" fmla="*/ 0 w 696"/>
                <a:gd name="T9" fmla="*/ 11 h 344"/>
                <a:gd name="T10" fmla="*/ 1 w 696"/>
                <a:gd name="T11" fmla="*/ 11 h 344"/>
                <a:gd name="T12" fmla="*/ 1 w 696"/>
                <a:gd name="T13" fmla="*/ 13 h 344"/>
                <a:gd name="T14" fmla="*/ 1 w 696"/>
                <a:gd name="T15" fmla="*/ 13 h 344"/>
                <a:gd name="T16" fmla="*/ 1 w 696"/>
                <a:gd name="T17" fmla="*/ 13 h 344"/>
                <a:gd name="T18" fmla="*/ 1 w 696"/>
                <a:gd name="T19" fmla="*/ 13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6" h="344">
                  <a:moveTo>
                    <a:pt x="14" y="344"/>
                  </a:moveTo>
                  <a:lnTo>
                    <a:pt x="27" y="340"/>
                  </a:lnTo>
                  <a:lnTo>
                    <a:pt x="696" y="66"/>
                  </a:lnTo>
                  <a:lnTo>
                    <a:pt x="668" y="0"/>
                  </a:lnTo>
                  <a:lnTo>
                    <a:pt x="0" y="274"/>
                  </a:lnTo>
                  <a:lnTo>
                    <a:pt x="13" y="271"/>
                  </a:lnTo>
                  <a:lnTo>
                    <a:pt x="14" y="344"/>
                  </a:lnTo>
                  <a:lnTo>
                    <a:pt x="20" y="344"/>
                  </a:lnTo>
                  <a:lnTo>
                    <a:pt x="27" y="340"/>
                  </a:lnTo>
                  <a:lnTo>
                    <a:pt x="14" y="3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939" y="2613"/>
              <a:ext cx="133" cy="16"/>
            </a:xfrm>
            <a:custGeom>
              <a:avLst/>
              <a:gdLst>
                <a:gd name="T0" fmla="*/ 2 w 665"/>
                <a:gd name="T1" fmla="*/ 3 h 82"/>
                <a:gd name="T2" fmla="*/ 1 w 665"/>
                <a:gd name="T3" fmla="*/ 3 h 82"/>
                <a:gd name="T4" fmla="*/ 27 w 665"/>
                <a:gd name="T5" fmla="*/ 3 h 82"/>
                <a:gd name="T6" fmla="*/ 27 w 665"/>
                <a:gd name="T7" fmla="*/ 0 h 82"/>
                <a:gd name="T8" fmla="*/ 1 w 665"/>
                <a:gd name="T9" fmla="*/ 0 h 82"/>
                <a:gd name="T10" fmla="*/ 0 w 665"/>
                <a:gd name="T11" fmla="*/ 1 h 82"/>
                <a:gd name="T12" fmla="*/ 1 w 665"/>
                <a:gd name="T13" fmla="*/ 0 h 82"/>
                <a:gd name="T14" fmla="*/ 0 w 665"/>
                <a:gd name="T15" fmla="*/ 0 h 82"/>
                <a:gd name="T16" fmla="*/ 0 w 665"/>
                <a:gd name="T17" fmla="*/ 1 h 82"/>
                <a:gd name="T18" fmla="*/ 2 w 665"/>
                <a:gd name="T19" fmla="*/ 3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5" h="82">
                  <a:moveTo>
                    <a:pt x="59" y="66"/>
                  </a:moveTo>
                  <a:lnTo>
                    <a:pt x="30" y="82"/>
                  </a:lnTo>
                  <a:lnTo>
                    <a:pt x="665" y="73"/>
                  </a:lnTo>
                  <a:lnTo>
                    <a:pt x="664" y="0"/>
                  </a:lnTo>
                  <a:lnTo>
                    <a:pt x="29" y="10"/>
                  </a:lnTo>
                  <a:lnTo>
                    <a:pt x="0" y="26"/>
                  </a:lnTo>
                  <a:lnTo>
                    <a:pt x="29" y="10"/>
                  </a:lnTo>
                  <a:lnTo>
                    <a:pt x="11" y="10"/>
                  </a:lnTo>
                  <a:lnTo>
                    <a:pt x="0" y="26"/>
                  </a:lnTo>
                  <a:lnTo>
                    <a:pt x="59" y="6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799" y="2618"/>
              <a:ext cx="152" cy="216"/>
            </a:xfrm>
            <a:custGeom>
              <a:avLst/>
              <a:gdLst>
                <a:gd name="T0" fmla="*/ 2 w 757"/>
                <a:gd name="T1" fmla="*/ 43 h 1081"/>
                <a:gd name="T2" fmla="*/ 2 w 757"/>
                <a:gd name="T3" fmla="*/ 43 h 1081"/>
                <a:gd name="T4" fmla="*/ 31 w 757"/>
                <a:gd name="T5" fmla="*/ 2 h 1081"/>
                <a:gd name="T6" fmla="*/ 28 w 757"/>
                <a:gd name="T7" fmla="*/ 0 h 1081"/>
                <a:gd name="T8" fmla="*/ 0 w 757"/>
                <a:gd name="T9" fmla="*/ 41 h 1081"/>
                <a:gd name="T10" fmla="*/ 0 w 757"/>
                <a:gd name="T11" fmla="*/ 41 h 1081"/>
                <a:gd name="T12" fmla="*/ 2 w 757"/>
                <a:gd name="T13" fmla="*/ 43 h 1081"/>
                <a:gd name="T14" fmla="*/ 2 w 757"/>
                <a:gd name="T15" fmla="*/ 43 h 1081"/>
                <a:gd name="T16" fmla="*/ 2 w 757"/>
                <a:gd name="T17" fmla="*/ 43 h 1081"/>
                <a:gd name="T18" fmla="*/ 2 w 757"/>
                <a:gd name="T19" fmla="*/ 43 h 10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7" h="1081">
                  <a:moveTo>
                    <a:pt x="48" y="1081"/>
                  </a:moveTo>
                  <a:lnTo>
                    <a:pt x="59" y="1070"/>
                  </a:lnTo>
                  <a:lnTo>
                    <a:pt x="757" y="40"/>
                  </a:lnTo>
                  <a:lnTo>
                    <a:pt x="698" y="0"/>
                  </a:lnTo>
                  <a:lnTo>
                    <a:pt x="0" y="1030"/>
                  </a:lnTo>
                  <a:lnTo>
                    <a:pt x="10" y="1019"/>
                  </a:lnTo>
                  <a:lnTo>
                    <a:pt x="48" y="1081"/>
                  </a:lnTo>
                  <a:lnTo>
                    <a:pt x="55" y="1077"/>
                  </a:lnTo>
                  <a:lnTo>
                    <a:pt x="59" y="1070"/>
                  </a:lnTo>
                  <a:lnTo>
                    <a:pt x="48" y="108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632" y="2822"/>
              <a:ext cx="177" cy="118"/>
            </a:xfrm>
            <a:custGeom>
              <a:avLst/>
              <a:gdLst>
                <a:gd name="T0" fmla="*/ 0 w 884"/>
                <a:gd name="T1" fmla="*/ 23 h 591"/>
                <a:gd name="T2" fmla="*/ 2 w 884"/>
                <a:gd name="T3" fmla="*/ 23 h 591"/>
                <a:gd name="T4" fmla="*/ 35 w 884"/>
                <a:gd name="T5" fmla="*/ 2 h 591"/>
                <a:gd name="T6" fmla="*/ 34 w 884"/>
                <a:gd name="T7" fmla="*/ 0 h 591"/>
                <a:gd name="T8" fmla="*/ 0 w 884"/>
                <a:gd name="T9" fmla="*/ 21 h 591"/>
                <a:gd name="T10" fmla="*/ 1 w 884"/>
                <a:gd name="T11" fmla="*/ 21 h 591"/>
                <a:gd name="T12" fmla="*/ 0 w 884"/>
                <a:gd name="T13" fmla="*/ 23 h 591"/>
                <a:gd name="T14" fmla="*/ 1 w 884"/>
                <a:gd name="T15" fmla="*/ 24 h 591"/>
                <a:gd name="T16" fmla="*/ 2 w 884"/>
                <a:gd name="T17" fmla="*/ 23 h 591"/>
                <a:gd name="T18" fmla="*/ 0 w 884"/>
                <a:gd name="T19" fmla="*/ 23 h 5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4" h="591">
                  <a:moveTo>
                    <a:pt x="10" y="586"/>
                  </a:moveTo>
                  <a:lnTo>
                    <a:pt x="38" y="582"/>
                  </a:lnTo>
                  <a:lnTo>
                    <a:pt x="884" y="62"/>
                  </a:lnTo>
                  <a:lnTo>
                    <a:pt x="846" y="0"/>
                  </a:lnTo>
                  <a:lnTo>
                    <a:pt x="0" y="521"/>
                  </a:lnTo>
                  <a:lnTo>
                    <a:pt x="28" y="517"/>
                  </a:lnTo>
                  <a:lnTo>
                    <a:pt x="10" y="586"/>
                  </a:lnTo>
                  <a:lnTo>
                    <a:pt x="25" y="591"/>
                  </a:lnTo>
                  <a:lnTo>
                    <a:pt x="38" y="582"/>
                  </a:lnTo>
                  <a:lnTo>
                    <a:pt x="10" y="5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493" y="2892"/>
              <a:ext cx="145" cy="47"/>
            </a:xfrm>
            <a:custGeom>
              <a:avLst/>
              <a:gdLst>
                <a:gd name="T0" fmla="*/ 1 w 725"/>
                <a:gd name="T1" fmla="*/ 0 h 235"/>
                <a:gd name="T2" fmla="*/ 2 w 725"/>
                <a:gd name="T3" fmla="*/ 3 h 235"/>
                <a:gd name="T4" fmla="*/ 28 w 725"/>
                <a:gd name="T5" fmla="*/ 9 h 235"/>
                <a:gd name="T6" fmla="*/ 29 w 725"/>
                <a:gd name="T7" fmla="*/ 7 h 235"/>
                <a:gd name="T8" fmla="*/ 3 w 725"/>
                <a:gd name="T9" fmla="*/ 0 h 235"/>
                <a:gd name="T10" fmla="*/ 4 w 725"/>
                <a:gd name="T11" fmla="*/ 2 h 235"/>
                <a:gd name="T12" fmla="*/ 1 w 725"/>
                <a:gd name="T13" fmla="*/ 0 h 235"/>
                <a:gd name="T14" fmla="*/ 0 w 725"/>
                <a:gd name="T15" fmla="*/ 2 h 235"/>
                <a:gd name="T16" fmla="*/ 2 w 725"/>
                <a:gd name="T17" fmla="*/ 3 h 235"/>
                <a:gd name="T18" fmla="*/ 1 w 725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5" h="235">
                  <a:moveTo>
                    <a:pt x="37" y="12"/>
                  </a:moveTo>
                  <a:lnTo>
                    <a:pt x="55" y="70"/>
                  </a:lnTo>
                  <a:lnTo>
                    <a:pt x="707" y="235"/>
                  </a:lnTo>
                  <a:lnTo>
                    <a:pt x="725" y="166"/>
                  </a:lnTo>
                  <a:lnTo>
                    <a:pt x="72" y="0"/>
                  </a:lnTo>
                  <a:lnTo>
                    <a:pt x="92" y="57"/>
                  </a:lnTo>
                  <a:lnTo>
                    <a:pt x="37" y="12"/>
                  </a:lnTo>
                  <a:lnTo>
                    <a:pt x="0" y="56"/>
                  </a:lnTo>
                  <a:lnTo>
                    <a:pt x="55" y="7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500" y="2728"/>
              <a:ext cx="147" cy="175"/>
            </a:xfrm>
            <a:custGeom>
              <a:avLst/>
              <a:gdLst>
                <a:gd name="T0" fmla="*/ 27 w 736"/>
                <a:gd name="T1" fmla="*/ 0 h 875"/>
                <a:gd name="T2" fmla="*/ 27 w 736"/>
                <a:gd name="T3" fmla="*/ 0 h 875"/>
                <a:gd name="T4" fmla="*/ 0 w 736"/>
                <a:gd name="T5" fmla="*/ 33 h 875"/>
                <a:gd name="T6" fmla="*/ 2 w 736"/>
                <a:gd name="T7" fmla="*/ 35 h 875"/>
                <a:gd name="T8" fmla="*/ 29 w 736"/>
                <a:gd name="T9" fmla="*/ 2 h 875"/>
                <a:gd name="T10" fmla="*/ 29 w 736"/>
                <a:gd name="T11" fmla="*/ 2 h 875"/>
                <a:gd name="T12" fmla="*/ 27 w 736"/>
                <a:gd name="T13" fmla="*/ 0 h 875"/>
                <a:gd name="T14" fmla="*/ 27 w 736"/>
                <a:gd name="T15" fmla="*/ 0 h 875"/>
                <a:gd name="T16" fmla="*/ 27 w 736"/>
                <a:gd name="T17" fmla="*/ 0 h 875"/>
                <a:gd name="T18" fmla="*/ 27 w 736"/>
                <a:gd name="T19" fmla="*/ 0 h 8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875">
                  <a:moveTo>
                    <a:pt x="688" y="0"/>
                  </a:moveTo>
                  <a:lnTo>
                    <a:pt x="681" y="8"/>
                  </a:lnTo>
                  <a:lnTo>
                    <a:pt x="0" y="830"/>
                  </a:lnTo>
                  <a:lnTo>
                    <a:pt x="55" y="875"/>
                  </a:lnTo>
                  <a:lnTo>
                    <a:pt x="736" y="53"/>
                  </a:lnTo>
                  <a:lnTo>
                    <a:pt x="728" y="61"/>
                  </a:lnTo>
                  <a:lnTo>
                    <a:pt x="688" y="0"/>
                  </a:lnTo>
                  <a:lnTo>
                    <a:pt x="684" y="4"/>
                  </a:lnTo>
                  <a:lnTo>
                    <a:pt x="681" y="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638" y="2649"/>
              <a:ext cx="130" cy="92"/>
            </a:xfrm>
            <a:custGeom>
              <a:avLst/>
              <a:gdLst>
                <a:gd name="T0" fmla="*/ 23 w 653"/>
                <a:gd name="T1" fmla="*/ 0 h 460"/>
                <a:gd name="T2" fmla="*/ 24 w 653"/>
                <a:gd name="T3" fmla="*/ 0 h 460"/>
                <a:gd name="T4" fmla="*/ 0 w 653"/>
                <a:gd name="T5" fmla="*/ 16 h 460"/>
                <a:gd name="T6" fmla="*/ 2 w 653"/>
                <a:gd name="T7" fmla="*/ 18 h 460"/>
                <a:gd name="T8" fmla="*/ 25 w 653"/>
                <a:gd name="T9" fmla="*/ 2 h 460"/>
                <a:gd name="T10" fmla="*/ 26 w 653"/>
                <a:gd name="T11" fmla="*/ 2 h 460"/>
                <a:gd name="T12" fmla="*/ 25 w 653"/>
                <a:gd name="T13" fmla="*/ 2 h 460"/>
                <a:gd name="T14" fmla="*/ 26 w 653"/>
                <a:gd name="T15" fmla="*/ 2 h 460"/>
                <a:gd name="T16" fmla="*/ 26 w 653"/>
                <a:gd name="T17" fmla="*/ 2 h 460"/>
                <a:gd name="T18" fmla="*/ 23 w 653"/>
                <a:gd name="T19" fmla="*/ 0 h 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3" h="460">
                  <a:moveTo>
                    <a:pt x="595" y="8"/>
                  </a:moveTo>
                  <a:lnTo>
                    <a:pt x="604" y="0"/>
                  </a:lnTo>
                  <a:lnTo>
                    <a:pt x="0" y="399"/>
                  </a:lnTo>
                  <a:lnTo>
                    <a:pt x="40" y="460"/>
                  </a:lnTo>
                  <a:lnTo>
                    <a:pt x="643" y="60"/>
                  </a:lnTo>
                  <a:lnTo>
                    <a:pt x="653" y="51"/>
                  </a:lnTo>
                  <a:lnTo>
                    <a:pt x="643" y="60"/>
                  </a:lnTo>
                  <a:lnTo>
                    <a:pt x="649" y="56"/>
                  </a:lnTo>
                  <a:lnTo>
                    <a:pt x="653" y="51"/>
                  </a:lnTo>
                  <a:lnTo>
                    <a:pt x="595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757" y="2492"/>
              <a:ext cx="126" cy="167"/>
            </a:xfrm>
            <a:custGeom>
              <a:avLst/>
              <a:gdLst>
                <a:gd name="T0" fmla="*/ 24 w 633"/>
                <a:gd name="T1" fmla="*/ 0 h 836"/>
                <a:gd name="T2" fmla="*/ 23 w 633"/>
                <a:gd name="T3" fmla="*/ 1 h 836"/>
                <a:gd name="T4" fmla="*/ 0 w 633"/>
                <a:gd name="T5" fmla="*/ 32 h 836"/>
                <a:gd name="T6" fmla="*/ 2 w 633"/>
                <a:gd name="T7" fmla="*/ 33 h 836"/>
                <a:gd name="T8" fmla="*/ 25 w 633"/>
                <a:gd name="T9" fmla="*/ 2 h 836"/>
                <a:gd name="T10" fmla="*/ 24 w 633"/>
                <a:gd name="T11" fmla="*/ 3 h 836"/>
                <a:gd name="T12" fmla="*/ 24 w 633"/>
                <a:gd name="T13" fmla="*/ 0 h 836"/>
                <a:gd name="T14" fmla="*/ 23 w 633"/>
                <a:gd name="T15" fmla="*/ 0 h 836"/>
                <a:gd name="T16" fmla="*/ 23 w 633"/>
                <a:gd name="T17" fmla="*/ 1 h 836"/>
                <a:gd name="T18" fmla="*/ 24 w 633"/>
                <a:gd name="T19" fmla="*/ 0 h 8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3" h="836">
                  <a:moveTo>
                    <a:pt x="596" y="0"/>
                  </a:moveTo>
                  <a:lnTo>
                    <a:pt x="575" y="14"/>
                  </a:lnTo>
                  <a:lnTo>
                    <a:pt x="0" y="793"/>
                  </a:lnTo>
                  <a:lnTo>
                    <a:pt x="58" y="836"/>
                  </a:lnTo>
                  <a:lnTo>
                    <a:pt x="633" y="56"/>
                  </a:lnTo>
                  <a:lnTo>
                    <a:pt x="611" y="70"/>
                  </a:lnTo>
                  <a:lnTo>
                    <a:pt x="596" y="0"/>
                  </a:lnTo>
                  <a:lnTo>
                    <a:pt x="583" y="2"/>
                  </a:lnTo>
                  <a:lnTo>
                    <a:pt x="575" y="14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876" y="2471"/>
              <a:ext cx="102" cy="35"/>
            </a:xfrm>
            <a:custGeom>
              <a:avLst/>
              <a:gdLst>
                <a:gd name="T0" fmla="*/ 19 w 513"/>
                <a:gd name="T1" fmla="*/ 0 h 175"/>
                <a:gd name="T2" fmla="*/ 19 w 513"/>
                <a:gd name="T3" fmla="*/ 0 h 175"/>
                <a:gd name="T4" fmla="*/ 0 w 513"/>
                <a:gd name="T5" fmla="*/ 4 h 175"/>
                <a:gd name="T6" fmla="*/ 1 w 513"/>
                <a:gd name="T7" fmla="*/ 7 h 175"/>
                <a:gd name="T8" fmla="*/ 20 w 513"/>
                <a:gd name="T9" fmla="*/ 3 h 175"/>
                <a:gd name="T10" fmla="*/ 20 w 513"/>
                <a:gd name="T11" fmla="*/ 3 h 175"/>
                <a:gd name="T12" fmla="*/ 20 w 513"/>
                <a:gd name="T13" fmla="*/ 3 h 175"/>
                <a:gd name="T14" fmla="*/ 20 w 513"/>
                <a:gd name="T15" fmla="*/ 3 h 175"/>
                <a:gd name="T16" fmla="*/ 20 w 513"/>
                <a:gd name="T17" fmla="*/ 3 h 175"/>
                <a:gd name="T18" fmla="*/ 19 w 513"/>
                <a:gd name="T19" fmla="*/ 0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3" h="175">
                  <a:moveTo>
                    <a:pt x="487" y="1"/>
                  </a:moveTo>
                  <a:lnTo>
                    <a:pt x="492" y="0"/>
                  </a:lnTo>
                  <a:lnTo>
                    <a:pt x="0" y="105"/>
                  </a:lnTo>
                  <a:lnTo>
                    <a:pt x="15" y="175"/>
                  </a:lnTo>
                  <a:lnTo>
                    <a:pt x="507" y="70"/>
                  </a:lnTo>
                  <a:lnTo>
                    <a:pt x="513" y="68"/>
                  </a:lnTo>
                  <a:lnTo>
                    <a:pt x="507" y="70"/>
                  </a:lnTo>
                  <a:lnTo>
                    <a:pt x="511" y="69"/>
                  </a:lnTo>
                  <a:lnTo>
                    <a:pt x="513" y="68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973" y="2432"/>
              <a:ext cx="106" cy="52"/>
            </a:xfrm>
            <a:custGeom>
              <a:avLst/>
              <a:gdLst>
                <a:gd name="T0" fmla="*/ 20 w 529"/>
                <a:gd name="T1" fmla="*/ 0 h 263"/>
                <a:gd name="T2" fmla="*/ 20 w 529"/>
                <a:gd name="T3" fmla="*/ 0 h 263"/>
                <a:gd name="T4" fmla="*/ 0 w 529"/>
                <a:gd name="T5" fmla="*/ 8 h 263"/>
                <a:gd name="T6" fmla="*/ 1 w 529"/>
                <a:gd name="T7" fmla="*/ 10 h 263"/>
                <a:gd name="T8" fmla="*/ 21 w 529"/>
                <a:gd name="T9" fmla="*/ 3 h 263"/>
                <a:gd name="T10" fmla="*/ 21 w 529"/>
                <a:gd name="T11" fmla="*/ 2 h 263"/>
                <a:gd name="T12" fmla="*/ 21 w 529"/>
                <a:gd name="T13" fmla="*/ 3 h 263"/>
                <a:gd name="T14" fmla="*/ 21 w 529"/>
                <a:gd name="T15" fmla="*/ 3 h 263"/>
                <a:gd name="T16" fmla="*/ 21 w 529"/>
                <a:gd name="T17" fmla="*/ 2 h 263"/>
                <a:gd name="T18" fmla="*/ 20 w 529"/>
                <a:gd name="T19" fmla="*/ 0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9" h="263">
                  <a:moveTo>
                    <a:pt x="487" y="5"/>
                  </a:moveTo>
                  <a:lnTo>
                    <a:pt x="495" y="0"/>
                  </a:lnTo>
                  <a:lnTo>
                    <a:pt x="0" y="196"/>
                  </a:lnTo>
                  <a:lnTo>
                    <a:pt x="26" y="263"/>
                  </a:lnTo>
                  <a:lnTo>
                    <a:pt x="522" y="67"/>
                  </a:lnTo>
                  <a:lnTo>
                    <a:pt x="529" y="63"/>
                  </a:lnTo>
                  <a:lnTo>
                    <a:pt x="522" y="67"/>
                  </a:lnTo>
                  <a:lnTo>
                    <a:pt x="526" y="65"/>
                  </a:lnTo>
                  <a:lnTo>
                    <a:pt x="529" y="63"/>
                  </a:lnTo>
                  <a:lnTo>
                    <a:pt x="487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071" y="2360"/>
              <a:ext cx="105" cy="84"/>
            </a:xfrm>
            <a:custGeom>
              <a:avLst/>
              <a:gdLst>
                <a:gd name="T0" fmla="*/ 20 w 528"/>
                <a:gd name="T1" fmla="*/ 0 h 419"/>
                <a:gd name="T2" fmla="*/ 19 w 528"/>
                <a:gd name="T3" fmla="*/ 0 h 419"/>
                <a:gd name="T4" fmla="*/ 0 w 528"/>
                <a:gd name="T5" fmla="*/ 14 h 419"/>
                <a:gd name="T6" fmla="*/ 2 w 528"/>
                <a:gd name="T7" fmla="*/ 17 h 419"/>
                <a:gd name="T8" fmla="*/ 21 w 528"/>
                <a:gd name="T9" fmla="*/ 3 h 419"/>
                <a:gd name="T10" fmla="*/ 20 w 528"/>
                <a:gd name="T11" fmla="*/ 3 h 419"/>
                <a:gd name="T12" fmla="*/ 20 w 528"/>
                <a:gd name="T13" fmla="*/ 0 h 419"/>
                <a:gd name="T14" fmla="*/ 20 w 528"/>
                <a:gd name="T15" fmla="*/ 0 h 419"/>
                <a:gd name="T16" fmla="*/ 19 w 528"/>
                <a:gd name="T17" fmla="*/ 0 h 419"/>
                <a:gd name="T18" fmla="*/ 20 w 528"/>
                <a:gd name="T19" fmla="*/ 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8" h="419">
                  <a:moveTo>
                    <a:pt x="516" y="4"/>
                  </a:moveTo>
                  <a:lnTo>
                    <a:pt x="486" y="9"/>
                  </a:lnTo>
                  <a:lnTo>
                    <a:pt x="0" y="361"/>
                  </a:lnTo>
                  <a:lnTo>
                    <a:pt x="42" y="419"/>
                  </a:lnTo>
                  <a:lnTo>
                    <a:pt x="528" y="68"/>
                  </a:lnTo>
                  <a:lnTo>
                    <a:pt x="497" y="74"/>
                  </a:lnTo>
                  <a:lnTo>
                    <a:pt x="516" y="4"/>
                  </a:lnTo>
                  <a:lnTo>
                    <a:pt x="499" y="0"/>
                  </a:lnTo>
                  <a:lnTo>
                    <a:pt x="486" y="9"/>
                  </a:lnTo>
                  <a:lnTo>
                    <a:pt x="516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170" y="2361"/>
              <a:ext cx="253" cy="77"/>
            </a:xfrm>
            <a:custGeom>
              <a:avLst/>
              <a:gdLst>
                <a:gd name="T0" fmla="*/ 48 w 1267"/>
                <a:gd name="T1" fmla="*/ 15 h 382"/>
                <a:gd name="T2" fmla="*/ 48 w 1267"/>
                <a:gd name="T3" fmla="*/ 13 h 382"/>
                <a:gd name="T4" fmla="*/ 1 w 1267"/>
                <a:gd name="T5" fmla="*/ 0 h 382"/>
                <a:gd name="T6" fmla="*/ 0 w 1267"/>
                <a:gd name="T7" fmla="*/ 3 h 382"/>
                <a:gd name="T8" fmla="*/ 47 w 1267"/>
                <a:gd name="T9" fmla="*/ 16 h 382"/>
                <a:gd name="T10" fmla="*/ 46 w 1267"/>
                <a:gd name="T11" fmla="*/ 13 h 382"/>
                <a:gd name="T12" fmla="*/ 48 w 1267"/>
                <a:gd name="T13" fmla="*/ 15 h 382"/>
                <a:gd name="T14" fmla="*/ 51 w 1267"/>
                <a:gd name="T15" fmla="*/ 14 h 382"/>
                <a:gd name="T16" fmla="*/ 48 w 1267"/>
                <a:gd name="T17" fmla="*/ 13 h 382"/>
                <a:gd name="T18" fmla="*/ 48 w 1267"/>
                <a:gd name="T19" fmla="*/ 15 h 3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7" h="382">
                  <a:moveTo>
                    <a:pt x="1202" y="376"/>
                  </a:moveTo>
                  <a:lnTo>
                    <a:pt x="1192" y="312"/>
                  </a:lnTo>
                  <a:lnTo>
                    <a:pt x="19" y="0"/>
                  </a:lnTo>
                  <a:lnTo>
                    <a:pt x="0" y="70"/>
                  </a:lnTo>
                  <a:lnTo>
                    <a:pt x="1173" y="382"/>
                  </a:lnTo>
                  <a:lnTo>
                    <a:pt x="1162" y="317"/>
                  </a:lnTo>
                  <a:lnTo>
                    <a:pt x="1202" y="376"/>
                  </a:lnTo>
                  <a:lnTo>
                    <a:pt x="1267" y="332"/>
                  </a:lnTo>
                  <a:lnTo>
                    <a:pt x="1192" y="312"/>
                  </a:lnTo>
                  <a:lnTo>
                    <a:pt x="1202" y="3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604" y="2831"/>
              <a:ext cx="18" cy="23"/>
            </a:xfrm>
            <a:custGeom>
              <a:avLst/>
              <a:gdLst>
                <a:gd name="T0" fmla="*/ 1 w 90"/>
                <a:gd name="T1" fmla="*/ 0 h 113"/>
                <a:gd name="T2" fmla="*/ 1 w 90"/>
                <a:gd name="T3" fmla="*/ 0 h 113"/>
                <a:gd name="T4" fmla="*/ 1 w 90"/>
                <a:gd name="T5" fmla="*/ 0 h 113"/>
                <a:gd name="T6" fmla="*/ 1 w 90"/>
                <a:gd name="T7" fmla="*/ 1 h 113"/>
                <a:gd name="T8" fmla="*/ 0 w 90"/>
                <a:gd name="T9" fmla="*/ 1 h 113"/>
                <a:gd name="T10" fmla="*/ 0 w 90"/>
                <a:gd name="T11" fmla="*/ 1 h 113"/>
                <a:gd name="T12" fmla="*/ 0 w 90"/>
                <a:gd name="T13" fmla="*/ 1 h 113"/>
                <a:gd name="T14" fmla="*/ 0 w 90"/>
                <a:gd name="T15" fmla="*/ 1 h 113"/>
                <a:gd name="T16" fmla="*/ 0 w 90"/>
                <a:gd name="T17" fmla="*/ 2 h 113"/>
                <a:gd name="T18" fmla="*/ 0 w 90"/>
                <a:gd name="T19" fmla="*/ 2 h 113"/>
                <a:gd name="T20" fmla="*/ 0 w 90"/>
                <a:gd name="T21" fmla="*/ 2 h 113"/>
                <a:gd name="T22" fmla="*/ 0 w 90"/>
                <a:gd name="T23" fmla="*/ 2 h 113"/>
                <a:gd name="T24" fmla="*/ 0 w 90"/>
                <a:gd name="T25" fmla="*/ 3 h 113"/>
                <a:gd name="T26" fmla="*/ 0 w 90"/>
                <a:gd name="T27" fmla="*/ 3 h 113"/>
                <a:gd name="T28" fmla="*/ 0 w 90"/>
                <a:gd name="T29" fmla="*/ 3 h 113"/>
                <a:gd name="T30" fmla="*/ 1 w 90"/>
                <a:gd name="T31" fmla="*/ 4 h 113"/>
                <a:gd name="T32" fmla="*/ 1 w 90"/>
                <a:gd name="T33" fmla="*/ 4 h 113"/>
                <a:gd name="T34" fmla="*/ 1 w 90"/>
                <a:gd name="T35" fmla="*/ 4 h 113"/>
                <a:gd name="T36" fmla="*/ 1 w 90"/>
                <a:gd name="T37" fmla="*/ 4 h 113"/>
                <a:gd name="T38" fmla="*/ 1 w 90"/>
                <a:gd name="T39" fmla="*/ 4 h 113"/>
                <a:gd name="T40" fmla="*/ 2 w 90"/>
                <a:gd name="T41" fmla="*/ 4 h 113"/>
                <a:gd name="T42" fmla="*/ 2 w 90"/>
                <a:gd name="T43" fmla="*/ 5 h 113"/>
                <a:gd name="T44" fmla="*/ 2 w 90"/>
                <a:gd name="T45" fmla="*/ 5 h 113"/>
                <a:gd name="T46" fmla="*/ 2 w 90"/>
                <a:gd name="T47" fmla="*/ 5 h 113"/>
                <a:gd name="T48" fmla="*/ 3 w 90"/>
                <a:gd name="T49" fmla="*/ 5 h 113"/>
                <a:gd name="T50" fmla="*/ 3 w 90"/>
                <a:gd name="T51" fmla="*/ 5 h 113"/>
                <a:gd name="T52" fmla="*/ 3 w 90"/>
                <a:gd name="T53" fmla="*/ 4 h 113"/>
                <a:gd name="T54" fmla="*/ 3 w 90"/>
                <a:gd name="T55" fmla="*/ 4 h 113"/>
                <a:gd name="T56" fmla="*/ 4 w 90"/>
                <a:gd name="T57" fmla="*/ 4 h 113"/>
                <a:gd name="T58" fmla="*/ 1 w 90"/>
                <a:gd name="T59" fmla="*/ 0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113">
                  <a:moveTo>
                    <a:pt x="31" y="0"/>
                  </a:moveTo>
                  <a:lnTo>
                    <a:pt x="25" y="4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0" y="18"/>
                  </a:lnTo>
                  <a:lnTo>
                    <a:pt x="7" y="23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1" y="44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16" y="91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2" y="106"/>
                  </a:lnTo>
                  <a:lnTo>
                    <a:pt x="37" y="108"/>
                  </a:lnTo>
                  <a:lnTo>
                    <a:pt x="43" y="110"/>
                  </a:lnTo>
                  <a:lnTo>
                    <a:pt x="48" y="111"/>
                  </a:lnTo>
                  <a:lnTo>
                    <a:pt x="54" y="112"/>
                  </a:lnTo>
                  <a:lnTo>
                    <a:pt x="59" y="113"/>
                  </a:lnTo>
                  <a:lnTo>
                    <a:pt x="66" y="112"/>
                  </a:lnTo>
                  <a:lnTo>
                    <a:pt x="72" y="111"/>
                  </a:lnTo>
                  <a:lnTo>
                    <a:pt x="77" y="110"/>
                  </a:lnTo>
                  <a:lnTo>
                    <a:pt x="84" y="107"/>
                  </a:lnTo>
                  <a:lnTo>
                    <a:pt x="90" y="10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11" y="2491"/>
              <a:ext cx="601" cy="361"/>
            </a:xfrm>
            <a:custGeom>
              <a:avLst/>
              <a:gdLst>
                <a:gd name="T0" fmla="*/ 119 w 3006"/>
                <a:gd name="T1" fmla="*/ 2 h 1804"/>
                <a:gd name="T2" fmla="*/ 118 w 3006"/>
                <a:gd name="T3" fmla="*/ 0 h 1804"/>
                <a:gd name="T4" fmla="*/ 0 w 3006"/>
                <a:gd name="T5" fmla="*/ 68 h 1804"/>
                <a:gd name="T6" fmla="*/ 2 w 3006"/>
                <a:gd name="T7" fmla="*/ 72 h 1804"/>
                <a:gd name="T8" fmla="*/ 120 w 3006"/>
                <a:gd name="T9" fmla="*/ 4 h 1804"/>
                <a:gd name="T10" fmla="*/ 119 w 3006"/>
                <a:gd name="T11" fmla="*/ 2 h 18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6" h="1804">
                  <a:moveTo>
                    <a:pt x="2976" y="51"/>
                  </a:moveTo>
                  <a:lnTo>
                    <a:pt x="2947" y="0"/>
                  </a:lnTo>
                  <a:lnTo>
                    <a:pt x="0" y="1700"/>
                  </a:lnTo>
                  <a:lnTo>
                    <a:pt x="59" y="1804"/>
                  </a:lnTo>
                  <a:lnTo>
                    <a:pt x="3006" y="102"/>
                  </a:lnTo>
                  <a:lnTo>
                    <a:pt x="2976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200" y="2489"/>
              <a:ext cx="18" cy="23"/>
            </a:xfrm>
            <a:custGeom>
              <a:avLst/>
              <a:gdLst>
                <a:gd name="T0" fmla="*/ 2 w 89"/>
                <a:gd name="T1" fmla="*/ 5 h 112"/>
                <a:gd name="T2" fmla="*/ 3 w 89"/>
                <a:gd name="T3" fmla="*/ 5 h 112"/>
                <a:gd name="T4" fmla="*/ 3 w 89"/>
                <a:gd name="T5" fmla="*/ 5 h 112"/>
                <a:gd name="T6" fmla="*/ 3 w 89"/>
                <a:gd name="T7" fmla="*/ 4 h 112"/>
                <a:gd name="T8" fmla="*/ 3 w 89"/>
                <a:gd name="T9" fmla="*/ 4 h 112"/>
                <a:gd name="T10" fmla="*/ 3 w 89"/>
                <a:gd name="T11" fmla="*/ 4 h 112"/>
                <a:gd name="T12" fmla="*/ 3 w 89"/>
                <a:gd name="T13" fmla="*/ 3 h 112"/>
                <a:gd name="T14" fmla="*/ 4 w 89"/>
                <a:gd name="T15" fmla="*/ 3 h 112"/>
                <a:gd name="T16" fmla="*/ 4 w 89"/>
                <a:gd name="T17" fmla="*/ 3 h 112"/>
                <a:gd name="T18" fmla="*/ 4 w 89"/>
                <a:gd name="T19" fmla="*/ 3 h 112"/>
                <a:gd name="T20" fmla="*/ 4 w 89"/>
                <a:gd name="T21" fmla="*/ 2 h 112"/>
                <a:gd name="T22" fmla="*/ 3 w 89"/>
                <a:gd name="T23" fmla="*/ 2 h 112"/>
                <a:gd name="T24" fmla="*/ 3 w 89"/>
                <a:gd name="T25" fmla="*/ 1 h 112"/>
                <a:gd name="T26" fmla="*/ 3 w 89"/>
                <a:gd name="T27" fmla="*/ 1 h 112"/>
                <a:gd name="T28" fmla="*/ 3 w 89"/>
                <a:gd name="T29" fmla="*/ 1 h 112"/>
                <a:gd name="T30" fmla="*/ 2 w 89"/>
                <a:gd name="T31" fmla="*/ 0 h 112"/>
                <a:gd name="T32" fmla="*/ 2 w 89"/>
                <a:gd name="T33" fmla="*/ 0 h 112"/>
                <a:gd name="T34" fmla="*/ 2 w 89"/>
                <a:gd name="T35" fmla="*/ 0 h 112"/>
                <a:gd name="T36" fmla="*/ 1 w 89"/>
                <a:gd name="T37" fmla="*/ 0 h 112"/>
                <a:gd name="T38" fmla="*/ 1 w 89"/>
                <a:gd name="T39" fmla="*/ 0 h 112"/>
                <a:gd name="T40" fmla="*/ 1 w 89"/>
                <a:gd name="T41" fmla="*/ 0 h 112"/>
                <a:gd name="T42" fmla="*/ 1 w 89"/>
                <a:gd name="T43" fmla="*/ 0 h 112"/>
                <a:gd name="T44" fmla="*/ 0 w 89"/>
                <a:gd name="T45" fmla="*/ 0 h 112"/>
                <a:gd name="T46" fmla="*/ 0 w 89"/>
                <a:gd name="T47" fmla="*/ 0 h 112"/>
                <a:gd name="T48" fmla="*/ 0 w 89"/>
                <a:gd name="T49" fmla="*/ 0 h 112"/>
                <a:gd name="T50" fmla="*/ 2 w 89"/>
                <a:gd name="T51" fmla="*/ 5 h 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112">
                  <a:moveTo>
                    <a:pt x="59" y="112"/>
                  </a:moveTo>
                  <a:lnTo>
                    <a:pt x="66" y="109"/>
                  </a:lnTo>
                  <a:lnTo>
                    <a:pt x="71" y="105"/>
                  </a:lnTo>
                  <a:lnTo>
                    <a:pt x="75" y="101"/>
                  </a:lnTo>
                  <a:lnTo>
                    <a:pt x="80" y="95"/>
                  </a:lnTo>
                  <a:lnTo>
                    <a:pt x="83" y="90"/>
                  </a:lnTo>
                  <a:lnTo>
                    <a:pt x="85" y="85"/>
                  </a:lnTo>
                  <a:lnTo>
                    <a:pt x="87" y="80"/>
                  </a:lnTo>
                  <a:lnTo>
                    <a:pt x="88" y="75"/>
                  </a:lnTo>
                  <a:lnTo>
                    <a:pt x="89" y="63"/>
                  </a:lnTo>
                  <a:lnTo>
                    <a:pt x="88" y="52"/>
                  </a:lnTo>
                  <a:lnTo>
                    <a:pt x="86" y="41"/>
                  </a:lnTo>
                  <a:lnTo>
                    <a:pt x="81" y="31"/>
                  </a:lnTo>
                  <a:lnTo>
                    <a:pt x="74" y="22"/>
                  </a:lnTo>
                  <a:lnTo>
                    <a:pt x="67" y="14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2" y="3"/>
                  </a:lnTo>
                  <a:lnTo>
                    <a:pt x="5" y="6"/>
                  </a:lnTo>
                  <a:lnTo>
                    <a:pt x="0" y="10"/>
                  </a:lnTo>
                  <a:lnTo>
                    <a:pt x="59" y="1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654" y="2838"/>
              <a:ext cx="18" cy="22"/>
            </a:xfrm>
            <a:custGeom>
              <a:avLst/>
              <a:gdLst>
                <a:gd name="T0" fmla="*/ 1 w 91"/>
                <a:gd name="T1" fmla="*/ 0 h 113"/>
                <a:gd name="T2" fmla="*/ 1 w 91"/>
                <a:gd name="T3" fmla="*/ 0 h 113"/>
                <a:gd name="T4" fmla="*/ 1 w 91"/>
                <a:gd name="T5" fmla="*/ 0 h 113"/>
                <a:gd name="T6" fmla="*/ 1 w 91"/>
                <a:gd name="T7" fmla="*/ 1 h 113"/>
                <a:gd name="T8" fmla="*/ 0 w 91"/>
                <a:gd name="T9" fmla="*/ 1 h 113"/>
                <a:gd name="T10" fmla="*/ 0 w 91"/>
                <a:gd name="T11" fmla="*/ 1 h 113"/>
                <a:gd name="T12" fmla="*/ 0 w 91"/>
                <a:gd name="T13" fmla="*/ 1 h 113"/>
                <a:gd name="T14" fmla="*/ 0 w 91"/>
                <a:gd name="T15" fmla="*/ 1 h 113"/>
                <a:gd name="T16" fmla="*/ 0 w 91"/>
                <a:gd name="T17" fmla="*/ 2 h 113"/>
                <a:gd name="T18" fmla="*/ 0 w 91"/>
                <a:gd name="T19" fmla="*/ 2 h 113"/>
                <a:gd name="T20" fmla="*/ 0 w 91"/>
                <a:gd name="T21" fmla="*/ 2 h 113"/>
                <a:gd name="T22" fmla="*/ 0 w 91"/>
                <a:gd name="T23" fmla="*/ 2 h 113"/>
                <a:gd name="T24" fmla="*/ 0 w 91"/>
                <a:gd name="T25" fmla="*/ 2 h 113"/>
                <a:gd name="T26" fmla="*/ 0 w 91"/>
                <a:gd name="T27" fmla="*/ 3 h 113"/>
                <a:gd name="T28" fmla="*/ 0 w 91"/>
                <a:gd name="T29" fmla="*/ 3 h 113"/>
                <a:gd name="T30" fmla="*/ 1 w 91"/>
                <a:gd name="T31" fmla="*/ 4 h 113"/>
                <a:gd name="T32" fmla="*/ 1 w 91"/>
                <a:gd name="T33" fmla="*/ 4 h 113"/>
                <a:gd name="T34" fmla="*/ 1 w 91"/>
                <a:gd name="T35" fmla="*/ 4 h 113"/>
                <a:gd name="T36" fmla="*/ 1 w 91"/>
                <a:gd name="T37" fmla="*/ 4 h 113"/>
                <a:gd name="T38" fmla="*/ 1 w 91"/>
                <a:gd name="T39" fmla="*/ 4 h 113"/>
                <a:gd name="T40" fmla="*/ 2 w 91"/>
                <a:gd name="T41" fmla="*/ 4 h 113"/>
                <a:gd name="T42" fmla="*/ 2 w 91"/>
                <a:gd name="T43" fmla="*/ 4 h 113"/>
                <a:gd name="T44" fmla="*/ 2 w 91"/>
                <a:gd name="T45" fmla="*/ 4 h 113"/>
                <a:gd name="T46" fmla="*/ 2 w 91"/>
                <a:gd name="T47" fmla="*/ 4 h 113"/>
                <a:gd name="T48" fmla="*/ 3 w 91"/>
                <a:gd name="T49" fmla="*/ 4 h 113"/>
                <a:gd name="T50" fmla="*/ 3 w 91"/>
                <a:gd name="T51" fmla="*/ 4 h 113"/>
                <a:gd name="T52" fmla="*/ 3 w 91"/>
                <a:gd name="T53" fmla="*/ 4 h 113"/>
                <a:gd name="T54" fmla="*/ 3 w 91"/>
                <a:gd name="T55" fmla="*/ 4 h 113"/>
                <a:gd name="T56" fmla="*/ 4 w 91"/>
                <a:gd name="T57" fmla="*/ 4 h 113"/>
                <a:gd name="T58" fmla="*/ 1 w 91"/>
                <a:gd name="T59" fmla="*/ 0 h 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1" h="113">
                  <a:moveTo>
                    <a:pt x="30" y="0"/>
                  </a:moveTo>
                  <a:lnTo>
                    <a:pt x="25" y="5"/>
                  </a:lnTo>
                  <a:lnTo>
                    <a:pt x="20" y="9"/>
                  </a:lnTo>
                  <a:lnTo>
                    <a:pt x="14" y="13"/>
                  </a:lnTo>
                  <a:lnTo>
                    <a:pt x="11" y="18"/>
                  </a:lnTo>
                  <a:lnTo>
                    <a:pt x="8" y="23"/>
                  </a:lnTo>
                  <a:lnTo>
                    <a:pt x="5" y="29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5" y="72"/>
                  </a:lnTo>
                  <a:lnTo>
                    <a:pt x="9" y="83"/>
                  </a:lnTo>
                  <a:lnTo>
                    <a:pt x="15" y="91"/>
                  </a:lnTo>
                  <a:lnTo>
                    <a:pt x="23" y="100"/>
                  </a:lnTo>
                  <a:lnTo>
                    <a:pt x="27" y="103"/>
                  </a:lnTo>
                  <a:lnTo>
                    <a:pt x="33" y="106"/>
                  </a:lnTo>
                  <a:lnTo>
                    <a:pt x="37" y="109"/>
                  </a:lnTo>
                  <a:lnTo>
                    <a:pt x="42" y="111"/>
                  </a:lnTo>
                  <a:lnTo>
                    <a:pt x="48" y="112"/>
                  </a:lnTo>
                  <a:lnTo>
                    <a:pt x="53" y="113"/>
                  </a:lnTo>
                  <a:lnTo>
                    <a:pt x="60" y="113"/>
                  </a:lnTo>
                  <a:lnTo>
                    <a:pt x="65" y="113"/>
                  </a:lnTo>
                  <a:lnTo>
                    <a:pt x="72" y="112"/>
                  </a:lnTo>
                  <a:lnTo>
                    <a:pt x="78" y="110"/>
                  </a:lnTo>
                  <a:lnTo>
                    <a:pt x="85" y="107"/>
                  </a:lnTo>
                  <a:lnTo>
                    <a:pt x="91" y="10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660" y="2498"/>
              <a:ext cx="601" cy="361"/>
            </a:xfrm>
            <a:custGeom>
              <a:avLst/>
              <a:gdLst>
                <a:gd name="T0" fmla="*/ 119 w 3008"/>
                <a:gd name="T1" fmla="*/ 2 h 1805"/>
                <a:gd name="T2" fmla="*/ 118 w 3008"/>
                <a:gd name="T3" fmla="*/ 0 h 1805"/>
                <a:gd name="T4" fmla="*/ 0 w 3008"/>
                <a:gd name="T5" fmla="*/ 68 h 1805"/>
                <a:gd name="T6" fmla="*/ 2 w 3008"/>
                <a:gd name="T7" fmla="*/ 72 h 1805"/>
                <a:gd name="T8" fmla="*/ 120 w 3008"/>
                <a:gd name="T9" fmla="*/ 4 h 1805"/>
                <a:gd name="T10" fmla="*/ 119 w 3008"/>
                <a:gd name="T11" fmla="*/ 2 h 18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8" h="1805">
                  <a:moveTo>
                    <a:pt x="2977" y="52"/>
                  </a:moveTo>
                  <a:lnTo>
                    <a:pt x="2947" y="0"/>
                  </a:lnTo>
                  <a:lnTo>
                    <a:pt x="0" y="1701"/>
                  </a:lnTo>
                  <a:lnTo>
                    <a:pt x="61" y="1805"/>
                  </a:lnTo>
                  <a:lnTo>
                    <a:pt x="3008" y="104"/>
                  </a:lnTo>
                  <a:lnTo>
                    <a:pt x="2977" y="5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249" y="2496"/>
              <a:ext cx="18" cy="22"/>
            </a:xfrm>
            <a:custGeom>
              <a:avLst/>
              <a:gdLst>
                <a:gd name="T0" fmla="*/ 2 w 91"/>
                <a:gd name="T1" fmla="*/ 4 h 113"/>
                <a:gd name="T2" fmla="*/ 3 w 91"/>
                <a:gd name="T3" fmla="*/ 4 h 113"/>
                <a:gd name="T4" fmla="*/ 3 w 91"/>
                <a:gd name="T5" fmla="*/ 4 h 113"/>
                <a:gd name="T6" fmla="*/ 3 w 91"/>
                <a:gd name="T7" fmla="*/ 4 h 113"/>
                <a:gd name="T8" fmla="*/ 3 w 91"/>
                <a:gd name="T9" fmla="*/ 4 h 113"/>
                <a:gd name="T10" fmla="*/ 3 w 91"/>
                <a:gd name="T11" fmla="*/ 4 h 113"/>
                <a:gd name="T12" fmla="*/ 3 w 91"/>
                <a:gd name="T13" fmla="*/ 3 h 113"/>
                <a:gd name="T14" fmla="*/ 3 w 91"/>
                <a:gd name="T15" fmla="*/ 3 h 113"/>
                <a:gd name="T16" fmla="*/ 4 w 91"/>
                <a:gd name="T17" fmla="*/ 3 h 113"/>
                <a:gd name="T18" fmla="*/ 4 w 91"/>
                <a:gd name="T19" fmla="*/ 2 h 113"/>
                <a:gd name="T20" fmla="*/ 4 w 91"/>
                <a:gd name="T21" fmla="*/ 2 h 113"/>
                <a:gd name="T22" fmla="*/ 3 w 91"/>
                <a:gd name="T23" fmla="*/ 2 h 113"/>
                <a:gd name="T24" fmla="*/ 3 w 91"/>
                <a:gd name="T25" fmla="*/ 1 h 113"/>
                <a:gd name="T26" fmla="*/ 3 w 91"/>
                <a:gd name="T27" fmla="*/ 1 h 113"/>
                <a:gd name="T28" fmla="*/ 3 w 91"/>
                <a:gd name="T29" fmla="*/ 1 h 113"/>
                <a:gd name="T30" fmla="*/ 2 w 91"/>
                <a:gd name="T31" fmla="*/ 0 h 113"/>
                <a:gd name="T32" fmla="*/ 2 w 91"/>
                <a:gd name="T33" fmla="*/ 0 h 113"/>
                <a:gd name="T34" fmla="*/ 2 w 91"/>
                <a:gd name="T35" fmla="*/ 0 h 113"/>
                <a:gd name="T36" fmla="*/ 1 w 91"/>
                <a:gd name="T37" fmla="*/ 0 h 113"/>
                <a:gd name="T38" fmla="*/ 1 w 91"/>
                <a:gd name="T39" fmla="*/ 0 h 113"/>
                <a:gd name="T40" fmla="*/ 1 w 91"/>
                <a:gd name="T41" fmla="*/ 0 h 113"/>
                <a:gd name="T42" fmla="*/ 1 w 91"/>
                <a:gd name="T43" fmla="*/ 0 h 113"/>
                <a:gd name="T44" fmla="*/ 1 w 91"/>
                <a:gd name="T45" fmla="*/ 0 h 113"/>
                <a:gd name="T46" fmla="*/ 0 w 91"/>
                <a:gd name="T47" fmla="*/ 0 h 113"/>
                <a:gd name="T48" fmla="*/ 0 w 91"/>
                <a:gd name="T49" fmla="*/ 0 h 113"/>
                <a:gd name="T50" fmla="*/ 2 w 91"/>
                <a:gd name="T51" fmla="*/ 4 h 1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1" h="113">
                  <a:moveTo>
                    <a:pt x="61" y="113"/>
                  </a:moveTo>
                  <a:lnTo>
                    <a:pt x="66" y="110"/>
                  </a:lnTo>
                  <a:lnTo>
                    <a:pt x="71" y="105"/>
                  </a:lnTo>
                  <a:lnTo>
                    <a:pt x="76" y="100"/>
                  </a:lnTo>
                  <a:lnTo>
                    <a:pt x="80" y="96"/>
                  </a:lnTo>
                  <a:lnTo>
                    <a:pt x="83" y="90"/>
                  </a:lnTo>
                  <a:lnTo>
                    <a:pt x="87" y="85"/>
                  </a:lnTo>
                  <a:lnTo>
                    <a:pt x="88" y="79"/>
                  </a:lnTo>
                  <a:lnTo>
                    <a:pt x="90" y="74"/>
                  </a:lnTo>
                  <a:lnTo>
                    <a:pt x="91" y="63"/>
                  </a:lnTo>
                  <a:lnTo>
                    <a:pt x="90" y="52"/>
                  </a:lnTo>
                  <a:lnTo>
                    <a:pt x="87" y="41"/>
                  </a:lnTo>
                  <a:lnTo>
                    <a:pt x="82" y="32"/>
                  </a:lnTo>
                  <a:lnTo>
                    <a:pt x="76" y="22"/>
                  </a:lnTo>
                  <a:lnTo>
                    <a:pt x="68" y="14"/>
                  </a:lnTo>
                  <a:lnTo>
                    <a:pt x="58" y="8"/>
                  </a:lnTo>
                  <a:lnTo>
                    <a:pt x="49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3" y="4"/>
                  </a:lnTo>
                  <a:lnTo>
                    <a:pt x="7" y="6"/>
                  </a:lnTo>
                  <a:lnTo>
                    <a:pt x="0" y="9"/>
                  </a:lnTo>
                  <a:lnTo>
                    <a:pt x="61" y="1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214" y="2560"/>
              <a:ext cx="17" cy="17"/>
            </a:xfrm>
            <a:custGeom>
              <a:avLst/>
              <a:gdLst>
                <a:gd name="T0" fmla="*/ 3 w 82"/>
                <a:gd name="T1" fmla="*/ 3 h 83"/>
                <a:gd name="T2" fmla="*/ 3 w 82"/>
                <a:gd name="T3" fmla="*/ 3 h 83"/>
                <a:gd name="T4" fmla="*/ 3 w 82"/>
                <a:gd name="T5" fmla="*/ 3 h 83"/>
                <a:gd name="T6" fmla="*/ 3 w 82"/>
                <a:gd name="T7" fmla="*/ 3 h 83"/>
                <a:gd name="T8" fmla="*/ 4 w 82"/>
                <a:gd name="T9" fmla="*/ 3 h 83"/>
                <a:gd name="T10" fmla="*/ 4 w 82"/>
                <a:gd name="T11" fmla="*/ 2 h 83"/>
                <a:gd name="T12" fmla="*/ 4 w 82"/>
                <a:gd name="T13" fmla="*/ 2 h 83"/>
                <a:gd name="T14" fmla="*/ 4 w 82"/>
                <a:gd name="T15" fmla="*/ 2 h 83"/>
                <a:gd name="T16" fmla="*/ 3 w 82"/>
                <a:gd name="T17" fmla="*/ 1 h 83"/>
                <a:gd name="T18" fmla="*/ 3 w 82"/>
                <a:gd name="T19" fmla="*/ 1 h 83"/>
                <a:gd name="T20" fmla="*/ 3 w 82"/>
                <a:gd name="T21" fmla="*/ 1 h 83"/>
                <a:gd name="T22" fmla="*/ 3 w 82"/>
                <a:gd name="T23" fmla="*/ 0 h 83"/>
                <a:gd name="T24" fmla="*/ 2 w 82"/>
                <a:gd name="T25" fmla="*/ 0 h 83"/>
                <a:gd name="T26" fmla="*/ 2 w 82"/>
                <a:gd name="T27" fmla="*/ 0 h 83"/>
                <a:gd name="T28" fmla="*/ 2 w 82"/>
                <a:gd name="T29" fmla="*/ 0 h 83"/>
                <a:gd name="T30" fmla="*/ 1 w 82"/>
                <a:gd name="T31" fmla="*/ 0 h 83"/>
                <a:gd name="T32" fmla="*/ 1 w 82"/>
                <a:gd name="T33" fmla="*/ 0 h 83"/>
                <a:gd name="T34" fmla="*/ 1 w 82"/>
                <a:gd name="T35" fmla="*/ 0 h 83"/>
                <a:gd name="T36" fmla="*/ 0 w 82"/>
                <a:gd name="T37" fmla="*/ 0 h 83"/>
                <a:gd name="T38" fmla="*/ 0 w 82"/>
                <a:gd name="T39" fmla="*/ 0 h 83"/>
                <a:gd name="T40" fmla="*/ 0 w 82"/>
                <a:gd name="T41" fmla="*/ 1 h 83"/>
                <a:gd name="T42" fmla="*/ 3 w 82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2" h="83">
                  <a:moveTo>
                    <a:pt x="68" y="83"/>
                  </a:moveTo>
                  <a:lnTo>
                    <a:pt x="71" y="78"/>
                  </a:lnTo>
                  <a:lnTo>
                    <a:pt x="75" y="7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2" y="56"/>
                  </a:lnTo>
                  <a:lnTo>
                    <a:pt x="82" y="47"/>
                  </a:lnTo>
                  <a:lnTo>
                    <a:pt x="81" y="37"/>
                  </a:lnTo>
                  <a:lnTo>
                    <a:pt x="78" y="30"/>
                  </a:lnTo>
                  <a:lnTo>
                    <a:pt x="73" y="22"/>
                  </a:lnTo>
                  <a:lnTo>
                    <a:pt x="68" y="15"/>
                  </a:lnTo>
                  <a:lnTo>
                    <a:pt x="62" y="9"/>
                  </a:lnTo>
                  <a:lnTo>
                    <a:pt x="53" y="5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27" y="1"/>
                  </a:lnTo>
                  <a:lnTo>
                    <a:pt x="18" y="3"/>
                  </a:lnTo>
                  <a:lnTo>
                    <a:pt x="13" y="5"/>
                  </a:lnTo>
                  <a:lnTo>
                    <a:pt x="9" y="7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68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2161" y="2563"/>
              <a:ext cx="67" cy="37"/>
            </a:xfrm>
            <a:custGeom>
              <a:avLst/>
              <a:gdLst>
                <a:gd name="T0" fmla="*/ 0 w 335"/>
                <a:gd name="T1" fmla="*/ 8 h 181"/>
                <a:gd name="T2" fmla="*/ 0 w 335"/>
                <a:gd name="T3" fmla="*/ 8 h 181"/>
                <a:gd name="T4" fmla="*/ 1 w 335"/>
                <a:gd name="T5" fmla="*/ 8 h 181"/>
                <a:gd name="T6" fmla="*/ 2 w 335"/>
                <a:gd name="T7" fmla="*/ 8 h 181"/>
                <a:gd name="T8" fmla="*/ 3 w 335"/>
                <a:gd name="T9" fmla="*/ 7 h 181"/>
                <a:gd name="T10" fmla="*/ 4 w 335"/>
                <a:gd name="T11" fmla="*/ 7 h 181"/>
                <a:gd name="T12" fmla="*/ 5 w 335"/>
                <a:gd name="T13" fmla="*/ 7 h 181"/>
                <a:gd name="T14" fmla="*/ 6 w 335"/>
                <a:gd name="T15" fmla="*/ 7 h 181"/>
                <a:gd name="T16" fmla="*/ 7 w 335"/>
                <a:gd name="T17" fmla="*/ 7 h 181"/>
                <a:gd name="T18" fmla="*/ 8 w 335"/>
                <a:gd name="T19" fmla="*/ 6 h 181"/>
                <a:gd name="T20" fmla="*/ 8 w 335"/>
                <a:gd name="T21" fmla="*/ 6 h 181"/>
                <a:gd name="T22" fmla="*/ 9 w 335"/>
                <a:gd name="T23" fmla="*/ 6 h 181"/>
                <a:gd name="T24" fmla="*/ 10 w 335"/>
                <a:gd name="T25" fmla="*/ 5 h 181"/>
                <a:gd name="T26" fmla="*/ 11 w 335"/>
                <a:gd name="T27" fmla="*/ 5 h 181"/>
                <a:gd name="T28" fmla="*/ 12 w 335"/>
                <a:gd name="T29" fmla="*/ 4 h 181"/>
                <a:gd name="T30" fmla="*/ 12 w 335"/>
                <a:gd name="T31" fmla="*/ 4 h 181"/>
                <a:gd name="T32" fmla="*/ 13 w 335"/>
                <a:gd name="T33" fmla="*/ 3 h 181"/>
                <a:gd name="T34" fmla="*/ 13 w 335"/>
                <a:gd name="T35" fmla="*/ 3 h 181"/>
                <a:gd name="T36" fmla="*/ 11 w 335"/>
                <a:gd name="T37" fmla="*/ 0 h 181"/>
                <a:gd name="T38" fmla="*/ 10 w 335"/>
                <a:gd name="T39" fmla="*/ 0 h 181"/>
                <a:gd name="T40" fmla="*/ 10 w 335"/>
                <a:gd name="T41" fmla="*/ 1 h 181"/>
                <a:gd name="T42" fmla="*/ 9 w 335"/>
                <a:gd name="T43" fmla="*/ 1 h 181"/>
                <a:gd name="T44" fmla="*/ 9 w 335"/>
                <a:gd name="T45" fmla="*/ 1 h 181"/>
                <a:gd name="T46" fmla="*/ 8 w 335"/>
                <a:gd name="T47" fmla="*/ 2 h 181"/>
                <a:gd name="T48" fmla="*/ 8 w 335"/>
                <a:gd name="T49" fmla="*/ 2 h 181"/>
                <a:gd name="T50" fmla="*/ 7 w 335"/>
                <a:gd name="T51" fmla="*/ 2 h 181"/>
                <a:gd name="T52" fmla="*/ 6 w 335"/>
                <a:gd name="T53" fmla="*/ 2 h 181"/>
                <a:gd name="T54" fmla="*/ 6 w 335"/>
                <a:gd name="T55" fmla="*/ 3 h 181"/>
                <a:gd name="T56" fmla="*/ 5 w 335"/>
                <a:gd name="T57" fmla="*/ 3 h 181"/>
                <a:gd name="T58" fmla="*/ 4 w 335"/>
                <a:gd name="T59" fmla="*/ 3 h 181"/>
                <a:gd name="T60" fmla="*/ 3 w 335"/>
                <a:gd name="T61" fmla="*/ 3 h 181"/>
                <a:gd name="T62" fmla="*/ 3 w 335"/>
                <a:gd name="T63" fmla="*/ 3 h 181"/>
                <a:gd name="T64" fmla="*/ 2 w 335"/>
                <a:gd name="T65" fmla="*/ 3 h 181"/>
                <a:gd name="T66" fmla="*/ 1 w 335"/>
                <a:gd name="T67" fmla="*/ 3 h 181"/>
                <a:gd name="T68" fmla="*/ 0 w 335"/>
                <a:gd name="T69" fmla="*/ 3 h 181"/>
                <a:gd name="T70" fmla="*/ 0 w 335"/>
                <a:gd name="T71" fmla="*/ 3 h 181"/>
                <a:gd name="T72" fmla="*/ 0 w 335"/>
                <a:gd name="T73" fmla="*/ 8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5" h="181">
                  <a:moveTo>
                    <a:pt x="0" y="181"/>
                  </a:moveTo>
                  <a:lnTo>
                    <a:pt x="0" y="181"/>
                  </a:lnTo>
                  <a:lnTo>
                    <a:pt x="26" y="180"/>
                  </a:lnTo>
                  <a:lnTo>
                    <a:pt x="51" y="179"/>
                  </a:lnTo>
                  <a:lnTo>
                    <a:pt x="76" y="177"/>
                  </a:lnTo>
                  <a:lnTo>
                    <a:pt x="101" y="174"/>
                  </a:lnTo>
                  <a:lnTo>
                    <a:pt x="124" y="169"/>
                  </a:lnTo>
                  <a:lnTo>
                    <a:pt x="147" y="164"/>
                  </a:lnTo>
                  <a:lnTo>
                    <a:pt x="170" y="157"/>
                  </a:lnTo>
                  <a:lnTo>
                    <a:pt x="191" y="151"/>
                  </a:lnTo>
                  <a:lnTo>
                    <a:pt x="212" y="143"/>
                  </a:lnTo>
                  <a:lnTo>
                    <a:pt x="232" y="135"/>
                  </a:lnTo>
                  <a:lnTo>
                    <a:pt x="252" y="126"/>
                  </a:lnTo>
                  <a:lnTo>
                    <a:pt x="270" y="115"/>
                  </a:lnTo>
                  <a:lnTo>
                    <a:pt x="289" y="106"/>
                  </a:lnTo>
                  <a:lnTo>
                    <a:pt x="305" y="94"/>
                  </a:lnTo>
                  <a:lnTo>
                    <a:pt x="320" y="81"/>
                  </a:lnTo>
                  <a:lnTo>
                    <a:pt x="335" y="68"/>
                  </a:lnTo>
                  <a:lnTo>
                    <a:pt x="267" y="0"/>
                  </a:lnTo>
                  <a:lnTo>
                    <a:pt x="258" y="8"/>
                  </a:lnTo>
                  <a:lnTo>
                    <a:pt x="248" y="17"/>
                  </a:lnTo>
                  <a:lnTo>
                    <a:pt x="236" y="25"/>
                  </a:lnTo>
                  <a:lnTo>
                    <a:pt x="223" y="33"/>
                  </a:lnTo>
                  <a:lnTo>
                    <a:pt x="209" y="41"/>
                  </a:lnTo>
                  <a:lnTo>
                    <a:pt x="193" y="47"/>
                  </a:lnTo>
                  <a:lnTo>
                    <a:pt x="178" y="55"/>
                  </a:lnTo>
                  <a:lnTo>
                    <a:pt x="161" y="60"/>
                  </a:lnTo>
                  <a:lnTo>
                    <a:pt x="143" y="66"/>
                  </a:lnTo>
                  <a:lnTo>
                    <a:pt x="124" y="71"/>
                  </a:lnTo>
                  <a:lnTo>
                    <a:pt x="105" y="75"/>
                  </a:lnTo>
                  <a:lnTo>
                    <a:pt x="85" y="79"/>
                  </a:lnTo>
                  <a:lnTo>
                    <a:pt x="65" y="82"/>
                  </a:lnTo>
                  <a:lnTo>
                    <a:pt x="44" y="84"/>
                  </a:lnTo>
                  <a:lnTo>
                    <a:pt x="23" y="85"/>
                  </a:lnTo>
                  <a:lnTo>
                    <a:pt x="0" y="85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2082" y="2550"/>
              <a:ext cx="79" cy="50"/>
            </a:xfrm>
            <a:custGeom>
              <a:avLst/>
              <a:gdLst>
                <a:gd name="T0" fmla="*/ 0 w 396"/>
                <a:gd name="T1" fmla="*/ 0 h 246"/>
                <a:gd name="T2" fmla="*/ 0 w 396"/>
                <a:gd name="T3" fmla="*/ 0 h 246"/>
                <a:gd name="T4" fmla="*/ 0 w 396"/>
                <a:gd name="T5" fmla="*/ 1 h 246"/>
                <a:gd name="T6" fmla="*/ 0 w 396"/>
                <a:gd name="T7" fmla="*/ 1 h 246"/>
                <a:gd name="T8" fmla="*/ 0 w 396"/>
                <a:gd name="T9" fmla="*/ 2 h 246"/>
                <a:gd name="T10" fmla="*/ 0 w 396"/>
                <a:gd name="T11" fmla="*/ 2 h 246"/>
                <a:gd name="T12" fmla="*/ 1 w 396"/>
                <a:gd name="T13" fmla="*/ 3 h 246"/>
                <a:gd name="T14" fmla="*/ 1 w 396"/>
                <a:gd name="T15" fmla="*/ 3 h 246"/>
                <a:gd name="T16" fmla="*/ 1 w 396"/>
                <a:gd name="T17" fmla="*/ 4 h 246"/>
                <a:gd name="T18" fmla="*/ 2 w 396"/>
                <a:gd name="T19" fmla="*/ 4 h 246"/>
                <a:gd name="T20" fmla="*/ 2 w 396"/>
                <a:gd name="T21" fmla="*/ 5 h 246"/>
                <a:gd name="T22" fmla="*/ 2 w 396"/>
                <a:gd name="T23" fmla="*/ 5 h 246"/>
                <a:gd name="T24" fmla="*/ 3 w 396"/>
                <a:gd name="T25" fmla="*/ 6 h 246"/>
                <a:gd name="T26" fmla="*/ 3 w 396"/>
                <a:gd name="T27" fmla="*/ 6 h 246"/>
                <a:gd name="T28" fmla="*/ 4 w 396"/>
                <a:gd name="T29" fmla="*/ 7 h 246"/>
                <a:gd name="T30" fmla="*/ 4 w 396"/>
                <a:gd name="T31" fmla="*/ 7 h 246"/>
                <a:gd name="T32" fmla="*/ 5 w 396"/>
                <a:gd name="T33" fmla="*/ 7 h 246"/>
                <a:gd name="T34" fmla="*/ 5 w 396"/>
                <a:gd name="T35" fmla="*/ 8 h 246"/>
                <a:gd name="T36" fmla="*/ 6 w 396"/>
                <a:gd name="T37" fmla="*/ 8 h 246"/>
                <a:gd name="T38" fmla="*/ 7 w 396"/>
                <a:gd name="T39" fmla="*/ 9 h 246"/>
                <a:gd name="T40" fmla="*/ 9 w 396"/>
                <a:gd name="T41" fmla="*/ 9 h 246"/>
                <a:gd name="T42" fmla="*/ 10 w 396"/>
                <a:gd name="T43" fmla="*/ 10 h 246"/>
                <a:gd name="T44" fmla="*/ 11 w 396"/>
                <a:gd name="T45" fmla="*/ 10 h 246"/>
                <a:gd name="T46" fmla="*/ 13 w 396"/>
                <a:gd name="T47" fmla="*/ 10 h 246"/>
                <a:gd name="T48" fmla="*/ 14 w 396"/>
                <a:gd name="T49" fmla="*/ 10 h 246"/>
                <a:gd name="T50" fmla="*/ 16 w 396"/>
                <a:gd name="T51" fmla="*/ 10 h 246"/>
                <a:gd name="T52" fmla="*/ 16 w 396"/>
                <a:gd name="T53" fmla="*/ 6 h 246"/>
                <a:gd name="T54" fmla="*/ 15 w 396"/>
                <a:gd name="T55" fmla="*/ 6 h 246"/>
                <a:gd name="T56" fmla="*/ 13 w 396"/>
                <a:gd name="T57" fmla="*/ 6 h 246"/>
                <a:gd name="T58" fmla="*/ 12 w 396"/>
                <a:gd name="T59" fmla="*/ 6 h 246"/>
                <a:gd name="T60" fmla="*/ 11 w 396"/>
                <a:gd name="T61" fmla="*/ 6 h 246"/>
                <a:gd name="T62" fmla="*/ 10 w 396"/>
                <a:gd name="T63" fmla="*/ 5 h 246"/>
                <a:gd name="T64" fmla="*/ 9 w 396"/>
                <a:gd name="T65" fmla="*/ 5 h 246"/>
                <a:gd name="T66" fmla="*/ 8 w 396"/>
                <a:gd name="T67" fmla="*/ 4 h 246"/>
                <a:gd name="T68" fmla="*/ 7 w 396"/>
                <a:gd name="T69" fmla="*/ 4 h 246"/>
                <a:gd name="T70" fmla="*/ 7 w 396"/>
                <a:gd name="T71" fmla="*/ 4 h 246"/>
                <a:gd name="T72" fmla="*/ 6 w 396"/>
                <a:gd name="T73" fmla="*/ 3 h 246"/>
                <a:gd name="T74" fmla="*/ 6 w 396"/>
                <a:gd name="T75" fmla="*/ 3 h 246"/>
                <a:gd name="T76" fmla="*/ 6 w 396"/>
                <a:gd name="T77" fmla="*/ 3 h 246"/>
                <a:gd name="T78" fmla="*/ 5 w 396"/>
                <a:gd name="T79" fmla="*/ 3 h 246"/>
                <a:gd name="T80" fmla="*/ 5 w 396"/>
                <a:gd name="T81" fmla="*/ 2 h 246"/>
                <a:gd name="T82" fmla="*/ 5 w 396"/>
                <a:gd name="T83" fmla="*/ 2 h 246"/>
                <a:gd name="T84" fmla="*/ 5 w 396"/>
                <a:gd name="T85" fmla="*/ 2 h 246"/>
                <a:gd name="T86" fmla="*/ 4 w 396"/>
                <a:gd name="T87" fmla="*/ 2 h 246"/>
                <a:gd name="T88" fmla="*/ 4 w 396"/>
                <a:gd name="T89" fmla="*/ 2 h 246"/>
                <a:gd name="T90" fmla="*/ 4 w 396"/>
                <a:gd name="T91" fmla="*/ 1 h 246"/>
                <a:gd name="T92" fmla="*/ 4 w 396"/>
                <a:gd name="T93" fmla="*/ 1 h 246"/>
                <a:gd name="T94" fmla="*/ 4 w 396"/>
                <a:gd name="T95" fmla="*/ 1 h 246"/>
                <a:gd name="T96" fmla="*/ 4 w 396"/>
                <a:gd name="T97" fmla="*/ 0 h 246"/>
                <a:gd name="T98" fmla="*/ 4 w 396"/>
                <a:gd name="T99" fmla="*/ 0 h 246"/>
                <a:gd name="T100" fmla="*/ 4 w 396"/>
                <a:gd name="T101" fmla="*/ 0 h 246"/>
                <a:gd name="T102" fmla="*/ 4 w 396"/>
                <a:gd name="T103" fmla="*/ 0 h 246"/>
                <a:gd name="T104" fmla="*/ 0 w 396"/>
                <a:gd name="T105" fmla="*/ 0 h 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6" h="246">
                  <a:moveTo>
                    <a:pt x="0" y="0"/>
                  </a:moveTo>
                  <a:lnTo>
                    <a:pt x="0" y="0"/>
                  </a:lnTo>
                  <a:lnTo>
                    <a:pt x="1" y="15"/>
                  </a:lnTo>
                  <a:lnTo>
                    <a:pt x="4" y="29"/>
                  </a:lnTo>
                  <a:lnTo>
                    <a:pt x="7" y="43"/>
                  </a:lnTo>
                  <a:lnTo>
                    <a:pt x="11" y="56"/>
                  </a:lnTo>
                  <a:lnTo>
                    <a:pt x="17" y="69"/>
                  </a:lnTo>
                  <a:lnTo>
                    <a:pt x="23" y="82"/>
                  </a:lnTo>
                  <a:lnTo>
                    <a:pt x="30" y="94"/>
                  </a:lnTo>
                  <a:lnTo>
                    <a:pt x="38" y="106"/>
                  </a:lnTo>
                  <a:lnTo>
                    <a:pt x="47" y="117"/>
                  </a:lnTo>
                  <a:lnTo>
                    <a:pt x="57" y="127"/>
                  </a:lnTo>
                  <a:lnTo>
                    <a:pt x="66" y="138"/>
                  </a:lnTo>
                  <a:lnTo>
                    <a:pt x="77" y="148"/>
                  </a:lnTo>
                  <a:lnTo>
                    <a:pt x="89" y="157"/>
                  </a:lnTo>
                  <a:lnTo>
                    <a:pt x="101" y="165"/>
                  </a:lnTo>
                  <a:lnTo>
                    <a:pt x="114" y="174"/>
                  </a:lnTo>
                  <a:lnTo>
                    <a:pt x="128" y="182"/>
                  </a:lnTo>
                  <a:lnTo>
                    <a:pt x="155" y="197"/>
                  </a:lnTo>
                  <a:lnTo>
                    <a:pt x="185" y="210"/>
                  </a:lnTo>
                  <a:lnTo>
                    <a:pt x="217" y="220"/>
                  </a:lnTo>
                  <a:lnTo>
                    <a:pt x="250" y="229"/>
                  </a:lnTo>
                  <a:lnTo>
                    <a:pt x="285" y="237"/>
                  </a:lnTo>
                  <a:lnTo>
                    <a:pt x="320" y="242"/>
                  </a:lnTo>
                  <a:lnTo>
                    <a:pt x="358" y="245"/>
                  </a:lnTo>
                  <a:lnTo>
                    <a:pt x="396" y="246"/>
                  </a:lnTo>
                  <a:lnTo>
                    <a:pt x="396" y="150"/>
                  </a:lnTo>
                  <a:lnTo>
                    <a:pt x="364" y="149"/>
                  </a:lnTo>
                  <a:lnTo>
                    <a:pt x="331" y="147"/>
                  </a:lnTo>
                  <a:lnTo>
                    <a:pt x="301" y="142"/>
                  </a:lnTo>
                  <a:lnTo>
                    <a:pt x="273" y="136"/>
                  </a:lnTo>
                  <a:lnTo>
                    <a:pt x="245" y="128"/>
                  </a:lnTo>
                  <a:lnTo>
                    <a:pt x="220" y="120"/>
                  </a:lnTo>
                  <a:lnTo>
                    <a:pt x="196" y="110"/>
                  </a:lnTo>
                  <a:lnTo>
                    <a:pt x="173" y="98"/>
                  </a:lnTo>
                  <a:lnTo>
                    <a:pt x="165" y="93"/>
                  </a:lnTo>
                  <a:lnTo>
                    <a:pt x="155" y="86"/>
                  </a:lnTo>
                  <a:lnTo>
                    <a:pt x="147" y="81"/>
                  </a:lnTo>
                  <a:lnTo>
                    <a:pt x="139" y="74"/>
                  </a:lnTo>
                  <a:lnTo>
                    <a:pt x="132" y="68"/>
                  </a:lnTo>
                  <a:lnTo>
                    <a:pt x="126" y="61"/>
                  </a:lnTo>
                  <a:lnTo>
                    <a:pt x="119" y="55"/>
                  </a:lnTo>
                  <a:lnTo>
                    <a:pt x="115" y="48"/>
                  </a:lnTo>
                  <a:lnTo>
                    <a:pt x="111" y="42"/>
                  </a:lnTo>
                  <a:lnTo>
                    <a:pt x="106" y="37"/>
                  </a:lnTo>
                  <a:lnTo>
                    <a:pt x="103" y="30"/>
                  </a:lnTo>
                  <a:lnTo>
                    <a:pt x="101" y="24"/>
                  </a:lnTo>
                  <a:lnTo>
                    <a:pt x="99" y="18"/>
                  </a:lnTo>
                  <a:lnTo>
                    <a:pt x="98" y="12"/>
                  </a:lnTo>
                  <a:lnTo>
                    <a:pt x="98" y="6"/>
                  </a:lnTo>
                  <a:lnTo>
                    <a:pt x="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82" y="2510"/>
              <a:ext cx="41" cy="40"/>
            </a:xfrm>
            <a:custGeom>
              <a:avLst/>
              <a:gdLst>
                <a:gd name="T0" fmla="*/ 7 w 207"/>
                <a:gd name="T1" fmla="*/ 0 h 202"/>
                <a:gd name="T2" fmla="*/ 6 w 207"/>
                <a:gd name="T3" fmla="*/ 0 h 202"/>
                <a:gd name="T4" fmla="*/ 5 w 207"/>
                <a:gd name="T5" fmla="*/ 1 h 202"/>
                <a:gd name="T6" fmla="*/ 5 w 207"/>
                <a:gd name="T7" fmla="*/ 1 h 202"/>
                <a:gd name="T8" fmla="*/ 4 w 207"/>
                <a:gd name="T9" fmla="*/ 1 h 202"/>
                <a:gd name="T10" fmla="*/ 4 w 207"/>
                <a:gd name="T11" fmla="*/ 2 h 202"/>
                <a:gd name="T12" fmla="*/ 3 w 207"/>
                <a:gd name="T13" fmla="*/ 2 h 202"/>
                <a:gd name="T14" fmla="*/ 2 w 207"/>
                <a:gd name="T15" fmla="*/ 3 h 202"/>
                <a:gd name="T16" fmla="*/ 2 w 207"/>
                <a:gd name="T17" fmla="*/ 3 h 202"/>
                <a:gd name="T18" fmla="*/ 2 w 207"/>
                <a:gd name="T19" fmla="*/ 4 h 202"/>
                <a:gd name="T20" fmla="*/ 1 w 207"/>
                <a:gd name="T21" fmla="*/ 4 h 202"/>
                <a:gd name="T22" fmla="*/ 1 w 207"/>
                <a:gd name="T23" fmla="*/ 5 h 202"/>
                <a:gd name="T24" fmla="*/ 1 w 207"/>
                <a:gd name="T25" fmla="*/ 5 h 202"/>
                <a:gd name="T26" fmla="*/ 0 w 207"/>
                <a:gd name="T27" fmla="*/ 6 h 202"/>
                <a:gd name="T28" fmla="*/ 0 w 207"/>
                <a:gd name="T29" fmla="*/ 7 h 202"/>
                <a:gd name="T30" fmla="*/ 0 w 207"/>
                <a:gd name="T31" fmla="*/ 7 h 202"/>
                <a:gd name="T32" fmla="*/ 0 w 207"/>
                <a:gd name="T33" fmla="*/ 8 h 202"/>
                <a:gd name="T34" fmla="*/ 4 w 207"/>
                <a:gd name="T35" fmla="*/ 8 h 202"/>
                <a:gd name="T36" fmla="*/ 4 w 207"/>
                <a:gd name="T37" fmla="*/ 8 h 202"/>
                <a:gd name="T38" fmla="*/ 4 w 207"/>
                <a:gd name="T39" fmla="*/ 7 h 202"/>
                <a:gd name="T40" fmla="*/ 4 w 207"/>
                <a:gd name="T41" fmla="*/ 7 h 202"/>
                <a:gd name="T42" fmla="*/ 4 w 207"/>
                <a:gd name="T43" fmla="*/ 7 h 202"/>
                <a:gd name="T44" fmla="*/ 4 w 207"/>
                <a:gd name="T45" fmla="*/ 7 h 202"/>
                <a:gd name="T46" fmla="*/ 4 w 207"/>
                <a:gd name="T47" fmla="*/ 6 h 202"/>
                <a:gd name="T48" fmla="*/ 5 w 207"/>
                <a:gd name="T49" fmla="*/ 6 h 202"/>
                <a:gd name="T50" fmla="*/ 5 w 207"/>
                <a:gd name="T51" fmla="*/ 6 h 202"/>
                <a:gd name="T52" fmla="*/ 5 w 207"/>
                <a:gd name="T53" fmla="*/ 5 h 202"/>
                <a:gd name="T54" fmla="*/ 6 w 207"/>
                <a:gd name="T55" fmla="*/ 5 h 202"/>
                <a:gd name="T56" fmla="*/ 6 w 207"/>
                <a:gd name="T57" fmla="*/ 5 h 202"/>
                <a:gd name="T58" fmla="*/ 6 w 207"/>
                <a:gd name="T59" fmla="*/ 5 h 202"/>
                <a:gd name="T60" fmla="*/ 7 w 207"/>
                <a:gd name="T61" fmla="*/ 4 h 202"/>
                <a:gd name="T62" fmla="*/ 7 w 207"/>
                <a:gd name="T63" fmla="*/ 4 h 202"/>
                <a:gd name="T64" fmla="*/ 8 w 207"/>
                <a:gd name="T65" fmla="*/ 4 h 202"/>
                <a:gd name="T66" fmla="*/ 8 w 207"/>
                <a:gd name="T67" fmla="*/ 3 h 202"/>
                <a:gd name="T68" fmla="*/ 7 w 207"/>
                <a:gd name="T69" fmla="*/ 0 h 2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7" h="202">
                  <a:moveTo>
                    <a:pt x="170" y="0"/>
                  </a:moveTo>
                  <a:lnTo>
                    <a:pt x="153" y="7"/>
                  </a:lnTo>
                  <a:lnTo>
                    <a:pt x="135" y="16"/>
                  </a:lnTo>
                  <a:lnTo>
                    <a:pt x="119" y="25"/>
                  </a:lnTo>
                  <a:lnTo>
                    <a:pt x="104" y="34"/>
                  </a:lnTo>
                  <a:lnTo>
                    <a:pt x="90" y="45"/>
                  </a:lnTo>
                  <a:lnTo>
                    <a:pt x="76" y="56"/>
                  </a:lnTo>
                  <a:lnTo>
                    <a:pt x="63" y="68"/>
                  </a:lnTo>
                  <a:lnTo>
                    <a:pt x="51" y="80"/>
                  </a:lnTo>
                  <a:lnTo>
                    <a:pt x="40" y="94"/>
                  </a:lnTo>
                  <a:lnTo>
                    <a:pt x="31" y="107"/>
                  </a:lnTo>
                  <a:lnTo>
                    <a:pt x="22" y="122"/>
                  </a:lnTo>
                  <a:lnTo>
                    <a:pt x="14" y="136"/>
                  </a:lnTo>
                  <a:lnTo>
                    <a:pt x="9" y="152"/>
                  </a:lnTo>
                  <a:lnTo>
                    <a:pt x="5" y="168"/>
                  </a:lnTo>
                  <a:lnTo>
                    <a:pt x="1" y="186"/>
                  </a:lnTo>
                  <a:lnTo>
                    <a:pt x="0" y="202"/>
                  </a:lnTo>
                  <a:lnTo>
                    <a:pt x="97" y="202"/>
                  </a:lnTo>
                  <a:lnTo>
                    <a:pt x="98" y="195"/>
                  </a:lnTo>
                  <a:lnTo>
                    <a:pt x="99" y="188"/>
                  </a:lnTo>
                  <a:lnTo>
                    <a:pt x="100" y="181"/>
                  </a:lnTo>
                  <a:lnTo>
                    <a:pt x="103" y="174"/>
                  </a:lnTo>
                  <a:lnTo>
                    <a:pt x="106" y="166"/>
                  </a:lnTo>
                  <a:lnTo>
                    <a:pt x="111" y="160"/>
                  </a:lnTo>
                  <a:lnTo>
                    <a:pt x="116" y="152"/>
                  </a:lnTo>
                  <a:lnTo>
                    <a:pt x="123" y="145"/>
                  </a:lnTo>
                  <a:lnTo>
                    <a:pt x="130" y="137"/>
                  </a:lnTo>
                  <a:lnTo>
                    <a:pt x="139" y="129"/>
                  </a:lnTo>
                  <a:lnTo>
                    <a:pt x="147" y="122"/>
                  </a:lnTo>
                  <a:lnTo>
                    <a:pt x="158" y="114"/>
                  </a:lnTo>
                  <a:lnTo>
                    <a:pt x="169" y="107"/>
                  </a:lnTo>
                  <a:lnTo>
                    <a:pt x="181" y="100"/>
                  </a:lnTo>
                  <a:lnTo>
                    <a:pt x="194" y="94"/>
                  </a:lnTo>
                  <a:lnTo>
                    <a:pt x="207" y="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088" y="2541"/>
              <a:ext cx="13" cy="18"/>
            </a:xfrm>
            <a:custGeom>
              <a:avLst/>
              <a:gdLst>
                <a:gd name="T0" fmla="*/ 1 w 66"/>
                <a:gd name="T1" fmla="*/ 3 h 93"/>
                <a:gd name="T2" fmla="*/ 2 w 66"/>
                <a:gd name="T3" fmla="*/ 3 h 93"/>
                <a:gd name="T4" fmla="*/ 2 w 66"/>
                <a:gd name="T5" fmla="*/ 3 h 93"/>
                <a:gd name="T6" fmla="*/ 2 w 66"/>
                <a:gd name="T7" fmla="*/ 3 h 93"/>
                <a:gd name="T8" fmla="*/ 2 w 66"/>
                <a:gd name="T9" fmla="*/ 3 h 93"/>
                <a:gd name="T10" fmla="*/ 2 w 66"/>
                <a:gd name="T11" fmla="*/ 3 h 93"/>
                <a:gd name="T12" fmla="*/ 2 w 66"/>
                <a:gd name="T13" fmla="*/ 3 h 93"/>
                <a:gd name="T14" fmla="*/ 3 w 66"/>
                <a:gd name="T15" fmla="*/ 2 h 93"/>
                <a:gd name="T16" fmla="*/ 3 w 66"/>
                <a:gd name="T17" fmla="*/ 2 h 93"/>
                <a:gd name="T18" fmla="*/ 3 w 66"/>
                <a:gd name="T19" fmla="*/ 2 h 93"/>
                <a:gd name="T20" fmla="*/ 2 w 66"/>
                <a:gd name="T21" fmla="*/ 1 h 93"/>
                <a:gd name="T22" fmla="*/ 2 w 66"/>
                <a:gd name="T23" fmla="*/ 1 h 93"/>
                <a:gd name="T24" fmla="*/ 2 w 66"/>
                <a:gd name="T25" fmla="*/ 1 h 93"/>
                <a:gd name="T26" fmla="*/ 2 w 66"/>
                <a:gd name="T27" fmla="*/ 0 h 93"/>
                <a:gd name="T28" fmla="*/ 2 w 66"/>
                <a:gd name="T29" fmla="*/ 0 h 93"/>
                <a:gd name="T30" fmla="*/ 1 w 66"/>
                <a:gd name="T31" fmla="*/ 0 h 93"/>
                <a:gd name="T32" fmla="*/ 1 w 66"/>
                <a:gd name="T33" fmla="*/ 0 h 93"/>
                <a:gd name="T34" fmla="*/ 1 w 66"/>
                <a:gd name="T35" fmla="*/ 0 h 93"/>
                <a:gd name="T36" fmla="*/ 0 w 66"/>
                <a:gd name="T37" fmla="*/ 0 h 93"/>
                <a:gd name="T38" fmla="*/ 0 w 66"/>
                <a:gd name="T39" fmla="*/ 0 h 93"/>
                <a:gd name="T40" fmla="*/ 0 w 66"/>
                <a:gd name="T41" fmla="*/ 0 h 93"/>
                <a:gd name="T42" fmla="*/ 1 w 66"/>
                <a:gd name="T43" fmla="*/ 3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93">
                  <a:moveTo>
                    <a:pt x="36" y="93"/>
                  </a:moveTo>
                  <a:lnTo>
                    <a:pt x="42" y="91"/>
                  </a:lnTo>
                  <a:lnTo>
                    <a:pt x="46" y="88"/>
                  </a:lnTo>
                  <a:lnTo>
                    <a:pt x="50" y="84"/>
                  </a:lnTo>
                  <a:lnTo>
                    <a:pt x="55" y="81"/>
                  </a:lnTo>
                  <a:lnTo>
                    <a:pt x="60" y="74"/>
                  </a:lnTo>
                  <a:lnTo>
                    <a:pt x="63" y="65"/>
                  </a:lnTo>
                  <a:lnTo>
                    <a:pt x="66" y="56"/>
                  </a:lnTo>
                  <a:lnTo>
                    <a:pt x="66" y="48"/>
                  </a:lnTo>
                  <a:lnTo>
                    <a:pt x="64" y="39"/>
                  </a:lnTo>
                  <a:lnTo>
                    <a:pt x="62" y="30"/>
                  </a:lnTo>
                  <a:lnTo>
                    <a:pt x="58" y="23"/>
                  </a:lnTo>
                  <a:lnTo>
                    <a:pt x="53" y="15"/>
                  </a:lnTo>
                  <a:lnTo>
                    <a:pt x="46" y="10"/>
                  </a:lnTo>
                  <a:lnTo>
                    <a:pt x="39" y="4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9" y="1"/>
                  </a:lnTo>
                  <a:lnTo>
                    <a:pt x="5" y="3"/>
                  </a:lnTo>
                  <a:lnTo>
                    <a:pt x="0" y="6"/>
                  </a:lnTo>
                  <a:lnTo>
                    <a:pt x="36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117" y="2615"/>
              <a:ext cx="16" cy="17"/>
            </a:xfrm>
            <a:custGeom>
              <a:avLst/>
              <a:gdLst>
                <a:gd name="T0" fmla="*/ 3 w 82"/>
                <a:gd name="T1" fmla="*/ 3 h 83"/>
                <a:gd name="T2" fmla="*/ 3 w 82"/>
                <a:gd name="T3" fmla="*/ 3 h 83"/>
                <a:gd name="T4" fmla="*/ 3 w 82"/>
                <a:gd name="T5" fmla="*/ 3 h 83"/>
                <a:gd name="T6" fmla="*/ 3 w 82"/>
                <a:gd name="T7" fmla="*/ 3 h 83"/>
                <a:gd name="T8" fmla="*/ 3 w 82"/>
                <a:gd name="T9" fmla="*/ 3 h 83"/>
                <a:gd name="T10" fmla="*/ 3 w 82"/>
                <a:gd name="T11" fmla="*/ 2 h 83"/>
                <a:gd name="T12" fmla="*/ 3 w 82"/>
                <a:gd name="T13" fmla="*/ 2 h 83"/>
                <a:gd name="T14" fmla="*/ 3 w 82"/>
                <a:gd name="T15" fmla="*/ 2 h 83"/>
                <a:gd name="T16" fmla="*/ 3 w 82"/>
                <a:gd name="T17" fmla="*/ 1 h 83"/>
                <a:gd name="T18" fmla="*/ 3 w 82"/>
                <a:gd name="T19" fmla="*/ 1 h 83"/>
                <a:gd name="T20" fmla="*/ 3 w 82"/>
                <a:gd name="T21" fmla="*/ 1 h 83"/>
                <a:gd name="T22" fmla="*/ 2 w 82"/>
                <a:gd name="T23" fmla="*/ 0 h 83"/>
                <a:gd name="T24" fmla="*/ 2 w 82"/>
                <a:gd name="T25" fmla="*/ 0 h 83"/>
                <a:gd name="T26" fmla="*/ 2 w 82"/>
                <a:gd name="T27" fmla="*/ 0 h 83"/>
                <a:gd name="T28" fmla="*/ 1 w 82"/>
                <a:gd name="T29" fmla="*/ 0 h 83"/>
                <a:gd name="T30" fmla="*/ 1 w 82"/>
                <a:gd name="T31" fmla="*/ 0 h 83"/>
                <a:gd name="T32" fmla="*/ 1 w 82"/>
                <a:gd name="T33" fmla="*/ 0 h 83"/>
                <a:gd name="T34" fmla="*/ 1 w 82"/>
                <a:gd name="T35" fmla="*/ 0 h 83"/>
                <a:gd name="T36" fmla="*/ 0 w 82"/>
                <a:gd name="T37" fmla="*/ 0 h 83"/>
                <a:gd name="T38" fmla="*/ 0 w 82"/>
                <a:gd name="T39" fmla="*/ 0 h 83"/>
                <a:gd name="T40" fmla="*/ 0 w 82"/>
                <a:gd name="T41" fmla="*/ 1 h 83"/>
                <a:gd name="T42" fmla="*/ 3 w 82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2" h="83">
                  <a:moveTo>
                    <a:pt x="67" y="83"/>
                  </a:moveTo>
                  <a:lnTo>
                    <a:pt x="71" y="79"/>
                  </a:lnTo>
                  <a:lnTo>
                    <a:pt x="74" y="75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81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7" y="29"/>
                  </a:lnTo>
                  <a:lnTo>
                    <a:pt x="72" y="22"/>
                  </a:lnTo>
                  <a:lnTo>
                    <a:pt x="67" y="15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4" y="2"/>
                  </a:lnTo>
                  <a:lnTo>
                    <a:pt x="35" y="0"/>
                  </a:lnTo>
                  <a:lnTo>
                    <a:pt x="25" y="1"/>
                  </a:lnTo>
                  <a:lnTo>
                    <a:pt x="17" y="3"/>
                  </a:lnTo>
                  <a:lnTo>
                    <a:pt x="13" y="6"/>
                  </a:lnTo>
                  <a:lnTo>
                    <a:pt x="8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67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063" y="2618"/>
              <a:ext cx="67" cy="37"/>
            </a:xfrm>
            <a:custGeom>
              <a:avLst/>
              <a:gdLst>
                <a:gd name="T0" fmla="*/ 0 w 336"/>
                <a:gd name="T1" fmla="*/ 8 h 182"/>
                <a:gd name="T2" fmla="*/ 0 w 336"/>
                <a:gd name="T3" fmla="*/ 8 h 182"/>
                <a:gd name="T4" fmla="*/ 1 w 336"/>
                <a:gd name="T5" fmla="*/ 8 h 182"/>
                <a:gd name="T6" fmla="*/ 2 w 336"/>
                <a:gd name="T7" fmla="*/ 8 h 182"/>
                <a:gd name="T8" fmla="*/ 3 w 336"/>
                <a:gd name="T9" fmla="*/ 7 h 182"/>
                <a:gd name="T10" fmla="*/ 4 w 336"/>
                <a:gd name="T11" fmla="*/ 7 h 182"/>
                <a:gd name="T12" fmla="*/ 5 w 336"/>
                <a:gd name="T13" fmla="*/ 7 h 182"/>
                <a:gd name="T14" fmla="*/ 6 w 336"/>
                <a:gd name="T15" fmla="*/ 7 h 182"/>
                <a:gd name="T16" fmla="*/ 7 w 336"/>
                <a:gd name="T17" fmla="*/ 7 h 182"/>
                <a:gd name="T18" fmla="*/ 8 w 336"/>
                <a:gd name="T19" fmla="*/ 6 h 182"/>
                <a:gd name="T20" fmla="*/ 8 w 336"/>
                <a:gd name="T21" fmla="*/ 6 h 182"/>
                <a:gd name="T22" fmla="*/ 9 w 336"/>
                <a:gd name="T23" fmla="*/ 5 h 182"/>
                <a:gd name="T24" fmla="*/ 10 w 336"/>
                <a:gd name="T25" fmla="*/ 5 h 182"/>
                <a:gd name="T26" fmla="*/ 11 w 336"/>
                <a:gd name="T27" fmla="*/ 5 h 182"/>
                <a:gd name="T28" fmla="*/ 12 w 336"/>
                <a:gd name="T29" fmla="*/ 4 h 182"/>
                <a:gd name="T30" fmla="*/ 12 w 336"/>
                <a:gd name="T31" fmla="*/ 4 h 182"/>
                <a:gd name="T32" fmla="*/ 13 w 336"/>
                <a:gd name="T33" fmla="*/ 3 h 182"/>
                <a:gd name="T34" fmla="*/ 13 w 336"/>
                <a:gd name="T35" fmla="*/ 3 h 182"/>
                <a:gd name="T36" fmla="*/ 11 w 336"/>
                <a:gd name="T37" fmla="*/ 0 h 182"/>
                <a:gd name="T38" fmla="*/ 10 w 336"/>
                <a:gd name="T39" fmla="*/ 0 h 182"/>
                <a:gd name="T40" fmla="*/ 10 w 336"/>
                <a:gd name="T41" fmla="*/ 1 h 182"/>
                <a:gd name="T42" fmla="*/ 9 w 336"/>
                <a:gd name="T43" fmla="*/ 1 h 182"/>
                <a:gd name="T44" fmla="*/ 9 w 336"/>
                <a:gd name="T45" fmla="*/ 1 h 182"/>
                <a:gd name="T46" fmla="*/ 8 w 336"/>
                <a:gd name="T47" fmla="*/ 2 h 182"/>
                <a:gd name="T48" fmla="*/ 8 w 336"/>
                <a:gd name="T49" fmla="*/ 2 h 182"/>
                <a:gd name="T50" fmla="*/ 7 w 336"/>
                <a:gd name="T51" fmla="*/ 2 h 182"/>
                <a:gd name="T52" fmla="*/ 6 w 336"/>
                <a:gd name="T53" fmla="*/ 2 h 182"/>
                <a:gd name="T54" fmla="*/ 6 w 336"/>
                <a:gd name="T55" fmla="*/ 3 h 182"/>
                <a:gd name="T56" fmla="*/ 5 w 336"/>
                <a:gd name="T57" fmla="*/ 3 h 182"/>
                <a:gd name="T58" fmla="*/ 4 w 336"/>
                <a:gd name="T59" fmla="*/ 3 h 182"/>
                <a:gd name="T60" fmla="*/ 3 w 336"/>
                <a:gd name="T61" fmla="*/ 3 h 182"/>
                <a:gd name="T62" fmla="*/ 3 w 336"/>
                <a:gd name="T63" fmla="*/ 3 h 182"/>
                <a:gd name="T64" fmla="*/ 2 w 336"/>
                <a:gd name="T65" fmla="*/ 3 h 182"/>
                <a:gd name="T66" fmla="*/ 1 w 336"/>
                <a:gd name="T67" fmla="*/ 3 h 182"/>
                <a:gd name="T68" fmla="*/ 0 w 336"/>
                <a:gd name="T69" fmla="*/ 3 h 182"/>
                <a:gd name="T70" fmla="*/ 0 w 336"/>
                <a:gd name="T71" fmla="*/ 3 h 182"/>
                <a:gd name="T72" fmla="*/ 0 w 336"/>
                <a:gd name="T73" fmla="*/ 8 h 1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6" h="182">
                  <a:moveTo>
                    <a:pt x="0" y="182"/>
                  </a:moveTo>
                  <a:lnTo>
                    <a:pt x="0" y="182"/>
                  </a:lnTo>
                  <a:lnTo>
                    <a:pt x="26" y="181"/>
                  </a:lnTo>
                  <a:lnTo>
                    <a:pt x="51" y="180"/>
                  </a:lnTo>
                  <a:lnTo>
                    <a:pt x="77" y="178"/>
                  </a:lnTo>
                  <a:lnTo>
                    <a:pt x="101" y="173"/>
                  </a:lnTo>
                  <a:lnTo>
                    <a:pt x="125" y="170"/>
                  </a:lnTo>
                  <a:lnTo>
                    <a:pt x="147" y="165"/>
                  </a:lnTo>
                  <a:lnTo>
                    <a:pt x="170" y="158"/>
                  </a:lnTo>
                  <a:lnTo>
                    <a:pt x="192" y="152"/>
                  </a:lnTo>
                  <a:lnTo>
                    <a:pt x="213" y="144"/>
                  </a:lnTo>
                  <a:lnTo>
                    <a:pt x="234" y="135"/>
                  </a:lnTo>
                  <a:lnTo>
                    <a:pt x="252" y="126"/>
                  </a:lnTo>
                  <a:lnTo>
                    <a:pt x="272" y="116"/>
                  </a:lnTo>
                  <a:lnTo>
                    <a:pt x="289" y="105"/>
                  </a:lnTo>
                  <a:lnTo>
                    <a:pt x="305" y="93"/>
                  </a:lnTo>
                  <a:lnTo>
                    <a:pt x="322" y="81"/>
                  </a:lnTo>
                  <a:lnTo>
                    <a:pt x="336" y="68"/>
                  </a:lnTo>
                  <a:lnTo>
                    <a:pt x="269" y="0"/>
                  </a:lnTo>
                  <a:lnTo>
                    <a:pt x="259" y="9"/>
                  </a:lnTo>
                  <a:lnTo>
                    <a:pt x="248" y="18"/>
                  </a:lnTo>
                  <a:lnTo>
                    <a:pt x="236" y="25"/>
                  </a:lnTo>
                  <a:lnTo>
                    <a:pt x="223" y="33"/>
                  </a:lnTo>
                  <a:lnTo>
                    <a:pt x="210" y="40"/>
                  </a:lnTo>
                  <a:lnTo>
                    <a:pt x="195" y="48"/>
                  </a:lnTo>
                  <a:lnTo>
                    <a:pt x="179" y="54"/>
                  </a:lnTo>
                  <a:lnTo>
                    <a:pt x="162" y="61"/>
                  </a:lnTo>
                  <a:lnTo>
                    <a:pt x="144" y="66"/>
                  </a:lnTo>
                  <a:lnTo>
                    <a:pt x="126" y="72"/>
                  </a:lnTo>
                  <a:lnTo>
                    <a:pt x="106" y="76"/>
                  </a:lnTo>
                  <a:lnTo>
                    <a:pt x="86" y="79"/>
                  </a:lnTo>
                  <a:lnTo>
                    <a:pt x="65" y="82"/>
                  </a:lnTo>
                  <a:lnTo>
                    <a:pt x="45" y="84"/>
                  </a:lnTo>
                  <a:lnTo>
                    <a:pt x="23" y="86"/>
                  </a:lnTo>
                  <a:lnTo>
                    <a:pt x="0" y="86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984" y="2605"/>
              <a:ext cx="79" cy="50"/>
            </a:xfrm>
            <a:custGeom>
              <a:avLst/>
              <a:gdLst>
                <a:gd name="T0" fmla="*/ 0 w 394"/>
                <a:gd name="T1" fmla="*/ 0 h 247"/>
                <a:gd name="T2" fmla="*/ 0 w 394"/>
                <a:gd name="T3" fmla="*/ 0 h 247"/>
                <a:gd name="T4" fmla="*/ 0 w 394"/>
                <a:gd name="T5" fmla="*/ 1 h 247"/>
                <a:gd name="T6" fmla="*/ 0 w 394"/>
                <a:gd name="T7" fmla="*/ 1 h 247"/>
                <a:gd name="T8" fmla="*/ 0 w 394"/>
                <a:gd name="T9" fmla="*/ 2 h 247"/>
                <a:gd name="T10" fmla="*/ 0 w 394"/>
                <a:gd name="T11" fmla="*/ 2 h 247"/>
                <a:gd name="T12" fmla="*/ 1 w 394"/>
                <a:gd name="T13" fmla="*/ 3 h 247"/>
                <a:gd name="T14" fmla="*/ 1 w 394"/>
                <a:gd name="T15" fmla="*/ 3 h 247"/>
                <a:gd name="T16" fmla="*/ 1 w 394"/>
                <a:gd name="T17" fmla="*/ 4 h 247"/>
                <a:gd name="T18" fmla="*/ 1 w 394"/>
                <a:gd name="T19" fmla="*/ 4 h 247"/>
                <a:gd name="T20" fmla="*/ 2 w 394"/>
                <a:gd name="T21" fmla="*/ 5 h 247"/>
                <a:gd name="T22" fmla="*/ 2 w 394"/>
                <a:gd name="T23" fmla="*/ 5 h 247"/>
                <a:gd name="T24" fmla="*/ 3 w 394"/>
                <a:gd name="T25" fmla="*/ 6 h 247"/>
                <a:gd name="T26" fmla="*/ 3 w 394"/>
                <a:gd name="T27" fmla="*/ 6 h 247"/>
                <a:gd name="T28" fmla="*/ 3 w 394"/>
                <a:gd name="T29" fmla="*/ 6 h 247"/>
                <a:gd name="T30" fmla="*/ 4 w 394"/>
                <a:gd name="T31" fmla="*/ 7 h 247"/>
                <a:gd name="T32" fmla="*/ 4 w 394"/>
                <a:gd name="T33" fmla="*/ 7 h 247"/>
                <a:gd name="T34" fmla="*/ 5 w 394"/>
                <a:gd name="T35" fmla="*/ 7 h 247"/>
                <a:gd name="T36" fmla="*/ 6 w 394"/>
                <a:gd name="T37" fmla="*/ 8 h 247"/>
                <a:gd name="T38" fmla="*/ 7 w 394"/>
                <a:gd name="T39" fmla="*/ 9 h 247"/>
                <a:gd name="T40" fmla="*/ 9 w 394"/>
                <a:gd name="T41" fmla="*/ 9 h 247"/>
                <a:gd name="T42" fmla="*/ 10 w 394"/>
                <a:gd name="T43" fmla="*/ 10 h 247"/>
                <a:gd name="T44" fmla="*/ 11 w 394"/>
                <a:gd name="T45" fmla="*/ 10 h 247"/>
                <a:gd name="T46" fmla="*/ 13 w 394"/>
                <a:gd name="T47" fmla="*/ 10 h 247"/>
                <a:gd name="T48" fmla="*/ 14 w 394"/>
                <a:gd name="T49" fmla="*/ 10 h 247"/>
                <a:gd name="T50" fmla="*/ 16 w 394"/>
                <a:gd name="T51" fmla="*/ 10 h 247"/>
                <a:gd name="T52" fmla="*/ 16 w 394"/>
                <a:gd name="T53" fmla="*/ 6 h 247"/>
                <a:gd name="T54" fmla="*/ 15 w 394"/>
                <a:gd name="T55" fmla="*/ 6 h 247"/>
                <a:gd name="T56" fmla="*/ 13 w 394"/>
                <a:gd name="T57" fmla="*/ 6 h 247"/>
                <a:gd name="T58" fmla="*/ 12 w 394"/>
                <a:gd name="T59" fmla="*/ 6 h 247"/>
                <a:gd name="T60" fmla="*/ 11 w 394"/>
                <a:gd name="T61" fmla="*/ 6 h 247"/>
                <a:gd name="T62" fmla="*/ 10 w 394"/>
                <a:gd name="T63" fmla="*/ 5 h 247"/>
                <a:gd name="T64" fmla="*/ 9 w 394"/>
                <a:gd name="T65" fmla="*/ 5 h 247"/>
                <a:gd name="T66" fmla="*/ 8 w 394"/>
                <a:gd name="T67" fmla="*/ 4 h 247"/>
                <a:gd name="T68" fmla="*/ 7 w 394"/>
                <a:gd name="T69" fmla="*/ 4 h 247"/>
                <a:gd name="T70" fmla="*/ 7 w 394"/>
                <a:gd name="T71" fmla="*/ 4 h 247"/>
                <a:gd name="T72" fmla="*/ 6 w 394"/>
                <a:gd name="T73" fmla="*/ 4 h 247"/>
                <a:gd name="T74" fmla="*/ 6 w 394"/>
                <a:gd name="T75" fmla="*/ 3 h 247"/>
                <a:gd name="T76" fmla="*/ 6 w 394"/>
                <a:gd name="T77" fmla="*/ 3 h 247"/>
                <a:gd name="T78" fmla="*/ 5 w 394"/>
                <a:gd name="T79" fmla="*/ 3 h 247"/>
                <a:gd name="T80" fmla="*/ 5 w 394"/>
                <a:gd name="T81" fmla="*/ 3 h 247"/>
                <a:gd name="T82" fmla="*/ 5 w 394"/>
                <a:gd name="T83" fmla="*/ 2 h 247"/>
                <a:gd name="T84" fmla="*/ 5 w 394"/>
                <a:gd name="T85" fmla="*/ 2 h 247"/>
                <a:gd name="T86" fmla="*/ 4 w 394"/>
                <a:gd name="T87" fmla="*/ 2 h 247"/>
                <a:gd name="T88" fmla="*/ 4 w 394"/>
                <a:gd name="T89" fmla="*/ 1 h 247"/>
                <a:gd name="T90" fmla="*/ 4 w 394"/>
                <a:gd name="T91" fmla="*/ 1 h 247"/>
                <a:gd name="T92" fmla="*/ 4 w 394"/>
                <a:gd name="T93" fmla="*/ 1 h 247"/>
                <a:gd name="T94" fmla="*/ 4 w 394"/>
                <a:gd name="T95" fmla="*/ 1 h 247"/>
                <a:gd name="T96" fmla="*/ 4 w 394"/>
                <a:gd name="T97" fmla="*/ 0 h 247"/>
                <a:gd name="T98" fmla="*/ 4 w 394"/>
                <a:gd name="T99" fmla="*/ 0 h 247"/>
                <a:gd name="T100" fmla="*/ 4 w 394"/>
                <a:gd name="T101" fmla="*/ 0 h 247"/>
                <a:gd name="T102" fmla="*/ 4 w 394"/>
                <a:gd name="T103" fmla="*/ 0 h 247"/>
                <a:gd name="T104" fmla="*/ 0 w 394"/>
                <a:gd name="T105" fmla="*/ 0 h 2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4" h="247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5" y="43"/>
                  </a:lnTo>
                  <a:lnTo>
                    <a:pt x="10" y="57"/>
                  </a:lnTo>
                  <a:lnTo>
                    <a:pt x="15" y="70"/>
                  </a:lnTo>
                  <a:lnTo>
                    <a:pt x="22" y="83"/>
                  </a:lnTo>
                  <a:lnTo>
                    <a:pt x="28" y="94"/>
                  </a:lnTo>
                  <a:lnTo>
                    <a:pt x="37" y="106"/>
                  </a:lnTo>
                  <a:lnTo>
                    <a:pt x="45" y="117"/>
                  </a:lnTo>
                  <a:lnTo>
                    <a:pt x="55" y="128"/>
                  </a:lnTo>
                  <a:lnTo>
                    <a:pt x="65" y="138"/>
                  </a:lnTo>
                  <a:lnTo>
                    <a:pt x="77" y="147"/>
                  </a:lnTo>
                  <a:lnTo>
                    <a:pt x="87" y="157"/>
                  </a:lnTo>
                  <a:lnTo>
                    <a:pt x="99" y="166"/>
                  </a:lnTo>
                  <a:lnTo>
                    <a:pt x="112" y="174"/>
                  </a:lnTo>
                  <a:lnTo>
                    <a:pt x="126" y="182"/>
                  </a:lnTo>
                  <a:lnTo>
                    <a:pt x="153" y="196"/>
                  </a:lnTo>
                  <a:lnTo>
                    <a:pt x="184" y="209"/>
                  </a:lnTo>
                  <a:lnTo>
                    <a:pt x="215" y="221"/>
                  </a:lnTo>
                  <a:lnTo>
                    <a:pt x="249" y="230"/>
                  </a:lnTo>
                  <a:lnTo>
                    <a:pt x="283" y="237"/>
                  </a:lnTo>
                  <a:lnTo>
                    <a:pt x="320" y="243"/>
                  </a:lnTo>
                  <a:lnTo>
                    <a:pt x="357" y="246"/>
                  </a:lnTo>
                  <a:lnTo>
                    <a:pt x="394" y="247"/>
                  </a:lnTo>
                  <a:lnTo>
                    <a:pt x="394" y="151"/>
                  </a:lnTo>
                  <a:lnTo>
                    <a:pt x="362" y="150"/>
                  </a:lnTo>
                  <a:lnTo>
                    <a:pt x="331" y="147"/>
                  </a:lnTo>
                  <a:lnTo>
                    <a:pt x="300" y="142"/>
                  </a:lnTo>
                  <a:lnTo>
                    <a:pt x="271" y="137"/>
                  </a:lnTo>
                  <a:lnTo>
                    <a:pt x="243" y="129"/>
                  </a:lnTo>
                  <a:lnTo>
                    <a:pt x="218" y="120"/>
                  </a:lnTo>
                  <a:lnTo>
                    <a:pt x="195" y="110"/>
                  </a:lnTo>
                  <a:lnTo>
                    <a:pt x="173" y="99"/>
                  </a:lnTo>
                  <a:lnTo>
                    <a:pt x="163" y="93"/>
                  </a:lnTo>
                  <a:lnTo>
                    <a:pt x="155" y="87"/>
                  </a:lnTo>
                  <a:lnTo>
                    <a:pt x="146" y="80"/>
                  </a:lnTo>
                  <a:lnTo>
                    <a:pt x="138" y="75"/>
                  </a:lnTo>
                  <a:lnTo>
                    <a:pt x="131" y="69"/>
                  </a:lnTo>
                  <a:lnTo>
                    <a:pt x="124" y="62"/>
                  </a:lnTo>
                  <a:lnTo>
                    <a:pt x="119" y="56"/>
                  </a:lnTo>
                  <a:lnTo>
                    <a:pt x="113" y="49"/>
                  </a:lnTo>
                  <a:lnTo>
                    <a:pt x="109" y="43"/>
                  </a:lnTo>
                  <a:lnTo>
                    <a:pt x="105" y="36"/>
                  </a:lnTo>
                  <a:lnTo>
                    <a:pt x="103" y="31"/>
                  </a:lnTo>
                  <a:lnTo>
                    <a:pt x="100" y="24"/>
                  </a:lnTo>
                  <a:lnTo>
                    <a:pt x="98" y="19"/>
                  </a:lnTo>
                  <a:lnTo>
                    <a:pt x="97" y="12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984" y="2565"/>
              <a:ext cx="42" cy="40"/>
            </a:xfrm>
            <a:custGeom>
              <a:avLst/>
              <a:gdLst>
                <a:gd name="T0" fmla="*/ 7 w 206"/>
                <a:gd name="T1" fmla="*/ 0 h 202"/>
                <a:gd name="T2" fmla="*/ 6 w 206"/>
                <a:gd name="T3" fmla="*/ 0 h 202"/>
                <a:gd name="T4" fmla="*/ 6 w 206"/>
                <a:gd name="T5" fmla="*/ 1 h 202"/>
                <a:gd name="T6" fmla="*/ 5 w 206"/>
                <a:gd name="T7" fmla="*/ 1 h 202"/>
                <a:gd name="T8" fmla="*/ 4 w 206"/>
                <a:gd name="T9" fmla="*/ 1 h 202"/>
                <a:gd name="T10" fmla="*/ 4 w 206"/>
                <a:gd name="T11" fmla="*/ 2 h 202"/>
                <a:gd name="T12" fmla="*/ 3 w 206"/>
                <a:gd name="T13" fmla="*/ 2 h 202"/>
                <a:gd name="T14" fmla="*/ 3 w 206"/>
                <a:gd name="T15" fmla="*/ 3 h 202"/>
                <a:gd name="T16" fmla="*/ 2 w 206"/>
                <a:gd name="T17" fmla="*/ 3 h 202"/>
                <a:gd name="T18" fmla="*/ 2 w 206"/>
                <a:gd name="T19" fmla="*/ 4 h 202"/>
                <a:gd name="T20" fmla="*/ 1 w 206"/>
                <a:gd name="T21" fmla="*/ 4 h 202"/>
                <a:gd name="T22" fmla="*/ 1 w 206"/>
                <a:gd name="T23" fmla="*/ 5 h 202"/>
                <a:gd name="T24" fmla="*/ 1 w 206"/>
                <a:gd name="T25" fmla="*/ 5 h 202"/>
                <a:gd name="T26" fmla="*/ 0 w 206"/>
                <a:gd name="T27" fmla="*/ 6 h 202"/>
                <a:gd name="T28" fmla="*/ 0 w 206"/>
                <a:gd name="T29" fmla="*/ 7 h 202"/>
                <a:gd name="T30" fmla="*/ 0 w 206"/>
                <a:gd name="T31" fmla="*/ 7 h 202"/>
                <a:gd name="T32" fmla="*/ 0 w 206"/>
                <a:gd name="T33" fmla="*/ 8 h 202"/>
                <a:gd name="T34" fmla="*/ 4 w 206"/>
                <a:gd name="T35" fmla="*/ 8 h 202"/>
                <a:gd name="T36" fmla="*/ 4 w 206"/>
                <a:gd name="T37" fmla="*/ 8 h 202"/>
                <a:gd name="T38" fmla="*/ 4 w 206"/>
                <a:gd name="T39" fmla="*/ 7 h 202"/>
                <a:gd name="T40" fmla="*/ 4 w 206"/>
                <a:gd name="T41" fmla="*/ 7 h 202"/>
                <a:gd name="T42" fmla="*/ 4 w 206"/>
                <a:gd name="T43" fmla="*/ 7 h 202"/>
                <a:gd name="T44" fmla="*/ 4 w 206"/>
                <a:gd name="T45" fmla="*/ 7 h 202"/>
                <a:gd name="T46" fmla="*/ 4 w 206"/>
                <a:gd name="T47" fmla="*/ 6 h 202"/>
                <a:gd name="T48" fmla="*/ 5 w 206"/>
                <a:gd name="T49" fmla="*/ 6 h 202"/>
                <a:gd name="T50" fmla="*/ 5 w 206"/>
                <a:gd name="T51" fmla="*/ 6 h 202"/>
                <a:gd name="T52" fmla="*/ 5 w 206"/>
                <a:gd name="T53" fmla="*/ 5 h 202"/>
                <a:gd name="T54" fmla="*/ 6 w 206"/>
                <a:gd name="T55" fmla="*/ 5 h 202"/>
                <a:gd name="T56" fmla="*/ 6 w 206"/>
                <a:gd name="T57" fmla="*/ 5 h 202"/>
                <a:gd name="T58" fmla="*/ 7 w 206"/>
                <a:gd name="T59" fmla="*/ 5 h 202"/>
                <a:gd name="T60" fmla="*/ 7 w 206"/>
                <a:gd name="T61" fmla="*/ 4 h 202"/>
                <a:gd name="T62" fmla="*/ 7 w 206"/>
                <a:gd name="T63" fmla="*/ 4 h 202"/>
                <a:gd name="T64" fmla="*/ 8 w 206"/>
                <a:gd name="T65" fmla="*/ 4 h 202"/>
                <a:gd name="T66" fmla="*/ 9 w 206"/>
                <a:gd name="T67" fmla="*/ 3 h 202"/>
                <a:gd name="T68" fmla="*/ 7 w 206"/>
                <a:gd name="T69" fmla="*/ 0 h 2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6" h="202">
                  <a:moveTo>
                    <a:pt x="169" y="0"/>
                  </a:moveTo>
                  <a:lnTo>
                    <a:pt x="151" y="8"/>
                  </a:lnTo>
                  <a:lnTo>
                    <a:pt x="134" y="17"/>
                  </a:lnTo>
                  <a:lnTo>
                    <a:pt x="118" y="25"/>
                  </a:lnTo>
                  <a:lnTo>
                    <a:pt x="103" y="35"/>
                  </a:lnTo>
                  <a:lnTo>
                    <a:pt x="89" y="46"/>
                  </a:lnTo>
                  <a:lnTo>
                    <a:pt x="75" y="57"/>
                  </a:lnTo>
                  <a:lnTo>
                    <a:pt x="62" y="68"/>
                  </a:lnTo>
                  <a:lnTo>
                    <a:pt x="50" y="80"/>
                  </a:lnTo>
                  <a:lnTo>
                    <a:pt x="39" y="93"/>
                  </a:lnTo>
                  <a:lnTo>
                    <a:pt x="29" y="107"/>
                  </a:lnTo>
                  <a:lnTo>
                    <a:pt x="20" y="121"/>
                  </a:lnTo>
                  <a:lnTo>
                    <a:pt x="14" y="137"/>
                  </a:lnTo>
                  <a:lnTo>
                    <a:pt x="8" y="153"/>
                  </a:lnTo>
                  <a:lnTo>
                    <a:pt x="3" y="169"/>
                  </a:lnTo>
                  <a:lnTo>
                    <a:pt x="1" y="185"/>
                  </a:lnTo>
                  <a:lnTo>
                    <a:pt x="0" y="202"/>
                  </a:lnTo>
                  <a:lnTo>
                    <a:pt x="96" y="202"/>
                  </a:lnTo>
                  <a:lnTo>
                    <a:pt x="96" y="195"/>
                  </a:lnTo>
                  <a:lnTo>
                    <a:pt x="97" y="188"/>
                  </a:lnTo>
                  <a:lnTo>
                    <a:pt x="99" y="182"/>
                  </a:lnTo>
                  <a:lnTo>
                    <a:pt x="102" y="174"/>
                  </a:lnTo>
                  <a:lnTo>
                    <a:pt x="105" y="167"/>
                  </a:lnTo>
                  <a:lnTo>
                    <a:pt x="110" y="159"/>
                  </a:lnTo>
                  <a:lnTo>
                    <a:pt x="115" y="152"/>
                  </a:lnTo>
                  <a:lnTo>
                    <a:pt x="121" y="144"/>
                  </a:lnTo>
                  <a:lnTo>
                    <a:pt x="129" y="137"/>
                  </a:lnTo>
                  <a:lnTo>
                    <a:pt x="137" y="129"/>
                  </a:lnTo>
                  <a:lnTo>
                    <a:pt x="146" y="122"/>
                  </a:lnTo>
                  <a:lnTo>
                    <a:pt x="157" y="115"/>
                  </a:lnTo>
                  <a:lnTo>
                    <a:pt x="167" y="107"/>
                  </a:lnTo>
                  <a:lnTo>
                    <a:pt x="179" y="101"/>
                  </a:lnTo>
                  <a:lnTo>
                    <a:pt x="192" y="94"/>
                  </a:lnTo>
                  <a:lnTo>
                    <a:pt x="206" y="8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990" y="2596"/>
              <a:ext cx="14" cy="18"/>
            </a:xfrm>
            <a:custGeom>
              <a:avLst/>
              <a:gdLst>
                <a:gd name="T0" fmla="*/ 2 w 67"/>
                <a:gd name="T1" fmla="*/ 3 h 93"/>
                <a:gd name="T2" fmla="*/ 2 w 67"/>
                <a:gd name="T3" fmla="*/ 3 h 93"/>
                <a:gd name="T4" fmla="*/ 2 w 67"/>
                <a:gd name="T5" fmla="*/ 3 h 93"/>
                <a:gd name="T6" fmla="*/ 2 w 67"/>
                <a:gd name="T7" fmla="*/ 3 h 93"/>
                <a:gd name="T8" fmla="*/ 2 w 67"/>
                <a:gd name="T9" fmla="*/ 3 h 93"/>
                <a:gd name="T10" fmla="*/ 3 w 67"/>
                <a:gd name="T11" fmla="*/ 3 h 93"/>
                <a:gd name="T12" fmla="*/ 3 w 67"/>
                <a:gd name="T13" fmla="*/ 3 h 93"/>
                <a:gd name="T14" fmla="*/ 3 w 67"/>
                <a:gd name="T15" fmla="*/ 2 h 93"/>
                <a:gd name="T16" fmla="*/ 3 w 67"/>
                <a:gd name="T17" fmla="*/ 2 h 93"/>
                <a:gd name="T18" fmla="*/ 3 w 67"/>
                <a:gd name="T19" fmla="*/ 2 h 93"/>
                <a:gd name="T20" fmla="*/ 3 w 67"/>
                <a:gd name="T21" fmla="*/ 1 h 93"/>
                <a:gd name="T22" fmla="*/ 3 w 67"/>
                <a:gd name="T23" fmla="*/ 1 h 93"/>
                <a:gd name="T24" fmla="*/ 2 w 67"/>
                <a:gd name="T25" fmla="*/ 1 h 93"/>
                <a:gd name="T26" fmla="*/ 2 w 67"/>
                <a:gd name="T27" fmla="*/ 0 h 93"/>
                <a:gd name="T28" fmla="*/ 2 w 67"/>
                <a:gd name="T29" fmla="*/ 0 h 93"/>
                <a:gd name="T30" fmla="*/ 1 w 67"/>
                <a:gd name="T31" fmla="*/ 0 h 93"/>
                <a:gd name="T32" fmla="*/ 1 w 67"/>
                <a:gd name="T33" fmla="*/ 0 h 93"/>
                <a:gd name="T34" fmla="*/ 1 w 67"/>
                <a:gd name="T35" fmla="*/ 0 h 93"/>
                <a:gd name="T36" fmla="*/ 0 w 67"/>
                <a:gd name="T37" fmla="*/ 0 h 93"/>
                <a:gd name="T38" fmla="*/ 0 w 67"/>
                <a:gd name="T39" fmla="*/ 0 h 93"/>
                <a:gd name="T40" fmla="*/ 0 w 67"/>
                <a:gd name="T41" fmla="*/ 0 h 93"/>
                <a:gd name="T42" fmla="*/ 2 w 67"/>
                <a:gd name="T43" fmla="*/ 3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93">
                  <a:moveTo>
                    <a:pt x="38" y="93"/>
                  </a:moveTo>
                  <a:lnTo>
                    <a:pt x="42" y="91"/>
                  </a:lnTo>
                  <a:lnTo>
                    <a:pt x="48" y="87"/>
                  </a:lnTo>
                  <a:lnTo>
                    <a:pt x="52" y="84"/>
                  </a:lnTo>
                  <a:lnTo>
                    <a:pt x="55" y="81"/>
                  </a:lnTo>
                  <a:lnTo>
                    <a:pt x="61" y="73"/>
                  </a:lnTo>
                  <a:lnTo>
                    <a:pt x="65" y="65"/>
                  </a:lnTo>
                  <a:lnTo>
                    <a:pt x="66" y="56"/>
                  </a:lnTo>
                  <a:lnTo>
                    <a:pt x="67" y="47"/>
                  </a:lnTo>
                  <a:lnTo>
                    <a:pt x="66" y="39"/>
                  </a:lnTo>
                  <a:lnTo>
                    <a:pt x="63" y="30"/>
                  </a:lnTo>
                  <a:lnTo>
                    <a:pt x="58" y="21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4"/>
                  </a:lnTo>
                  <a:lnTo>
                    <a:pt x="30" y="1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0" y="4"/>
                  </a:lnTo>
                  <a:lnTo>
                    <a:pt x="38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002" y="2675"/>
              <a:ext cx="17" cy="16"/>
            </a:xfrm>
            <a:custGeom>
              <a:avLst/>
              <a:gdLst>
                <a:gd name="T0" fmla="*/ 3 w 83"/>
                <a:gd name="T1" fmla="*/ 3 h 83"/>
                <a:gd name="T2" fmla="*/ 3 w 83"/>
                <a:gd name="T3" fmla="*/ 3 h 83"/>
                <a:gd name="T4" fmla="*/ 3 w 83"/>
                <a:gd name="T5" fmla="*/ 3 h 83"/>
                <a:gd name="T6" fmla="*/ 3 w 83"/>
                <a:gd name="T7" fmla="*/ 3 h 83"/>
                <a:gd name="T8" fmla="*/ 3 w 83"/>
                <a:gd name="T9" fmla="*/ 3 h 83"/>
                <a:gd name="T10" fmla="*/ 3 w 83"/>
                <a:gd name="T11" fmla="*/ 2 h 83"/>
                <a:gd name="T12" fmla="*/ 3 w 83"/>
                <a:gd name="T13" fmla="*/ 2 h 83"/>
                <a:gd name="T14" fmla="*/ 3 w 83"/>
                <a:gd name="T15" fmla="*/ 1 h 83"/>
                <a:gd name="T16" fmla="*/ 3 w 83"/>
                <a:gd name="T17" fmla="*/ 1 h 83"/>
                <a:gd name="T18" fmla="*/ 3 w 83"/>
                <a:gd name="T19" fmla="*/ 1 h 83"/>
                <a:gd name="T20" fmla="*/ 3 w 83"/>
                <a:gd name="T21" fmla="*/ 1 h 83"/>
                <a:gd name="T22" fmla="*/ 2 w 83"/>
                <a:gd name="T23" fmla="*/ 0 h 83"/>
                <a:gd name="T24" fmla="*/ 2 w 83"/>
                <a:gd name="T25" fmla="*/ 0 h 83"/>
                <a:gd name="T26" fmla="*/ 2 w 83"/>
                <a:gd name="T27" fmla="*/ 0 h 83"/>
                <a:gd name="T28" fmla="*/ 1 w 83"/>
                <a:gd name="T29" fmla="*/ 0 h 83"/>
                <a:gd name="T30" fmla="*/ 1 w 83"/>
                <a:gd name="T31" fmla="*/ 0 h 83"/>
                <a:gd name="T32" fmla="*/ 1 w 83"/>
                <a:gd name="T33" fmla="*/ 0 h 83"/>
                <a:gd name="T34" fmla="*/ 1 w 83"/>
                <a:gd name="T35" fmla="*/ 0 h 83"/>
                <a:gd name="T36" fmla="*/ 0 w 83"/>
                <a:gd name="T37" fmla="*/ 0 h 83"/>
                <a:gd name="T38" fmla="*/ 0 w 83"/>
                <a:gd name="T39" fmla="*/ 0 h 83"/>
                <a:gd name="T40" fmla="*/ 0 w 83"/>
                <a:gd name="T41" fmla="*/ 1 h 83"/>
                <a:gd name="T42" fmla="*/ 3 w 83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" h="83">
                  <a:moveTo>
                    <a:pt x="68" y="83"/>
                  </a:moveTo>
                  <a:lnTo>
                    <a:pt x="72" y="78"/>
                  </a:lnTo>
                  <a:lnTo>
                    <a:pt x="75" y="74"/>
                  </a:lnTo>
                  <a:lnTo>
                    <a:pt x="77" y="70"/>
                  </a:lnTo>
                  <a:lnTo>
                    <a:pt x="80" y="65"/>
                  </a:lnTo>
                  <a:lnTo>
                    <a:pt x="82" y="56"/>
                  </a:lnTo>
                  <a:lnTo>
                    <a:pt x="83" y="47"/>
                  </a:lnTo>
                  <a:lnTo>
                    <a:pt x="81" y="38"/>
                  </a:lnTo>
                  <a:lnTo>
                    <a:pt x="79" y="30"/>
                  </a:lnTo>
                  <a:lnTo>
                    <a:pt x="73" y="22"/>
                  </a:lnTo>
                  <a:lnTo>
                    <a:pt x="68" y="14"/>
                  </a:lnTo>
                  <a:lnTo>
                    <a:pt x="61" y="9"/>
                  </a:lnTo>
                  <a:lnTo>
                    <a:pt x="54" y="5"/>
                  </a:lnTo>
                  <a:lnTo>
                    <a:pt x="45" y="1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9" y="8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68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949" y="2678"/>
              <a:ext cx="67" cy="36"/>
            </a:xfrm>
            <a:custGeom>
              <a:avLst/>
              <a:gdLst>
                <a:gd name="T0" fmla="*/ 0 w 335"/>
                <a:gd name="T1" fmla="*/ 7 h 182"/>
                <a:gd name="T2" fmla="*/ 0 w 335"/>
                <a:gd name="T3" fmla="*/ 7 h 182"/>
                <a:gd name="T4" fmla="*/ 1 w 335"/>
                <a:gd name="T5" fmla="*/ 7 h 182"/>
                <a:gd name="T6" fmla="*/ 2 w 335"/>
                <a:gd name="T7" fmla="*/ 7 h 182"/>
                <a:gd name="T8" fmla="*/ 3 w 335"/>
                <a:gd name="T9" fmla="*/ 7 h 182"/>
                <a:gd name="T10" fmla="*/ 4 w 335"/>
                <a:gd name="T11" fmla="*/ 7 h 182"/>
                <a:gd name="T12" fmla="*/ 5 w 335"/>
                <a:gd name="T13" fmla="*/ 7 h 182"/>
                <a:gd name="T14" fmla="*/ 6 w 335"/>
                <a:gd name="T15" fmla="*/ 7 h 182"/>
                <a:gd name="T16" fmla="*/ 7 w 335"/>
                <a:gd name="T17" fmla="*/ 6 h 182"/>
                <a:gd name="T18" fmla="*/ 8 w 335"/>
                <a:gd name="T19" fmla="*/ 6 h 182"/>
                <a:gd name="T20" fmla="*/ 9 w 335"/>
                <a:gd name="T21" fmla="*/ 6 h 182"/>
                <a:gd name="T22" fmla="*/ 9 w 335"/>
                <a:gd name="T23" fmla="*/ 5 h 182"/>
                <a:gd name="T24" fmla="*/ 10 w 335"/>
                <a:gd name="T25" fmla="*/ 5 h 182"/>
                <a:gd name="T26" fmla="*/ 11 w 335"/>
                <a:gd name="T27" fmla="*/ 5 h 182"/>
                <a:gd name="T28" fmla="*/ 12 w 335"/>
                <a:gd name="T29" fmla="*/ 4 h 182"/>
                <a:gd name="T30" fmla="*/ 12 w 335"/>
                <a:gd name="T31" fmla="*/ 4 h 182"/>
                <a:gd name="T32" fmla="*/ 13 w 335"/>
                <a:gd name="T33" fmla="*/ 3 h 182"/>
                <a:gd name="T34" fmla="*/ 13 w 335"/>
                <a:gd name="T35" fmla="*/ 3 h 182"/>
                <a:gd name="T36" fmla="*/ 11 w 335"/>
                <a:gd name="T37" fmla="*/ 0 h 182"/>
                <a:gd name="T38" fmla="*/ 10 w 335"/>
                <a:gd name="T39" fmla="*/ 0 h 182"/>
                <a:gd name="T40" fmla="*/ 10 w 335"/>
                <a:gd name="T41" fmla="*/ 1 h 182"/>
                <a:gd name="T42" fmla="*/ 9 w 335"/>
                <a:gd name="T43" fmla="*/ 1 h 182"/>
                <a:gd name="T44" fmla="*/ 9 w 335"/>
                <a:gd name="T45" fmla="*/ 1 h 182"/>
                <a:gd name="T46" fmla="*/ 8 w 335"/>
                <a:gd name="T47" fmla="*/ 2 h 182"/>
                <a:gd name="T48" fmla="*/ 8 w 335"/>
                <a:gd name="T49" fmla="*/ 2 h 182"/>
                <a:gd name="T50" fmla="*/ 7 w 335"/>
                <a:gd name="T51" fmla="*/ 2 h 182"/>
                <a:gd name="T52" fmla="*/ 6 w 335"/>
                <a:gd name="T53" fmla="*/ 2 h 182"/>
                <a:gd name="T54" fmla="*/ 6 w 335"/>
                <a:gd name="T55" fmla="*/ 3 h 182"/>
                <a:gd name="T56" fmla="*/ 5 w 335"/>
                <a:gd name="T57" fmla="*/ 3 h 182"/>
                <a:gd name="T58" fmla="*/ 4 w 335"/>
                <a:gd name="T59" fmla="*/ 3 h 182"/>
                <a:gd name="T60" fmla="*/ 3 w 335"/>
                <a:gd name="T61" fmla="*/ 3 h 182"/>
                <a:gd name="T62" fmla="*/ 3 w 335"/>
                <a:gd name="T63" fmla="*/ 3 h 182"/>
                <a:gd name="T64" fmla="*/ 2 w 335"/>
                <a:gd name="T65" fmla="*/ 3 h 182"/>
                <a:gd name="T66" fmla="*/ 1 w 335"/>
                <a:gd name="T67" fmla="*/ 3 h 182"/>
                <a:gd name="T68" fmla="*/ 0 w 335"/>
                <a:gd name="T69" fmla="*/ 3 h 182"/>
                <a:gd name="T70" fmla="*/ 0 w 335"/>
                <a:gd name="T71" fmla="*/ 3 h 182"/>
                <a:gd name="T72" fmla="*/ 0 w 335"/>
                <a:gd name="T73" fmla="*/ 7 h 1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5" h="182">
                  <a:moveTo>
                    <a:pt x="0" y="182"/>
                  </a:moveTo>
                  <a:lnTo>
                    <a:pt x="0" y="182"/>
                  </a:lnTo>
                  <a:lnTo>
                    <a:pt x="26" y="182"/>
                  </a:lnTo>
                  <a:lnTo>
                    <a:pt x="50" y="180"/>
                  </a:lnTo>
                  <a:lnTo>
                    <a:pt x="76" y="178"/>
                  </a:lnTo>
                  <a:lnTo>
                    <a:pt x="100" y="174"/>
                  </a:lnTo>
                  <a:lnTo>
                    <a:pt x="124" y="170"/>
                  </a:lnTo>
                  <a:lnTo>
                    <a:pt x="147" y="165"/>
                  </a:lnTo>
                  <a:lnTo>
                    <a:pt x="169" y="159"/>
                  </a:lnTo>
                  <a:lnTo>
                    <a:pt x="191" y="152"/>
                  </a:lnTo>
                  <a:lnTo>
                    <a:pt x="213" y="144"/>
                  </a:lnTo>
                  <a:lnTo>
                    <a:pt x="233" y="136"/>
                  </a:lnTo>
                  <a:lnTo>
                    <a:pt x="252" y="127"/>
                  </a:lnTo>
                  <a:lnTo>
                    <a:pt x="271" y="116"/>
                  </a:lnTo>
                  <a:lnTo>
                    <a:pt x="288" y="106"/>
                  </a:lnTo>
                  <a:lnTo>
                    <a:pt x="304" y="95"/>
                  </a:lnTo>
                  <a:lnTo>
                    <a:pt x="321" y="82"/>
                  </a:lnTo>
                  <a:lnTo>
                    <a:pt x="335" y="69"/>
                  </a:lnTo>
                  <a:lnTo>
                    <a:pt x="267" y="0"/>
                  </a:lnTo>
                  <a:lnTo>
                    <a:pt x="258" y="9"/>
                  </a:lnTo>
                  <a:lnTo>
                    <a:pt x="247" y="18"/>
                  </a:lnTo>
                  <a:lnTo>
                    <a:pt x="235" y="25"/>
                  </a:lnTo>
                  <a:lnTo>
                    <a:pt x="222" y="34"/>
                  </a:lnTo>
                  <a:lnTo>
                    <a:pt x="208" y="42"/>
                  </a:lnTo>
                  <a:lnTo>
                    <a:pt x="193" y="48"/>
                  </a:lnTo>
                  <a:lnTo>
                    <a:pt x="178" y="56"/>
                  </a:lnTo>
                  <a:lnTo>
                    <a:pt x="161" y="61"/>
                  </a:lnTo>
                  <a:lnTo>
                    <a:pt x="143" y="67"/>
                  </a:lnTo>
                  <a:lnTo>
                    <a:pt x="125" y="72"/>
                  </a:lnTo>
                  <a:lnTo>
                    <a:pt x="106" y="76"/>
                  </a:lnTo>
                  <a:lnTo>
                    <a:pt x="85" y="79"/>
                  </a:lnTo>
                  <a:lnTo>
                    <a:pt x="65" y="83"/>
                  </a:lnTo>
                  <a:lnTo>
                    <a:pt x="44" y="85"/>
                  </a:lnTo>
                  <a:lnTo>
                    <a:pt x="22" y="86"/>
                  </a:lnTo>
                  <a:lnTo>
                    <a:pt x="0" y="86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870" y="2665"/>
              <a:ext cx="79" cy="49"/>
            </a:xfrm>
            <a:custGeom>
              <a:avLst/>
              <a:gdLst>
                <a:gd name="T0" fmla="*/ 0 w 395"/>
                <a:gd name="T1" fmla="*/ 0 h 246"/>
                <a:gd name="T2" fmla="*/ 0 w 395"/>
                <a:gd name="T3" fmla="*/ 0 h 246"/>
                <a:gd name="T4" fmla="*/ 0 w 395"/>
                <a:gd name="T5" fmla="*/ 1 h 246"/>
                <a:gd name="T6" fmla="*/ 0 w 395"/>
                <a:gd name="T7" fmla="*/ 1 h 246"/>
                <a:gd name="T8" fmla="*/ 0 w 395"/>
                <a:gd name="T9" fmla="*/ 2 h 246"/>
                <a:gd name="T10" fmla="*/ 0 w 395"/>
                <a:gd name="T11" fmla="*/ 2 h 246"/>
                <a:gd name="T12" fmla="*/ 1 w 395"/>
                <a:gd name="T13" fmla="*/ 3 h 246"/>
                <a:gd name="T14" fmla="*/ 1 w 395"/>
                <a:gd name="T15" fmla="*/ 3 h 246"/>
                <a:gd name="T16" fmla="*/ 1 w 395"/>
                <a:gd name="T17" fmla="*/ 4 h 246"/>
                <a:gd name="T18" fmla="*/ 1 w 395"/>
                <a:gd name="T19" fmla="*/ 4 h 246"/>
                <a:gd name="T20" fmla="*/ 2 w 395"/>
                <a:gd name="T21" fmla="*/ 5 h 246"/>
                <a:gd name="T22" fmla="*/ 2 w 395"/>
                <a:gd name="T23" fmla="*/ 5 h 246"/>
                <a:gd name="T24" fmla="*/ 3 w 395"/>
                <a:gd name="T25" fmla="*/ 5 h 246"/>
                <a:gd name="T26" fmla="*/ 3 w 395"/>
                <a:gd name="T27" fmla="*/ 6 h 246"/>
                <a:gd name="T28" fmla="*/ 4 w 395"/>
                <a:gd name="T29" fmla="*/ 6 h 246"/>
                <a:gd name="T30" fmla="*/ 4 w 395"/>
                <a:gd name="T31" fmla="*/ 7 h 246"/>
                <a:gd name="T32" fmla="*/ 5 w 395"/>
                <a:gd name="T33" fmla="*/ 7 h 246"/>
                <a:gd name="T34" fmla="*/ 5 w 395"/>
                <a:gd name="T35" fmla="*/ 7 h 246"/>
                <a:gd name="T36" fmla="*/ 6 w 395"/>
                <a:gd name="T37" fmla="*/ 8 h 246"/>
                <a:gd name="T38" fmla="*/ 7 w 395"/>
                <a:gd name="T39" fmla="*/ 8 h 246"/>
                <a:gd name="T40" fmla="*/ 9 w 395"/>
                <a:gd name="T41" fmla="*/ 9 h 246"/>
                <a:gd name="T42" fmla="*/ 10 w 395"/>
                <a:gd name="T43" fmla="*/ 9 h 246"/>
                <a:gd name="T44" fmla="*/ 11 w 395"/>
                <a:gd name="T45" fmla="*/ 9 h 246"/>
                <a:gd name="T46" fmla="*/ 13 w 395"/>
                <a:gd name="T47" fmla="*/ 10 h 246"/>
                <a:gd name="T48" fmla="*/ 14 w 395"/>
                <a:gd name="T49" fmla="*/ 10 h 246"/>
                <a:gd name="T50" fmla="*/ 16 w 395"/>
                <a:gd name="T51" fmla="*/ 10 h 246"/>
                <a:gd name="T52" fmla="*/ 16 w 395"/>
                <a:gd name="T53" fmla="*/ 6 h 246"/>
                <a:gd name="T54" fmla="*/ 14 w 395"/>
                <a:gd name="T55" fmla="*/ 6 h 246"/>
                <a:gd name="T56" fmla="*/ 13 w 395"/>
                <a:gd name="T57" fmla="*/ 6 h 246"/>
                <a:gd name="T58" fmla="*/ 12 w 395"/>
                <a:gd name="T59" fmla="*/ 6 h 246"/>
                <a:gd name="T60" fmla="*/ 11 w 395"/>
                <a:gd name="T61" fmla="*/ 5 h 246"/>
                <a:gd name="T62" fmla="*/ 10 w 395"/>
                <a:gd name="T63" fmla="*/ 5 h 246"/>
                <a:gd name="T64" fmla="*/ 9 w 395"/>
                <a:gd name="T65" fmla="*/ 5 h 246"/>
                <a:gd name="T66" fmla="*/ 8 w 395"/>
                <a:gd name="T67" fmla="*/ 4 h 246"/>
                <a:gd name="T68" fmla="*/ 7 w 395"/>
                <a:gd name="T69" fmla="*/ 4 h 246"/>
                <a:gd name="T70" fmla="*/ 7 w 395"/>
                <a:gd name="T71" fmla="*/ 4 h 246"/>
                <a:gd name="T72" fmla="*/ 6 w 395"/>
                <a:gd name="T73" fmla="*/ 3 h 246"/>
                <a:gd name="T74" fmla="*/ 6 w 395"/>
                <a:gd name="T75" fmla="*/ 3 h 246"/>
                <a:gd name="T76" fmla="*/ 6 w 395"/>
                <a:gd name="T77" fmla="*/ 3 h 246"/>
                <a:gd name="T78" fmla="*/ 5 w 395"/>
                <a:gd name="T79" fmla="*/ 3 h 246"/>
                <a:gd name="T80" fmla="*/ 5 w 395"/>
                <a:gd name="T81" fmla="*/ 2 h 246"/>
                <a:gd name="T82" fmla="*/ 5 w 395"/>
                <a:gd name="T83" fmla="*/ 2 h 246"/>
                <a:gd name="T84" fmla="*/ 5 w 395"/>
                <a:gd name="T85" fmla="*/ 2 h 246"/>
                <a:gd name="T86" fmla="*/ 4 w 395"/>
                <a:gd name="T87" fmla="*/ 2 h 246"/>
                <a:gd name="T88" fmla="*/ 4 w 395"/>
                <a:gd name="T89" fmla="*/ 1 h 246"/>
                <a:gd name="T90" fmla="*/ 4 w 395"/>
                <a:gd name="T91" fmla="*/ 1 h 246"/>
                <a:gd name="T92" fmla="*/ 4 w 395"/>
                <a:gd name="T93" fmla="*/ 1 h 246"/>
                <a:gd name="T94" fmla="*/ 4 w 395"/>
                <a:gd name="T95" fmla="*/ 1 h 246"/>
                <a:gd name="T96" fmla="*/ 4 w 395"/>
                <a:gd name="T97" fmla="*/ 0 h 246"/>
                <a:gd name="T98" fmla="*/ 4 w 395"/>
                <a:gd name="T99" fmla="*/ 0 h 246"/>
                <a:gd name="T100" fmla="*/ 4 w 395"/>
                <a:gd name="T101" fmla="*/ 0 h 246"/>
                <a:gd name="T102" fmla="*/ 4 w 395"/>
                <a:gd name="T103" fmla="*/ 0 h 246"/>
                <a:gd name="T104" fmla="*/ 0 w 395"/>
                <a:gd name="T105" fmla="*/ 0 h 2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5" h="246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2" y="29"/>
                  </a:lnTo>
                  <a:lnTo>
                    <a:pt x="6" y="43"/>
                  </a:lnTo>
                  <a:lnTo>
                    <a:pt x="10" y="56"/>
                  </a:lnTo>
                  <a:lnTo>
                    <a:pt x="15" y="69"/>
                  </a:lnTo>
                  <a:lnTo>
                    <a:pt x="22" y="82"/>
                  </a:lnTo>
                  <a:lnTo>
                    <a:pt x="28" y="94"/>
                  </a:lnTo>
                  <a:lnTo>
                    <a:pt x="37" y="106"/>
                  </a:lnTo>
                  <a:lnTo>
                    <a:pt x="46" y="116"/>
                  </a:lnTo>
                  <a:lnTo>
                    <a:pt x="55" y="127"/>
                  </a:lnTo>
                  <a:lnTo>
                    <a:pt x="65" y="138"/>
                  </a:lnTo>
                  <a:lnTo>
                    <a:pt x="76" y="148"/>
                  </a:lnTo>
                  <a:lnTo>
                    <a:pt x="88" y="156"/>
                  </a:lnTo>
                  <a:lnTo>
                    <a:pt x="100" y="165"/>
                  </a:lnTo>
                  <a:lnTo>
                    <a:pt x="113" y="174"/>
                  </a:lnTo>
                  <a:lnTo>
                    <a:pt x="127" y="182"/>
                  </a:lnTo>
                  <a:lnTo>
                    <a:pt x="154" y="196"/>
                  </a:lnTo>
                  <a:lnTo>
                    <a:pt x="184" y="209"/>
                  </a:lnTo>
                  <a:lnTo>
                    <a:pt x="215" y="220"/>
                  </a:lnTo>
                  <a:lnTo>
                    <a:pt x="249" y="229"/>
                  </a:lnTo>
                  <a:lnTo>
                    <a:pt x="283" y="236"/>
                  </a:lnTo>
                  <a:lnTo>
                    <a:pt x="320" y="242"/>
                  </a:lnTo>
                  <a:lnTo>
                    <a:pt x="357" y="245"/>
                  </a:lnTo>
                  <a:lnTo>
                    <a:pt x="395" y="246"/>
                  </a:lnTo>
                  <a:lnTo>
                    <a:pt x="395" y="150"/>
                  </a:lnTo>
                  <a:lnTo>
                    <a:pt x="362" y="150"/>
                  </a:lnTo>
                  <a:lnTo>
                    <a:pt x="331" y="147"/>
                  </a:lnTo>
                  <a:lnTo>
                    <a:pt x="301" y="142"/>
                  </a:lnTo>
                  <a:lnTo>
                    <a:pt x="271" y="136"/>
                  </a:lnTo>
                  <a:lnTo>
                    <a:pt x="243" y="128"/>
                  </a:lnTo>
                  <a:lnTo>
                    <a:pt x="218" y="120"/>
                  </a:lnTo>
                  <a:lnTo>
                    <a:pt x="195" y="110"/>
                  </a:lnTo>
                  <a:lnTo>
                    <a:pt x="173" y="98"/>
                  </a:lnTo>
                  <a:lnTo>
                    <a:pt x="163" y="93"/>
                  </a:lnTo>
                  <a:lnTo>
                    <a:pt x="155" y="86"/>
                  </a:lnTo>
                  <a:lnTo>
                    <a:pt x="146" y="81"/>
                  </a:lnTo>
                  <a:lnTo>
                    <a:pt x="138" y="74"/>
                  </a:lnTo>
                  <a:lnTo>
                    <a:pt x="131" y="68"/>
                  </a:lnTo>
                  <a:lnTo>
                    <a:pt x="124" y="61"/>
                  </a:lnTo>
                  <a:lnTo>
                    <a:pt x="119" y="55"/>
                  </a:lnTo>
                  <a:lnTo>
                    <a:pt x="114" y="48"/>
                  </a:lnTo>
                  <a:lnTo>
                    <a:pt x="109" y="42"/>
                  </a:lnTo>
                  <a:lnTo>
                    <a:pt x="105" y="36"/>
                  </a:lnTo>
                  <a:lnTo>
                    <a:pt x="103" y="30"/>
                  </a:lnTo>
                  <a:lnTo>
                    <a:pt x="100" y="23"/>
                  </a:lnTo>
                  <a:lnTo>
                    <a:pt x="98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870" y="2624"/>
              <a:ext cx="41" cy="41"/>
            </a:xfrm>
            <a:custGeom>
              <a:avLst/>
              <a:gdLst>
                <a:gd name="T0" fmla="*/ 7 w 207"/>
                <a:gd name="T1" fmla="*/ 0 h 203"/>
                <a:gd name="T2" fmla="*/ 6 w 207"/>
                <a:gd name="T3" fmla="*/ 0 h 203"/>
                <a:gd name="T4" fmla="*/ 5 w 207"/>
                <a:gd name="T5" fmla="*/ 1 h 203"/>
                <a:gd name="T6" fmla="*/ 5 w 207"/>
                <a:gd name="T7" fmla="*/ 1 h 203"/>
                <a:gd name="T8" fmla="*/ 4 w 207"/>
                <a:gd name="T9" fmla="*/ 1 h 203"/>
                <a:gd name="T10" fmla="*/ 4 w 207"/>
                <a:gd name="T11" fmla="*/ 2 h 203"/>
                <a:gd name="T12" fmla="*/ 3 w 207"/>
                <a:gd name="T13" fmla="*/ 2 h 203"/>
                <a:gd name="T14" fmla="*/ 2 w 207"/>
                <a:gd name="T15" fmla="*/ 3 h 203"/>
                <a:gd name="T16" fmla="*/ 2 w 207"/>
                <a:gd name="T17" fmla="*/ 3 h 203"/>
                <a:gd name="T18" fmla="*/ 2 w 207"/>
                <a:gd name="T19" fmla="*/ 4 h 203"/>
                <a:gd name="T20" fmla="*/ 1 w 207"/>
                <a:gd name="T21" fmla="*/ 4 h 203"/>
                <a:gd name="T22" fmla="*/ 1 w 207"/>
                <a:gd name="T23" fmla="*/ 5 h 203"/>
                <a:gd name="T24" fmla="*/ 1 w 207"/>
                <a:gd name="T25" fmla="*/ 6 h 203"/>
                <a:gd name="T26" fmla="*/ 0 w 207"/>
                <a:gd name="T27" fmla="*/ 6 h 203"/>
                <a:gd name="T28" fmla="*/ 0 w 207"/>
                <a:gd name="T29" fmla="*/ 7 h 203"/>
                <a:gd name="T30" fmla="*/ 0 w 207"/>
                <a:gd name="T31" fmla="*/ 8 h 203"/>
                <a:gd name="T32" fmla="*/ 0 w 207"/>
                <a:gd name="T33" fmla="*/ 8 h 203"/>
                <a:gd name="T34" fmla="*/ 4 w 207"/>
                <a:gd name="T35" fmla="*/ 8 h 203"/>
                <a:gd name="T36" fmla="*/ 4 w 207"/>
                <a:gd name="T37" fmla="*/ 8 h 203"/>
                <a:gd name="T38" fmla="*/ 4 w 207"/>
                <a:gd name="T39" fmla="*/ 8 h 203"/>
                <a:gd name="T40" fmla="*/ 4 w 207"/>
                <a:gd name="T41" fmla="*/ 7 h 203"/>
                <a:gd name="T42" fmla="*/ 4 w 207"/>
                <a:gd name="T43" fmla="*/ 7 h 203"/>
                <a:gd name="T44" fmla="*/ 4 w 207"/>
                <a:gd name="T45" fmla="*/ 7 h 203"/>
                <a:gd name="T46" fmla="*/ 4 w 207"/>
                <a:gd name="T47" fmla="*/ 6 h 203"/>
                <a:gd name="T48" fmla="*/ 5 w 207"/>
                <a:gd name="T49" fmla="*/ 6 h 203"/>
                <a:gd name="T50" fmla="*/ 5 w 207"/>
                <a:gd name="T51" fmla="*/ 6 h 203"/>
                <a:gd name="T52" fmla="*/ 5 w 207"/>
                <a:gd name="T53" fmla="*/ 6 h 203"/>
                <a:gd name="T54" fmla="*/ 5 w 207"/>
                <a:gd name="T55" fmla="*/ 5 h 203"/>
                <a:gd name="T56" fmla="*/ 6 w 207"/>
                <a:gd name="T57" fmla="*/ 5 h 203"/>
                <a:gd name="T58" fmla="*/ 6 w 207"/>
                <a:gd name="T59" fmla="*/ 5 h 203"/>
                <a:gd name="T60" fmla="*/ 7 w 207"/>
                <a:gd name="T61" fmla="*/ 4 h 203"/>
                <a:gd name="T62" fmla="*/ 7 w 207"/>
                <a:gd name="T63" fmla="*/ 4 h 203"/>
                <a:gd name="T64" fmla="*/ 8 w 207"/>
                <a:gd name="T65" fmla="*/ 4 h 203"/>
                <a:gd name="T66" fmla="*/ 8 w 207"/>
                <a:gd name="T67" fmla="*/ 4 h 203"/>
                <a:gd name="T68" fmla="*/ 7 w 207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7" h="203">
                  <a:moveTo>
                    <a:pt x="169" y="0"/>
                  </a:moveTo>
                  <a:lnTo>
                    <a:pt x="151" y="8"/>
                  </a:lnTo>
                  <a:lnTo>
                    <a:pt x="134" y="17"/>
                  </a:lnTo>
                  <a:lnTo>
                    <a:pt x="118" y="26"/>
                  </a:lnTo>
                  <a:lnTo>
                    <a:pt x="103" y="35"/>
                  </a:lnTo>
                  <a:lnTo>
                    <a:pt x="89" y="46"/>
                  </a:lnTo>
                  <a:lnTo>
                    <a:pt x="75" y="57"/>
                  </a:lnTo>
                  <a:lnTo>
                    <a:pt x="62" y="69"/>
                  </a:lnTo>
                  <a:lnTo>
                    <a:pt x="50" y="80"/>
                  </a:lnTo>
                  <a:lnTo>
                    <a:pt x="39" y="95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38"/>
                  </a:lnTo>
                  <a:lnTo>
                    <a:pt x="8" y="153"/>
                  </a:lnTo>
                  <a:lnTo>
                    <a:pt x="3" y="169"/>
                  </a:lnTo>
                  <a:lnTo>
                    <a:pt x="1" y="186"/>
                  </a:lnTo>
                  <a:lnTo>
                    <a:pt x="0" y="203"/>
                  </a:lnTo>
                  <a:lnTo>
                    <a:pt x="96" y="203"/>
                  </a:lnTo>
                  <a:lnTo>
                    <a:pt x="96" y="196"/>
                  </a:lnTo>
                  <a:lnTo>
                    <a:pt x="97" y="189"/>
                  </a:lnTo>
                  <a:lnTo>
                    <a:pt x="98" y="182"/>
                  </a:lnTo>
                  <a:lnTo>
                    <a:pt x="102" y="175"/>
                  </a:lnTo>
                  <a:lnTo>
                    <a:pt x="105" y="168"/>
                  </a:lnTo>
                  <a:lnTo>
                    <a:pt x="109" y="160"/>
                  </a:lnTo>
                  <a:lnTo>
                    <a:pt x="115" y="153"/>
                  </a:lnTo>
                  <a:lnTo>
                    <a:pt x="121" y="145"/>
                  </a:lnTo>
                  <a:lnTo>
                    <a:pt x="129" y="138"/>
                  </a:lnTo>
                  <a:lnTo>
                    <a:pt x="137" y="130"/>
                  </a:lnTo>
                  <a:lnTo>
                    <a:pt x="146" y="123"/>
                  </a:lnTo>
                  <a:lnTo>
                    <a:pt x="157" y="115"/>
                  </a:lnTo>
                  <a:lnTo>
                    <a:pt x="168" y="107"/>
                  </a:lnTo>
                  <a:lnTo>
                    <a:pt x="180" y="101"/>
                  </a:lnTo>
                  <a:lnTo>
                    <a:pt x="193" y="95"/>
                  </a:lnTo>
                  <a:lnTo>
                    <a:pt x="207" y="8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876" y="2655"/>
              <a:ext cx="13" cy="19"/>
            </a:xfrm>
            <a:custGeom>
              <a:avLst/>
              <a:gdLst>
                <a:gd name="T0" fmla="*/ 1 w 67"/>
                <a:gd name="T1" fmla="*/ 4 h 92"/>
                <a:gd name="T2" fmla="*/ 2 w 67"/>
                <a:gd name="T3" fmla="*/ 4 h 92"/>
                <a:gd name="T4" fmla="*/ 2 w 67"/>
                <a:gd name="T5" fmla="*/ 4 h 92"/>
                <a:gd name="T6" fmla="*/ 2 w 67"/>
                <a:gd name="T7" fmla="*/ 4 h 92"/>
                <a:gd name="T8" fmla="*/ 2 w 67"/>
                <a:gd name="T9" fmla="*/ 4 h 92"/>
                <a:gd name="T10" fmla="*/ 2 w 67"/>
                <a:gd name="T11" fmla="*/ 3 h 92"/>
                <a:gd name="T12" fmla="*/ 3 w 67"/>
                <a:gd name="T13" fmla="*/ 3 h 92"/>
                <a:gd name="T14" fmla="*/ 3 w 67"/>
                <a:gd name="T15" fmla="*/ 2 h 92"/>
                <a:gd name="T16" fmla="*/ 3 w 67"/>
                <a:gd name="T17" fmla="*/ 2 h 92"/>
                <a:gd name="T18" fmla="*/ 3 w 67"/>
                <a:gd name="T19" fmla="*/ 2 h 92"/>
                <a:gd name="T20" fmla="*/ 2 w 67"/>
                <a:gd name="T21" fmla="*/ 1 h 92"/>
                <a:gd name="T22" fmla="*/ 2 w 67"/>
                <a:gd name="T23" fmla="*/ 1 h 92"/>
                <a:gd name="T24" fmla="*/ 2 w 67"/>
                <a:gd name="T25" fmla="*/ 1 h 92"/>
                <a:gd name="T26" fmla="*/ 2 w 67"/>
                <a:gd name="T27" fmla="*/ 0 h 92"/>
                <a:gd name="T28" fmla="*/ 2 w 67"/>
                <a:gd name="T29" fmla="*/ 0 h 92"/>
                <a:gd name="T30" fmla="*/ 1 w 67"/>
                <a:gd name="T31" fmla="*/ 0 h 92"/>
                <a:gd name="T32" fmla="*/ 1 w 67"/>
                <a:gd name="T33" fmla="*/ 0 h 92"/>
                <a:gd name="T34" fmla="*/ 1 w 67"/>
                <a:gd name="T35" fmla="*/ 0 h 92"/>
                <a:gd name="T36" fmla="*/ 0 w 67"/>
                <a:gd name="T37" fmla="*/ 0 h 92"/>
                <a:gd name="T38" fmla="*/ 0 w 67"/>
                <a:gd name="T39" fmla="*/ 0 h 92"/>
                <a:gd name="T40" fmla="*/ 0 w 67"/>
                <a:gd name="T41" fmla="*/ 0 h 92"/>
                <a:gd name="T42" fmla="*/ 1 w 67"/>
                <a:gd name="T43" fmla="*/ 4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92">
                  <a:moveTo>
                    <a:pt x="37" y="92"/>
                  </a:moveTo>
                  <a:lnTo>
                    <a:pt x="42" y="90"/>
                  </a:lnTo>
                  <a:lnTo>
                    <a:pt x="48" y="87"/>
                  </a:lnTo>
                  <a:lnTo>
                    <a:pt x="51" y="83"/>
                  </a:lnTo>
                  <a:lnTo>
                    <a:pt x="55" y="80"/>
                  </a:lnTo>
                  <a:lnTo>
                    <a:pt x="61" y="72"/>
                  </a:lnTo>
                  <a:lnTo>
                    <a:pt x="65" y="64"/>
                  </a:lnTo>
                  <a:lnTo>
                    <a:pt x="66" y="55"/>
                  </a:lnTo>
                  <a:lnTo>
                    <a:pt x="67" y="47"/>
                  </a:lnTo>
                  <a:lnTo>
                    <a:pt x="65" y="38"/>
                  </a:lnTo>
                  <a:lnTo>
                    <a:pt x="63" y="29"/>
                  </a:lnTo>
                  <a:lnTo>
                    <a:pt x="59" y="22"/>
                  </a:lnTo>
                  <a:lnTo>
                    <a:pt x="53" y="14"/>
                  </a:lnTo>
                  <a:lnTo>
                    <a:pt x="47" y="9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0" y="4"/>
                  </a:lnTo>
                  <a:lnTo>
                    <a:pt x="37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909" y="2724"/>
              <a:ext cx="17" cy="16"/>
            </a:xfrm>
            <a:custGeom>
              <a:avLst/>
              <a:gdLst>
                <a:gd name="T0" fmla="*/ 3 w 83"/>
                <a:gd name="T1" fmla="*/ 3 h 82"/>
                <a:gd name="T2" fmla="*/ 3 w 83"/>
                <a:gd name="T3" fmla="*/ 3 h 82"/>
                <a:gd name="T4" fmla="*/ 3 w 83"/>
                <a:gd name="T5" fmla="*/ 3 h 82"/>
                <a:gd name="T6" fmla="*/ 3 w 83"/>
                <a:gd name="T7" fmla="*/ 3 h 82"/>
                <a:gd name="T8" fmla="*/ 3 w 83"/>
                <a:gd name="T9" fmla="*/ 2 h 82"/>
                <a:gd name="T10" fmla="*/ 3 w 83"/>
                <a:gd name="T11" fmla="*/ 2 h 82"/>
                <a:gd name="T12" fmla="*/ 3 w 83"/>
                <a:gd name="T13" fmla="*/ 2 h 82"/>
                <a:gd name="T14" fmla="*/ 3 w 83"/>
                <a:gd name="T15" fmla="*/ 1 h 82"/>
                <a:gd name="T16" fmla="*/ 3 w 83"/>
                <a:gd name="T17" fmla="*/ 1 h 82"/>
                <a:gd name="T18" fmla="*/ 3 w 83"/>
                <a:gd name="T19" fmla="*/ 1 h 82"/>
                <a:gd name="T20" fmla="*/ 3 w 83"/>
                <a:gd name="T21" fmla="*/ 1 h 82"/>
                <a:gd name="T22" fmla="*/ 2 w 83"/>
                <a:gd name="T23" fmla="*/ 0 h 82"/>
                <a:gd name="T24" fmla="*/ 2 w 83"/>
                <a:gd name="T25" fmla="*/ 0 h 82"/>
                <a:gd name="T26" fmla="*/ 2 w 83"/>
                <a:gd name="T27" fmla="*/ 0 h 82"/>
                <a:gd name="T28" fmla="*/ 2 w 83"/>
                <a:gd name="T29" fmla="*/ 0 h 82"/>
                <a:gd name="T30" fmla="*/ 1 w 83"/>
                <a:gd name="T31" fmla="*/ 0 h 82"/>
                <a:gd name="T32" fmla="*/ 1 w 83"/>
                <a:gd name="T33" fmla="*/ 0 h 82"/>
                <a:gd name="T34" fmla="*/ 1 w 83"/>
                <a:gd name="T35" fmla="*/ 0 h 82"/>
                <a:gd name="T36" fmla="*/ 0 w 83"/>
                <a:gd name="T37" fmla="*/ 0 h 82"/>
                <a:gd name="T38" fmla="*/ 0 w 83"/>
                <a:gd name="T39" fmla="*/ 0 h 82"/>
                <a:gd name="T40" fmla="*/ 0 w 83"/>
                <a:gd name="T41" fmla="*/ 1 h 82"/>
                <a:gd name="T42" fmla="*/ 3 w 83"/>
                <a:gd name="T43" fmla="*/ 3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" h="82">
                  <a:moveTo>
                    <a:pt x="68" y="82"/>
                  </a:moveTo>
                  <a:lnTo>
                    <a:pt x="71" y="77"/>
                  </a:lnTo>
                  <a:lnTo>
                    <a:pt x="74" y="73"/>
                  </a:lnTo>
                  <a:lnTo>
                    <a:pt x="78" y="69"/>
                  </a:lnTo>
                  <a:lnTo>
                    <a:pt x="80" y="64"/>
                  </a:lnTo>
                  <a:lnTo>
                    <a:pt x="82" y="55"/>
                  </a:lnTo>
                  <a:lnTo>
                    <a:pt x="83" y="46"/>
                  </a:lnTo>
                  <a:lnTo>
                    <a:pt x="81" y="37"/>
                  </a:lnTo>
                  <a:lnTo>
                    <a:pt x="79" y="29"/>
                  </a:lnTo>
                  <a:lnTo>
                    <a:pt x="73" y="21"/>
                  </a:lnTo>
                  <a:lnTo>
                    <a:pt x="68" y="15"/>
                  </a:lnTo>
                  <a:lnTo>
                    <a:pt x="61" y="8"/>
                  </a:lnTo>
                  <a:lnTo>
                    <a:pt x="54" y="4"/>
                  </a:lnTo>
                  <a:lnTo>
                    <a:pt x="45" y="1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8" y="7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68" y="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856" y="2726"/>
              <a:ext cx="67" cy="37"/>
            </a:xfrm>
            <a:custGeom>
              <a:avLst/>
              <a:gdLst>
                <a:gd name="T0" fmla="*/ 0 w 335"/>
                <a:gd name="T1" fmla="*/ 8 h 181"/>
                <a:gd name="T2" fmla="*/ 0 w 335"/>
                <a:gd name="T3" fmla="*/ 8 h 181"/>
                <a:gd name="T4" fmla="*/ 1 w 335"/>
                <a:gd name="T5" fmla="*/ 8 h 181"/>
                <a:gd name="T6" fmla="*/ 2 w 335"/>
                <a:gd name="T7" fmla="*/ 8 h 181"/>
                <a:gd name="T8" fmla="*/ 3 w 335"/>
                <a:gd name="T9" fmla="*/ 7 h 181"/>
                <a:gd name="T10" fmla="*/ 4 w 335"/>
                <a:gd name="T11" fmla="*/ 7 h 181"/>
                <a:gd name="T12" fmla="*/ 5 w 335"/>
                <a:gd name="T13" fmla="*/ 7 h 181"/>
                <a:gd name="T14" fmla="*/ 6 w 335"/>
                <a:gd name="T15" fmla="*/ 7 h 181"/>
                <a:gd name="T16" fmla="*/ 7 w 335"/>
                <a:gd name="T17" fmla="*/ 7 h 181"/>
                <a:gd name="T18" fmla="*/ 8 w 335"/>
                <a:gd name="T19" fmla="*/ 6 h 181"/>
                <a:gd name="T20" fmla="*/ 9 w 335"/>
                <a:gd name="T21" fmla="*/ 6 h 181"/>
                <a:gd name="T22" fmla="*/ 9 w 335"/>
                <a:gd name="T23" fmla="*/ 6 h 181"/>
                <a:gd name="T24" fmla="*/ 10 w 335"/>
                <a:gd name="T25" fmla="*/ 5 h 181"/>
                <a:gd name="T26" fmla="*/ 11 w 335"/>
                <a:gd name="T27" fmla="*/ 5 h 181"/>
                <a:gd name="T28" fmla="*/ 12 w 335"/>
                <a:gd name="T29" fmla="*/ 4 h 181"/>
                <a:gd name="T30" fmla="*/ 12 w 335"/>
                <a:gd name="T31" fmla="*/ 4 h 181"/>
                <a:gd name="T32" fmla="*/ 13 w 335"/>
                <a:gd name="T33" fmla="*/ 3 h 181"/>
                <a:gd name="T34" fmla="*/ 13 w 335"/>
                <a:gd name="T35" fmla="*/ 3 h 181"/>
                <a:gd name="T36" fmla="*/ 11 w 335"/>
                <a:gd name="T37" fmla="*/ 0 h 181"/>
                <a:gd name="T38" fmla="*/ 10 w 335"/>
                <a:gd name="T39" fmla="*/ 0 h 181"/>
                <a:gd name="T40" fmla="*/ 10 w 335"/>
                <a:gd name="T41" fmla="*/ 1 h 181"/>
                <a:gd name="T42" fmla="*/ 9 w 335"/>
                <a:gd name="T43" fmla="*/ 1 h 181"/>
                <a:gd name="T44" fmla="*/ 9 w 335"/>
                <a:gd name="T45" fmla="*/ 1 h 181"/>
                <a:gd name="T46" fmla="*/ 8 w 335"/>
                <a:gd name="T47" fmla="*/ 2 h 181"/>
                <a:gd name="T48" fmla="*/ 8 w 335"/>
                <a:gd name="T49" fmla="*/ 2 h 181"/>
                <a:gd name="T50" fmla="*/ 7 w 335"/>
                <a:gd name="T51" fmla="*/ 2 h 181"/>
                <a:gd name="T52" fmla="*/ 6 w 335"/>
                <a:gd name="T53" fmla="*/ 2 h 181"/>
                <a:gd name="T54" fmla="*/ 6 w 335"/>
                <a:gd name="T55" fmla="*/ 3 h 181"/>
                <a:gd name="T56" fmla="*/ 5 w 335"/>
                <a:gd name="T57" fmla="*/ 3 h 181"/>
                <a:gd name="T58" fmla="*/ 4 w 335"/>
                <a:gd name="T59" fmla="*/ 3 h 181"/>
                <a:gd name="T60" fmla="*/ 3 w 335"/>
                <a:gd name="T61" fmla="*/ 3 h 181"/>
                <a:gd name="T62" fmla="*/ 3 w 335"/>
                <a:gd name="T63" fmla="*/ 3 h 181"/>
                <a:gd name="T64" fmla="*/ 2 w 335"/>
                <a:gd name="T65" fmla="*/ 3 h 181"/>
                <a:gd name="T66" fmla="*/ 1 w 335"/>
                <a:gd name="T67" fmla="*/ 3 h 181"/>
                <a:gd name="T68" fmla="*/ 0 w 335"/>
                <a:gd name="T69" fmla="*/ 4 h 181"/>
                <a:gd name="T70" fmla="*/ 0 w 335"/>
                <a:gd name="T71" fmla="*/ 4 h 181"/>
                <a:gd name="T72" fmla="*/ 0 w 335"/>
                <a:gd name="T73" fmla="*/ 8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5" h="181">
                  <a:moveTo>
                    <a:pt x="0" y="181"/>
                  </a:moveTo>
                  <a:lnTo>
                    <a:pt x="0" y="181"/>
                  </a:lnTo>
                  <a:lnTo>
                    <a:pt x="26" y="181"/>
                  </a:lnTo>
                  <a:lnTo>
                    <a:pt x="51" y="180"/>
                  </a:lnTo>
                  <a:lnTo>
                    <a:pt x="75" y="177"/>
                  </a:lnTo>
                  <a:lnTo>
                    <a:pt x="100" y="174"/>
                  </a:lnTo>
                  <a:lnTo>
                    <a:pt x="124" y="169"/>
                  </a:lnTo>
                  <a:lnTo>
                    <a:pt x="147" y="164"/>
                  </a:lnTo>
                  <a:lnTo>
                    <a:pt x="169" y="159"/>
                  </a:lnTo>
                  <a:lnTo>
                    <a:pt x="191" y="152"/>
                  </a:lnTo>
                  <a:lnTo>
                    <a:pt x="213" y="145"/>
                  </a:lnTo>
                  <a:lnTo>
                    <a:pt x="232" y="136"/>
                  </a:lnTo>
                  <a:lnTo>
                    <a:pt x="252" y="126"/>
                  </a:lnTo>
                  <a:lnTo>
                    <a:pt x="271" y="116"/>
                  </a:lnTo>
                  <a:lnTo>
                    <a:pt x="288" y="106"/>
                  </a:lnTo>
                  <a:lnTo>
                    <a:pt x="305" y="94"/>
                  </a:lnTo>
                  <a:lnTo>
                    <a:pt x="320" y="82"/>
                  </a:lnTo>
                  <a:lnTo>
                    <a:pt x="335" y="68"/>
                  </a:lnTo>
                  <a:lnTo>
                    <a:pt x="267" y="0"/>
                  </a:lnTo>
                  <a:lnTo>
                    <a:pt x="258" y="8"/>
                  </a:lnTo>
                  <a:lnTo>
                    <a:pt x="247" y="17"/>
                  </a:lnTo>
                  <a:lnTo>
                    <a:pt x="235" y="26"/>
                  </a:lnTo>
                  <a:lnTo>
                    <a:pt x="222" y="33"/>
                  </a:lnTo>
                  <a:lnTo>
                    <a:pt x="208" y="41"/>
                  </a:lnTo>
                  <a:lnTo>
                    <a:pt x="193" y="48"/>
                  </a:lnTo>
                  <a:lnTo>
                    <a:pt x="178" y="55"/>
                  </a:lnTo>
                  <a:lnTo>
                    <a:pt x="161" y="61"/>
                  </a:lnTo>
                  <a:lnTo>
                    <a:pt x="142" y="67"/>
                  </a:lnTo>
                  <a:lnTo>
                    <a:pt x="124" y="71"/>
                  </a:lnTo>
                  <a:lnTo>
                    <a:pt x="106" y="75"/>
                  </a:lnTo>
                  <a:lnTo>
                    <a:pt x="85" y="80"/>
                  </a:lnTo>
                  <a:lnTo>
                    <a:pt x="65" y="82"/>
                  </a:lnTo>
                  <a:lnTo>
                    <a:pt x="44" y="84"/>
                  </a:lnTo>
                  <a:lnTo>
                    <a:pt x="22" y="85"/>
                  </a:lnTo>
                  <a:lnTo>
                    <a:pt x="0" y="86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777" y="2714"/>
              <a:ext cx="79" cy="49"/>
            </a:xfrm>
            <a:custGeom>
              <a:avLst/>
              <a:gdLst>
                <a:gd name="T0" fmla="*/ 0 w 395"/>
                <a:gd name="T1" fmla="*/ 0 h 245"/>
                <a:gd name="T2" fmla="*/ 0 w 395"/>
                <a:gd name="T3" fmla="*/ 0 h 245"/>
                <a:gd name="T4" fmla="*/ 0 w 395"/>
                <a:gd name="T5" fmla="*/ 1 h 245"/>
                <a:gd name="T6" fmla="*/ 0 w 395"/>
                <a:gd name="T7" fmla="*/ 1 h 245"/>
                <a:gd name="T8" fmla="*/ 0 w 395"/>
                <a:gd name="T9" fmla="*/ 2 h 245"/>
                <a:gd name="T10" fmla="*/ 0 w 395"/>
                <a:gd name="T11" fmla="*/ 2 h 245"/>
                <a:gd name="T12" fmla="*/ 1 w 395"/>
                <a:gd name="T13" fmla="*/ 3 h 245"/>
                <a:gd name="T14" fmla="*/ 1 w 395"/>
                <a:gd name="T15" fmla="*/ 3 h 245"/>
                <a:gd name="T16" fmla="*/ 1 w 395"/>
                <a:gd name="T17" fmla="*/ 4 h 245"/>
                <a:gd name="T18" fmla="*/ 1 w 395"/>
                <a:gd name="T19" fmla="*/ 4 h 245"/>
                <a:gd name="T20" fmla="*/ 2 w 395"/>
                <a:gd name="T21" fmla="*/ 5 h 245"/>
                <a:gd name="T22" fmla="*/ 2 w 395"/>
                <a:gd name="T23" fmla="*/ 5 h 245"/>
                <a:gd name="T24" fmla="*/ 3 w 395"/>
                <a:gd name="T25" fmla="*/ 5 h 245"/>
                <a:gd name="T26" fmla="*/ 3 w 395"/>
                <a:gd name="T27" fmla="*/ 6 h 245"/>
                <a:gd name="T28" fmla="*/ 4 w 395"/>
                <a:gd name="T29" fmla="*/ 6 h 245"/>
                <a:gd name="T30" fmla="*/ 4 w 395"/>
                <a:gd name="T31" fmla="*/ 7 h 245"/>
                <a:gd name="T32" fmla="*/ 5 w 395"/>
                <a:gd name="T33" fmla="*/ 7 h 245"/>
                <a:gd name="T34" fmla="*/ 5 w 395"/>
                <a:gd name="T35" fmla="*/ 7 h 245"/>
                <a:gd name="T36" fmla="*/ 6 w 395"/>
                <a:gd name="T37" fmla="*/ 8 h 245"/>
                <a:gd name="T38" fmla="*/ 7 w 395"/>
                <a:gd name="T39" fmla="*/ 8 h 245"/>
                <a:gd name="T40" fmla="*/ 9 w 395"/>
                <a:gd name="T41" fmla="*/ 9 h 245"/>
                <a:gd name="T42" fmla="*/ 10 w 395"/>
                <a:gd name="T43" fmla="*/ 9 h 245"/>
                <a:gd name="T44" fmla="*/ 11 w 395"/>
                <a:gd name="T45" fmla="*/ 9 h 245"/>
                <a:gd name="T46" fmla="*/ 13 w 395"/>
                <a:gd name="T47" fmla="*/ 10 h 245"/>
                <a:gd name="T48" fmla="*/ 14 w 395"/>
                <a:gd name="T49" fmla="*/ 10 h 245"/>
                <a:gd name="T50" fmla="*/ 16 w 395"/>
                <a:gd name="T51" fmla="*/ 10 h 245"/>
                <a:gd name="T52" fmla="*/ 16 w 395"/>
                <a:gd name="T53" fmla="*/ 6 h 245"/>
                <a:gd name="T54" fmla="*/ 14 w 395"/>
                <a:gd name="T55" fmla="*/ 6 h 245"/>
                <a:gd name="T56" fmla="*/ 13 w 395"/>
                <a:gd name="T57" fmla="*/ 6 h 245"/>
                <a:gd name="T58" fmla="*/ 12 w 395"/>
                <a:gd name="T59" fmla="*/ 6 h 245"/>
                <a:gd name="T60" fmla="*/ 11 w 395"/>
                <a:gd name="T61" fmla="*/ 5 h 245"/>
                <a:gd name="T62" fmla="*/ 10 w 395"/>
                <a:gd name="T63" fmla="*/ 5 h 245"/>
                <a:gd name="T64" fmla="*/ 9 w 395"/>
                <a:gd name="T65" fmla="*/ 5 h 245"/>
                <a:gd name="T66" fmla="*/ 8 w 395"/>
                <a:gd name="T67" fmla="*/ 4 h 245"/>
                <a:gd name="T68" fmla="*/ 7 w 395"/>
                <a:gd name="T69" fmla="*/ 4 h 245"/>
                <a:gd name="T70" fmla="*/ 7 w 395"/>
                <a:gd name="T71" fmla="*/ 4 h 245"/>
                <a:gd name="T72" fmla="*/ 6 w 395"/>
                <a:gd name="T73" fmla="*/ 3 h 245"/>
                <a:gd name="T74" fmla="*/ 6 w 395"/>
                <a:gd name="T75" fmla="*/ 3 h 245"/>
                <a:gd name="T76" fmla="*/ 6 w 395"/>
                <a:gd name="T77" fmla="*/ 3 h 245"/>
                <a:gd name="T78" fmla="*/ 5 w 395"/>
                <a:gd name="T79" fmla="*/ 3 h 245"/>
                <a:gd name="T80" fmla="*/ 5 w 395"/>
                <a:gd name="T81" fmla="*/ 2 h 245"/>
                <a:gd name="T82" fmla="*/ 5 w 395"/>
                <a:gd name="T83" fmla="*/ 2 h 245"/>
                <a:gd name="T84" fmla="*/ 5 w 395"/>
                <a:gd name="T85" fmla="*/ 2 h 245"/>
                <a:gd name="T86" fmla="*/ 4 w 395"/>
                <a:gd name="T87" fmla="*/ 2 h 245"/>
                <a:gd name="T88" fmla="*/ 4 w 395"/>
                <a:gd name="T89" fmla="*/ 1 h 245"/>
                <a:gd name="T90" fmla="*/ 4 w 395"/>
                <a:gd name="T91" fmla="*/ 1 h 245"/>
                <a:gd name="T92" fmla="*/ 4 w 395"/>
                <a:gd name="T93" fmla="*/ 1 h 245"/>
                <a:gd name="T94" fmla="*/ 4 w 395"/>
                <a:gd name="T95" fmla="*/ 1 h 245"/>
                <a:gd name="T96" fmla="*/ 4 w 395"/>
                <a:gd name="T97" fmla="*/ 0 h 245"/>
                <a:gd name="T98" fmla="*/ 4 w 395"/>
                <a:gd name="T99" fmla="*/ 0 h 245"/>
                <a:gd name="T100" fmla="*/ 4 w 395"/>
                <a:gd name="T101" fmla="*/ 0 h 245"/>
                <a:gd name="T102" fmla="*/ 4 w 395"/>
                <a:gd name="T103" fmla="*/ 0 h 245"/>
                <a:gd name="T104" fmla="*/ 0 w 395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5" h="24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" y="28"/>
                  </a:lnTo>
                  <a:lnTo>
                    <a:pt x="6" y="42"/>
                  </a:lnTo>
                  <a:lnTo>
                    <a:pt x="10" y="56"/>
                  </a:lnTo>
                  <a:lnTo>
                    <a:pt x="15" y="69"/>
                  </a:lnTo>
                  <a:lnTo>
                    <a:pt x="22" y="81"/>
                  </a:lnTo>
                  <a:lnTo>
                    <a:pt x="28" y="94"/>
                  </a:lnTo>
                  <a:lnTo>
                    <a:pt x="37" y="105"/>
                  </a:lnTo>
                  <a:lnTo>
                    <a:pt x="46" y="117"/>
                  </a:lnTo>
                  <a:lnTo>
                    <a:pt x="55" y="127"/>
                  </a:lnTo>
                  <a:lnTo>
                    <a:pt x="65" y="137"/>
                  </a:lnTo>
                  <a:lnTo>
                    <a:pt x="76" y="147"/>
                  </a:lnTo>
                  <a:lnTo>
                    <a:pt x="88" y="157"/>
                  </a:lnTo>
                  <a:lnTo>
                    <a:pt x="100" y="165"/>
                  </a:lnTo>
                  <a:lnTo>
                    <a:pt x="113" y="173"/>
                  </a:lnTo>
                  <a:lnTo>
                    <a:pt x="127" y="181"/>
                  </a:lnTo>
                  <a:lnTo>
                    <a:pt x="154" y="196"/>
                  </a:lnTo>
                  <a:lnTo>
                    <a:pt x="184" y="209"/>
                  </a:lnTo>
                  <a:lnTo>
                    <a:pt x="215" y="219"/>
                  </a:lnTo>
                  <a:lnTo>
                    <a:pt x="249" y="229"/>
                  </a:lnTo>
                  <a:lnTo>
                    <a:pt x="283" y="237"/>
                  </a:lnTo>
                  <a:lnTo>
                    <a:pt x="320" y="241"/>
                  </a:lnTo>
                  <a:lnTo>
                    <a:pt x="357" y="244"/>
                  </a:lnTo>
                  <a:lnTo>
                    <a:pt x="395" y="245"/>
                  </a:lnTo>
                  <a:lnTo>
                    <a:pt x="395" y="150"/>
                  </a:lnTo>
                  <a:lnTo>
                    <a:pt x="362" y="149"/>
                  </a:lnTo>
                  <a:lnTo>
                    <a:pt x="331" y="146"/>
                  </a:lnTo>
                  <a:lnTo>
                    <a:pt x="300" y="141"/>
                  </a:lnTo>
                  <a:lnTo>
                    <a:pt x="272" y="136"/>
                  </a:lnTo>
                  <a:lnTo>
                    <a:pt x="243" y="129"/>
                  </a:lnTo>
                  <a:lnTo>
                    <a:pt x="219" y="119"/>
                  </a:lnTo>
                  <a:lnTo>
                    <a:pt x="195" y="109"/>
                  </a:lnTo>
                  <a:lnTo>
                    <a:pt x="172" y="97"/>
                  </a:lnTo>
                  <a:lnTo>
                    <a:pt x="163" y="92"/>
                  </a:lnTo>
                  <a:lnTo>
                    <a:pt x="155" y="86"/>
                  </a:lnTo>
                  <a:lnTo>
                    <a:pt x="146" y="80"/>
                  </a:lnTo>
                  <a:lnTo>
                    <a:pt x="139" y="73"/>
                  </a:lnTo>
                  <a:lnTo>
                    <a:pt x="131" y="67"/>
                  </a:lnTo>
                  <a:lnTo>
                    <a:pt x="125" y="62"/>
                  </a:lnTo>
                  <a:lnTo>
                    <a:pt x="119" y="55"/>
                  </a:lnTo>
                  <a:lnTo>
                    <a:pt x="114" y="49"/>
                  </a:lnTo>
                  <a:lnTo>
                    <a:pt x="109" y="42"/>
                  </a:lnTo>
                  <a:lnTo>
                    <a:pt x="105" y="36"/>
                  </a:lnTo>
                  <a:lnTo>
                    <a:pt x="103" y="29"/>
                  </a:lnTo>
                  <a:lnTo>
                    <a:pt x="100" y="24"/>
                  </a:lnTo>
                  <a:lnTo>
                    <a:pt x="99" y="17"/>
                  </a:lnTo>
                  <a:lnTo>
                    <a:pt x="96" y="12"/>
                  </a:lnTo>
                  <a:lnTo>
                    <a:pt x="96" y="5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777" y="2673"/>
              <a:ext cx="41" cy="41"/>
            </a:xfrm>
            <a:custGeom>
              <a:avLst/>
              <a:gdLst>
                <a:gd name="T0" fmla="*/ 7 w 207"/>
                <a:gd name="T1" fmla="*/ 0 h 203"/>
                <a:gd name="T2" fmla="*/ 6 w 207"/>
                <a:gd name="T3" fmla="*/ 0 h 203"/>
                <a:gd name="T4" fmla="*/ 5 w 207"/>
                <a:gd name="T5" fmla="*/ 1 h 203"/>
                <a:gd name="T6" fmla="*/ 5 w 207"/>
                <a:gd name="T7" fmla="*/ 1 h 203"/>
                <a:gd name="T8" fmla="*/ 4 w 207"/>
                <a:gd name="T9" fmla="*/ 1 h 203"/>
                <a:gd name="T10" fmla="*/ 4 w 207"/>
                <a:gd name="T11" fmla="*/ 2 h 203"/>
                <a:gd name="T12" fmla="*/ 3 w 207"/>
                <a:gd name="T13" fmla="*/ 2 h 203"/>
                <a:gd name="T14" fmla="*/ 2 w 207"/>
                <a:gd name="T15" fmla="*/ 3 h 203"/>
                <a:gd name="T16" fmla="*/ 2 w 207"/>
                <a:gd name="T17" fmla="*/ 3 h 203"/>
                <a:gd name="T18" fmla="*/ 2 w 207"/>
                <a:gd name="T19" fmla="*/ 4 h 203"/>
                <a:gd name="T20" fmla="*/ 1 w 207"/>
                <a:gd name="T21" fmla="*/ 4 h 203"/>
                <a:gd name="T22" fmla="*/ 1 w 207"/>
                <a:gd name="T23" fmla="*/ 5 h 203"/>
                <a:gd name="T24" fmla="*/ 1 w 207"/>
                <a:gd name="T25" fmla="*/ 6 h 203"/>
                <a:gd name="T26" fmla="*/ 0 w 207"/>
                <a:gd name="T27" fmla="*/ 6 h 203"/>
                <a:gd name="T28" fmla="*/ 0 w 207"/>
                <a:gd name="T29" fmla="*/ 7 h 203"/>
                <a:gd name="T30" fmla="*/ 0 w 207"/>
                <a:gd name="T31" fmla="*/ 8 h 203"/>
                <a:gd name="T32" fmla="*/ 0 w 207"/>
                <a:gd name="T33" fmla="*/ 8 h 203"/>
                <a:gd name="T34" fmla="*/ 4 w 207"/>
                <a:gd name="T35" fmla="*/ 8 h 203"/>
                <a:gd name="T36" fmla="*/ 4 w 207"/>
                <a:gd name="T37" fmla="*/ 8 h 203"/>
                <a:gd name="T38" fmla="*/ 4 w 207"/>
                <a:gd name="T39" fmla="*/ 8 h 203"/>
                <a:gd name="T40" fmla="*/ 4 w 207"/>
                <a:gd name="T41" fmla="*/ 7 h 203"/>
                <a:gd name="T42" fmla="*/ 4 w 207"/>
                <a:gd name="T43" fmla="*/ 7 h 203"/>
                <a:gd name="T44" fmla="*/ 4 w 207"/>
                <a:gd name="T45" fmla="*/ 7 h 203"/>
                <a:gd name="T46" fmla="*/ 4 w 207"/>
                <a:gd name="T47" fmla="*/ 6 h 203"/>
                <a:gd name="T48" fmla="*/ 5 w 207"/>
                <a:gd name="T49" fmla="*/ 6 h 203"/>
                <a:gd name="T50" fmla="*/ 5 w 207"/>
                <a:gd name="T51" fmla="*/ 6 h 203"/>
                <a:gd name="T52" fmla="*/ 5 w 207"/>
                <a:gd name="T53" fmla="*/ 6 h 203"/>
                <a:gd name="T54" fmla="*/ 5 w 207"/>
                <a:gd name="T55" fmla="*/ 5 h 203"/>
                <a:gd name="T56" fmla="*/ 6 w 207"/>
                <a:gd name="T57" fmla="*/ 5 h 203"/>
                <a:gd name="T58" fmla="*/ 6 w 207"/>
                <a:gd name="T59" fmla="*/ 5 h 203"/>
                <a:gd name="T60" fmla="*/ 7 w 207"/>
                <a:gd name="T61" fmla="*/ 4 h 203"/>
                <a:gd name="T62" fmla="*/ 7 w 207"/>
                <a:gd name="T63" fmla="*/ 4 h 203"/>
                <a:gd name="T64" fmla="*/ 8 w 207"/>
                <a:gd name="T65" fmla="*/ 4 h 203"/>
                <a:gd name="T66" fmla="*/ 8 w 207"/>
                <a:gd name="T67" fmla="*/ 4 h 203"/>
                <a:gd name="T68" fmla="*/ 7 w 207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7" h="203">
                  <a:moveTo>
                    <a:pt x="169" y="0"/>
                  </a:moveTo>
                  <a:lnTo>
                    <a:pt x="152" y="8"/>
                  </a:lnTo>
                  <a:lnTo>
                    <a:pt x="134" y="16"/>
                  </a:lnTo>
                  <a:lnTo>
                    <a:pt x="118" y="26"/>
                  </a:lnTo>
                  <a:lnTo>
                    <a:pt x="103" y="35"/>
                  </a:lnTo>
                  <a:lnTo>
                    <a:pt x="89" y="45"/>
                  </a:lnTo>
                  <a:lnTo>
                    <a:pt x="75" y="57"/>
                  </a:lnTo>
                  <a:lnTo>
                    <a:pt x="62" y="69"/>
                  </a:lnTo>
                  <a:lnTo>
                    <a:pt x="50" y="81"/>
                  </a:lnTo>
                  <a:lnTo>
                    <a:pt x="39" y="94"/>
                  </a:lnTo>
                  <a:lnTo>
                    <a:pt x="29" y="108"/>
                  </a:lnTo>
                  <a:lnTo>
                    <a:pt x="21" y="122"/>
                  </a:lnTo>
                  <a:lnTo>
                    <a:pt x="13" y="137"/>
                  </a:lnTo>
                  <a:lnTo>
                    <a:pt x="8" y="152"/>
                  </a:lnTo>
                  <a:lnTo>
                    <a:pt x="3" y="168"/>
                  </a:lnTo>
                  <a:lnTo>
                    <a:pt x="1" y="186"/>
                  </a:lnTo>
                  <a:lnTo>
                    <a:pt x="0" y="203"/>
                  </a:lnTo>
                  <a:lnTo>
                    <a:pt x="95" y="203"/>
                  </a:lnTo>
                  <a:lnTo>
                    <a:pt x="96" y="195"/>
                  </a:lnTo>
                  <a:lnTo>
                    <a:pt x="98" y="189"/>
                  </a:lnTo>
                  <a:lnTo>
                    <a:pt x="99" y="181"/>
                  </a:lnTo>
                  <a:lnTo>
                    <a:pt x="102" y="175"/>
                  </a:lnTo>
                  <a:lnTo>
                    <a:pt x="105" y="167"/>
                  </a:lnTo>
                  <a:lnTo>
                    <a:pt x="109" y="160"/>
                  </a:lnTo>
                  <a:lnTo>
                    <a:pt x="115" y="152"/>
                  </a:lnTo>
                  <a:lnTo>
                    <a:pt x="121" y="145"/>
                  </a:lnTo>
                  <a:lnTo>
                    <a:pt x="129" y="137"/>
                  </a:lnTo>
                  <a:lnTo>
                    <a:pt x="138" y="129"/>
                  </a:lnTo>
                  <a:lnTo>
                    <a:pt x="146" y="122"/>
                  </a:lnTo>
                  <a:lnTo>
                    <a:pt x="157" y="114"/>
                  </a:lnTo>
                  <a:lnTo>
                    <a:pt x="168" y="108"/>
                  </a:lnTo>
                  <a:lnTo>
                    <a:pt x="180" y="100"/>
                  </a:lnTo>
                  <a:lnTo>
                    <a:pt x="193" y="94"/>
                  </a:lnTo>
                  <a:lnTo>
                    <a:pt x="207" y="8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1783" y="2704"/>
              <a:ext cx="13" cy="18"/>
            </a:xfrm>
            <a:custGeom>
              <a:avLst/>
              <a:gdLst>
                <a:gd name="T0" fmla="*/ 1 w 67"/>
                <a:gd name="T1" fmla="*/ 3 h 93"/>
                <a:gd name="T2" fmla="*/ 2 w 67"/>
                <a:gd name="T3" fmla="*/ 3 h 93"/>
                <a:gd name="T4" fmla="*/ 2 w 67"/>
                <a:gd name="T5" fmla="*/ 3 h 93"/>
                <a:gd name="T6" fmla="*/ 2 w 67"/>
                <a:gd name="T7" fmla="*/ 3 h 93"/>
                <a:gd name="T8" fmla="*/ 2 w 67"/>
                <a:gd name="T9" fmla="*/ 3 h 93"/>
                <a:gd name="T10" fmla="*/ 2 w 67"/>
                <a:gd name="T11" fmla="*/ 3 h 93"/>
                <a:gd name="T12" fmla="*/ 2 w 67"/>
                <a:gd name="T13" fmla="*/ 3 h 93"/>
                <a:gd name="T14" fmla="*/ 3 w 67"/>
                <a:gd name="T15" fmla="*/ 2 h 93"/>
                <a:gd name="T16" fmla="*/ 3 w 67"/>
                <a:gd name="T17" fmla="*/ 2 h 93"/>
                <a:gd name="T18" fmla="*/ 3 w 67"/>
                <a:gd name="T19" fmla="*/ 1 h 93"/>
                <a:gd name="T20" fmla="*/ 2 w 67"/>
                <a:gd name="T21" fmla="*/ 1 h 93"/>
                <a:gd name="T22" fmla="*/ 2 w 67"/>
                <a:gd name="T23" fmla="*/ 1 h 93"/>
                <a:gd name="T24" fmla="*/ 2 w 67"/>
                <a:gd name="T25" fmla="*/ 1 h 93"/>
                <a:gd name="T26" fmla="*/ 2 w 67"/>
                <a:gd name="T27" fmla="*/ 0 h 93"/>
                <a:gd name="T28" fmla="*/ 2 w 67"/>
                <a:gd name="T29" fmla="*/ 0 h 93"/>
                <a:gd name="T30" fmla="*/ 1 w 67"/>
                <a:gd name="T31" fmla="*/ 0 h 93"/>
                <a:gd name="T32" fmla="*/ 1 w 67"/>
                <a:gd name="T33" fmla="*/ 0 h 93"/>
                <a:gd name="T34" fmla="*/ 1 w 67"/>
                <a:gd name="T35" fmla="*/ 0 h 93"/>
                <a:gd name="T36" fmla="*/ 0 w 67"/>
                <a:gd name="T37" fmla="*/ 0 h 93"/>
                <a:gd name="T38" fmla="*/ 0 w 67"/>
                <a:gd name="T39" fmla="*/ 0 h 93"/>
                <a:gd name="T40" fmla="*/ 0 w 67"/>
                <a:gd name="T41" fmla="*/ 0 h 93"/>
                <a:gd name="T42" fmla="*/ 1 w 67"/>
                <a:gd name="T43" fmla="*/ 3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93">
                  <a:moveTo>
                    <a:pt x="37" y="93"/>
                  </a:moveTo>
                  <a:lnTo>
                    <a:pt x="43" y="90"/>
                  </a:lnTo>
                  <a:lnTo>
                    <a:pt x="47" y="88"/>
                  </a:lnTo>
                  <a:lnTo>
                    <a:pt x="51" y="85"/>
                  </a:lnTo>
                  <a:lnTo>
                    <a:pt x="56" y="80"/>
                  </a:lnTo>
                  <a:lnTo>
                    <a:pt x="61" y="73"/>
                  </a:lnTo>
                  <a:lnTo>
                    <a:pt x="64" y="65"/>
                  </a:lnTo>
                  <a:lnTo>
                    <a:pt x="66" y="56"/>
                  </a:lnTo>
                  <a:lnTo>
                    <a:pt x="67" y="47"/>
                  </a:lnTo>
                  <a:lnTo>
                    <a:pt x="65" y="38"/>
                  </a:lnTo>
                  <a:lnTo>
                    <a:pt x="63" y="29"/>
                  </a:lnTo>
                  <a:lnTo>
                    <a:pt x="59" y="22"/>
                  </a:lnTo>
                  <a:lnTo>
                    <a:pt x="53" y="15"/>
                  </a:lnTo>
                  <a:lnTo>
                    <a:pt x="47" y="9"/>
                  </a:lnTo>
                  <a:lnTo>
                    <a:pt x="39" y="5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37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814" y="2781"/>
              <a:ext cx="16" cy="16"/>
            </a:xfrm>
            <a:custGeom>
              <a:avLst/>
              <a:gdLst>
                <a:gd name="T0" fmla="*/ 3 w 83"/>
                <a:gd name="T1" fmla="*/ 3 h 83"/>
                <a:gd name="T2" fmla="*/ 3 w 83"/>
                <a:gd name="T3" fmla="*/ 3 h 83"/>
                <a:gd name="T4" fmla="*/ 3 w 83"/>
                <a:gd name="T5" fmla="*/ 3 h 83"/>
                <a:gd name="T6" fmla="*/ 3 w 83"/>
                <a:gd name="T7" fmla="*/ 3 h 83"/>
                <a:gd name="T8" fmla="*/ 3 w 83"/>
                <a:gd name="T9" fmla="*/ 3 h 83"/>
                <a:gd name="T10" fmla="*/ 3 w 83"/>
                <a:gd name="T11" fmla="*/ 2 h 83"/>
                <a:gd name="T12" fmla="*/ 3 w 83"/>
                <a:gd name="T13" fmla="*/ 2 h 83"/>
                <a:gd name="T14" fmla="*/ 3 w 83"/>
                <a:gd name="T15" fmla="*/ 1 h 83"/>
                <a:gd name="T16" fmla="*/ 3 w 83"/>
                <a:gd name="T17" fmla="*/ 1 h 83"/>
                <a:gd name="T18" fmla="*/ 3 w 83"/>
                <a:gd name="T19" fmla="*/ 1 h 83"/>
                <a:gd name="T20" fmla="*/ 3 w 83"/>
                <a:gd name="T21" fmla="*/ 1 h 83"/>
                <a:gd name="T22" fmla="*/ 2 w 83"/>
                <a:gd name="T23" fmla="*/ 0 h 83"/>
                <a:gd name="T24" fmla="*/ 2 w 83"/>
                <a:gd name="T25" fmla="*/ 0 h 83"/>
                <a:gd name="T26" fmla="*/ 2 w 83"/>
                <a:gd name="T27" fmla="*/ 0 h 83"/>
                <a:gd name="T28" fmla="*/ 1 w 83"/>
                <a:gd name="T29" fmla="*/ 0 h 83"/>
                <a:gd name="T30" fmla="*/ 1 w 83"/>
                <a:gd name="T31" fmla="*/ 0 h 83"/>
                <a:gd name="T32" fmla="*/ 1 w 83"/>
                <a:gd name="T33" fmla="*/ 0 h 83"/>
                <a:gd name="T34" fmla="*/ 1 w 83"/>
                <a:gd name="T35" fmla="*/ 0 h 83"/>
                <a:gd name="T36" fmla="*/ 0 w 83"/>
                <a:gd name="T37" fmla="*/ 0 h 83"/>
                <a:gd name="T38" fmla="*/ 0 w 83"/>
                <a:gd name="T39" fmla="*/ 0 h 83"/>
                <a:gd name="T40" fmla="*/ 0 w 83"/>
                <a:gd name="T41" fmla="*/ 1 h 83"/>
                <a:gd name="T42" fmla="*/ 3 w 83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" h="83">
                  <a:moveTo>
                    <a:pt x="68" y="83"/>
                  </a:moveTo>
                  <a:lnTo>
                    <a:pt x="73" y="79"/>
                  </a:lnTo>
                  <a:lnTo>
                    <a:pt x="76" y="75"/>
                  </a:lnTo>
                  <a:lnTo>
                    <a:pt x="78" y="70"/>
                  </a:lnTo>
                  <a:lnTo>
                    <a:pt x="80" y="65"/>
                  </a:lnTo>
                  <a:lnTo>
                    <a:pt x="82" y="56"/>
                  </a:lnTo>
                  <a:lnTo>
                    <a:pt x="83" y="48"/>
                  </a:lnTo>
                  <a:lnTo>
                    <a:pt x="81" y="38"/>
                  </a:lnTo>
                  <a:lnTo>
                    <a:pt x="79" y="30"/>
                  </a:lnTo>
                  <a:lnTo>
                    <a:pt x="74" y="23"/>
                  </a:lnTo>
                  <a:lnTo>
                    <a:pt x="68" y="15"/>
                  </a:lnTo>
                  <a:lnTo>
                    <a:pt x="62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27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68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1760" y="2784"/>
              <a:ext cx="67" cy="36"/>
            </a:xfrm>
            <a:custGeom>
              <a:avLst/>
              <a:gdLst>
                <a:gd name="T0" fmla="*/ 0 w 335"/>
                <a:gd name="T1" fmla="*/ 7 h 182"/>
                <a:gd name="T2" fmla="*/ 0 w 335"/>
                <a:gd name="T3" fmla="*/ 7 h 182"/>
                <a:gd name="T4" fmla="*/ 1 w 335"/>
                <a:gd name="T5" fmla="*/ 7 h 182"/>
                <a:gd name="T6" fmla="*/ 2 w 335"/>
                <a:gd name="T7" fmla="*/ 7 h 182"/>
                <a:gd name="T8" fmla="*/ 3 w 335"/>
                <a:gd name="T9" fmla="*/ 7 h 182"/>
                <a:gd name="T10" fmla="*/ 4 w 335"/>
                <a:gd name="T11" fmla="*/ 7 h 182"/>
                <a:gd name="T12" fmla="*/ 5 w 335"/>
                <a:gd name="T13" fmla="*/ 7 h 182"/>
                <a:gd name="T14" fmla="*/ 6 w 335"/>
                <a:gd name="T15" fmla="*/ 6 h 182"/>
                <a:gd name="T16" fmla="*/ 7 w 335"/>
                <a:gd name="T17" fmla="*/ 6 h 182"/>
                <a:gd name="T18" fmla="*/ 8 w 335"/>
                <a:gd name="T19" fmla="*/ 6 h 182"/>
                <a:gd name="T20" fmla="*/ 9 w 335"/>
                <a:gd name="T21" fmla="*/ 6 h 182"/>
                <a:gd name="T22" fmla="*/ 9 w 335"/>
                <a:gd name="T23" fmla="*/ 5 h 182"/>
                <a:gd name="T24" fmla="*/ 10 w 335"/>
                <a:gd name="T25" fmla="*/ 5 h 182"/>
                <a:gd name="T26" fmla="*/ 11 w 335"/>
                <a:gd name="T27" fmla="*/ 5 h 182"/>
                <a:gd name="T28" fmla="*/ 12 w 335"/>
                <a:gd name="T29" fmla="*/ 4 h 182"/>
                <a:gd name="T30" fmla="*/ 12 w 335"/>
                <a:gd name="T31" fmla="*/ 4 h 182"/>
                <a:gd name="T32" fmla="*/ 13 w 335"/>
                <a:gd name="T33" fmla="*/ 3 h 182"/>
                <a:gd name="T34" fmla="*/ 13 w 335"/>
                <a:gd name="T35" fmla="*/ 3 h 182"/>
                <a:gd name="T36" fmla="*/ 11 w 335"/>
                <a:gd name="T37" fmla="*/ 0 h 182"/>
                <a:gd name="T38" fmla="*/ 10 w 335"/>
                <a:gd name="T39" fmla="*/ 0 h 182"/>
                <a:gd name="T40" fmla="*/ 10 w 335"/>
                <a:gd name="T41" fmla="*/ 1 h 182"/>
                <a:gd name="T42" fmla="*/ 9 w 335"/>
                <a:gd name="T43" fmla="*/ 1 h 182"/>
                <a:gd name="T44" fmla="*/ 9 w 335"/>
                <a:gd name="T45" fmla="*/ 1 h 182"/>
                <a:gd name="T46" fmla="*/ 8 w 335"/>
                <a:gd name="T47" fmla="*/ 2 h 182"/>
                <a:gd name="T48" fmla="*/ 8 w 335"/>
                <a:gd name="T49" fmla="*/ 2 h 182"/>
                <a:gd name="T50" fmla="*/ 7 w 335"/>
                <a:gd name="T51" fmla="*/ 2 h 182"/>
                <a:gd name="T52" fmla="*/ 6 w 335"/>
                <a:gd name="T53" fmla="*/ 2 h 182"/>
                <a:gd name="T54" fmla="*/ 6 w 335"/>
                <a:gd name="T55" fmla="*/ 3 h 182"/>
                <a:gd name="T56" fmla="*/ 5 w 335"/>
                <a:gd name="T57" fmla="*/ 3 h 182"/>
                <a:gd name="T58" fmla="*/ 4 w 335"/>
                <a:gd name="T59" fmla="*/ 3 h 182"/>
                <a:gd name="T60" fmla="*/ 3 w 335"/>
                <a:gd name="T61" fmla="*/ 3 h 182"/>
                <a:gd name="T62" fmla="*/ 3 w 335"/>
                <a:gd name="T63" fmla="*/ 3 h 182"/>
                <a:gd name="T64" fmla="*/ 2 w 335"/>
                <a:gd name="T65" fmla="*/ 3 h 182"/>
                <a:gd name="T66" fmla="*/ 1 w 335"/>
                <a:gd name="T67" fmla="*/ 3 h 182"/>
                <a:gd name="T68" fmla="*/ 0 w 335"/>
                <a:gd name="T69" fmla="*/ 3 h 182"/>
                <a:gd name="T70" fmla="*/ 0 w 335"/>
                <a:gd name="T71" fmla="*/ 3 h 182"/>
                <a:gd name="T72" fmla="*/ 0 w 335"/>
                <a:gd name="T73" fmla="*/ 7 h 1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5" h="182">
                  <a:moveTo>
                    <a:pt x="0" y="182"/>
                  </a:moveTo>
                  <a:lnTo>
                    <a:pt x="0" y="182"/>
                  </a:lnTo>
                  <a:lnTo>
                    <a:pt x="26" y="181"/>
                  </a:lnTo>
                  <a:lnTo>
                    <a:pt x="51" y="180"/>
                  </a:lnTo>
                  <a:lnTo>
                    <a:pt x="76" y="177"/>
                  </a:lnTo>
                  <a:lnTo>
                    <a:pt x="101" y="174"/>
                  </a:lnTo>
                  <a:lnTo>
                    <a:pt x="124" y="170"/>
                  </a:lnTo>
                  <a:lnTo>
                    <a:pt x="147" y="164"/>
                  </a:lnTo>
                  <a:lnTo>
                    <a:pt x="170" y="158"/>
                  </a:lnTo>
                  <a:lnTo>
                    <a:pt x="191" y="151"/>
                  </a:lnTo>
                  <a:lnTo>
                    <a:pt x="213" y="144"/>
                  </a:lnTo>
                  <a:lnTo>
                    <a:pt x="234" y="135"/>
                  </a:lnTo>
                  <a:lnTo>
                    <a:pt x="252" y="127"/>
                  </a:lnTo>
                  <a:lnTo>
                    <a:pt x="271" y="116"/>
                  </a:lnTo>
                  <a:lnTo>
                    <a:pt x="289" y="105"/>
                  </a:lnTo>
                  <a:lnTo>
                    <a:pt x="305" y="94"/>
                  </a:lnTo>
                  <a:lnTo>
                    <a:pt x="321" y="81"/>
                  </a:lnTo>
                  <a:lnTo>
                    <a:pt x="335" y="68"/>
                  </a:lnTo>
                  <a:lnTo>
                    <a:pt x="267" y="0"/>
                  </a:lnTo>
                  <a:lnTo>
                    <a:pt x="258" y="9"/>
                  </a:lnTo>
                  <a:lnTo>
                    <a:pt x="248" y="17"/>
                  </a:lnTo>
                  <a:lnTo>
                    <a:pt x="236" y="25"/>
                  </a:lnTo>
                  <a:lnTo>
                    <a:pt x="223" y="34"/>
                  </a:lnTo>
                  <a:lnTo>
                    <a:pt x="209" y="41"/>
                  </a:lnTo>
                  <a:lnTo>
                    <a:pt x="194" y="48"/>
                  </a:lnTo>
                  <a:lnTo>
                    <a:pt x="178" y="54"/>
                  </a:lnTo>
                  <a:lnTo>
                    <a:pt x="161" y="61"/>
                  </a:lnTo>
                  <a:lnTo>
                    <a:pt x="144" y="66"/>
                  </a:lnTo>
                  <a:lnTo>
                    <a:pt x="125" y="71"/>
                  </a:lnTo>
                  <a:lnTo>
                    <a:pt x="106" y="76"/>
                  </a:lnTo>
                  <a:lnTo>
                    <a:pt x="85" y="79"/>
                  </a:lnTo>
                  <a:lnTo>
                    <a:pt x="65" y="82"/>
                  </a:lnTo>
                  <a:lnTo>
                    <a:pt x="44" y="84"/>
                  </a:lnTo>
                  <a:lnTo>
                    <a:pt x="23" y="86"/>
                  </a:lnTo>
                  <a:lnTo>
                    <a:pt x="0" y="86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1682" y="2771"/>
              <a:ext cx="78" cy="49"/>
            </a:xfrm>
            <a:custGeom>
              <a:avLst/>
              <a:gdLst>
                <a:gd name="T0" fmla="*/ 0 w 394"/>
                <a:gd name="T1" fmla="*/ 0 h 247"/>
                <a:gd name="T2" fmla="*/ 0 w 394"/>
                <a:gd name="T3" fmla="*/ 0 h 247"/>
                <a:gd name="T4" fmla="*/ 0 w 394"/>
                <a:gd name="T5" fmla="*/ 1 h 247"/>
                <a:gd name="T6" fmla="*/ 0 w 394"/>
                <a:gd name="T7" fmla="*/ 1 h 247"/>
                <a:gd name="T8" fmla="*/ 0 w 394"/>
                <a:gd name="T9" fmla="*/ 2 h 247"/>
                <a:gd name="T10" fmla="*/ 0 w 394"/>
                <a:gd name="T11" fmla="*/ 2 h 247"/>
                <a:gd name="T12" fmla="*/ 1 w 394"/>
                <a:gd name="T13" fmla="*/ 3 h 247"/>
                <a:gd name="T14" fmla="*/ 1 w 394"/>
                <a:gd name="T15" fmla="*/ 3 h 247"/>
                <a:gd name="T16" fmla="*/ 1 w 394"/>
                <a:gd name="T17" fmla="*/ 4 h 247"/>
                <a:gd name="T18" fmla="*/ 1 w 394"/>
                <a:gd name="T19" fmla="*/ 4 h 247"/>
                <a:gd name="T20" fmla="*/ 2 w 394"/>
                <a:gd name="T21" fmla="*/ 5 h 247"/>
                <a:gd name="T22" fmla="*/ 2 w 394"/>
                <a:gd name="T23" fmla="*/ 5 h 247"/>
                <a:gd name="T24" fmla="*/ 3 w 394"/>
                <a:gd name="T25" fmla="*/ 6 h 247"/>
                <a:gd name="T26" fmla="*/ 3 w 394"/>
                <a:gd name="T27" fmla="*/ 6 h 247"/>
                <a:gd name="T28" fmla="*/ 3 w 394"/>
                <a:gd name="T29" fmla="*/ 6 h 247"/>
                <a:gd name="T30" fmla="*/ 4 w 394"/>
                <a:gd name="T31" fmla="*/ 7 h 247"/>
                <a:gd name="T32" fmla="*/ 4 w 394"/>
                <a:gd name="T33" fmla="*/ 7 h 247"/>
                <a:gd name="T34" fmla="*/ 5 w 394"/>
                <a:gd name="T35" fmla="*/ 7 h 247"/>
                <a:gd name="T36" fmla="*/ 6 w 394"/>
                <a:gd name="T37" fmla="*/ 8 h 247"/>
                <a:gd name="T38" fmla="*/ 7 w 394"/>
                <a:gd name="T39" fmla="*/ 8 h 247"/>
                <a:gd name="T40" fmla="*/ 9 w 394"/>
                <a:gd name="T41" fmla="*/ 9 h 247"/>
                <a:gd name="T42" fmla="*/ 10 w 394"/>
                <a:gd name="T43" fmla="*/ 9 h 247"/>
                <a:gd name="T44" fmla="*/ 11 w 394"/>
                <a:gd name="T45" fmla="*/ 9 h 247"/>
                <a:gd name="T46" fmla="*/ 12 w 394"/>
                <a:gd name="T47" fmla="*/ 10 h 247"/>
                <a:gd name="T48" fmla="*/ 14 w 394"/>
                <a:gd name="T49" fmla="*/ 10 h 247"/>
                <a:gd name="T50" fmla="*/ 15 w 394"/>
                <a:gd name="T51" fmla="*/ 10 h 247"/>
                <a:gd name="T52" fmla="*/ 15 w 394"/>
                <a:gd name="T53" fmla="*/ 6 h 247"/>
                <a:gd name="T54" fmla="*/ 14 w 394"/>
                <a:gd name="T55" fmla="*/ 6 h 247"/>
                <a:gd name="T56" fmla="*/ 13 w 394"/>
                <a:gd name="T57" fmla="*/ 6 h 247"/>
                <a:gd name="T58" fmla="*/ 12 w 394"/>
                <a:gd name="T59" fmla="*/ 6 h 247"/>
                <a:gd name="T60" fmla="*/ 11 w 394"/>
                <a:gd name="T61" fmla="*/ 5 h 247"/>
                <a:gd name="T62" fmla="*/ 10 w 394"/>
                <a:gd name="T63" fmla="*/ 5 h 247"/>
                <a:gd name="T64" fmla="*/ 9 w 394"/>
                <a:gd name="T65" fmla="*/ 5 h 247"/>
                <a:gd name="T66" fmla="*/ 8 w 394"/>
                <a:gd name="T67" fmla="*/ 4 h 247"/>
                <a:gd name="T68" fmla="*/ 7 w 394"/>
                <a:gd name="T69" fmla="*/ 4 h 247"/>
                <a:gd name="T70" fmla="*/ 6 w 394"/>
                <a:gd name="T71" fmla="*/ 4 h 247"/>
                <a:gd name="T72" fmla="*/ 6 w 394"/>
                <a:gd name="T73" fmla="*/ 3 h 247"/>
                <a:gd name="T74" fmla="*/ 6 w 394"/>
                <a:gd name="T75" fmla="*/ 3 h 247"/>
                <a:gd name="T76" fmla="*/ 5 w 394"/>
                <a:gd name="T77" fmla="*/ 3 h 247"/>
                <a:gd name="T78" fmla="*/ 5 w 394"/>
                <a:gd name="T79" fmla="*/ 3 h 247"/>
                <a:gd name="T80" fmla="*/ 5 w 394"/>
                <a:gd name="T81" fmla="*/ 2 h 247"/>
                <a:gd name="T82" fmla="*/ 5 w 394"/>
                <a:gd name="T83" fmla="*/ 2 h 247"/>
                <a:gd name="T84" fmla="*/ 4 w 394"/>
                <a:gd name="T85" fmla="*/ 2 h 247"/>
                <a:gd name="T86" fmla="*/ 4 w 394"/>
                <a:gd name="T87" fmla="*/ 2 h 247"/>
                <a:gd name="T88" fmla="*/ 4 w 394"/>
                <a:gd name="T89" fmla="*/ 1 h 247"/>
                <a:gd name="T90" fmla="*/ 4 w 394"/>
                <a:gd name="T91" fmla="*/ 1 h 247"/>
                <a:gd name="T92" fmla="*/ 4 w 394"/>
                <a:gd name="T93" fmla="*/ 1 h 247"/>
                <a:gd name="T94" fmla="*/ 4 w 394"/>
                <a:gd name="T95" fmla="*/ 1 h 247"/>
                <a:gd name="T96" fmla="*/ 4 w 394"/>
                <a:gd name="T97" fmla="*/ 0 h 247"/>
                <a:gd name="T98" fmla="*/ 4 w 394"/>
                <a:gd name="T99" fmla="*/ 0 h 247"/>
                <a:gd name="T100" fmla="*/ 4 w 394"/>
                <a:gd name="T101" fmla="*/ 0 h 247"/>
                <a:gd name="T102" fmla="*/ 4 w 394"/>
                <a:gd name="T103" fmla="*/ 0 h 247"/>
                <a:gd name="T104" fmla="*/ 0 w 394"/>
                <a:gd name="T105" fmla="*/ 0 h 2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4" h="247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2" y="29"/>
                  </a:lnTo>
                  <a:lnTo>
                    <a:pt x="5" y="43"/>
                  </a:lnTo>
                  <a:lnTo>
                    <a:pt x="9" y="56"/>
                  </a:lnTo>
                  <a:lnTo>
                    <a:pt x="15" y="69"/>
                  </a:lnTo>
                  <a:lnTo>
                    <a:pt x="21" y="82"/>
                  </a:lnTo>
                  <a:lnTo>
                    <a:pt x="28" y="94"/>
                  </a:lnTo>
                  <a:lnTo>
                    <a:pt x="36" y="106"/>
                  </a:lnTo>
                  <a:lnTo>
                    <a:pt x="45" y="117"/>
                  </a:lnTo>
                  <a:lnTo>
                    <a:pt x="55" y="128"/>
                  </a:lnTo>
                  <a:lnTo>
                    <a:pt x="64" y="139"/>
                  </a:lnTo>
                  <a:lnTo>
                    <a:pt x="75" y="148"/>
                  </a:lnTo>
                  <a:lnTo>
                    <a:pt x="87" y="157"/>
                  </a:lnTo>
                  <a:lnTo>
                    <a:pt x="99" y="166"/>
                  </a:lnTo>
                  <a:lnTo>
                    <a:pt x="112" y="174"/>
                  </a:lnTo>
                  <a:lnTo>
                    <a:pt x="126" y="183"/>
                  </a:lnTo>
                  <a:lnTo>
                    <a:pt x="153" y="197"/>
                  </a:lnTo>
                  <a:lnTo>
                    <a:pt x="183" y="210"/>
                  </a:lnTo>
                  <a:lnTo>
                    <a:pt x="215" y="221"/>
                  </a:lnTo>
                  <a:lnTo>
                    <a:pt x="248" y="229"/>
                  </a:lnTo>
                  <a:lnTo>
                    <a:pt x="283" y="237"/>
                  </a:lnTo>
                  <a:lnTo>
                    <a:pt x="320" y="242"/>
                  </a:lnTo>
                  <a:lnTo>
                    <a:pt x="356" y="246"/>
                  </a:lnTo>
                  <a:lnTo>
                    <a:pt x="394" y="247"/>
                  </a:lnTo>
                  <a:lnTo>
                    <a:pt x="394" y="151"/>
                  </a:lnTo>
                  <a:lnTo>
                    <a:pt x="362" y="149"/>
                  </a:lnTo>
                  <a:lnTo>
                    <a:pt x="330" y="147"/>
                  </a:lnTo>
                  <a:lnTo>
                    <a:pt x="300" y="143"/>
                  </a:lnTo>
                  <a:lnTo>
                    <a:pt x="271" y="136"/>
                  </a:lnTo>
                  <a:lnTo>
                    <a:pt x="243" y="129"/>
                  </a:lnTo>
                  <a:lnTo>
                    <a:pt x="218" y="120"/>
                  </a:lnTo>
                  <a:lnTo>
                    <a:pt x="194" y="111"/>
                  </a:lnTo>
                  <a:lnTo>
                    <a:pt x="171" y="99"/>
                  </a:lnTo>
                  <a:lnTo>
                    <a:pt x="163" y="93"/>
                  </a:lnTo>
                  <a:lnTo>
                    <a:pt x="154" y="87"/>
                  </a:lnTo>
                  <a:lnTo>
                    <a:pt x="145" y="81"/>
                  </a:lnTo>
                  <a:lnTo>
                    <a:pt x="138" y="75"/>
                  </a:lnTo>
                  <a:lnTo>
                    <a:pt x="130" y="68"/>
                  </a:lnTo>
                  <a:lnTo>
                    <a:pt x="124" y="62"/>
                  </a:lnTo>
                  <a:lnTo>
                    <a:pt x="118" y="55"/>
                  </a:lnTo>
                  <a:lnTo>
                    <a:pt x="113" y="49"/>
                  </a:lnTo>
                  <a:lnTo>
                    <a:pt x="109" y="42"/>
                  </a:lnTo>
                  <a:lnTo>
                    <a:pt x="104" y="37"/>
                  </a:lnTo>
                  <a:lnTo>
                    <a:pt x="102" y="31"/>
                  </a:lnTo>
                  <a:lnTo>
                    <a:pt x="99" y="24"/>
                  </a:lnTo>
                  <a:lnTo>
                    <a:pt x="98" y="19"/>
                  </a:lnTo>
                  <a:lnTo>
                    <a:pt x="96" y="12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682" y="2730"/>
              <a:ext cx="41" cy="41"/>
            </a:xfrm>
            <a:custGeom>
              <a:avLst/>
              <a:gdLst>
                <a:gd name="T0" fmla="*/ 7 w 206"/>
                <a:gd name="T1" fmla="*/ 0 h 202"/>
                <a:gd name="T2" fmla="*/ 6 w 206"/>
                <a:gd name="T3" fmla="*/ 0 h 202"/>
                <a:gd name="T4" fmla="*/ 5 w 206"/>
                <a:gd name="T5" fmla="*/ 1 h 202"/>
                <a:gd name="T6" fmla="*/ 5 w 206"/>
                <a:gd name="T7" fmla="*/ 1 h 202"/>
                <a:gd name="T8" fmla="*/ 4 w 206"/>
                <a:gd name="T9" fmla="*/ 1 h 202"/>
                <a:gd name="T10" fmla="*/ 4 w 206"/>
                <a:gd name="T11" fmla="*/ 2 h 202"/>
                <a:gd name="T12" fmla="*/ 3 w 206"/>
                <a:gd name="T13" fmla="*/ 2 h 202"/>
                <a:gd name="T14" fmla="*/ 2 w 206"/>
                <a:gd name="T15" fmla="*/ 3 h 202"/>
                <a:gd name="T16" fmla="*/ 2 w 206"/>
                <a:gd name="T17" fmla="*/ 3 h 202"/>
                <a:gd name="T18" fmla="*/ 2 w 206"/>
                <a:gd name="T19" fmla="*/ 4 h 202"/>
                <a:gd name="T20" fmla="*/ 1 w 206"/>
                <a:gd name="T21" fmla="*/ 4 h 202"/>
                <a:gd name="T22" fmla="*/ 1 w 206"/>
                <a:gd name="T23" fmla="*/ 5 h 202"/>
                <a:gd name="T24" fmla="*/ 1 w 206"/>
                <a:gd name="T25" fmla="*/ 6 h 202"/>
                <a:gd name="T26" fmla="*/ 0 w 206"/>
                <a:gd name="T27" fmla="*/ 6 h 202"/>
                <a:gd name="T28" fmla="*/ 0 w 206"/>
                <a:gd name="T29" fmla="*/ 7 h 202"/>
                <a:gd name="T30" fmla="*/ 0 w 206"/>
                <a:gd name="T31" fmla="*/ 8 h 202"/>
                <a:gd name="T32" fmla="*/ 0 w 206"/>
                <a:gd name="T33" fmla="*/ 8 h 202"/>
                <a:gd name="T34" fmla="*/ 4 w 206"/>
                <a:gd name="T35" fmla="*/ 8 h 202"/>
                <a:gd name="T36" fmla="*/ 4 w 206"/>
                <a:gd name="T37" fmla="*/ 8 h 202"/>
                <a:gd name="T38" fmla="*/ 4 w 206"/>
                <a:gd name="T39" fmla="*/ 8 h 202"/>
                <a:gd name="T40" fmla="*/ 4 w 206"/>
                <a:gd name="T41" fmla="*/ 8 h 202"/>
                <a:gd name="T42" fmla="*/ 4 w 206"/>
                <a:gd name="T43" fmla="*/ 7 h 202"/>
                <a:gd name="T44" fmla="*/ 4 w 206"/>
                <a:gd name="T45" fmla="*/ 7 h 202"/>
                <a:gd name="T46" fmla="*/ 4 w 206"/>
                <a:gd name="T47" fmla="*/ 6 h 202"/>
                <a:gd name="T48" fmla="*/ 5 w 206"/>
                <a:gd name="T49" fmla="*/ 6 h 202"/>
                <a:gd name="T50" fmla="*/ 5 w 206"/>
                <a:gd name="T51" fmla="*/ 6 h 202"/>
                <a:gd name="T52" fmla="*/ 5 w 206"/>
                <a:gd name="T53" fmla="*/ 6 h 202"/>
                <a:gd name="T54" fmla="*/ 5 w 206"/>
                <a:gd name="T55" fmla="*/ 5 h 202"/>
                <a:gd name="T56" fmla="*/ 6 w 206"/>
                <a:gd name="T57" fmla="*/ 5 h 202"/>
                <a:gd name="T58" fmla="*/ 6 w 206"/>
                <a:gd name="T59" fmla="*/ 5 h 202"/>
                <a:gd name="T60" fmla="*/ 7 w 206"/>
                <a:gd name="T61" fmla="*/ 4 h 202"/>
                <a:gd name="T62" fmla="*/ 7 w 206"/>
                <a:gd name="T63" fmla="*/ 4 h 202"/>
                <a:gd name="T64" fmla="*/ 8 w 206"/>
                <a:gd name="T65" fmla="*/ 4 h 202"/>
                <a:gd name="T66" fmla="*/ 8 w 206"/>
                <a:gd name="T67" fmla="*/ 4 h 202"/>
                <a:gd name="T68" fmla="*/ 7 w 206"/>
                <a:gd name="T69" fmla="*/ 0 h 2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6" h="202">
                  <a:moveTo>
                    <a:pt x="168" y="0"/>
                  </a:moveTo>
                  <a:lnTo>
                    <a:pt x="151" y="8"/>
                  </a:lnTo>
                  <a:lnTo>
                    <a:pt x="134" y="16"/>
                  </a:lnTo>
                  <a:lnTo>
                    <a:pt x="117" y="25"/>
                  </a:lnTo>
                  <a:lnTo>
                    <a:pt x="102" y="35"/>
                  </a:lnTo>
                  <a:lnTo>
                    <a:pt x="88" y="46"/>
                  </a:lnTo>
                  <a:lnTo>
                    <a:pt x="74" y="56"/>
                  </a:lnTo>
                  <a:lnTo>
                    <a:pt x="61" y="68"/>
                  </a:lnTo>
                  <a:lnTo>
                    <a:pt x="49" y="80"/>
                  </a:lnTo>
                  <a:lnTo>
                    <a:pt x="38" y="94"/>
                  </a:lnTo>
                  <a:lnTo>
                    <a:pt x="29" y="107"/>
                  </a:lnTo>
                  <a:lnTo>
                    <a:pt x="20" y="121"/>
                  </a:lnTo>
                  <a:lnTo>
                    <a:pt x="14" y="136"/>
                  </a:lnTo>
                  <a:lnTo>
                    <a:pt x="7" y="153"/>
                  </a:lnTo>
                  <a:lnTo>
                    <a:pt x="3" y="169"/>
                  </a:lnTo>
                  <a:lnTo>
                    <a:pt x="1" y="186"/>
                  </a:lnTo>
                  <a:lnTo>
                    <a:pt x="0" y="202"/>
                  </a:lnTo>
                  <a:lnTo>
                    <a:pt x="96" y="202"/>
                  </a:lnTo>
                  <a:lnTo>
                    <a:pt x="96" y="196"/>
                  </a:lnTo>
                  <a:lnTo>
                    <a:pt x="97" y="188"/>
                  </a:lnTo>
                  <a:lnTo>
                    <a:pt x="98" y="182"/>
                  </a:lnTo>
                  <a:lnTo>
                    <a:pt x="101" y="174"/>
                  </a:lnTo>
                  <a:lnTo>
                    <a:pt x="104" y="167"/>
                  </a:lnTo>
                  <a:lnTo>
                    <a:pt x="109" y="160"/>
                  </a:lnTo>
                  <a:lnTo>
                    <a:pt x="114" y="153"/>
                  </a:lnTo>
                  <a:lnTo>
                    <a:pt x="121" y="145"/>
                  </a:lnTo>
                  <a:lnTo>
                    <a:pt x="128" y="137"/>
                  </a:lnTo>
                  <a:lnTo>
                    <a:pt x="137" y="130"/>
                  </a:lnTo>
                  <a:lnTo>
                    <a:pt x="145" y="122"/>
                  </a:lnTo>
                  <a:lnTo>
                    <a:pt x="156" y="115"/>
                  </a:lnTo>
                  <a:lnTo>
                    <a:pt x="167" y="107"/>
                  </a:lnTo>
                  <a:lnTo>
                    <a:pt x="179" y="101"/>
                  </a:lnTo>
                  <a:lnTo>
                    <a:pt x="192" y="94"/>
                  </a:lnTo>
                  <a:lnTo>
                    <a:pt x="206" y="8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1687" y="2761"/>
              <a:ext cx="14" cy="19"/>
            </a:xfrm>
            <a:custGeom>
              <a:avLst/>
              <a:gdLst>
                <a:gd name="T0" fmla="*/ 2 w 67"/>
                <a:gd name="T1" fmla="*/ 4 h 93"/>
                <a:gd name="T2" fmla="*/ 2 w 67"/>
                <a:gd name="T3" fmla="*/ 4 h 93"/>
                <a:gd name="T4" fmla="*/ 2 w 67"/>
                <a:gd name="T5" fmla="*/ 4 h 93"/>
                <a:gd name="T6" fmla="*/ 2 w 67"/>
                <a:gd name="T7" fmla="*/ 3 h 93"/>
                <a:gd name="T8" fmla="*/ 2 w 67"/>
                <a:gd name="T9" fmla="*/ 3 h 93"/>
                <a:gd name="T10" fmla="*/ 3 w 67"/>
                <a:gd name="T11" fmla="*/ 3 h 93"/>
                <a:gd name="T12" fmla="*/ 3 w 67"/>
                <a:gd name="T13" fmla="*/ 3 h 93"/>
                <a:gd name="T14" fmla="*/ 3 w 67"/>
                <a:gd name="T15" fmla="*/ 2 h 93"/>
                <a:gd name="T16" fmla="*/ 3 w 67"/>
                <a:gd name="T17" fmla="*/ 2 h 93"/>
                <a:gd name="T18" fmla="*/ 3 w 67"/>
                <a:gd name="T19" fmla="*/ 2 h 93"/>
                <a:gd name="T20" fmla="*/ 3 w 67"/>
                <a:gd name="T21" fmla="*/ 1 h 93"/>
                <a:gd name="T22" fmla="*/ 3 w 67"/>
                <a:gd name="T23" fmla="*/ 1 h 93"/>
                <a:gd name="T24" fmla="*/ 2 w 67"/>
                <a:gd name="T25" fmla="*/ 1 h 93"/>
                <a:gd name="T26" fmla="*/ 2 w 67"/>
                <a:gd name="T27" fmla="*/ 0 h 93"/>
                <a:gd name="T28" fmla="*/ 2 w 67"/>
                <a:gd name="T29" fmla="*/ 0 h 93"/>
                <a:gd name="T30" fmla="*/ 1 w 67"/>
                <a:gd name="T31" fmla="*/ 0 h 93"/>
                <a:gd name="T32" fmla="*/ 1 w 67"/>
                <a:gd name="T33" fmla="*/ 0 h 93"/>
                <a:gd name="T34" fmla="*/ 1 w 67"/>
                <a:gd name="T35" fmla="*/ 0 h 93"/>
                <a:gd name="T36" fmla="*/ 0 w 67"/>
                <a:gd name="T37" fmla="*/ 0 h 93"/>
                <a:gd name="T38" fmla="*/ 0 w 67"/>
                <a:gd name="T39" fmla="*/ 0 h 93"/>
                <a:gd name="T40" fmla="*/ 0 w 67"/>
                <a:gd name="T41" fmla="*/ 0 h 93"/>
                <a:gd name="T42" fmla="*/ 2 w 67"/>
                <a:gd name="T43" fmla="*/ 4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93">
                  <a:moveTo>
                    <a:pt x="36" y="93"/>
                  </a:moveTo>
                  <a:lnTo>
                    <a:pt x="42" y="90"/>
                  </a:lnTo>
                  <a:lnTo>
                    <a:pt x="47" y="87"/>
                  </a:lnTo>
                  <a:lnTo>
                    <a:pt x="51" y="84"/>
                  </a:lnTo>
                  <a:lnTo>
                    <a:pt x="55" y="81"/>
                  </a:lnTo>
                  <a:lnTo>
                    <a:pt x="60" y="73"/>
                  </a:lnTo>
                  <a:lnTo>
                    <a:pt x="65" y="64"/>
                  </a:lnTo>
                  <a:lnTo>
                    <a:pt x="66" y="56"/>
                  </a:lnTo>
                  <a:lnTo>
                    <a:pt x="67" y="47"/>
                  </a:lnTo>
                  <a:lnTo>
                    <a:pt x="65" y="39"/>
                  </a:lnTo>
                  <a:lnTo>
                    <a:pt x="62" y="30"/>
                  </a:lnTo>
                  <a:lnTo>
                    <a:pt x="58" y="22"/>
                  </a:lnTo>
                  <a:lnTo>
                    <a:pt x="53" y="15"/>
                  </a:lnTo>
                  <a:lnTo>
                    <a:pt x="46" y="9"/>
                  </a:lnTo>
                  <a:lnTo>
                    <a:pt x="39" y="4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36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872" y="2914"/>
              <a:ext cx="701" cy="399"/>
            </a:xfrm>
            <a:custGeom>
              <a:avLst/>
              <a:gdLst>
                <a:gd name="T0" fmla="*/ 140 w 3501"/>
                <a:gd name="T1" fmla="*/ 0 h 1996"/>
                <a:gd name="T2" fmla="*/ 135 w 3501"/>
                <a:gd name="T3" fmla="*/ 4 h 1996"/>
                <a:gd name="T4" fmla="*/ 130 w 3501"/>
                <a:gd name="T5" fmla="*/ 7 h 1996"/>
                <a:gd name="T6" fmla="*/ 122 w 3501"/>
                <a:gd name="T7" fmla="*/ 9 h 1996"/>
                <a:gd name="T8" fmla="*/ 113 w 3501"/>
                <a:gd name="T9" fmla="*/ 17 h 1996"/>
                <a:gd name="T10" fmla="*/ 106 w 3501"/>
                <a:gd name="T11" fmla="*/ 19 h 1996"/>
                <a:gd name="T12" fmla="*/ 98 w 3501"/>
                <a:gd name="T13" fmla="*/ 25 h 1996"/>
                <a:gd name="T14" fmla="*/ 89 w 3501"/>
                <a:gd name="T15" fmla="*/ 28 h 1996"/>
                <a:gd name="T16" fmla="*/ 84 w 3501"/>
                <a:gd name="T17" fmla="*/ 34 h 1996"/>
                <a:gd name="T18" fmla="*/ 73 w 3501"/>
                <a:gd name="T19" fmla="*/ 37 h 1996"/>
                <a:gd name="T20" fmla="*/ 66 w 3501"/>
                <a:gd name="T21" fmla="*/ 42 h 1996"/>
                <a:gd name="T22" fmla="*/ 57 w 3501"/>
                <a:gd name="T23" fmla="*/ 45 h 1996"/>
                <a:gd name="T24" fmla="*/ 54 w 3501"/>
                <a:gd name="T25" fmla="*/ 51 h 1996"/>
                <a:gd name="T26" fmla="*/ 43 w 3501"/>
                <a:gd name="T27" fmla="*/ 54 h 1996"/>
                <a:gd name="T28" fmla="*/ 39 w 3501"/>
                <a:gd name="T29" fmla="*/ 58 h 1996"/>
                <a:gd name="T30" fmla="*/ 29 w 3501"/>
                <a:gd name="T31" fmla="*/ 63 h 1996"/>
                <a:gd name="T32" fmla="*/ 24 w 3501"/>
                <a:gd name="T33" fmla="*/ 68 h 1996"/>
                <a:gd name="T34" fmla="*/ 14 w 3501"/>
                <a:gd name="T35" fmla="*/ 71 h 1996"/>
                <a:gd name="T36" fmla="*/ 7 w 3501"/>
                <a:gd name="T37" fmla="*/ 76 h 1996"/>
                <a:gd name="T38" fmla="*/ 0 w 3501"/>
                <a:gd name="T39" fmla="*/ 80 h 19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01" h="1996">
                  <a:moveTo>
                    <a:pt x="3501" y="0"/>
                  </a:moveTo>
                  <a:lnTo>
                    <a:pt x="3368" y="91"/>
                  </a:lnTo>
                  <a:lnTo>
                    <a:pt x="3231" y="176"/>
                  </a:lnTo>
                  <a:lnTo>
                    <a:pt x="3040" y="227"/>
                  </a:lnTo>
                  <a:lnTo>
                    <a:pt x="2829" y="419"/>
                  </a:lnTo>
                  <a:lnTo>
                    <a:pt x="2652" y="463"/>
                  </a:lnTo>
                  <a:lnTo>
                    <a:pt x="2431" y="619"/>
                  </a:lnTo>
                  <a:lnTo>
                    <a:pt x="2212" y="703"/>
                  </a:lnTo>
                  <a:lnTo>
                    <a:pt x="2092" y="851"/>
                  </a:lnTo>
                  <a:lnTo>
                    <a:pt x="1829" y="933"/>
                  </a:lnTo>
                  <a:lnTo>
                    <a:pt x="1651" y="1055"/>
                  </a:lnTo>
                  <a:lnTo>
                    <a:pt x="1419" y="1124"/>
                  </a:lnTo>
                  <a:lnTo>
                    <a:pt x="1359" y="1277"/>
                  </a:lnTo>
                  <a:lnTo>
                    <a:pt x="1076" y="1351"/>
                  </a:lnTo>
                  <a:lnTo>
                    <a:pt x="983" y="1459"/>
                  </a:lnTo>
                  <a:lnTo>
                    <a:pt x="735" y="1577"/>
                  </a:lnTo>
                  <a:lnTo>
                    <a:pt x="593" y="1697"/>
                  </a:lnTo>
                  <a:lnTo>
                    <a:pt x="345" y="1782"/>
                  </a:lnTo>
                  <a:lnTo>
                    <a:pt x="180" y="1909"/>
                  </a:lnTo>
                  <a:lnTo>
                    <a:pt x="0" y="199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872" y="2551"/>
              <a:ext cx="963" cy="524"/>
            </a:xfrm>
            <a:custGeom>
              <a:avLst/>
              <a:gdLst>
                <a:gd name="T0" fmla="*/ 0 w 4812"/>
                <a:gd name="T1" fmla="*/ 105 h 2622"/>
                <a:gd name="T2" fmla="*/ 7 w 4812"/>
                <a:gd name="T3" fmla="*/ 101 h 2622"/>
                <a:gd name="T4" fmla="*/ 14 w 4812"/>
                <a:gd name="T5" fmla="*/ 96 h 2622"/>
                <a:gd name="T6" fmla="*/ 24 w 4812"/>
                <a:gd name="T7" fmla="*/ 93 h 2622"/>
                <a:gd name="T8" fmla="*/ 29 w 4812"/>
                <a:gd name="T9" fmla="*/ 88 h 2622"/>
                <a:gd name="T10" fmla="*/ 39 w 4812"/>
                <a:gd name="T11" fmla="*/ 83 h 2622"/>
                <a:gd name="T12" fmla="*/ 43 w 4812"/>
                <a:gd name="T13" fmla="*/ 79 h 2622"/>
                <a:gd name="T14" fmla="*/ 54 w 4812"/>
                <a:gd name="T15" fmla="*/ 76 h 2622"/>
                <a:gd name="T16" fmla="*/ 57 w 4812"/>
                <a:gd name="T17" fmla="*/ 70 h 2622"/>
                <a:gd name="T18" fmla="*/ 66 w 4812"/>
                <a:gd name="T19" fmla="*/ 67 h 2622"/>
                <a:gd name="T20" fmla="*/ 73 w 4812"/>
                <a:gd name="T21" fmla="*/ 62 h 2622"/>
                <a:gd name="T22" fmla="*/ 84 w 4812"/>
                <a:gd name="T23" fmla="*/ 59 h 2622"/>
                <a:gd name="T24" fmla="*/ 89 w 4812"/>
                <a:gd name="T25" fmla="*/ 53 h 2622"/>
                <a:gd name="T26" fmla="*/ 97 w 4812"/>
                <a:gd name="T27" fmla="*/ 50 h 2622"/>
                <a:gd name="T28" fmla="*/ 106 w 4812"/>
                <a:gd name="T29" fmla="*/ 43 h 2622"/>
                <a:gd name="T30" fmla="*/ 113 w 4812"/>
                <a:gd name="T31" fmla="*/ 42 h 2622"/>
                <a:gd name="T32" fmla="*/ 122 w 4812"/>
                <a:gd name="T33" fmla="*/ 34 h 2622"/>
                <a:gd name="T34" fmla="*/ 129 w 4812"/>
                <a:gd name="T35" fmla="*/ 32 h 2622"/>
                <a:gd name="T36" fmla="*/ 135 w 4812"/>
                <a:gd name="T37" fmla="*/ 29 h 2622"/>
                <a:gd name="T38" fmla="*/ 140 w 4812"/>
                <a:gd name="T39" fmla="*/ 25 h 2622"/>
                <a:gd name="T40" fmla="*/ 147 w 4812"/>
                <a:gd name="T41" fmla="*/ 23 h 2622"/>
                <a:gd name="T42" fmla="*/ 155 w 4812"/>
                <a:gd name="T43" fmla="*/ 17 h 2622"/>
                <a:gd name="T44" fmla="*/ 165 w 4812"/>
                <a:gd name="T45" fmla="*/ 14 h 2622"/>
                <a:gd name="T46" fmla="*/ 170 w 4812"/>
                <a:gd name="T47" fmla="*/ 9 h 2622"/>
                <a:gd name="T48" fmla="*/ 178 w 4812"/>
                <a:gd name="T49" fmla="*/ 7 h 2622"/>
                <a:gd name="T50" fmla="*/ 185 w 4812"/>
                <a:gd name="T51" fmla="*/ 2 h 2622"/>
                <a:gd name="T52" fmla="*/ 193 w 4812"/>
                <a:gd name="T53" fmla="*/ 0 h 26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12" h="2622">
                  <a:moveTo>
                    <a:pt x="0" y="2622"/>
                  </a:moveTo>
                  <a:lnTo>
                    <a:pt x="180" y="2535"/>
                  </a:lnTo>
                  <a:lnTo>
                    <a:pt x="345" y="2407"/>
                  </a:lnTo>
                  <a:lnTo>
                    <a:pt x="593" y="2322"/>
                  </a:lnTo>
                  <a:lnTo>
                    <a:pt x="735" y="2203"/>
                  </a:lnTo>
                  <a:lnTo>
                    <a:pt x="983" y="2085"/>
                  </a:lnTo>
                  <a:lnTo>
                    <a:pt x="1076" y="1976"/>
                  </a:lnTo>
                  <a:lnTo>
                    <a:pt x="1359" y="1902"/>
                  </a:lnTo>
                  <a:lnTo>
                    <a:pt x="1419" y="1749"/>
                  </a:lnTo>
                  <a:lnTo>
                    <a:pt x="1651" y="1680"/>
                  </a:lnTo>
                  <a:lnTo>
                    <a:pt x="1829" y="1558"/>
                  </a:lnTo>
                  <a:lnTo>
                    <a:pt x="2092" y="1475"/>
                  </a:lnTo>
                  <a:lnTo>
                    <a:pt x="2212" y="1328"/>
                  </a:lnTo>
                  <a:lnTo>
                    <a:pt x="2431" y="1244"/>
                  </a:lnTo>
                  <a:lnTo>
                    <a:pt x="2652" y="1088"/>
                  </a:lnTo>
                  <a:lnTo>
                    <a:pt x="2829" y="1045"/>
                  </a:lnTo>
                  <a:lnTo>
                    <a:pt x="3040" y="852"/>
                  </a:lnTo>
                  <a:lnTo>
                    <a:pt x="3231" y="801"/>
                  </a:lnTo>
                  <a:lnTo>
                    <a:pt x="3368" y="717"/>
                  </a:lnTo>
                  <a:lnTo>
                    <a:pt x="3501" y="626"/>
                  </a:lnTo>
                  <a:lnTo>
                    <a:pt x="3675" y="572"/>
                  </a:lnTo>
                  <a:lnTo>
                    <a:pt x="3880" y="431"/>
                  </a:lnTo>
                  <a:lnTo>
                    <a:pt x="4110" y="355"/>
                  </a:lnTo>
                  <a:lnTo>
                    <a:pt x="4238" y="223"/>
                  </a:lnTo>
                  <a:lnTo>
                    <a:pt x="4430" y="177"/>
                  </a:lnTo>
                  <a:lnTo>
                    <a:pt x="4618" y="45"/>
                  </a:lnTo>
                  <a:lnTo>
                    <a:pt x="481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664" y="2778"/>
              <a:ext cx="8" cy="216"/>
            </a:xfrm>
            <a:custGeom>
              <a:avLst/>
              <a:gdLst>
                <a:gd name="T0" fmla="*/ 1 w 40"/>
                <a:gd name="T1" fmla="*/ 0 h 1081"/>
                <a:gd name="T2" fmla="*/ 0 w 40"/>
                <a:gd name="T3" fmla="*/ 4 h 1081"/>
                <a:gd name="T4" fmla="*/ 2 w 40"/>
                <a:gd name="T5" fmla="*/ 8 h 1081"/>
                <a:gd name="T6" fmla="*/ 1 w 40"/>
                <a:gd name="T7" fmla="*/ 12 h 1081"/>
                <a:gd name="T8" fmla="*/ 2 w 40"/>
                <a:gd name="T9" fmla="*/ 17 h 1081"/>
                <a:gd name="T10" fmla="*/ 1 w 40"/>
                <a:gd name="T11" fmla="*/ 22 h 1081"/>
                <a:gd name="T12" fmla="*/ 2 w 40"/>
                <a:gd name="T13" fmla="*/ 26 h 1081"/>
                <a:gd name="T14" fmla="*/ 0 w 40"/>
                <a:gd name="T15" fmla="*/ 31 h 1081"/>
                <a:gd name="T16" fmla="*/ 2 w 40"/>
                <a:gd name="T17" fmla="*/ 34 h 1081"/>
                <a:gd name="T18" fmla="*/ 0 w 40"/>
                <a:gd name="T19" fmla="*/ 38 h 1081"/>
                <a:gd name="T20" fmla="*/ 1 w 40"/>
                <a:gd name="T21" fmla="*/ 43 h 10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081">
                  <a:moveTo>
                    <a:pt x="31" y="0"/>
                  </a:moveTo>
                  <a:lnTo>
                    <a:pt x="10" y="112"/>
                  </a:lnTo>
                  <a:lnTo>
                    <a:pt x="40" y="204"/>
                  </a:lnTo>
                  <a:lnTo>
                    <a:pt x="31" y="306"/>
                  </a:lnTo>
                  <a:lnTo>
                    <a:pt x="40" y="428"/>
                  </a:lnTo>
                  <a:lnTo>
                    <a:pt x="20" y="550"/>
                  </a:lnTo>
                  <a:lnTo>
                    <a:pt x="40" y="663"/>
                  </a:lnTo>
                  <a:lnTo>
                    <a:pt x="0" y="774"/>
                  </a:lnTo>
                  <a:lnTo>
                    <a:pt x="40" y="856"/>
                  </a:lnTo>
                  <a:lnTo>
                    <a:pt x="10" y="958"/>
                  </a:lnTo>
                  <a:lnTo>
                    <a:pt x="31" y="108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767" y="2729"/>
              <a:ext cx="9" cy="216"/>
            </a:xfrm>
            <a:custGeom>
              <a:avLst/>
              <a:gdLst>
                <a:gd name="T0" fmla="*/ 0 w 41"/>
                <a:gd name="T1" fmla="*/ 0 h 1081"/>
                <a:gd name="T2" fmla="*/ 2 w 41"/>
                <a:gd name="T3" fmla="*/ 4 h 1081"/>
                <a:gd name="T4" fmla="*/ 0 w 41"/>
                <a:gd name="T5" fmla="*/ 8 h 1081"/>
                <a:gd name="T6" fmla="*/ 0 w 41"/>
                <a:gd name="T7" fmla="*/ 12 h 1081"/>
                <a:gd name="T8" fmla="*/ 0 w 41"/>
                <a:gd name="T9" fmla="*/ 17 h 1081"/>
                <a:gd name="T10" fmla="*/ 1 w 41"/>
                <a:gd name="T11" fmla="*/ 22 h 1081"/>
                <a:gd name="T12" fmla="*/ 0 w 41"/>
                <a:gd name="T13" fmla="*/ 26 h 1081"/>
                <a:gd name="T14" fmla="*/ 2 w 41"/>
                <a:gd name="T15" fmla="*/ 31 h 1081"/>
                <a:gd name="T16" fmla="*/ 0 w 41"/>
                <a:gd name="T17" fmla="*/ 34 h 1081"/>
                <a:gd name="T18" fmla="*/ 2 w 41"/>
                <a:gd name="T19" fmla="*/ 38 h 1081"/>
                <a:gd name="T20" fmla="*/ 0 w 41"/>
                <a:gd name="T21" fmla="*/ 43 h 10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1081">
                  <a:moveTo>
                    <a:pt x="10" y="0"/>
                  </a:moveTo>
                  <a:lnTo>
                    <a:pt x="31" y="112"/>
                  </a:lnTo>
                  <a:lnTo>
                    <a:pt x="0" y="204"/>
                  </a:lnTo>
                  <a:lnTo>
                    <a:pt x="10" y="306"/>
                  </a:lnTo>
                  <a:lnTo>
                    <a:pt x="0" y="428"/>
                  </a:lnTo>
                  <a:lnTo>
                    <a:pt x="21" y="550"/>
                  </a:lnTo>
                  <a:lnTo>
                    <a:pt x="0" y="662"/>
                  </a:lnTo>
                  <a:lnTo>
                    <a:pt x="41" y="774"/>
                  </a:lnTo>
                  <a:lnTo>
                    <a:pt x="0" y="856"/>
                  </a:lnTo>
                  <a:lnTo>
                    <a:pt x="31" y="957"/>
                  </a:lnTo>
                  <a:lnTo>
                    <a:pt x="10" y="108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843" y="2674"/>
              <a:ext cx="8" cy="216"/>
            </a:xfrm>
            <a:custGeom>
              <a:avLst/>
              <a:gdLst>
                <a:gd name="T0" fmla="*/ 0 w 41"/>
                <a:gd name="T1" fmla="*/ 0 h 1081"/>
                <a:gd name="T2" fmla="*/ 1 w 41"/>
                <a:gd name="T3" fmla="*/ 5 h 1081"/>
                <a:gd name="T4" fmla="*/ 0 w 41"/>
                <a:gd name="T5" fmla="*/ 8 h 1081"/>
                <a:gd name="T6" fmla="*/ 0 w 41"/>
                <a:gd name="T7" fmla="*/ 12 h 1081"/>
                <a:gd name="T8" fmla="*/ 0 w 41"/>
                <a:gd name="T9" fmla="*/ 17 h 1081"/>
                <a:gd name="T10" fmla="*/ 1 w 41"/>
                <a:gd name="T11" fmla="*/ 22 h 1081"/>
                <a:gd name="T12" fmla="*/ 0 w 41"/>
                <a:gd name="T13" fmla="*/ 26 h 1081"/>
                <a:gd name="T14" fmla="*/ 2 w 41"/>
                <a:gd name="T15" fmla="*/ 31 h 1081"/>
                <a:gd name="T16" fmla="*/ 0 w 41"/>
                <a:gd name="T17" fmla="*/ 34 h 1081"/>
                <a:gd name="T18" fmla="*/ 1 w 41"/>
                <a:gd name="T19" fmla="*/ 38 h 1081"/>
                <a:gd name="T20" fmla="*/ 0 w 41"/>
                <a:gd name="T21" fmla="*/ 43 h 10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1081">
                  <a:moveTo>
                    <a:pt x="10" y="0"/>
                  </a:moveTo>
                  <a:lnTo>
                    <a:pt x="31" y="113"/>
                  </a:lnTo>
                  <a:lnTo>
                    <a:pt x="0" y="203"/>
                  </a:lnTo>
                  <a:lnTo>
                    <a:pt x="10" y="306"/>
                  </a:lnTo>
                  <a:lnTo>
                    <a:pt x="0" y="428"/>
                  </a:lnTo>
                  <a:lnTo>
                    <a:pt x="20" y="550"/>
                  </a:lnTo>
                  <a:lnTo>
                    <a:pt x="0" y="662"/>
                  </a:lnTo>
                  <a:lnTo>
                    <a:pt x="41" y="774"/>
                  </a:lnTo>
                  <a:lnTo>
                    <a:pt x="0" y="855"/>
                  </a:lnTo>
                  <a:lnTo>
                    <a:pt x="31" y="957"/>
                  </a:lnTo>
                  <a:lnTo>
                    <a:pt x="10" y="108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928" y="2636"/>
              <a:ext cx="9" cy="216"/>
            </a:xfrm>
            <a:custGeom>
              <a:avLst/>
              <a:gdLst>
                <a:gd name="T0" fmla="*/ 2 w 41"/>
                <a:gd name="T1" fmla="*/ 0 h 1081"/>
                <a:gd name="T2" fmla="*/ 0 w 41"/>
                <a:gd name="T3" fmla="*/ 4 h 1081"/>
                <a:gd name="T4" fmla="*/ 2 w 41"/>
                <a:gd name="T5" fmla="*/ 8 h 1081"/>
                <a:gd name="T6" fmla="*/ 2 w 41"/>
                <a:gd name="T7" fmla="*/ 12 h 1081"/>
                <a:gd name="T8" fmla="*/ 2 w 41"/>
                <a:gd name="T9" fmla="*/ 17 h 1081"/>
                <a:gd name="T10" fmla="*/ 1 w 41"/>
                <a:gd name="T11" fmla="*/ 22 h 1081"/>
                <a:gd name="T12" fmla="*/ 2 w 41"/>
                <a:gd name="T13" fmla="*/ 26 h 1081"/>
                <a:gd name="T14" fmla="*/ 0 w 41"/>
                <a:gd name="T15" fmla="*/ 31 h 1081"/>
                <a:gd name="T16" fmla="*/ 2 w 41"/>
                <a:gd name="T17" fmla="*/ 34 h 1081"/>
                <a:gd name="T18" fmla="*/ 0 w 41"/>
                <a:gd name="T19" fmla="*/ 38 h 1081"/>
                <a:gd name="T20" fmla="*/ 2 w 41"/>
                <a:gd name="T21" fmla="*/ 43 h 10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1081">
                  <a:moveTo>
                    <a:pt x="30" y="0"/>
                  </a:moveTo>
                  <a:lnTo>
                    <a:pt x="9" y="112"/>
                  </a:lnTo>
                  <a:lnTo>
                    <a:pt x="41" y="204"/>
                  </a:lnTo>
                  <a:lnTo>
                    <a:pt x="30" y="306"/>
                  </a:lnTo>
                  <a:lnTo>
                    <a:pt x="41" y="428"/>
                  </a:lnTo>
                  <a:lnTo>
                    <a:pt x="20" y="550"/>
                  </a:lnTo>
                  <a:lnTo>
                    <a:pt x="41" y="661"/>
                  </a:lnTo>
                  <a:lnTo>
                    <a:pt x="0" y="774"/>
                  </a:lnTo>
                  <a:lnTo>
                    <a:pt x="41" y="855"/>
                  </a:lnTo>
                  <a:lnTo>
                    <a:pt x="9" y="957"/>
                  </a:lnTo>
                  <a:lnTo>
                    <a:pt x="30" y="108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1958" y="2866"/>
              <a:ext cx="335" cy="462"/>
            </a:xfrm>
            <a:custGeom>
              <a:avLst/>
              <a:gdLst>
                <a:gd name="T0" fmla="*/ 0 w 1676"/>
                <a:gd name="T1" fmla="*/ 92 h 2312"/>
                <a:gd name="T2" fmla="*/ 1 w 1676"/>
                <a:gd name="T3" fmla="*/ 86 h 2312"/>
                <a:gd name="T4" fmla="*/ 4 w 1676"/>
                <a:gd name="T5" fmla="*/ 81 h 2312"/>
                <a:gd name="T6" fmla="*/ 7 w 1676"/>
                <a:gd name="T7" fmla="*/ 75 h 2312"/>
                <a:gd name="T8" fmla="*/ 9 w 1676"/>
                <a:gd name="T9" fmla="*/ 66 h 2312"/>
                <a:gd name="T10" fmla="*/ 14 w 1676"/>
                <a:gd name="T11" fmla="*/ 60 h 2312"/>
                <a:gd name="T12" fmla="*/ 15 w 1676"/>
                <a:gd name="T13" fmla="*/ 54 h 2312"/>
                <a:gd name="T14" fmla="*/ 20 w 1676"/>
                <a:gd name="T15" fmla="*/ 52 h 2312"/>
                <a:gd name="T16" fmla="*/ 25 w 1676"/>
                <a:gd name="T17" fmla="*/ 47 h 2312"/>
                <a:gd name="T18" fmla="*/ 29 w 1676"/>
                <a:gd name="T19" fmla="*/ 42 h 2312"/>
                <a:gd name="T20" fmla="*/ 36 w 1676"/>
                <a:gd name="T21" fmla="*/ 42 h 2312"/>
                <a:gd name="T22" fmla="*/ 42 w 1676"/>
                <a:gd name="T23" fmla="*/ 36 h 2312"/>
                <a:gd name="T24" fmla="*/ 49 w 1676"/>
                <a:gd name="T25" fmla="*/ 35 h 2312"/>
                <a:gd name="T26" fmla="*/ 55 w 1676"/>
                <a:gd name="T27" fmla="*/ 31 h 2312"/>
                <a:gd name="T28" fmla="*/ 56 w 1676"/>
                <a:gd name="T29" fmla="*/ 25 h 2312"/>
                <a:gd name="T30" fmla="*/ 61 w 1676"/>
                <a:gd name="T31" fmla="*/ 19 h 2312"/>
                <a:gd name="T32" fmla="*/ 62 w 1676"/>
                <a:gd name="T33" fmla="*/ 12 h 2312"/>
                <a:gd name="T34" fmla="*/ 66 w 1676"/>
                <a:gd name="T35" fmla="*/ 6 h 2312"/>
                <a:gd name="T36" fmla="*/ 67 w 1676"/>
                <a:gd name="T37" fmla="*/ 0 h 23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76" h="2312">
                  <a:moveTo>
                    <a:pt x="0" y="2312"/>
                  </a:moveTo>
                  <a:lnTo>
                    <a:pt x="29" y="2159"/>
                  </a:lnTo>
                  <a:lnTo>
                    <a:pt x="105" y="2038"/>
                  </a:lnTo>
                  <a:lnTo>
                    <a:pt x="187" y="1887"/>
                  </a:lnTo>
                  <a:lnTo>
                    <a:pt x="227" y="1656"/>
                  </a:lnTo>
                  <a:lnTo>
                    <a:pt x="339" y="1502"/>
                  </a:lnTo>
                  <a:lnTo>
                    <a:pt x="369" y="1356"/>
                  </a:lnTo>
                  <a:lnTo>
                    <a:pt x="495" y="1303"/>
                  </a:lnTo>
                  <a:lnTo>
                    <a:pt x="636" y="1187"/>
                  </a:lnTo>
                  <a:lnTo>
                    <a:pt x="730" y="1060"/>
                  </a:lnTo>
                  <a:lnTo>
                    <a:pt x="913" y="1059"/>
                  </a:lnTo>
                  <a:lnTo>
                    <a:pt x="1052" y="898"/>
                  </a:lnTo>
                  <a:lnTo>
                    <a:pt x="1229" y="880"/>
                  </a:lnTo>
                  <a:lnTo>
                    <a:pt x="1374" y="787"/>
                  </a:lnTo>
                  <a:lnTo>
                    <a:pt x="1393" y="620"/>
                  </a:lnTo>
                  <a:lnTo>
                    <a:pt x="1518" y="474"/>
                  </a:lnTo>
                  <a:lnTo>
                    <a:pt x="1539" y="299"/>
                  </a:lnTo>
                  <a:lnTo>
                    <a:pt x="1654" y="158"/>
                  </a:lnTo>
                  <a:lnTo>
                    <a:pt x="167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1082" y="3258"/>
              <a:ext cx="142" cy="306"/>
            </a:xfrm>
            <a:custGeom>
              <a:avLst/>
              <a:gdLst>
                <a:gd name="T0" fmla="*/ 28 w 709"/>
                <a:gd name="T1" fmla="*/ 0 h 1532"/>
                <a:gd name="T2" fmla="*/ 23 w 709"/>
                <a:gd name="T3" fmla="*/ 12 h 1532"/>
                <a:gd name="T4" fmla="*/ 20 w 709"/>
                <a:gd name="T5" fmla="*/ 23 h 1532"/>
                <a:gd name="T6" fmla="*/ 16 w 709"/>
                <a:gd name="T7" fmla="*/ 30 h 1532"/>
                <a:gd name="T8" fmla="*/ 13 w 709"/>
                <a:gd name="T9" fmla="*/ 41 h 1532"/>
                <a:gd name="T10" fmla="*/ 2 w 709"/>
                <a:gd name="T11" fmla="*/ 51 h 1532"/>
                <a:gd name="T12" fmla="*/ 0 w 709"/>
                <a:gd name="T13" fmla="*/ 61 h 1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9" h="1532">
                  <a:moveTo>
                    <a:pt x="709" y="0"/>
                  </a:moveTo>
                  <a:lnTo>
                    <a:pt x="571" y="288"/>
                  </a:lnTo>
                  <a:lnTo>
                    <a:pt x="500" y="578"/>
                  </a:lnTo>
                  <a:lnTo>
                    <a:pt x="398" y="758"/>
                  </a:lnTo>
                  <a:lnTo>
                    <a:pt x="333" y="1033"/>
                  </a:lnTo>
                  <a:lnTo>
                    <a:pt x="58" y="1287"/>
                  </a:lnTo>
                  <a:lnTo>
                    <a:pt x="0" y="1532"/>
                  </a:lnTo>
                </a:path>
              </a:pathLst>
            </a:custGeom>
            <a:noFill/>
            <a:ln w="6350">
              <a:solidFill>
                <a:srgbClr val="DEDD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224" y="3261"/>
              <a:ext cx="165" cy="383"/>
            </a:xfrm>
            <a:custGeom>
              <a:avLst/>
              <a:gdLst>
                <a:gd name="T0" fmla="*/ 0 w 824"/>
                <a:gd name="T1" fmla="*/ 0 h 1916"/>
                <a:gd name="T2" fmla="*/ 4 w 824"/>
                <a:gd name="T3" fmla="*/ 14 h 1916"/>
                <a:gd name="T4" fmla="*/ 11 w 824"/>
                <a:gd name="T5" fmla="*/ 21 h 1916"/>
                <a:gd name="T6" fmla="*/ 18 w 824"/>
                <a:gd name="T7" fmla="*/ 42 h 1916"/>
                <a:gd name="T8" fmla="*/ 25 w 824"/>
                <a:gd name="T9" fmla="*/ 50 h 1916"/>
                <a:gd name="T10" fmla="*/ 32 w 824"/>
                <a:gd name="T11" fmla="*/ 64 h 1916"/>
                <a:gd name="T12" fmla="*/ 33 w 824"/>
                <a:gd name="T13" fmla="*/ 77 h 19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4" h="1916">
                  <a:moveTo>
                    <a:pt x="0" y="0"/>
                  </a:moveTo>
                  <a:lnTo>
                    <a:pt x="94" y="362"/>
                  </a:lnTo>
                  <a:lnTo>
                    <a:pt x="267" y="527"/>
                  </a:lnTo>
                  <a:lnTo>
                    <a:pt x="455" y="1042"/>
                  </a:lnTo>
                  <a:lnTo>
                    <a:pt x="614" y="1251"/>
                  </a:lnTo>
                  <a:lnTo>
                    <a:pt x="802" y="1591"/>
                  </a:lnTo>
                  <a:lnTo>
                    <a:pt x="824" y="1916"/>
                  </a:lnTo>
                </a:path>
              </a:pathLst>
            </a:custGeom>
            <a:noFill/>
            <a:ln w="6350">
              <a:solidFill>
                <a:srgbClr val="DEDD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158" y="3263"/>
              <a:ext cx="66" cy="330"/>
            </a:xfrm>
            <a:custGeom>
              <a:avLst/>
              <a:gdLst>
                <a:gd name="T0" fmla="*/ 0 w 333"/>
                <a:gd name="T1" fmla="*/ 66 h 1649"/>
                <a:gd name="T2" fmla="*/ 2 w 333"/>
                <a:gd name="T3" fmla="*/ 53 h 1649"/>
                <a:gd name="T4" fmla="*/ 7 w 333"/>
                <a:gd name="T5" fmla="*/ 42 h 1649"/>
                <a:gd name="T6" fmla="*/ 8 w 333"/>
                <a:gd name="T7" fmla="*/ 28 h 1649"/>
                <a:gd name="T8" fmla="*/ 11 w 333"/>
                <a:gd name="T9" fmla="*/ 21 h 1649"/>
                <a:gd name="T10" fmla="*/ 12 w 333"/>
                <a:gd name="T11" fmla="*/ 10 h 1649"/>
                <a:gd name="T12" fmla="*/ 13 w 333"/>
                <a:gd name="T13" fmla="*/ 0 h 16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3" h="1649">
                  <a:moveTo>
                    <a:pt x="0" y="1649"/>
                  </a:moveTo>
                  <a:lnTo>
                    <a:pt x="51" y="1324"/>
                  </a:lnTo>
                  <a:lnTo>
                    <a:pt x="167" y="1056"/>
                  </a:lnTo>
                  <a:lnTo>
                    <a:pt x="195" y="701"/>
                  </a:lnTo>
                  <a:lnTo>
                    <a:pt x="289" y="513"/>
                  </a:lnTo>
                  <a:lnTo>
                    <a:pt x="297" y="254"/>
                  </a:lnTo>
                  <a:lnTo>
                    <a:pt x="333" y="0"/>
                  </a:lnTo>
                </a:path>
              </a:pathLst>
            </a:custGeom>
            <a:noFill/>
            <a:ln w="6350">
              <a:solidFill>
                <a:srgbClr val="DEDD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1223" y="3268"/>
              <a:ext cx="97" cy="363"/>
            </a:xfrm>
            <a:custGeom>
              <a:avLst/>
              <a:gdLst>
                <a:gd name="T0" fmla="*/ 19 w 484"/>
                <a:gd name="T1" fmla="*/ 73 h 1816"/>
                <a:gd name="T2" fmla="*/ 18 w 484"/>
                <a:gd name="T3" fmla="*/ 63 h 1816"/>
                <a:gd name="T4" fmla="*/ 12 w 484"/>
                <a:gd name="T5" fmla="*/ 50 h 1816"/>
                <a:gd name="T6" fmla="*/ 8 w 484"/>
                <a:gd name="T7" fmla="*/ 40 h 1816"/>
                <a:gd name="T8" fmla="*/ 6 w 484"/>
                <a:gd name="T9" fmla="*/ 26 h 1816"/>
                <a:gd name="T10" fmla="*/ 3 w 484"/>
                <a:gd name="T11" fmla="*/ 17 h 1816"/>
                <a:gd name="T12" fmla="*/ 0 w 484"/>
                <a:gd name="T13" fmla="*/ 0 h 1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4" h="1816">
                  <a:moveTo>
                    <a:pt x="484" y="1816"/>
                  </a:moveTo>
                  <a:lnTo>
                    <a:pt x="455" y="1570"/>
                  </a:lnTo>
                  <a:lnTo>
                    <a:pt x="311" y="1252"/>
                  </a:lnTo>
                  <a:lnTo>
                    <a:pt x="202" y="991"/>
                  </a:lnTo>
                  <a:lnTo>
                    <a:pt x="151" y="652"/>
                  </a:lnTo>
                  <a:lnTo>
                    <a:pt x="65" y="42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DEDD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1223" y="3258"/>
              <a:ext cx="19" cy="353"/>
            </a:xfrm>
            <a:custGeom>
              <a:avLst/>
              <a:gdLst>
                <a:gd name="T0" fmla="*/ 3 w 94"/>
                <a:gd name="T1" fmla="*/ 71 h 1764"/>
                <a:gd name="T2" fmla="*/ 4 w 94"/>
                <a:gd name="T3" fmla="*/ 62 h 1764"/>
                <a:gd name="T4" fmla="*/ 2 w 94"/>
                <a:gd name="T5" fmla="*/ 53 h 1764"/>
                <a:gd name="T6" fmla="*/ 2 w 94"/>
                <a:gd name="T7" fmla="*/ 38 h 1764"/>
                <a:gd name="T8" fmla="*/ 2 w 94"/>
                <a:gd name="T9" fmla="*/ 26 h 1764"/>
                <a:gd name="T10" fmla="*/ 0 w 94"/>
                <a:gd name="T11" fmla="*/ 14 h 1764"/>
                <a:gd name="T12" fmla="*/ 0 w 94"/>
                <a:gd name="T13" fmla="*/ 0 h 1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" h="1764">
                  <a:moveTo>
                    <a:pt x="80" y="1764"/>
                  </a:moveTo>
                  <a:lnTo>
                    <a:pt x="94" y="1561"/>
                  </a:lnTo>
                  <a:lnTo>
                    <a:pt x="43" y="1315"/>
                  </a:lnTo>
                  <a:lnTo>
                    <a:pt x="43" y="939"/>
                  </a:lnTo>
                  <a:lnTo>
                    <a:pt x="43" y="643"/>
                  </a:lnTo>
                  <a:lnTo>
                    <a:pt x="0" y="347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DEDD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1201" y="3585"/>
              <a:ext cx="24" cy="12"/>
            </a:xfrm>
            <a:custGeom>
              <a:avLst/>
              <a:gdLst>
                <a:gd name="T0" fmla="*/ 0 w 120"/>
                <a:gd name="T1" fmla="*/ 0 h 60"/>
                <a:gd name="T2" fmla="*/ 0 w 120"/>
                <a:gd name="T3" fmla="*/ 0 h 60"/>
                <a:gd name="T4" fmla="*/ 0 w 120"/>
                <a:gd name="T5" fmla="*/ 1 h 60"/>
                <a:gd name="T6" fmla="*/ 0 w 120"/>
                <a:gd name="T7" fmla="*/ 1 h 60"/>
                <a:gd name="T8" fmla="*/ 0 w 120"/>
                <a:gd name="T9" fmla="*/ 1 h 60"/>
                <a:gd name="T10" fmla="*/ 0 w 120"/>
                <a:gd name="T11" fmla="*/ 1 h 60"/>
                <a:gd name="T12" fmla="*/ 0 w 120"/>
                <a:gd name="T13" fmla="*/ 1 h 60"/>
                <a:gd name="T14" fmla="*/ 1 w 120"/>
                <a:gd name="T15" fmla="*/ 2 h 60"/>
                <a:gd name="T16" fmla="*/ 1 w 120"/>
                <a:gd name="T17" fmla="*/ 2 h 60"/>
                <a:gd name="T18" fmla="*/ 1 w 120"/>
                <a:gd name="T19" fmla="*/ 2 h 60"/>
                <a:gd name="T20" fmla="*/ 1 w 120"/>
                <a:gd name="T21" fmla="*/ 2 h 60"/>
                <a:gd name="T22" fmla="*/ 1 w 120"/>
                <a:gd name="T23" fmla="*/ 2 h 60"/>
                <a:gd name="T24" fmla="*/ 2 w 120"/>
                <a:gd name="T25" fmla="*/ 2 h 60"/>
                <a:gd name="T26" fmla="*/ 2 w 120"/>
                <a:gd name="T27" fmla="*/ 2 h 60"/>
                <a:gd name="T28" fmla="*/ 2 w 120"/>
                <a:gd name="T29" fmla="*/ 2 h 60"/>
                <a:gd name="T30" fmla="*/ 3 w 120"/>
                <a:gd name="T31" fmla="*/ 2 h 60"/>
                <a:gd name="T32" fmla="*/ 3 w 120"/>
                <a:gd name="T33" fmla="*/ 2 h 60"/>
                <a:gd name="T34" fmla="*/ 3 w 120"/>
                <a:gd name="T35" fmla="*/ 2 h 60"/>
                <a:gd name="T36" fmla="*/ 4 w 120"/>
                <a:gd name="T37" fmla="*/ 2 h 60"/>
                <a:gd name="T38" fmla="*/ 4 w 120"/>
                <a:gd name="T39" fmla="*/ 2 h 60"/>
                <a:gd name="T40" fmla="*/ 4 w 120"/>
                <a:gd name="T41" fmla="*/ 2 h 60"/>
                <a:gd name="T42" fmla="*/ 4 w 120"/>
                <a:gd name="T43" fmla="*/ 2 h 60"/>
                <a:gd name="T44" fmla="*/ 4 w 120"/>
                <a:gd name="T45" fmla="*/ 1 h 60"/>
                <a:gd name="T46" fmla="*/ 4 w 120"/>
                <a:gd name="T47" fmla="*/ 1 h 60"/>
                <a:gd name="T48" fmla="*/ 5 w 120"/>
                <a:gd name="T49" fmla="*/ 1 h 60"/>
                <a:gd name="T50" fmla="*/ 5 w 120"/>
                <a:gd name="T51" fmla="*/ 1 h 60"/>
                <a:gd name="T52" fmla="*/ 5 w 120"/>
                <a:gd name="T53" fmla="*/ 1 h 60"/>
                <a:gd name="T54" fmla="*/ 5 w 120"/>
                <a:gd name="T55" fmla="*/ 0 h 60"/>
                <a:gd name="T56" fmla="*/ 5 w 120"/>
                <a:gd name="T57" fmla="*/ 0 h 60"/>
                <a:gd name="T58" fmla="*/ 0 w 120"/>
                <a:gd name="T59" fmla="*/ 0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60">
                  <a:moveTo>
                    <a:pt x="0" y="0"/>
                  </a:moveTo>
                  <a:lnTo>
                    <a:pt x="1" y="8"/>
                  </a:lnTo>
                  <a:lnTo>
                    <a:pt x="2" y="14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8" y="31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9" y="44"/>
                  </a:lnTo>
                  <a:lnTo>
                    <a:pt x="23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9" y="56"/>
                  </a:lnTo>
                  <a:lnTo>
                    <a:pt x="49" y="58"/>
                  </a:lnTo>
                  <a:lnTo>
                    <a:pt x="60" y="60"/>
                  </a:lnTo>
                  <a:lnTo>
                    <a:pt x="71" y="58"/>
                  </a:lnTo>
                  <a:lnTo>
                    <a:pt x="82" y="56"/>
                  </a:lnTo>
                  <a:lnTo>
                    <a:pt x="87" y="54"/>
                  </a:lnTo>
                  <a:lnTo>
                    <a:pt x="93" y="52"/>
                  </a:lnTo>
                  <a:lnTo>
                    <a:pt x="97" y="49"/>
                  </a:lnTo>
                  <a:lnTo>
                    <a:pt x="101" y="44"/>
                  </a:lnTo>
                  <a:lnTo>
                    <a:pt x="106" y="41"/>
                  </a:lnTo>
                  <a:lnTo>
                    <a:pt x="109" y="3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19" y="1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1201" y="3363"/>
              <a:ext cx="24" cy="222"/>
            </a:xfrm>
            <a:custGeom>
              <a:avLst/>
              <a:gdLst>
                <a:gd name="T0" fmla="*/ 2 w 120"/>
                <a:gd name="T1" fmla="*/ 0 h 1108"/>
                <a:gd name="T2" fmla="*/ 0 w 120"/>
                <a:gd name="T3" fmla="*/ 0 h 1108"/>
                <a:gd name="T4" fmla="*/ 0 w 120"/>
                <a:gd name="T5" fmla="*/ 44 h 1108"/>
                <a:gd name="T6" fmla="*/ 5 w 120"/>
                <a:gd name="T7" fmla="*/ 44 h 1108"/>
                <a:gd name="T8" fmla="*/ 5 w 120"/>
                <a:gd name="T9" fmla="*/ 0 h 1108"/>
                <a:gd name="T10" fmla="*/ 2 w 120"/>
                <a:gd name="T11" fmla="*/ 0 h 1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108">
                  <a:moveTo>
                    <a:pt x="60" y="0"/>
                  </a:moveTo>
                  <a:lnTo>
                    <a:pt x="0" y="0"/>
                  </a:lnTo>
                  <a:lnTo>
                    <a:pt x="0" y="1108"/>
                  </a:lnTo>
                  <a:lnTo>
                    <a:pt x="120" y="1108"/>
                  </a:lnTo>
                  <a:lnTo>
                    <a:pt x="12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1201" y="3352"/>
              <a:ext cx="24" cy="11"/>
            </a:xfrm>
            <a:custGeom>
              <a:avLst/>
              <a:gdLst>
                <a:gd name="T0" fmla="*/ 5 w 120"/>
                <a:gd name="T1" fmla="*/ 2 h 59"/>
                <a:gd name="T2" fmla="*/ 5 w 120"/>
                <a:gd name="T3" fmla="*/ 2 h 59"/>
                <a:gd name="T4" fmla="*/ 5 w 120"/>
                <a:gd name="T5" fmla="*/ 1 h 59"/>
                <a:gd name="T6" fmla="*/ 5 w 120"/>
                <a:gd name="T7" fmla="*/ 1 h 59"/>
                <a:gd name="T8" fmla="*/ 5 w 120"/>
                <a:gd name="T9" fmla="*/ 1 h 59"/>
                <a:gd name="T10" fmla="*/ 4 w 120"/>
                <a:gd name="T11" fmla="*/ 1 h 59"/>
                <a:gd name="T12" fmla="*/ 4 w 120"/>
                <a:gd name="T13" fmla="*/ 1 h 59"/>
                <a:gd name="T14" fmla="*/ 4 w 120"/>
                <a:gd name="T15" fmla="*/ 1 h 59"/>
                <a:gd name="T16" fmla="*/ 4 w 120"/>
                <a:gd name="T17" fmla="*/ 1 h 59"/>
                <a:gd name="T18" fmla="*/ 4 w 120"/>
                <a:gd name="T19" fmla="*/ 0 h 59"/>
                <a:gd name="T20" fmla="*/ 3 w 120"/>
                <a:gd name="T21" fmla="*/ 0 h 59"/>
                <a:gd name="T22" fmla="*/ 3 w 120"/>
                <a:gd name="T23" fmla="*/ 0 h 59"/>
                <a:gd name="T24" fmla="*/ 2 w 120"/>
                <a:gd name="T25" fmla="*/ 0 h 59"/>
                <a:gd name="T26" fmla="*/ 2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1 h 59"/>
                <a:gd name="T38" fmla="*/ 1 w 120"/>
                <a:gd name="T39" fmla="*/ 1 h 59"/>
                <a:gd name="T40" fmla="*/ 0 w 120"/>
                <a:gd name="T41" fmla="*/ 1 h 59"/>
                <a:gd name="T42" fmla="*/ 0 w 120"/>
                <a:gd name="T43" fmla="*/ 1 h 59"/>
                <a:gd name="T44" fmla="*/ 0 w 120"/>
                <a:gd name="T45" fmla="*/ 1 h 59"/>
                <a:gd name="T46" fmla="*/ 0 w 120"/>
                <a:gd name="T47" fmla="*/ 1 h 59"/>
                <a:gd name="T48" fmla="*/ 0 w 120"/>
                <a:gd name="T49" fmla="*/ 1 h 59"/>
                <a:gd name="T50" fmla="*/ 0 w 120"/>
                <a:gd name="T51" fmla="*/ 2 h 59"/>
                <a:gd name="T52" fmla="*/ 0 w 120"/>
                <a:gd name="T53" fmla="*/ 2 h 59"/>
                <a:gd name="T54" fmla="*/ 5 w 120"/>
                <a:gd name="T55" fmla="*/ 2 h 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0" h="59">
                  <a:moveTo>
                    <a:pt x="120" y="59"/>
                  </a:moveTo>
                  <a:lnTo>
                    <a:pt x="120" y="52"/>
                  </a:lnTo>
                  <a:lnTo>
                    <a:pt x="119" y="45"/>
                  </a:lnTo>
                  <a:lnTo>
                    <a:pt x="117" y="39"/>
                  </a:lnTo>
                  <a:lnTo>
                    <a:pt x="115" y="33"/>
                  </a:lnTo>
                  <a:lnTo>
                    <a:pt x="112" y="28"/>
                  </a:lnTo>
                  <a:lnTo>
                    <a:pt x="109" y="22"/>
                  </a:lnTo>
                  <a:lnTo>
                    <a:pt x="106" y="18"/>
                  </a:lnTo>
                  <a:lnTo>
                    <a:pt x="101" y="15"/>
                  </a:lnTo>
                  <a:lnTo>
                    <a:pt x="93" y="7"/>
                  </a:lnTo>
                  <a:lnTo>
                    <a:pt x="82" y="3"/>
                  </a:lnTo>
                  <a:lnTo>
                    <a:pt x="71" y="1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37" y="3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3" y="10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2"/>
                  </a:lnTo>
                  <a:lnTo>
                    <a:pt x="8" y="28"/>
                  </a:lnTo>
                  <a:lnTo>
                    <a:pt x="5" y="33"/>
                  </a:lnTo>
                  <a:lnTo>
                    <a:pt x="3" y="39"/>
                  </a:lnTo>
                  <a:lnTo>
                    <a:pt x="2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1367" y="40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 sz="1350"/>
            </a:p>
          </p:txBody>
        </p:sp>
        <p:sp>
          <p:nvSpPr>
            <p:cNvPr id="183" name="Freeform 182"/>
            <p:cNvSpPr>
              <a:spLocks noEditPoints="1"/>
            </p:cNvSpPr>
            <p:nvPr/>
          </p:nvSpPr>
          <p:spPr bwMode="auto">
            <a:xfrm>
              <a:off x="3016" y="1557"/>
              <a:ext cx="52" cy="71"/>
            </a:xfrm>
            <a:custGeom>
              <a:avLst/>
              <a:gdLst>
                <a:gd name="T0" fmla="*/ 0 w 263"/>
                <a:gd name="T1" fmla="*/ 0 h 356"/>
                <a:gd name="T2" fmla="*/ 5 w 263"/>
                <a:gd name="T3" fmla="*/ 1 h 356"/>
                <a:gd name="T4" fmla="*/ 6 w 263"/>
                <a:gd name="T5" fmla="*/ 2 h 356"/>
                <a:gd name="T6" fmla="*/ 7 w 263"/>
                <a:gd name="T7" fmla="*/ 2 h 356"/>
                <a:gd name="T8" fmla="*/ 7 w 263"/>
                <a:gd name="T9" fmla="*/ 2 h 356"/>
                <a:gd name="T10" fmla="*/ 7 w 263"/>
                <a:gd name="T11" fmla="*/ 2 h 356"/>
                <a:gd name="T12" fmla="*/ 8 w 263"/>
                <a:gd name="T13" fmla="*/ 2 h 356"/>
                <a:gd name="T14" fmla="*/ 8 w 263"/>
                <a:gd name="T15" fmla="*/ 3 h 356"/>
                <a:gd name="T16" fmla="*/ 9 w 263"/>
                <a:gd name="T17" fmla="*/ 3 h 356"/>
                <a:gd name="T18" fmla="*/ 9 w 263"/>
                <a:gd name="T19" fmla="*/ 3 h 356"/>
                <a:gd name="T20" fmla="*/ 9 w 263"/>
                <a:gd name="T21" fmla="*/ 4 h 356"/>
                <a:gd name="T22" fmla="*/ 9 w 263"/>
                <a:gd name="T23" fmla="*/ 4 h 356"/>
                <a:gd name="T24" fmla="*/ 10 w 263"/>
                <a:gd name="T25" fmla="*/ 5 h 356"/>
                <a:gd name="T26" fmla="*/ 10 w 263"/>
                <a:gd name="T27" fmla="*/ 5 h 356"/>
                <a:gd name="T28" fmla="*/ 10 w 263"/>
                <a:gd name="T29" fmla="*/ 6 h 356"/>
                <a:gd name="T30" fmla="*/ 10 w 263"/>
                <a:gd name="T31" fmla="*/ 6 h 356"/>
                <a:gd name="T32" fmla="*/ 10 w 263"/>
                <a:gd name="T33" fmla="*/ 7 h 356"/>
                <a:gd name="T34" fmla="*/ 10 w 263"/>
                <a:gd name="T35" fmla="*/ 7 h 356"/>
                <a:gd name="T36" fmla="*/ 10 w 263"/>
                <a:gd name="T37" fmla="*/ 8 h 356"/>
                <a:gd name="T38" fmla="*/ 10 w 263"/>
                <a:gd name="T39" fmla="*/ 9 h 356"/>
                <a:gd name="T40" fmla="*/ 9 w 263"/>
                <a:gd name="T41" fmla="*/ 9 h 356"/>
                <a:gd name="T42" fmla="*/ 9 w 263"/>
                <a:gd name="T43" fmla="*/ 10 h 356"/>
                <a:gd name="T44" fmla="*/ 8 w 263"/>
                <a:gd name="T45" fmla="*/ 10 h 356"/>
                <a:gd name="T46" fmla="*/ 7 w 263"/>
                <a:gd name="T47" fmla="*/ 10 h 356"/>
                <a:gd name="T48" fmla="*/ 6 w 263"/>
                <a:gd name="T49" fmla="*/ 10 h 356"/>
                <a:gd name="T50" fmla="*/ 2 w 263"/>
                <a:gd name="T51" fmla="*/ 9 h 356"/>
                <a:gd name="T52" fmla="*/ 0 w 263"/>
                <a:gd name="T53" fmla="*/ 14 h 356"/>
                <a:gd name="T54" fmla="*/ 5 w 263"/>
                <a:gd name="T55" fmla="*/ 8 h 356"/>
                <a:gd name="T56" fmla="*/ 6 w 263"/>
                <a:gd name="T57" fmla="*/ 8 h 356"/>
                <a:gd name="T58" fmla="*/ 7 w 263"/>
                <a:gd name="T59" fmla="*/ 8 h 356"/>
                <a:gd name="T60" fmla="*/ 7 w 263"/>
                <a:gd name="T61" fmla="*/ 8 h 356"/>
                <a:gd name="T62" fmla="*/ 8 w 263"/>
                <a:gd name="T63" fmla="*/ 8 h 356"/>
                <a:gd name="T64" fmla="*/ 8 w 263"/>
                <a:gd name="T65" fmla="*/ 8 h 356"/>
                <a:gd name="T66" fmla="*/ 8 w 263"/>
                <a:gd name="T67" fmla="*/ 7 h 356"/>
                <a:gd name="T68" fmla="*/ 8 w 263"/>
                <a:gd name="T69" fmla="*/ 7 h 356"/>
                <a:gd name="T70" fmla="*/ 9 w 263"/>
                <a:gd name="T71" fmla="*/ 6 h 356"/>
                <a:gd name="T72" fmla="*/ 9 w 263"/>
                <a:gd name="T73" fmla="*/ 6 h 356"/>
                <a:gd name="T74" fmla="*/ 8 w 263"/>
                <a:gd name="T75" fmla="*/ 5 h 356"/>
                <a:gd name="T76" fmla="*/ 8 w 263"/>
                <a:gd name="T77" fmla="*/ 5 h 356"/>
                <a:gd name="T78" fmla="*/ 8 w 263"/>
                <a:gd name="T79" fmla="*/ 5 h 356"/>
                <a:gd name="T80" fmla="*/ 8 w 263"/>
                <a:gd name="T81" fmla="*/ 4 h 356"/>
                <a:gd name="T82" fmla="*/ 8 w 263"/>
                <a:gd name="T83" fmla="*/ 4 h 356"/>
                <a:gd name="T84" fmla="*/ 7 w 263"/>
                <a:gd name="T85" fmla="*/ 4 h 356"/>
                <a:gd name="T86" fmla="*/ 7 w 263"/>
                <a:gd name="T87" fmla="*/ 4 h 356"/>
                <a:gd name="T88" fmla="*/ 7 w 263"/>
                <a:gd name="T89" fmla="*/ 4 h 356"/>
                <a:gd name="T90" fmla="*/ 6 w 263"/>
                <a:gd name="T91" fmla="*/ 3 h 356"/>
                <a:gd name="T92" fmla="*/ 6 w 263"/>
                <a:gd name="T93" fmla="*/ 3 h 356"/>
                <a:gd name="T94" fmla="*/ 5 w 263"/>
                <a:gd name="T95" fmla="*/ 3 h 356"/>
                <a:gd name="T96" fmla="*/ 2 w 263"/>
                <a:gd name="T97" fmla="*/ 7 h 3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3" h="356">
                  <a:moveTo>
                    <a:pt x="0" y="344"/>
                  </a:moveTo>
                  <a:lnTo>
                    <a:pt x="0" y="0"/>
                  </a:lnTo>
                  <a:lnTo>
                    <a:pt x="130" y="35"/>
                  </a:lnTo>
                  <a:lnTo>
                    <a:pt x="138" y="37"/>
                  </a:lnTo>
                  <a:lnTo>
                    <a:pt x="146" y="39"/>
                  </a:lnTo>
                  <a:lnTo>
                    <a:pt x="154" y="41"/>
                  </a:lnTo>
                  <a:lnTo>
                    <a:pt x="160" y="43"/>
                  </a:lnTo>
                  <a:lnTo>
                    <a:pt x="166" y="45"/>
                  </a:lnTo>
                  <a:lnTo>
                    <a:pt x="172" y="48"/>
                  </a:lnTo>
                  <a:lnTo>
                    <a:pt x="177" y="50"/>
                  </a:lnTo>
                  <a:lnTo>
                    <a:pt x="182" y="52"/>
                  </a:lnTo>
                  <a:lnTo>
                    <a:pt x="188" y="55"/>
                  </a:lnTo>
                  <a:lnTo>
                    <a:pt x="195" y="58"/>
                  </a:lnTo>
                  <a:lnTo>
                    <a:pt x="200" y="61"/>
                  </a:lnTo>
                  <a:lnTo>
                    <a:pt x="205" y="65"/>
                  </a:lnTo>
                  <a:lnTo>
                    <a:pt x="211" y="68"/>
                  </a:lnTo>
                  <a:lnTo>
                    <a:pt x="215" y="71"/>
                  </a:lnTo>
                  <a:lnTo>
                    <a:pt x="221" y="76"/>
                  </a:lnTo>
                  <a:lnTo>
                    <a:pt x="225" y="80"/>
                  </a:lnTo>
                  <a:lnTo>
                    <a:pt x="229" y="83"/>
                  </a:lnTo>
                  <a:lnTo>
                    <a:pt x="232" y="89"/>
                  </a:lnTo>
                  <a:lnTo>
                    <a:pt x="237" y="93"/>
                  </a:lnTo>
                  <a:lnTo>
                    <a:pt x="240" y="97"/>
                  </a:lnTo>
                  <a:lnTo>
                    <a:pt x="243" y="103"/>
                  </a:lnTo>
                  <a:lnTo>
                    <a:pt x="246" y="108"/>
                  </a:lnTo>
                  <a:lnTo>
                    <a:pt x="250" y="115"/>
                  </a:lnTo>
                  <a:lnTo>
                    <a:pt x="252" y="120"/>
                  </a:lnTo>
                  <a:lnTo>
                    <a:pt x="254" y="126"/>
                  </a:lnTo>
                  <a:lnTo>
                    <a:pt x="256" y="132"/>
                  </a:lnTo>
                  <a:lnTo>
                    <a:pt x="258" y="138"/>
                  </a:lnTo>
                  <a:lnTo>
                    <a:pt x="259" y="145"/>
                  </a:lnTo>
                  <a:lnTo>
                    <a:pt x="262" y="150"/>
                  </a:lnTo>
                  <a:lnTo>
                    <a:pt x="262" y="157"/>
                  </a:lnTo>
                  <a:lnTo>
                    <a:pt x="263" y="163"/>
                  </a:lnTo>
                  <a:lnTo>
                    <a:pt x="263" y="170"/>
                  </a:lnTo>
                  <a:lnTo>
                    <a:pt x="262" y="181"/>
                  </a:lnTo>
                  <a:lnTo>
                    <a:pt x="261" y="190"/>
                  </a:lnTo>
                  <a:lnTo>
                    <a:pt x="258" y="200"/>
                  </a:lnTo>
                  <a:lnTo>
                    <a:pt x="255" y="209"/>
                  </a:lnTo>
                  <a:lnTo>
                    <a:pt x="252" y="216"/>
                  </a:lnTo>
                  <a:lnTo>
                    <a:pt x="246" y="224"/>
                  </a:lnTo>
                  <a:lnTo>
                    <a:pt x="241" y="230"/>
                  </a:lnTo>
                  <a:lnTo>
                    <a:pt x="235" y="237"/>
                  </a:lnTo>
                  <a:lnTo>
                    <a:pt x="227" y="241"/>
                  </a:lnTo>
                  <a:lnTo>
                    <a:pt x="218" y="245"/>
                  </a:lnTo>
                  <a:lnTo>
                    <a:pt x="208" y="248"/>
                  </a:lnTo>
                  <a:lnTo>
                    <a:pt x="196" y="249"/>
                  </a:lnTo>
                  <a:lnTo>
                    <a:pt x="183" y="249"/>
                  </a:lnTo>
                  <a:lnTo>
                    <a:pt x="168" y="246"/>
                  </a:lnTo>
                  <a:lnTo>
                    <a:pt x="151" y="244"/>
                  </a:lnTo>
                  <a:lnTo>
                    <a:pt x="134" y="240"/>
                  </a:lnTo>
                  <a:lnTo>
                    <a:pt x="45" y="216"/>
                  </a:lnTo>
                  <a:lnTo>
                    <a:pt x="45" y="356"/>
                  </a:lnTo>
                  <a:lnTo>
                    <a:pt x="0" y="344"/>
                  </a:lnTo>
                  <a:close/>
                  <a:moveTo>
                    <a:pt x="45" y="175"/>
                  </a:moveTo>
                  <a:lnTo>
                    <a:pt x="135" y="199"/>
                  </a:lnTo>
                  <a:lnTo>
                    <a:pt x="145" y="202"/>
                  </a:lnTo>
                  <a:lnTo>
                    <a:pt x="155" y="204"/>
                  </a:lnTo>
                  <a:lnTo>
                    <a:pt x="164" y="205"/>
                  </a:lnTo>
                  <a:lnTo>
                    <a:pt x="172" y="205"/>
                  </a:lnTo>
                  <a:lnTo>
                    <a:pt x="179" y="205"/>
                  </a:lnTo>
                  <a:lnTo>
                    <a:pt x="186" y="204"/>
                  </a:lnTo>
                  <a:lnTo>
                    <a:pt x="192" y="202"/>
                  </a:lnTo>
                  <a:lnTo>
                    <a:pt x="197" y="200"/>
                  </a:lnTo>
                  <a:lnTo>
                    <a:pt x="201" y="197"/>
                  </a:lnTo>
                  <a:lnTo>
                    <a:pt x="205" y="192"/>
                  </a:lnTo>
                  <a:lnTo>
                    <a:pt x="209" y="188"/>
                  </a:lnTo>
                  <a:lnTo>
                    <a:pt x="211" y="184"/>
                  </a:lnTo>
                  <a:lnTo>
                    <a:pt x="213" y="178"/>
                  </a:lnTo>
                  <a:lnTo>
                    <a:pt x="214" y="172"/>
                  </a:lnTo>
                  <a:lnTo>
                    <a:pt x="215" y="165"/>
                  </a:lnTo>
                  <a:lnTo>
                    <a:pt x="216" y="159"/>
                  </a:lnTo>
                  <a:lnTo>
                    <a:pt x="215" y="153"/>
                  </a:lnTo>
                  <a:lnTo>
                    <a:pt x="215" y="148"/>
                  </a:lnTo>
                  <a:lnTo>
                    <a:pt x="214" y="143"/>
                  </a:lnTo>
                  <a:lnTo>
                    <a:pt x="213" y="137"/>
                  </a:lnTo>
                  <a:lnTo>
                    <a:pt x="212" y="133"/>
                  </a:lnTo>
                  <a:lnTo>
                    <a:pt x="210" y="128"/>
                  </a:lnTo>
                  <a:lnTo>
                    <a:pt x="208" y="123"/>
                  </a:lnTo>
                  <a:lnTo>
                    <a:pt x="204" y="119"/>
                  </a:lnTo>
                  <a:lnTo>
                    <a:pt x="202" y="115"/>
                  </a:lnTo>
                  <a:lnTo>
                    <a:pt x="199" y="110"/>
                  </a:lnTo>
                  <a:lnTo>
                    <a:pt x="196" y="106"/>
                  </a:lnTo>
                  <a:lnTo>
                    <a:pt x="192" y="103"/>
                  </a:lnTo>
                  <a:lnTo>
                    <a:pt x="188" y="99"/>
                  </a:lnTo>
                  <a:lnTo>
                    <a:pt x="185" y="96"/>
                  </a:lnTo>
                  <a:lnTo>
                    <a:pt x="181" y="93"/>
                  </a:lnTo>
                  <a:lnTo>
                    <a:pt x="176" y="91"/>
                  </a:lnTo>
                  <a:lnTo>
                    <a:pt x="173" y="89"/>
                  </a:lnTo>
                  <a:lnTo>
                    <a:pt x="169" y="88"/>
                  </a:lnTo>
                  <a:lnTo>
                    <a:pt x="164" y="85"/>
                  </a:lnTo>
                  <a:lnTo>
                    <a:pt x="160" y="84"/>
                  </a:lnTo>
                  <a:lnTo>
                    <a:pt x="155" y="82"/>
                  </a:lnTo>
                  <a:lnTo>
                    <a:pt x="148" y="80"/>
                  </a:lnTo>
                  <a:lnTo>
                    <a:pt x="142" y="78"/>
                  </a:lnTo>
                  <a:lnTo>
                    <a:pt x="134" y="77"/>
                  </a:lnTo>
                  <a:lnTo>
                    <a:pt x="45" y="53"/>
                  </a:lnTo>
                  <a:lnTo>
                    <a:pt x="45" y="1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079" y="1593"/>
              <a:ext cx="40" cy="60"/>
            </a:xfrm>
            <a:custGeom>
              <a:avLst/>
              <a:gdLst>
                <a:gd name="T0" fmla="*/ 6 w 201"/>
                <a:gd name="T1" fmla="*/ 10 h 304"/>
                <a:gd name="T2" fmla="*/ 6 w 201"/>
                <a:gd name="T3" fmla="*/ 11 h 304"/>
                <a:gd name="T4" fmla="*/ 5 w 201"/>
                <a:gd name="T5" fmla="*/ 11 h 304"/>
                <a:gd name="T6" fmla="*/ 4 w 201"/>
                <a:gd name="T7" fmla="*/ 11 h 304"/>
                <a:gd name="T8" fmla="*/ 3 w 201"/>
                <a:gd name="T9" fmla="*/ 11 h 304"/>
                <a:gd name="T10" fmla="*/ 3 w 201"/>
                <a:gd name="T11" fmla="*/ 11 h 304"/>
                <a:gd name="T12" fmla="*/ 3 w 201"/>
                <a:gd name="T13" fmla="*/ 10 h 304"/>
                <a:gd name="T14" fmla="*/ 2 w 201"/>
                <a:gd name="T15" fmla="*/ 10 h 304"/>
                <a:gd name="T16" fmla="*/ 2 w 201"/>
                <a:gd name="T17" fmla="*/ 10 h 304"/>
                <a:gd name="T18" fmla="*/ 1 w 201"/>
                <a:gd name="T19" fmla="*/ 10 h 304"/>
                <a:gd name="T20" fmla="*/ 1 w 201"/>
                <a:gd name="T21" fmla="*/ 9 h 304"/>
                <a:gd name="T22" fmla="*/ 1 w 201"/>
                <a:gd name="T23" fmla="*/ 9 h 304"/>
                <a:gd name="T24" fmla="*/ 1 w 201"/>
                <a:gd name="T25" fmla="*/ 9 h 304"/>
                <a:gd name="T26" fmla="*/ 0 w 201"/>
                <a:gd name="T27" fmla="*/ 9 h 304"/>
                <a:gd name="T28" fmla="*/ 0 w 201"/>
                <a:gd name="T29" fmla="*/ 8 h 304"/>
                <a:gd name="T30" fmla="*/ 0 w 201"/>
                <a:gd name="T31" fmla="*/ 8 h 304"/>
                <a:gd name="T32" fmla="*/ 0 w 201"/>
                <a:gd name="T33" fmla="*/ 8 h 304"/>
                <a:gd name="T34" fmla="*/ 0 w 201"/>
                <a:gd name="T35" fmla="*/ 7 h 304"/>
                <a:gd name="T36" fmla="*/ 0 w 201"/>
                <a:gd name="T37" fmla="*/ 7 h 304"/>
                <a:gd name="T38" fmla="*/ 0 w 201"/>
                <a:gd name="T39" fmla="*/ 7 h 304"/>
                <a:gd name="T40" fmla="*/ 0 w 201"/>
                <a:gd name="T41" fmla="*/ 6 h 304"/>
                <a:gd name="T42" fmla="*/ 2 w 201"/>
                <a:gd name="T43" fmla="*/ 0 h 304"/>
                <a:gd name="T44" fmla="*/ 2 w 201"/>
                <a:gd name="T45" fmla="*/ 6 h 304"/>
                <a:gd name="T46" fmla="*/ 2 w 201"/>
                <a:gd name="T47" fmla="*/ 7 h 304"/>
                <a:gd name="T48" fmla="*/ 2 w 201"/>
                <a:gd name="T49" fmla="*/ 7 h 304"/>
                <a:gd name="T50" fmla="*/ 2 w 201"/>
                <a:gd name="T51" fmla="*/ 8 h 304"/>
                <a:gd name="T52" fmla="*/ 2 w 201"/>
                <a:gd name="T53" fmla="*/ 8 h 304"/>
                <a:gd name="T54" fmla="*/ 2 w 201"/>
                <a:gd name="T55" fmla="*/ 8 h 304"/>
                <a:gd name="T56" fmla="*/ 2 w 201"/>
                <a:gd name="T57" fmla="*/ 8 h 304"/>
                <a:gd name="T58" fmla="*/ 2 w 201"/>
                <a:gd name="T59" fmla="*/ 9 h 304"/>
                <a:gd name="T60" fmla="*/ 3 w 201"/>
                <a:gd name="T61" fmla="*/ 9 h 304"/>
                <a:gd name="T62" fmla="*/ 3 w 201"/>
                <a:gd name="T63" fmla="*/ 9 h 304"/>
                <a:gd name="T64" fmla="*/ 3 w 201"/>
                <a:gd name="T65" fmla="*/ 9 h 304"/>
                <a:gd name="T66" fmla="*/ 4 w 201"/>
                <a:gd name="T67" fmla="*/ 9 h 304"/>
                <a:gd name="T68" fmla="*/ 4 w 201"/>
                <a:gd name="T69" fmla="*/ 9 h 304"/>
                <a:gd name="T70" fmla="*/ 4 w 201"/>
                <a:gd name="T71" fmla="*/ 10 h 304"/>
                <a:gd name="T72" fmla="*/ 5 w 201"/>
                <a:gd name="T73" fmla="*/ 10 h 304"/>
                <a:gd name="T74" fmla="*/ 5 w 201"/>
                <a:gd name="T75" fmla="*/ 9 h 304"/>
                <a:gd name="T76" fmla="*/ 5 w 201"/>
                <a:gd name="T77" fmla="*/ 9 h 304"/>
                <a:gd name="T78" fmla="*/ 6 w 201"/>
                <a:gd name="T79" fmla="*/ 9 h 304"/>
                <a:gd name="T80" fmla="*/ 6 w 201"/>
                <a:gd name="T81" fmla="*/ 9 h 304"/>
                <a:gd name="T82" fmla="*/ 6 w 201"/>
                <a:gd name="T83" fmla="*/ 9 h 304"/>
                <a:gd name="T84" fmla="*/ 6 w 201"/>
                <a:gd name="T85" fmla="*/ 8 h 304"/>
                <a:gd name="T86" fmla="*/ 6 w 201"/>
                <a:gd name="T87" fmla="*/ 8 h 304"/>
                <a:gd name="T88" fmla="*/ 6 w 201"/>
                <a:gd name="T89" fmla="*/ 8 h 304"/>
                <a:gd name="T90" fmla="*/ 6 w 201"/>
                <a:gd name="T91" fmla="*/ 7 h 304"/>
                <a:gd name="T92" fmla="*/ 6 w 201"/>
                <a:gd name="T93" fmla="*/ 2 h 304"/>
                <a:gd name="T94" fmla="*/ 8 w 201"/>
                <a:gd name="T95" fmla="*/ 12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1" h="304">
                  <a:moveTo>
                    <a:pt x="163" y="293"/>
                  </a:moveTo>
                  <a:lnTo>
                    <a:pt x="163" y="257"/>
                  </a:lnTo>
                  <a:lnTo>
                    <a:pt x="155" y="265"/>
                  </a:lnTo>
                  <a:lnTo>
                    <a:pt x="148" y="272"/>
                  </a:lnTo>
                  <a:lnTo>
                    <a:pt x="138" y="276"/>
                  </a:lnTo>
                  <a:lnTo>
                    <a:pt x="129" y="279"/>
                  </a:lnTo>
                  <a:lnTo>
                    <a:pt x="118" y="281"/>
                  </a:lnTo>
                  <a:lnTo>
                    <a:pt x="108" y="281"/>
                  </a:lnTo>
                  <a:lnTo>
                    <a:pt x="96" y="280"/>
                  </a:lnTo>
                  <a:lnTo>
                    <a:pt x="84" y="278"/>
                  </a:lnTo>
                  <a:lnTo>
                    <a:pt x="78" y="276"/>
                  </a:lnTo>
                  <a:lnTo>
                    <a:pt x="73" y="275"/>
                  </a:lnTo>
                  <a:lnTo>
                    <a:pt x="68" y="273"/>
                  </a:lnTo>
                  <a:lnTo>
                    <a:pt x="63" y="271"/>
                  </a:lnTo>
                  <a:lnTo>
                    <a:pt x="58" y="267"/>
                  </a:lnTo>
                  <a:lnTo>
                    <a:pt x="53" y="265"/>
                  </a:lnTo>
                  <a:lnTo>
                    <a:pt x="48" y="262"/>
                  </a:lnTo>
                  <a:lnTo>
                    <a:pt x="43" y="259"/>
                  </a:lnTo>
                  <a:lnTo>
                    <a:pt x="38" y="255"/>
                  </a:lnTo>
                  <a:lnTo>
                    <a:pt x="34" y="252"/>
                  </a:lnTo>
                  <a:lnTo>
                    <a:pt x="30" y="248"/>
                  </a:lnTo>
                  <a:lnTo>
                    <a:pt x="27" y="245"/>
                  </a:lnTo>
                  <a:lnTo>
                    <a:pt x="23" y="241"/>
                  </a:lnTo>
                  <a:lnTo>
                    <a:pt x="20" y="237"/>
                  </a:lnTo>
                  <a:lnTo>
                    <a:pt x="17" y="234"/>
                  </a:lnTo>
                  <a:lnTo>
                    <a:pt x="15" y="230"/>
                  </a:lnTo>
                  <a:lnTo>
                    <a:pt x="13" y="226"/>
                  </a:lnTo>
                  <a:lnTo>
                    <a:pt x="10" y="222"/>
                  </a:lnTo>
                  <a:lnTo>
                    <a:pt x="8" y="218"/>
                  </a:lnTo>
                  <a:lnTo>
                    <a:pt x="7" y="213"/>
                  </a:lnTo>
                  <a:lnTo>
                    <a:pt x="5" y="209"/>
                  </a:lnTo>
                  <a:lnTo>
                    <a:pt x="4" y="205"/>
                  </a:lnTo>
                  <a:lnTo>
                    <a:pt x="3" y="200"/>
                  </a:lnTo>
                  <a:lnTo>
                    <a:pt x="2" y="195"/>
                  </a:lnTo>
                  <a:lnTo>
                    <a:pt x="1" y="192"/>
                  </a:lnTo>
                  <a:lnTo>
                    <a:pt x="1" y="187"/>
                  </a:lnTo>
                  <a:lnTo>
                    <a:pt x="1" y="183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42" y="151"/>
                  </a:lnTo>
                  <a:lnTo>
                    <a:pt x="42" y="158"/>
                  </a:lnTo>
                  <a:lnTo>
                    <a:pt x="42" y="166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3" y="183"/>
                  </a:lnTo>
                  <a:lnTo>
                    <a:pt x="43" y="188"/>
                  </a:lnTo>
                  <a:lnTo>
                    <a:pt x="43" y="192"/>
                  </a:lnTo>
                  <a:lnTo>
                    <a:pt x="44" y="195"/>
                  </a:lnTo>
                  <a:lnTo>
                    <a:pt x="45" y="199"/>
                  </a:lnTo>
                  <a:lnTo>
                    <a:pt x="46" y="204"/>
                  </a:lnTo>
                  <a:lnTo>
                    <a:pt x="48" y="208"/>
                  </a:lnTo>
                  <a:lnTo>
                    <a:pt x="50" y="212"/>
                  </a:lnTo>
                  <a:lnTo>
                    <a:pt x="53" y="215"/>
                  </a:lnTo>
                  <a:lnTo>
                    <a:pt x="55" y="219"/>
                  </a:lnTo>
                  <a:lnTo>
                    <a:pt x="58" y="223"/>
                  </a:lnTo>
                  <a:lnTo>
                    <a:pt x="61" y="226"/>
                  </a:lnTo>
                  <a:lnTo>
                    <a:pt x="64" y="230"/>
                  </a:lnTo>
                  <a:lnTo>
                    <a:pt x="68" y="232"/>
                  </a:lnTo>
                  <a:lnTo>
                    <a:pt x="71" y="235"/>
                  </a:lnTo>
                  <a:lnTo>
                    <a:pt x="75" y="237"/>
                  </a:lnTo>
                  <a:lnTo>
                    <a:pt x="80" y="239"/>
                  </a:lnTo>
                  <a:lnTo>
                    <a:pt x="84" y="241"/>
                  </a:lnTo>
                  <a:lnTo>
                    <a:pt x="88" y="242"/>
                  </a:lnTo>
                  <a:lnTo>
                    <a:pt x="93" y="244"/>
                  </a:lnTo>
                  <a:lnTo>
                    <a:pt x="97" y="245"/>
                  </a:lnTo>
                  <a:lnTo>
                    <a:pt x="102" y="246"/>
                  </a:lnTo>
                  <a:lnTo>
                    <a:pt x="107" y="247"/>
                  </a:lnTo>
                  <a:lnTo>
                    <a:pt x="111" y="247"/>
                  </a:lnTo>
                  <a:lnTo>
                    <a:pt x="115" y="247"/>
                  </a:lnTo>
                  <a:lnTo>
                    <a:pt x="120" y="246"/>
                  </a:lnTo>
                  <a:lnTo>
                    <a:pt x="124" y="245"/>
                  </a:lnTo>
                  <a:lnTo>
                    <a:pt x="128" y="244"/>
                  </a:lnTo>
                  <a:lnTo>
                    <a:pt x="133" y="242"/>
                  </a:lnTo>
                  <a:lnTo>
                    <a:pt x="136" y="240"/>
                  </a:lnTo>
                  <a:lnTo>
                    <a:pt x="139" y="238"/>
                  </a:lnTo>
                  <a:lnTo>
                    <a:pt x="142" y="236"/>
                  </a:lnTo>
                  <a:lnTo>
                    <a:pt x="145" y="234"/>
                  </a:lnTo>
                  <a:lnTo>
                    <a:pt x="148" y="231"/>
                  </a:lnTo>
                  <a:lnTo>
                    <a:pt x="150" y="227"/>
                  </a:lnTo>
                  <a:lnTo>
                    <a:pt x="152" y="224"/>
                  </a:lnTo>
                  <a:lnTo>
                    <a:pt x="153" y="220"/>
                  </a:lnTo>
                  <a:lnTo>
                    <a:pt x="155" y="215"/>
                  </a:lnTo>
                  <a:lnTo>
                    <a:pt x="156" y="210"/>
                  </a:lnTo>
                  <a:lnTo>
                    <a:pt x="157" y="205"/>
                  </a:lnTo>
                  <a:lnTo>
                    <a:pt x="157" y="198"/>
                  </a:lnTo>
                  <a:lnTo>
                    <a:pt x="158" y="192"/>
                  </a:lnTo>
                  <a:lnTo>
                    <a:pt x="158" y="184"/>
                  </a:lnTo>
                  <a:lnTo>
                    <a:pt x="158" y="177"/>
                  </a:lnTo>
                  <a:lnTo>
                    <a:pt x="158" y="44"/>
                  </a:lnTo>
                  <a:lnTo>
                    <a:pt x="201" y="54"/>
                  </a:lnTo>
                  <a:lnTo>
                    <a:pt x="201" y="304"/>
                  </a:lnTo>
                  <a:lnTo>
                    <a:pt x="163" y="2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32" y="1607"/>
              <a:ext cx="40" cy="61"/>
            </a:xfrm>
            <a:custGeom>
              <a:avLst/>
              <a:gdLst>
                <a:gd name="T0" fmla="*/ 0 w 202"/>
                <a:gd name="T1" fmla="*/ 0 h 302"/>
                <a:gd name="T2" fmla="*/ 1 w 202"/>
                <a:gd name="T3" fmla="*/ 2 h 302"/>
                <a:gd name="T4" fmla="*/ 2 w 202"/>
                <a:gd name="T5" fmla="*/ 1 h 302"/>
                <a:gd name="T6" fmla="*/ 3 w 202"/>
                <a:gd name="T7" fmla="*/ 1 h 302"/>
                <a:gd name="T8" fmla="*/ 4 w 202"/>
                <a:gd name="T9" fmla="*/ 1 h 302"/>
                <a:gd name="T10" fmla="*/ 5 w 202"/>
                <a:gd name="T11" fmla="*/ 1 h 302"/>
                <a:gd name="T12" fmla="*/ 5 w 202"/>
                <a:gd name="T13" fmla="*/ 1 h 302"/>
                <a:gd name="T14" fmla="*/ 6 w 202"/>
                <a:gd name="T15" fmla="*/ 1 h 302"/>
                <a:gd name="T16" fmla="*/ 6 w 202"/>
                <a:gd name="T17" fmla="*/ 2 h 302"/>
                <a:gd name="T18" fmla="*/ 6 w 202"/>
                <a:gd name="T19" fmla="*/ 2 h 302"/>
                <a:gd name="T20" fmla="*/ 7 w 202"/>
                <a:gd name="T21" fmla="*/ 2 h 302"/>
                <a:gd name="T22" fmla="*/ 7 w 202"/>
                <a:gd name="T23" fmla="*/ 2 h 302"/>
                <a:gd name="T24" fmla="*/ 7 w 202"/>
                <a:gd name="T25" fmla="*/ 3 h 302"/>
                <a:gd name="T26" fmla="*/ 7 w 202"/>
                <a:gd name="T27" fmla="*/ 3 h 302"/>
                <a:gd name="T28" fmla="*/ 8 w 202"/>
                <a:gd name="T29" fmla="*/ 3 h 302"/>
                <a:gd name="T30" fmla="*/ 8 w 202"/>
                <a:gd name="T31" fmla="*/ 4 h 302"/>
                <a:gd name="T32" fmla="*/ 8 w 202"/>
                <a:gd name="T33" fmla="*/ 4 h 302"/>
                <a:gd name="T34" fmla="*/ 8 w 202"/>
                <a:gd name="T35" fmla="*/ 4 h 302"/>
                <a:gd name="T36" fmla="*/ 8 w 202"/>
                <a:gd name="T37" fmla="*/ 5 h 302"/>
                <a:gd name="T38" fmla="*/ 8 w 202"/>
                <a:gd name="T39" fmla="*/ 5 h 302"/>
                <a:gd name="T40" fmla="*/ 8 w 202"/>
                <a:gd name="T41" fmla="*/ 5 h 302"/>
                <a:gd name="T42" fmla="*/ 8 w 202"/>
                <a:gd name="T43" fmla="*/ 6 h 302"/>
                <a:gd name="T44" fmla="*/ 6 w 202"/>
                <a:gd name="T45" fmla="*/ 12 h 302"/>
                <a:gd name="T46" fmla="*/ 6 w 202"/>
                <a:gd name="T47" fmla="*/ 5 h 302"/>
                <a:gd name="T48" fmla="*/ 6 w 202"/>
                <a:gd name="T49" fmla="*/ 5 h 302"/>
                <a:gd name="T50" fmla="*/ 6 w 202"/>
                <a:gd name="T51" fmla="*/ 5 h 302"/>
                <a:gd name="T52" fmla="*/ 6 w 202"/>
                <a:gd name="T53" fmla="*/ 4 h 302"/>
                <a:gd name="T54" fmla="*/ 6 w 202"/>
                <a:gd name="T55" fmla="*/ 4 h 302"/>
                <a:gd name="T56" fmla="*/ 6 w 202"/>
                <a:gd name="T57" fmla="*/ 4 h 302"/>
                <a:gd name="T58" fmla="*/ 6 w 202"/>
                <a:gd name="T59" fmla="*/ 3 h 302"/>
                <a:gd name="T60" fmla="*/ 6 w 202"/>
                <a:gd name="T61" fmla="*/ 3 h 302"/>
                <a:gd name="T62" fmla="*/ 5 w 202"/>
                <a:gd name="T63" fmla="*/ 3 h 302"/>
                <a:gd name="T64" fmla="*/ 5 w 202"/>
                <a:gd name="T65" fmla="*/ 3 h 302"/>
                <a:gd name="T66" fmla="*/ 5 w 202"/>
                <a:gd name="T67" fmla="*/ 3 h 302"/>
                <a:gd name="T68" fmla="*/ 4 w 202"/>
                <a:gd name="T69" fmla="*/ 2 h 302"/>
                <a:gd name="T70" fmla="*/ 4 w 202"/>
                <a:gd name="T71" fmla="*/ 2 h 302"/>
                <a:gd name="T72" fmla="*/ 4 w 202"/>
                <a:gd name="T73" fmla="*/ 2 h 302"/>
                <a:gd name="T74" fmla="*/ 3 w 202"/>
                <a:gd name="T75" fmla="*/ 2 h 302"/>
                <a:gd name="T76" fmla="*/ 3 w 202"/>
                <a:gd name="T77" fmla="*/ 2 h 302"/>
                <a:gd name="T78" fmla="*/ 2 w 202"/>
                <a:gd name="T79" fmla="*/ 3 h 302"/>
                <a:gd name="T80" fmla="*/ 2 w 202"/>
                <a:gd name="T81" fmla="*/ 3 h 302"/>
                <a:gd name="T82" fmla="*/ 2 w 202"/>
                <a:gd name="T83" fmla="*/ 4 h 302"/>
                <a:gd name="T84" fmla="*/ 2 w 202"/>
                <a:gd name="T85" fmla="*/ 5 h 302"/>
                <a:gd name="T86" fmla="*/ 2 w 202"/>
                <a:gd name="T87" fmla="*/ 11 h 3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302">
                  <a:moveTo>
                    <a:pt x="0" y="248"/>
                  </a:moveTo>
                  <a:lnTo>
                    <a:pt x="0" y="0"/>
                  </a:lnTo>
                  <a:lnTo>
                    <a:pt x="37" y="10"/>
                  </a:lnTo>
                  <a:lnTo>
                    <a:pt x="37" y="45"/>
                  </a:lnTo>
                  <a:lnTo>
                    <a:pt x="45" y="38"/>
                  </a:lnTo>
                  <a:lnTo>
                    <a:pt x="54" y="31"/>
                  </a:lnTo>
                  <a:lnTo>
                    <a:pt x="62" y="27"/>
                  </a:lnTo>
                  <a:lnTo>
                    <a:pt x="71" y="24"/>
                  </a:lnTo>
                  <a:lnTo>
                    <a:pt x="82" y="21"/>
                  </a:lnTo>
                  <a:lnTo>
                    <a:pt x="93" y="21"/>
                  </a:lnTo>
                  <a:lnTo>
                    <a:pt x="104" y="22"/>
                  </a:lnTo>
                  <a:lnTo>
                    <a:pt x="117" y="26"/>
                  </a:lnTo>
                  <a:lnTo>
                    <a:pt x="123" y="27"/>
                  </a:lnTo>
                  <a:lnTo>
                    <a:pt x="128" y="29"/>
                  </a:lnTo>
                  <a:lnTo>
                    <a:pt x="134" y="31"/>
                  </a:lnTo>
                  <a:lnTo>
                    <a:pt x="139" y="33"/>
                  </a:lnTo>
                  <a:lnTo>
                    <a:pt x="143" y="35"/>
                  </a:lnTo>
                  <a:lnTo>
                    <a:pt x="149" y="39"/>
                  </a:lnTo>
                  <a:lnTo>
                    <a:pt x="154" y="41"/>
                  </a:lnTo>
                  <a:lnTo>
                    <a:pt x="158" y="44"/>
                  </a:lnTo>
                  <a:lnTo>
                    <a:pt x="163" y="47"/>
                  </a:lnTo>
                  <a:lnTo>
                    <a:pt x="167" y="52"/>
                  </a:lnTo>
                  <a:lnTo>
                    <a:pt x="171" y="55"/>
                  </a:lnTo>
                  <a:lnTo>
                    <a:pt x="175" y="58"/>
                  </a:lnTo>
                  <a:lnTo>
                    <a:pt x="178" y="61"/>
                  </a:lnTo>
                  <a:lnTo>
                    <a:pt x="181" y="66"/>
                  </a:lnTo>
                  <a:lnTo>
                    <a:pt x="184" y="69"/>
                  </a:lnTo>
                  <a:lnTo>
                    <a:pt x="187" y="73"/>
                  </a:lnTo>
                  <a:lnTo>
                    <a:pt x="189" y="78"/>
                  </a:lnTo>
                  <a:lnTo>
                    <a:pt x="191" y="81"/>
                  </a:lnTo>
                  <a:lnTo>
                    <a:pt x="193" y="85"/>
                  </a:lnTo>
                  <a:lnTo>
                    <a:pt x="194" y="89"/>
                  </a:lnTo>
                  <a:lnTo>
                    <a:pt x="196" y="94"/>
                  </a:lnTo>
                  <a:lnTo>
                    <a:pt x="197" y="98"/>
                  </a:lnTo>
                  <a:lnTo>
                    <a:pt x="198" y="104"/>
                  </a:lnTo>
                  <a:lnTo>
                    <a:pt x="200" y="108"/>
                  </a:lnTo>
                  <a:lnTo>
                    <a:pt x="201" y="111"/>
                  </a:lnTo>
                  <a:lnTo>
                    <a:pt x="201" y="115"/>
                  </a:lnTo>
                  <a:lnTo>
                    <a:pt x="202" y="120"/>
                  </a:lnTo>
                  <a:lnTo>
                    <a:pt x="202" y="124"/>
                  </a:lnTo>
                  <a:lnTo>
                    <a:pt x="202" y="129"/>
                  </a:lnTo>
                  <a:lnTo>
                    <a:pt x="202" y="136"/>
                  </a:lnTo>
                  <a:lnTo>
                    <a:pt x="202" y="142"/>
                  </a:lnTo>
                  <a:lnTo>
                    <a:pt x="202" y="150"/>
                  </a:lnTo>
                  <a:lnTo>
                    <a:pt x="202" y="302"/>
                  </a:lnTo>
                  <a:lnTo>
                    <a:pt x="160" y="292"/>
                  </a:lnTo>
                  <a:lnTo>
                    <a:pt x="160" y="140"/>
                  </a:lnTo>
                  <a:lnTo>
                    <a:pt x="160" y="134"/>
                  </a:lnTo>
                  <a:lnTo>
                    <a:pt x="160" y="127"/>
                  </a:lnTo>
                  <a:lnTo>
                    <a:pt x="160" y="122"/>
                  </a:lnTo>
                  <a:lnTo>
                    <a:pt x="158" y="117"/>
                  </a:lnTo>
                  <a:lnTo>
                    <a:pt x="158" y="112"/>
                  </a:lnTo>
                  <a:lnTo>
                    <a:pt x="157" y="108"/>
                  </a:lnTo>
                  <a:lnTo>
                    <a:pt x="156" y="104"/>
                  </a:lnTo>
                  <a:lnTo>
                    <a:pt x="155" y="100"/>
                  </a:lnTo>
                  <a:lnTo>
                    <a:pt x="154" y="97"/>
                  </a:lnTo>
                  <a:lnTo>
                    <a:pt x="152" y="93"/>
                  </a:lnTo>
                  <a:lnTo>
                    <a:pt x="150" y="89"/>
                  </a:lnTo>
                  <a:lnTo>
                    <a:pt x="149" y="86"/>
                  </a:lnTo>
                  <a:lnTo>
                    <a:pt x="145" y="84"/>
                  </a:lnTo>
                  <a:lnTo>
                    <a:pt x="143" y="81"/>
                  </a:lnTo>
                  <a:lnTo>
                    <a:pt x="140" y="78"/>
                  </a:lnTo>
                  <a:lnTo>
                    <a:pt x="138" y="75"/>
                  </a:lnTo>
                  <a:lnTo>
                    <a:pt x="135" y="72"/>
                  </a:lnTo>
                  <a:lnTo>
                    <a:pt x="131" y="70"/>
                  </a:lnTo>
                  <a:lnTo>
                    <a:pt x="127" y="68"/>
                  </a:lnTo>
                  <a:lnTo>
                    <a:pt x="124" y="66"/>
                  </a:lnTo>
                  <a:lnTo>
                    <a:pt x="121" y="64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08" y="59"/>
                  </a:lnTo>
                  <a:lnTo>
                    <a:pt x="101" y="58"/>
                  </a:lnTo>
                  <a:lnTo>
                    <a:pt x="95" y="57"/>
                  </a:lnTo>
                  <a:lnTo>
                    <a:pt x="89" y="57"/>
                  </a:lnTo>
                  <a:lnTo>
                    <a:pt x="83" y="57"/>
                  </a:lnTo>
                  <a:lnTo>
                    <a:pt x="77" y="58"/>
                  </a:lnTo>
                  <a:lnTo>
                    <a:pt x="72" y="59"/>
                  </a:lnTo>
                  <a:lnTo>
                    <a:pt x="67" y="61"/>
                  </a:lnTo>
                  <a:lnTo>
                    <a:pt x="61" y="64"/>
                  </a:lnTo>
                  <a:lnTo>
                    <a:pt x="57" y="68"/>
                  </a:lnTo>
                  <a:lnTo>
                    <a:pt x="53" y="72"/>
                  </a:lnTo>
                  <a:lnTo>
                    <a:pt x="49" y="78"/>
                  </a:lnTo>
                  <a:lnTo>
                    <a:pt x="47" y="85"/>
                  </a:lnTo>
                  <a:lnTo>
                    <a:pt x="45" y="93"/>
                  </a:lnTo>
                  <a:lnTo>
                    <a:pt x="43" y="102"/>
                  </a:lnTo>
                  <a:lnTo>
                    <a:pt x="43" y="112"/>
                  </a:lnTo>
                  <a:lnTo>
                    <a:pt x="42" y="124"/>
                  </a:lnTo>
                  <a:lnTo>
                    <a:pt x="42" y="259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183" y="1625"/>
              <a:ext cx="43" cy="53"/>
            </a:xfrm>
            <a:custGeom>
              <a:avLst/>
              <a:gdLst>
                <a:gd name="T0" fmla="*/ 9 w 217"/>
                <a:gd name="T1" fmla="*/ 8 h 269"/>
                <a:gd name="T2" fmla="*/ 8 w 217"/>
                <a:gd name="T3" fmla="*/ 9 h 269"/>
                <a:gd name="T4" fmla="*/ 7 w 217"/>
                <a:gd name="T5" fmla="*/ 10 h 269"/>
                <a:gd name="T6" fmla="*/ 7 w 217"/>
                <a:gd name="T7" fmla="*/ 10 h 269"/>
                <a:gd name="T8" fmla="*/ 6 w 217"/>
                <a:gd name="T9" fmla="*/ 10 h 269"/>
                <a:gd name="T10" fmla="*/ 4 w 217"/>
                <a:gd name="T11" fmla="*/ 10 h 269"/>
                <a:gd name="T12" fmla="*/ 3 w 217"/>
                <a:gd name="T13" fmla="*/ 10 h 269"/>
                <a:gd name="T14" fmla="*/ 2 w 217"/>
                <a:gd name="T15" fmla="*/ 9 h 269"/>
                <a:gd name="T16" fmla="*/ 1 w 217"/>
                <a:gd name="T17" fmla="*/ 8 h 269"/>
                <a:gd name="T18" fmla="*/ 0 w 217"/>
                <a:gd name="T19" fmla="*/ 6 h 269"/>
                <a:gd name="T20" fmla="*/ 0 w 217"/>
                <a:gd name="T21" fmla="*/ 5 h 269"/>
                <a:gd name="T22" fmla="*/ 0 w 217"/>
                <a:gd name="T23" fmla="*/ 3 h 269"/>
                <a:gd name="T24" fmla="*/ 0 w 217"/>
                <a:gd name="T25" fmla="*/ 2 h 269"/>
                <a:gd name="T26" fmla="*/ 1 w 217"/>
                <a:gd name="T27" fmla="*/ 2 h 269"/>
                <a:gd name="T28" fmla="*/ 1 w 217"/>
                <a:gd name="T29" fmla="*/ 1 h 269"/>
                <a:gd name="T30" fmla="*/ 2 w 217"/>
                <a:gd name="T31" fmla="*/ 0 h 269"/>
                <a:gd name="T32" fmla="*/ 2 w 217"/>
                <a:gd name="T33" fmla="*/ 0 h 269"/>
                <a:gd name="T34" fmla="*/ 3 w 217"/>
                <a:gd name="T35" fmla="*/ 0 h 269"/>
                <a:gd name="T36" fmla="*/ 4 w 217"/>
                <a:gd name="T37" fmla="*/ 0 h 269"/>
                <a:gd name="T38" fmla="*/ 5 w 217"/>
                <a:gd name="T39" fmla="*/ 0 h 269"/>
                <a:gd name="T40" fmla="*/ 6 w 217"/>
                <a:gd name="T41" fmla="*/ 1 h 269"/>
                <a:gd name="T42" fmla="*/ 7 w 217"/>
                <a:gd name="T43" fmla="*/ 2 h 269"/>
                <a:gd name="T44" fmla="*/ 8 w 217"/>
                <a:gd name="T45" fmla="*/ 3 h 269"/>
                <a:gd name="T46" fmla="*/ 8 w 217"/>
                <a:gd name="T47" fmla="*/ 4 h 269"/>
                <a:gd name="T48" fmla="*/ 7 w 217"/>
                <a:gd name="T49" fmla="*/ 4 h 269"/>
                <a:gd name="T50" fmla="*/ 7 w 217"/>
                <a:gd name="T51" fmla="*/ 3 h 269"/>
                <a:gd name="T52" fmla="*/ 6 w 217"/>
                <a:gd name="T53" fmla="*/ 3 h 269"/>
                <a:gd name="T54" fmla="*/ 6 w 217"/>
                <a:gd name="T55" fmla="*/ 2 h 269"/>
                <a:gd name="T56" fmla="*/ 5 w 217"/>
                <a:gd name="T57" fmla="*/ 2 h 269"/>
                <a:gd name="T58" fmla="*/ 5 w 217"/>
                <a:gd name="T59" fmla="*/ 2 h 269"/>
                <a:gd name="T60" fmla="*/ 4 w 217"/>
                <a:gd name="T61" fmla="*/ 1 h 269"/>
                <a:gd name="T62" fmla="*/ 3 w 217"/>
                <a:gd name="T63" fmla="*/ 2 h 269"/>
                <a:gd name="T64" fmla="*/ 2 w 217"/>
                <a:gd name="T65" fmla="*/ 2 h 269"/>
                <a:gd name="T66" fmla="*/ 2 w 217"/>
                <a:gd name="T67" fmla="*/ 3 h 269"/>
                <a:gd name="T68" fmla="*/ 2 w 217"/>
                <a:gd name="T69" fmla="*/ 4 h 269"/>
                <a:gd name="T70" fmla="*/ 2 w 217"/>
                <a:gd name="T71" fmla="*/ 5 h 269"/>
                <a:gd name="T72" fmla="*/ 2 w 217"/>
                <a:gd name="T73" fmla="*/ 6 h 269"/>
                <a:gd name="T74" fmla="*/ 2 w 217"/>
                <a:gd name="T75" fmla="*/ 7 h 269"/>
                <a:gd name="T76" fmla="*/ 3 w 217"/>
                <a:gd name="T77" fmla="*/ 8 h 269"/>
                <a:gd name="T78" fmla="*/ 4 w 217"/>
                <a:gd name="T79" fmla="*/ 9 h 269"/>
                <a:gd name="T80" fmla="*/ 4 w 217"/>
                <a:gd name="T81" fmla="*/ 9 h 269"/>
                <a:gd name="T82" fmla="*/ 5 w 217"/>
                <a:gd name="T83" fmla="*/ 9 h 269"/>
                <a:gd name="T84" fmla="*/ 6 w 217"/>
                <a:gd name="T85" fmla="*/ 9 h 269"/>
                <a:gd name="T86" fmla="*/ 6 w 217"/>
                <a:gd name="T87" fmla="*/ 9 h 269"/>
                <a:gd name="T88" fmla="*/ 7 w 217"/>
                <a:gd name="T89" fmla="*/ 8 h 269"/>
                <a:gd name="T90" fmla="*/ 7 w 217"/>
                <a:gd name="T91" fmla="*/ 7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7" h="269">
                  <a:moveTo>
                    <a:pt x="175" y="185"/>
                  </a:moveTo>
                  <a:lnTo>
                    <a:pt x="217" y="201"/>
                  </a:lnTo>
                  <a:lnTo>
                    <a:pt x="215" y="212"/>
                  </a:lnTo>
                  <a:lnTo>
                    <a:pt x="211" y="221"/>
                  </a:lnTo>
                  <a:lnTo>
                    <a:pt x="208" y="229"/>
                  </a:lnTo>
                  <a:lnTo>
                    <a:pt x="205" y="237"/>
                  </a:lnTo>
                  <a:lnTo>
                    <a:pt x="200" y="244"/>
                  </a:lnTo>
                  <a:lnTo>
                    <a:pt x="194" y="250"/>
                  </a:lnTo>
                  <a:lnTo>
                    <a:pt x="189" y="255"/>
                  </a:lnTo>
                  <a:lnTo>
                    <a:pt x="182" y="260"/>
                  </a:lnTo>
                  <a:lnTo>
                    <a:pt x="175" y="263"/>
                  </a:lnTo>
                  <a:lnTo>
                    <a:pt x="167" y="266"/>
                  </a:lnTo>
                  <a:lnTo>
                    <a:pt x="158" y="268"/>
                  </a:lnTo>
                  <a:lnTo>
                    <a:pt x="151" y="269"/>
                  </a:lnTo>
                  <a:lnTo>
                    <a:pt x="142" y="269"/>
                  </a:lnTo>
                  <a:lnTo>
                    <a:pt x="133" y="269"/>
                  </a:lnTo>
                  <a:lnTo>
                    <a:pt x="123" y="267"/>
                  </a:lnTo>
                  <a:lnTo>
                    <a:pt x="113" y="265"/>
                  </a:lnTo>
                  <a:lnTo>
                    <a:pt x="100" y="262"/>
                  </a:lnTo>
                  <a:lnTo>
                    <a:pt x="88" y="257"/>
                  </a:lnTo>
                  <a:lnTo>
                    <a:pt x="77" y="251"/>
                  </a:lnTo>
                  <a:lnTo>
                    <a:pt x="67" y="245"/>
                  </a:lnTo>
                  <a:lnTo>
                    <a:pt x="57" y="237"/>
                  </a:lnTo>
                  <a:lnTo>
                    <a:pt x="47" y="229"/>
                  </a:lnTo>
                  <a:lnTo>
                    <a:pt x="38" y="220"/>
                  </a:lnTo>
                  <a:lnTo>
                    <a:pt x="31" y="210"/>
                  </a:lnTo>
                  <a:lnTo>
                    <a:pt x="23" y="199"/>
                  </a:lnTo>
                  <a:lnTo>
                    <a:pt x="17" y="187"/>
                  </a:lnTo>
                  <a:lnTo>
                    <a:pt x="11" y="175"/>
                  </a:lnTo>
                  <a:lnTo>
                    <a:pt x="7" y="164"/>
                  </a:lnTo>
                  <a:lnTo>
                    <a:pt x="4" y="149"/>
                  </a:lnTo>
                  <a:lnTo>
                    <a:pt x="2" y="135"/>
                  </a:lnTo>
                  <a:lnTo>
                    <a:pt x="1" y="121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2" y="78"/>
                  </a:lnTo>
                  <a:lnTo>
                    <a:pt x="3" y="70"/>
                  </a:lnTo>
                  <a:lnTo>
                    <a:pt x="5" y="61"/>
                  </a:lnTo>
                  <a:lnTo>
                    <a:pt x="7" y="53"/>
                  </a:lnTo>
                  <a:lnTo>
                    <a:pt x="10" y="46"/>
                  </a:lnTo>
                  <a:lnTo>
                    <a:pt x="14" y="39"/>
                  </a:lnTo>
                  <a:lnTo>
                    <a:pt x="17" y="33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30" y="17"/>
                  </a:lnTo>
                  <a:lnTo>
                    <a:pt x="35" y="13"/>
                  </a:lnTo>
                  <a:lnTo>
                    <a:pt x="41" y="10"/>
                  </a:lnTo>
                  <a:lnTo>
                    <a:pt x="47" y="7"/>
                  </a:lnTo>
                  <a:lnTo>
                    <a:pt x="54" y="5"/>
                  </a:lnTo>
                  <a:lnTo>
                    <a:pt x="61" y="2"/>
                  </a:lnTo>
                  <a:lnTo>
                    <a:pt x="68" y="1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6" y="4"/>
                  </a:lnTo>
                  <a:lnTo>
                    <a:pt x="113" y="6"/>
                  </a:lnTo>
                  <a:lnTo>
                    <a:pt x="123" y="8"/>
                  </a:lnTo>
                  <a:lnTo>
                    <a:pt x="133" y="12"/>
                  </a:lnTo>
                  <a:lnTo>
                    <a:pt x="141" y="15"/>
                  </a:lnTo>
                  <a:lnTo>
                    <a:pt x="150" y="20"/>
                  </a:lnTo>
                  <a:lnTo>
                    <a:pt x="158" y="25"/>
                  </a:lnTo>
                  <a:lnTo>
                    <a:pt x="166" y="31"/>
                  </a:lnTo>
                  <a:lnTo>
                    <a:pt x="173" y="37"/>
                  </a:lnTo>
                  <a:lnTo>
                    <a:pt x="179" y="44"/>
                  </a:lnTo>
                  <a:lnTo>
                    <a:pt x="185" y="51"/>
                  </a:lnTo>
                  <a:lnTo>
                    <a:pt x="191" y="58"/>
                  </a:lnTo>
                  <a:lnTo>
                    <a:pt x="196" y="66"/>
                  </a:lnTo>
                  <a:lnTo>
                    <a:pt x="201" y="74"/>
                  </a:lnTo>
                  <a:lnTo>
                    <a:pt x="205" y="82"/>
                  </a:lnTo>
                  <a:lnTo>
                    <a:pt x="208" y="91"/>
                  </a:lnTo>
                  <a:lnTo>
                    <a:pt x="210" y="101"/>
                  </a:lnTo>
                  <a:lnTo>
                    <a:pt x="213" y="111"/>
                  </a:lnTo>
                  <a:lnTo>
                    <a:pt x="171" y="106"/>
                  </a:lnTo>
                  <a:lnTo>
                    <a:pt x="170" y="100"/>
                  </a:lnTo>
                  <a:lnTo>
                    <a:pt x="168" y="93"/>
                  </a:lnTo>
                  <a:lnTo>
                    <a:pt x="166" y="88"/>
                  </a:lnTo>
                  <a:lnTo>
                    <a:pt x="164" y="81"/>
                  </a:lnTo>
                  <a:lnTo>
                    <a:pt x="161" y="77"/>
                  </a:lnTo>
                  <a:lnTo>
                    <a:pt x="157" y="72"/>
                  </a:lnTo>
                  <a:lnTo>
                    <a:pt x="154" y="67"/>
                  </a:lnTo>
                  <a:lnTo>
                    <a:pt x="151" y="63"/>
                  </a:lnTo>
                  <a:lnTo>
                    <a:pt x="147" y="59"/>
                  </a:lnTo>
                  <a:lnTo>
                    <a:pt x="143" y="55"/>
                  </a:lnTo>
                  <a:lnTo>
                    <a:pt x="139" y="52"/>
                  </a:lnTo>
                  <a:lnTo>
                    <a:pt x="135" y="49"/>
                  </a:lnTo>
                  <a:lnTo>
                    <a:pt x="130" y="46"/>
                  </a:lnTo>
                  <a:lnTo>
                    <a:pt x="125" y="44"/>
                  </a:lnTo>
                  <a:lnTo>
                    <a:pt x="120" y="42"/>
                  </a:lnTo>
                  <a:lnTo>
                    <a:pt x="115" y="40"/>
                  </a:lnTo>
                  <a:lnTo>
                    <a:pt x="107" y="39"/>
                  </a:lnTo>
                  <a:lnTo>
                    <a:pt x="100" y="38"/>
                  </a:lnTo>
                  <a:lnTo>
                    <a:pt x="93" y="38"/>
                  </a:lnTo>
                  <a:lnTo>
                    <a:pt x="86" y="38"/>
                  </a:lnTo>
                  <a:lnTo>
                    <a:pt x="80" y="40"/>
                  </a:lnTo>
                  <a:lnTo>
                    <a:pt x="74" y="42"/>
                  </a:lnTo>
                  <a:lnTo>
                    <a:pt x="69" y="46"/>
                  </a:lnTo>
                  <a:lnTo>
                    <a:pt x="63" y="49"/>
                  </a:lnTo>
                  <a:lnTo>
                    <a:pt x="58" y="54"/>
                  </a:lnTo>
                  <a:lnTo>
                    <a:pt x="55" y="60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6" y="84"/>
                  </a:lnTo>
                  <a:lnTo>
                    <a:pt x="44" y="93"/>
                  </a:lnTo>
                  <a:lnTo>
                    <a:pt x="44" y="104"/>
                  </a:lnTo>
                  <a:lnTo>
                    <a:pt x="43" y="116"/>
                  </a:lnTo>
                  <a:lnTo>
                    <a:pt x="44" y="129"/>
                  </a:lnTo>
                  <a:lnTo>
                    <a:pt x="44" y="140"/>
                  </a:lnTo>
                  <a:lnTo>
                    <a:pt x="46" y="151"/>
                  </a:lnTo>
                  <a:lnTo>
                    <a:pt x="48" y="161"/>
                  </a:lnTo>
                  <a:lnTo>
                    <a:pt x="50" y="170"/>
                  </a:lnTo>
                  <a:lnTo>
                    <a:pt x="54" y="179"/>
                  </a:lnTo>
                  <a:lnTo>
                    <a:pt x="58" y="187"/>
                  </a:lnTo>
                  <a:lnTo>
                    <a:pt x="62" y="195"/>
                  </a:lnTo>
                  <a:lnTo>
                    <a:pt x="68" y="201"/>
                  </a:lnTo>
                  <a:lnTo>
                    <a:pt x="73" y="207"/>
                  </a:lnTo>
                  <a:lnTo>
                    <a:pt x="78" y="212"/>
                  </a:lnTo>
                  <a:lnTo>
                    <a:pt x="85" y="218"/>
                  </a:lnTo>
                  <a:lnTo>
                    <a:pt x="91" y="222"/>
                  </a:lnTo>
                  <a:lnTo>
                    <a:pt x="98" y="225"/>
                  </a:lnTo>
                  <a:lnTo>
                    <a:pt x="106" y="228"/>
                  </a:lnTo>
                  <a:lnTo>
                    <a:pt x="113" y="231"/>
                  </a:lnTo>
                  <a:lnTo>
                    <a:pt x="118" y="232"/>
                  </a:lnTo>
                  <a:lnTo>
                    <a:pt x="125" y="233"/>
                  </a:lnTo>
                  <a:lnTo>
                    <a:pt x="130" y="233"/>
                  </a:lnTo>
                  <a:lnTo>
                    <a:pt x="136" y="233"/>
                  </a:lnTo>
                  <a:lnTo>
                    <a:pt x="140" y="232"/>
                  </a:lnTo>
                  <a:lnTo>
                    <a:pt x="146" y="231"/>
                  </a:lnTo>
                  <a:lnTo>
                    <a:pt x="150" y="228"/>
                  </a:lnTo>
                  <a:lnTo>
                    <a:pt x="154" y="226"/>
                  </a:lnTo>
                  <a:lnTo>
                    <a:pt x="158" y="223"/>
                  </a:lnTo>
                  <a:lnTo>
                    <a:pt x="162" y="220"/>
                  </a:lnTo>
                  <a:lnTo>
                    <a:pt x="165" y="215"/>
                  </a:lnTo>
                  <a:lnTo>
                    <a:pt x="167" y="211"/>
                  </a:lnTo>
                  <a:lnTo>
                    <a:pt x="170" y="206"/>
                  </a:lnTo>
                  <a:lnTo>
                    <a:pt x="173" y="199"/>
                  </a:lnTo>
                  <a:lnTo>
                    <a:pt x="174" y="193"/>
                  </a:lnTo>
                  <a:lnTo>
                    <a:pt x="175" y="1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233" y="1615"/>
              <a:ext cx="41" cy="80"/>
            </a:xfrm>
            <a:custGeom>
              <a:avLst/>
              <a:gdLst>
                <a:gd name="T0" fmla="*/ 0 w 203"/>
                <a:gd name="T1" fmla="*/ 0 h 398"/>
                <a:gd name="T2" fmla="*/ 2 w 203"/>
                <a:gd name="T3" fmla="*/ 5 h 398"/>
                <a:gd name="T4" fmla="*/ 2 w 203"/>
                <a:gd name="T5" fmla="*/ 5 h 398"/>
                <a:gd name="T6" fmla="*/ 3 w 203"/>
                <a:gd name="T7" fmla="*/ 5 h 398"/>
                <a:gd name="T8" fmla="*/ 4 w 203"/>
                <a:gd name="T9" fmla="*/ 5 h 398"/>
                <a:gd name="T10" fmla="*/ 5 w 203"/>
                <a:gd name="T11" fmla="*/ 5 h 398"/>
                <a:gd name="T12" fmla="*/ 5 w 203"/>
                <a:gd name="T13" fmla="*/ 5 h 398"/>
                <a:gd name="T14" fmla="*/ 6 w 203"/>
                <a:gd name="T15" fmla="*/ 5 h 398"/>
                <a:gd name="T16" fmla="*/ 6 w 203"/>
                <a:gd name="T17" fmla="*/ 5 h 398"/>
                <a:gd name="T18" fmla="*/ 7 w 203"/>
                <a:gd name="T19" fmla="*/ 6 h 398"/>
                <a:gd name="T20" fmla="*/ 7 w 203"/>
                <a:gd name="T21" fmla="*/ 6 h 398"/>
                <a:gd name="T22" fmla="*/ 7 w 203"/>
                <a:gd name="T23" fmla="*/ 6 h 398"/>
                <a:gd name="T24" fmla="*/ 8 w 203"/>
                <a:gd name="T25" fmla="*/ 7 h 398"/>
                <a:gd name="T26" fmla="*/ 8 w 203"/>
                <a:gd name="T27" fmla="*/ 7 h 398"/>
                <a:gd name="T28" fmla="*/ 8 w 203"/>
                <a:gd name="T29" fmla="*/ 8 h 398"/>
                <a:gd name="T30" fmla="*/ 8 w 203"/>
                <a:gd name="T31" fmla="*/ 8 h 398"/>
                <a:gd name="T32" fmla="*/ 8 w 203"/>
                <a:gd name="T33" fmla="*/ 9 h 398"/>
                <a:gd name="T34" fmla="*/ 8 w 203"/>
                <a:gd name="T35" fmla="*/ 10 h 398"/>
                <a:gd name="T36" fmla="*/ 7 w 203"/>
                <a:gd name="T37" fmla="*/ 16 h 398"/>
                <a:gd name="T38" fmla="*/ 6 w 203"/>
                <a:gd name="T39" fmla="*/ 9 h 398"/>
                <a:gd name="T40" fmla="*/ 6 w 203"/>
                <a:gd name="T41" fmla="*/ 8 h 398"/>
                <a:gd name="T42" fmla="*/ 6 w 203"/>
                <a:gd name="T43" fmla="*/ 8 h 398"/>
                <a:gd name="T44" fmla="*/ 6 w 203"/>
                <a:gd name="T45" fmla="*/ 7 h 398"/>
                <a:gd name="T46" fmla="*/ 6 w 203"/>
                <a:gd name="T47" fmla="*/ 7 h 398"/>
                <a:gd name="T48" fmla="*/ 5 w 203"/>
                <a:gd name="T49" fmla="*/ 7 h 398"/>
                <a:gd name="T50" fmla="*/ 5 w 203"/>
                <a:gd name="T51" fmla="*/ 6 h 398"/>
                <a:gd name="T52" fmla="*/ 5 w 203"/>
                <a:gd name="T53" fmla="*/ 6 h 398"/>
                <a:gd name="T54" fmla="*/ 4 w 203"/>
                <a:gd name="T55" fmla="*/ 6 h 398"/>
                <a:gd name="T56" fmla="*/ 4 w 203"/>
                <a:gd name="T57" fmla="*/ 6 h 398"/>
                <a:gd name="T58" fmla="*/ 3 w 203"/>
                <a:gd name="T59" fmla="*/ 6 h 398"/>
                <a:gd name="T60" fmla="*/ 3 w 203"/>
                <a:gd name="T61" fmla="*/ 6 h 398"/>
                <a:gd name="T62" fmla="*/ 3 w 203"/>
                <a:gd name="T63" fmla="*/ 6 h 398"/>
                <a:gd name="T64" fmla="*/ 2 w 203"/>
                <a:gd name="T65" fmla="*/ 6 h 398"/>
                <a:gd name="T66" fmla="*/ 2 w 203"/>
                <a:gd name="T67" fmla="*/ 7 h 398"/>
                <a:gd name="T68" fmla="*/ 2 w 203"/>
                <a:gd name="T69" fmla="*/ 7 h 398"/>
                <a:gd name="T70" fmla="*/ 2 w 203"/>
                <a:gd name="T71" fmla="*/ 7 h 398"/>
                <a:gd name="T72" fmla="*/ 2 w 203"/>
                <a:gd name="T73" fmla="*/ 8 h 398"/>
                <a:gd name="T74" fmla="*/ 2 w 203"/>
                <a:gd name="T75" fmla="*/ 8 h 398"/>
                <a:gd name="T76" fmla="*/ 2 w 203"/>
                <a:gd name="T77" fmla="*/ 9 h 398"/>
                <a:gd name="T78" fmla="*/ 2 w 203"/>
                <a:gd name="T79" fmla="*/ 14 h 3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03" h="398">
                  <a:moveTo>
                    <a:pt x="0" y="344"/>
                  </a:moveTo>
                  <a:lnTo>
                    <a:pt x="0" y="0"/>
                  </a:lnTo>
                  <a:lnTo>
                    <a:pt x="42" y="11"/>
                  </a:lnTo>
                  <a:lnTo>
                    <a:pt x="42" y="134"/>
                  </a:lnTo>
                  <a:lnTo>
                    <a:pt x="49" y="128"/>
                  </a:lnTo>
                  <a:lnTo>
                    <a:pt x="58" y="123"/>
                  </a:lnTo>
                  <a:lnTo>
                    <a:pt x="67" y="120"/>
                  </a:lnTo>
                  <a:lnTo>
                    <a:pt x="75" y="118"/>
                  </a:lnTo>
                  <a:lnTo>
                    <a:pt x="85" y="117"/>
                  </a:lnTo>
                  <a:lnTo>
                    <a:pt x="95" y="117"/>
                  </a:lnTo>
                  <a:lnTo>
                    <a:pt x="105" y="118"/>
                  </a:lnTo>
                  <a:lnTo>
                    <a:pt x="116" y="120"/>
                  </a:lnTo>
                  <a:lnTo>
                    <a:pt x="123" y="122"/>
                  </a:lnTo>
                  <a:lnTo>
                    <a:pt x="130" y="124"/>
                  </a:lnTo>
                  <a:lnTo>
                    <a:pt x="136" y="126"/>
                  </a:lnTo>
                  <a:lnTo>
                    <a:pt x="142" y="130"/>
                  </a:lnTo>
                  <a:lnTo>
                    <a:pt x="148" y="133"/>
                  </a:lnTo>
                  <a:lnTo>
                    <a:pt x="154" y="136"/>
                  </a:lnTo>
                  <a:lnTo>
                    <a:pt x="159" y="139"/>
                  </a:lnTo>
                  <a:lnTo>
                    <a:pt x="165" y="144"/>
                  </a:lnTo>
                  <a:lnTo>
                    <a:pt x="169" y="148"/>
                  </a:lnTo>
                  <a:lnTo>
                    <a:pt x="174" y="152"/>
                  </a:lnTo>
                  <a:lnTo>
                    <a:pt x="178" y="157"/>
                  </a:lnTo>
                  <a:lnTo>
                    <a:pt x="182" y="161"/>
                  </a:lnTo>
                  <a:lnTo>
                    <a:pt x="185" y="166"/>
                  </a:lnTo>
                  <a:lnTo>
                    <a:pt x="189" y="172"/>
                  </a:lnTo>
                  <a:lnTo>
                    <a:pt x="191" y="176"/>
                  </a:lnTo>
                  <a:lnTo>
                    <a:pt x="194" y="181"/>
                  </a:lnTo>
                  <a:lnTo>
                    <a:pt x="195" y="187"/>
                  </a:lnTo>
                  <a:lnTo>
                    <a:pt x="197" y="193"/>
                  </a:lnTo>
                  <a:lnTo>
                    <a:pt x="199" y="200"/>
                  </a:lnTo>
                  <a:lnTo>
                    <a:pt x="201" y="207"/>
                  </a:lnTo>
                  <a:lnTo>
                    <a:pt x="202" y="215"/>
                  </a:lnTo>
                  <a:lnTo>
                    <a:pt x="202" y="223"/>
                  </a:lnTo>
                  <a:lnTo>
                    <a:pt x="203" y="231"/>
                  </a:lnTo>
                  <a:lnTo>
                    <a:pt x="203" y="240"/>
                  </a:lnTo>
                  <a:lnTo>
                    <a:pt x="203" y="398"/>
                  </a:lnTo>
                  <a:lnTo>
                    <a:pt x="161" y="386"/>
                  </a:lnTo>
                  <a:lnTo>
                    <a:pt x="161" y="228"/>
                  </a:lnTo>
                  <a:lnTo>
                    <a:pt x="159" y="220"/>
                  </a:lnTo>
                  <a:lnTo>
                    <a:pt x="159" y="214"/>
                  </a:lnTo>
                  <a:lnTo>
                    <a:pt x="158" y="206"/>
                  </a:lnTo>
                  <a:lnTo>
                    <a:pt x="156" y="200"/>
                  </a:lnTo>
                  <a:lnTo>
                    <a:pt x="155" y="194"/>
                  </a:lnTo>
                  <a:lnTo>
                    <a:pt x="153" y="189"/>
                  </a:lnTo>
                  <a:lnTo>
                    <a:pt x="150" y="184"/>
                  </a:lnTo>
                  <a:lnTo>
                    <a:pt x="147" y="179"/>
                  </a:lnTo>
                  <a:lnTo>
                    <a:pt x="143" y="175"/>
                  </a:lnTo>
                  <a:lnTo>
                    <a:pt x="139" y="171"/>
                  </a:lnTo>
                  <a:lnTo>
                    <a:pt x="135" y="166"/>
                  </a:lnTo>
                  <a:lnTo>
                    <a:pt x="130" y="163"/>
                  </a:lnTo>
                  <a:lnTo>
                    <a:pt x="125" y="161"/>
                  </a:lnTo>
                  <a:lnTo>
                    <a:pt x="120" y="158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03" y="153"/>
                  </a:lnTo>
                  <a:lnTo>
                    <a:pt x="99" y="152"/>
                  </a:lnTo>
                  <a:lnTo>
                    <a:pt x="94" y="151"/>
                  </a:lnTo>
                  <a:lnTo>
                    <a:pt x="89" y="151"/>
                  </a:lnTo>
                  <a:lnTo>
                    <a:pt x="85" y="151"/>
                  </a:lnTo>
                  <a:lnTo>
                    <a:pt x="81" y="152"/>
                  </a:lnTo>
                  <a:lnTo>
                    <a:pt x="76" y="153"/>
                  </a:lnTo>
                  <a:lnTo>
                    <a:pt x="72" y="154"/>
                  </a:lnTo>
                  <a:lnTo>
                    <a:pt x="69" y="155"/>
                  </a:lnTo>
                  <a:lnTo>
                    <a:pt x="64" y="158"/>
                  </a:lnTo>
                  <a:lnTo>
                    <a:pt x="61" y="160"/>
                  </a:lnTo>
                  <a:lnTo>
                    <a:pt x="58" y="162"/>
                  </a:lnTo>
                  <a:lnTo>
                    <a:pt x="56" y="164"/>
                  </a:lnTo>
                  <a:lnTo>
                    <a:pt x="52" y="167"/>
                  </a:lnTo>
                  <a:lnTo>
                    <a:pt x="50" y="171"/>
                  </a:lnTo>
                  <a:lnTo>
                    <a:pt x="49" y="174"/>
                  </a:lnTo>
                  <a:lnTo>
                    <a:pt x="47" y="178"/>
                  </a:lnTo>
                  <a:lnTo>
                    <a:pt x="46" y="183"/>
                  </a:lnTo>
                  <a:lnTo>
                    <a:pt x="45" y="188"/>
                  </a:lnTo>
                  <a:lnTo>
                    <a:pt x="44" y="192"/>
                  </a:lnTo>
                  <a:lnTo>
                    <a:pt x="43" y="199"/>
                  </a:lnTo>
                  <a:lnTo>
                    <a:pt x="43" y="204"/>
                  </a:lnTo>
                  <a:lnTo>
                    <a:pt x="42" y="212"/>
                  </a:lnTo>
                  <a:lnTo>
                    <a:pt x="42" y="218"/>
                  </a:lnTo>
                  <a:lnTo>
                    <a:pt x="42" y="35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8" name="Freeform 187"/>
            <p:cNvSpPr>
              <a:spLocks noEditPoints="1"/>
            </p:cNvSpPr>
            <p:nvPr/>
          </p:nvSpPr>
          <p:spPr bwMode="auto">
            <a:xfrm>
              <a:off x="3283" y="1652"/>
              <a:ext cx="47" cy="54"/>
            </a:xfrm>
            <a:custGeom>
              <a:avLst/>
              <a:gdLst>
                <a:gd name="T0" fmla="*/ 0 w 234"/>
                <a:gd name="T1" fmla="*/ 3 h 269"/>
                <a:gd name="T2" fmla="*/ 1 w 234"/>
                <a:gd name="T3" fmla="*/ 1 h 269"/>
                <a:gd name="T4" fmla="*/ 2 w 234"/>
                <a:gd name="T5" fmla="*/ 0 h 269"/>
                <a:gd name="T6" fmla="*/ 3 w 234"/>
                <a:gd name="T7" fmla="*/ 0 h 269"/>
                <a:gd name="T8" fmla="*/ 4 w 234"/>
                <a:gd name="T9" fmla="*/ 0 h 269"/>
                <a:gd name="T10" fmla="*/ 5 w 234"/>
                <a:gd name="T11" fmla="*/ 0 h 269"/>
                <a:gd name="T12" fmla="*/ 7 w 234"/>
                <a:gd name="T13" fmla="*/ 1 h 269"/>
                <a:gd name="T14" fmla="*/ 8 w 234"/>
                <a:gd name="T15" fmla="*/ 2 h 269"/>
                <a:gd name="T16" fmla="*/ 9 w 234"/>
                <a:gd name="T17" fmla="*/ 3 h 269"/>
                <a:gd name="T18" fmla="*/ 9 w 234"/>
                <a:gd name="T19" fmla="*/ 5 h 269"/>
                <a:gd name="T20" fmla="*/ 9 w 234"/>
                <a:gd name="T21" fmla="*/ 7 h 269"/>
                <a:gd name="T22" fmla="*/ 9 w 234"/>
                <a:gd name="T23" fmla="*/ 8 h 269"/>
                <a:gd name="T24" fmla="*/ 9 w 234"/>
                <a:gd name="T25" fmla="*/ 9 h 269"/>
                <a:gd name="T26" fmla="*/ 9 w 234"/>
                <a:gd name="T27" fmla="*/ 10 h 269"/>
                <a:gd name="T28" fmla="*/ 8 w 234"/>
                <a:gd name="T29" fmla="*/ 10 h 269"/>
                <a:gd name="T30" fmla="*/ 7 w 234"/>
                <a:gd name="T31" fmla="*/ 11 h 269"/>
                <a:gd name="T32" fmla="*/ 7 w 234"/>
                <a:gd name="T33" fmla="*/ 11 h 269"/>
                <a:gd name="T34" fmla="*/ 6 w 234"/>
                <a:gd name="T35" fmla="*/ 11 h 269"/>
                <a:gd name="T36" fmla="*/ 5 w 234"/>
                <a:gd name="T37" fmla="*/ 11 h 269"/>
                <a:gd name="T38" fmla="*/ 3 w 234"/>
                <a:gd name="T39" fmla="*/ 10 h 269"/>
                <a:gd name="T40" fmla="*/ 2 w 234"/>
                <a:gd name="T41" fmla="*/ 9 h 269"/>
                <a:gd name="T42" fmla="*/ 1 w 234"/>
                <a:gd name="T43" fmla="*/ 8 h 269"/>
                <a:gd name="T44" fmla="*/ 0 w 234"/>
                <a:gd name="T45" fmla="*/ 6 h 269"/>
                <a:gd name="T46" fmla="*/ 0 w 234"/>
                <a:gd name="T47" fmla="*/ 5 h 269"/>
                <a:gd name="T48" fmla="*/ 2 w 234"/>
                <a:gd name="T49" fmla="*/ 5 h 269"/>
                <a:gd name="T50" fmla="*/ 2 w 234"/>
                <a:gd name="T51" fmla="*/ 6 h 269"/>
                <a:gd name="T52" fmla="*/ 2 w 234"/>
                <a:gd name="T53" fmla="*/ 7 h 269"/>
                <a:gd name="T54" fmla="*/ 3 w 234"/>
                <a:gd name="T55" fmla="*/ 8 h 269"/>
                <a:gd name="T56" fmla="*/ 4 w 234"/>
                <a:gd name="T57" fmla="*/ 9 h 269"/>
                <a:gd name="T58" fmla="*/ 5 w 234"/>
                <a:gd name="T59" fmla="*/ 9 h 269"/>
                <a:gd name="T60" fmla="*/ 6 w 234"/>
                <a:gd name="T61" fmla="*/ 9 h 269"/>
                <a:gd name="T62" fmla="*/ 6 w 234"/>
                <a:gd name="T63" fmla="*/ 9 h 269"/>
                <a:gd name="T64" fmla="*/ 7 w 234"/>
                <a:gd name="T65" fmla="*/ 9 h 269"/>
                <a:gd name="T66" fmla="*/ 7 w 234"/>
                <a:gd name="T67" fmla="*/ 8 h 269"/>
                <a:gd name="T68" fmla="*/ 8 w 234"/>
                <a:gd name="T69" fmla="*/ 7 h 269"/>
                <a:gd name="T70" fmla="*/ 8 w 234"/>
                <a:gd name="T71" fmla="*/ 5 h 269"/>
                <a:gd name="T72" fmla="*/ 7 w 234"/>
                <a:gd name="T73" fmla="*/ 4 h 269"/>
                <a:gd name="T74" fmla="*/ 7 w 234"/>
                <a:gd name="T75" fmla="*/ 3 h 269"/>
                <a:gd name="T76" fmla="*/ 6 w 234"/>
                <a:gd name="T77" fmla="*/ 2 h 269"/>
                <a:gd name="T78" fmla="*/ 5 w 234"/>
                <a:gd name="T79" fmla="*/ 2 h 269"/>
                <a:gd name="T80" fmla="*/ 4 w 234"/>
                <a:gd name="T81" fmla="*/ 1 h 269"/>
                <a:gd name="T82" fmla="*/ 4 w 234"/>
                <a:gd name="T83" fmla="*/ 1 h 269"/>
                <a:gd name="T84" fmla="*/ 3 w 234"/>
                <a:gd name="T85" fmla="*/ 2 h 269"/>
                <a:gd name="T86" fmla="*/ 2 w 234"/>
                <a:gd name="T87" fmla="*/ 2 h 269"/>
                <a:gd name="T88" fmla="*/ 2 w 234"/>
                <a:gd name="T89" fmla="*/ 3 h 269"/>
                <a:gd name="T90" fmla="*/ 2 w 234"/>
                <a:gd name="T91" fmla="*/ 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34" h="269">
                  <a:moveTo>
                    <a:pt x="0" y="103"/>
                  </a:moveTo>
                  <a:lnTo>
                    <a:pt x="1" y="86"/>
                  </a:lnTo>
                  <a:lnTo>
                    <a:pt x="4" y="71"/>
                  </a:lnTo>
                  <a:lnTo>
                    <a:pt x="6" y="58"/>
                  </a:lnTo>
                  <a:lnTo>
                    <a:pt x="10" y="45"/>
                  </a:lnTo>
                  <a:lnTo>
                    <a:pt x="15" y="34"/>
                  </a:lnTo>
                  <a:lnTo>
                    <a:pt x="22" y="25"/>
                  </a:lnTo>
                  <a:lnTo>
                    <a:pt x="31" y="18"/>
                  </a:lnTo>
                  <a:lnTo>
                    <a:pt x="39" y="11"/>
                  </a:lnTo>
                  <a:lnTo>
                    <a:pt x="48" y="7"/>
                  </a:lnTo>
                  <a:lnTo>
                    <a:pt x="57" y="4"/>
                  </a:lnTo>
                  <a:lnTo>
                    <a:pt x="65" y="1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6" y="2"/>
                  </a:lnTo>
                  <a:lnTo>
                    <a:pt x="117" y="4"/>
                  </a:lnTo>
                  <a:lnTo>
                    <a:pt x="130" y="8"/>
                  </a:lnTo>
                  <a:lnTo>
                    <a:pt x="142" y="12"/>
                  </a:lnTo>
                  <a:lnTo>
                    <a:pt x="154" y="19"/>
                  </a:lnTo>
                  <a:lnTo>
                    <a:pt x="165" y="25"/>
                  </a:lnTo>
                  <a:lnTo>
                    <a:pt x="174" y="33"/>
                  </a:lnTo>
                  <a:lnTo>
                    <a:pt x="184" y="41"/>
                  </a:lnTo>
                  <a:lnTo>
                    <a:pt x="193" y="50"/>
                  </a:lnTo>
                  <a:lnTo>
                    <a:pt x="201" y="60"/>
                  </a:lnTo>
                  <a:lnTo>
                    <a:pt x="209" y="71"/>
                  </a:lnTo>
                  <a:lnTo>
                    <a:pt x="215" y="83"/>
                  </a:lnTo>
                  <a:lnTo>
                    <a:pt x="221" y="95"/>
                  </a:lnTo>
                  <a:lnTo>
                    <a:pt x="226" y="107"/>
                  </a:lnTo>
                  <a:lnTo>
                    <a:pt x="229" y="120"/>
                  </a:lnTo>
                  <a:lnTo>
                    <a:pt x="232" y="134"/>
                  </a:lnTo>
                  <a:lnTo>
                    <a:pt x="234" y="148"/>
                  </a:lnTo>
                  <a:lnTo>
                    <a:pt x="234" y="162"/>
                  </a:lnTo>
                  <a:lnTo>
                    <a:pt x="234" y="174"/>
                  </a:lnTo>
                  <a:lnTo>
                    <a:pt x="233" y="184"/>
                  </a:lnTo>
                  <a:lnTo>
                    <a:pt x="232" y="194"/>
                  </a:lnTo>
                  <a:lnTo>
                    <a:pt x="231" y="204"/>
                  </a:lnTo>
                  <a:lnTo>
                    <a:pt x="228" y="212"/>
                  </a:lnTo>
                  <a:lnTo>
                    <a:pt x="226" y="220"/>
                  </a:lnTo>
                  <a:lnTo>
                    <a:pt x="223" y="228"/>
                  </a:lnTo>
                  <a:lnTo>
                    <a:pt x="220" y="234"/>
                  </a:lnTo>
                  <a:lnTo>
                    <a:pt x="215" y="239"/>
                  </a:lnTo>
                  <a:lnTo>
                    <a:pt x="211" y="245"/>
                  </a:lnTo>
                  <a:lnTo>
                    <a:pt x="207" y="249"/>
                  </a:lnTo>
                  <a:lnTo>
                    <a:pt x="202" y="254"/>
                  </a:lnTo>
                  <a:lnTo>
                    <a:pt x="196" y="257"/>
                  </a:lnTo>
                  <a:lnTo>
                    <a:pt x="191" y="260"/>
                  </a:lnTo>
                  <a:lnTo>
                    <a:pt x="184" y="263"/>
                  </a:lnTo>
                  <a:lnTo>
                    <a:pt x="178" y="265"/>
                  </a:lnTo>
                  <a:lnTo>
                    <a:pt x="171" y="267"/>
                  </a:lnTo>
                  <a:lnTo>
                    <a:pt x="164" y="269"/>
                  </a:lnTo>
                  <a:lnTo>
                    <a:pt x="156" y="269"/>
                  </a:lnTo>
                  <a:lnTo>
                    <a:pt x="148" y="269"/>
                  </a:lnTo>
                  <a:lnTo>
                    <a:pt x="141" y="269"/>
                  </a:lnTo>
                  <a:lnTo>
                    <a:pt x="133" y="268"/>
                  </a:lnTo>
                  <a:lnTo>
                    <a:pt x="126" y="267"/>
                  </a:lnTo>
                  <a:lnTo>
                    <a:pt x="117" y="264"/>
                  </a:lnTo>
                  <a:lnTo>
                    <a:pt x="105" y="260"/>
                  </a:lnTo>
                  <a:lnTo>
                    <a:pt x="92" y="256"/>
                  </a:lnTo>
                  <a:lnTo>
                    <a:pt x="81" y="250"/>
                  </a:lnTo>
                  <a:lnTo>
                    <a:pt x="71" y="244"/>
                  </a:lnTo>
                  <a:lnTo>
                    <a:pt x="60" y="236"/>
                  </a:lnTo>
                  <a:lnTo>
                    <a:pt x="50" y="228"/>
                  </a:lnTo>
                  <a:lnTo>
                    <a:pt x="41" y="218"/>
                  </a:lnTo>
                  <a:lnTo>
                    <a:pt x="33" y="208"/>
                  </a:lnTo>
                  <a:lnTo>
                    <a:pt x="25" y="197"/>
                  </a:lnTo>
                  <a:lnTo>
                    <a:pt x="19" y="185"/>
                  </a:lnTo>
                  <a:lnTo>
                    <a:pt x="13" y="174"/>
                  </a:lnTo>
                  <a:lnTo>
                    <a:pt x="9" y="161"/>
                  </a:lnTo>
                  <a:lnTo>
                    <a:pt x="6" y="148"/>
                  </a:lnTo>
                  <a:lnTo>
                    <a:pt x="2" y="134"/>
                  </a:lnTo>
                  <a:lnTo>
                    <a:pt x="1" y="118"/>
                  </a:lnTo>
                  <a:lnTo>
                    <a:pt x="0" y="103"/>
                  </a:lnTo>
                  <a:close/>
                  <a:moveTo>
                    <a:pt x="45" y="114"/>
                  </a:moveTo>
                  <a:lnTo>
                    <a:pt x="45" y="126"/>
                  </a:lnTo>
                  <a:lnTo>
                    <a:pt x="46" y="138"/>
                  </a:lnTo>
                  <a:lnTo>
                    <a:pt x="47" y="148"/>
                  </a:lnTo>
                  <a:lnTo>
                    <a:pt x="49" y="157"/>
                  </a:lnTo>
                  <a:lnTo>
                    <a:pt x="52" y="167"/>
                  </a:lnTo>
                  <a:lnTo>
                    <a:pt x="55" y="176"/>
                  </a:lnTo>
                  <a:lnTo>
                    <a:pt x="60" y="184"/>
                  </a:lnTo>
                  <a:lnTo>
                    <a:pt x="65" y="192"/>
                  </a:lnTo>
                  <a:lnTo>
                    <a:pt x="71" y="198"/>
                  </a:lnTo>
                  <a:lnTo>
                    <a:pt x="76" y="205"/>
                  </a:lnTo>
                  <a:lnTo>
                    <a:pt x="82" y="211"/>
                  </a:lnTo>
                  <a:lnTo>
                    <a:pt x="89" y="216"/>
                  </a:lnTo>
                  <a:lnTo>
                    <a:pt x="95" y="220"/>
                  </a:lnTo>
                  <a:lnTo>
                    <a:pt x="102" y="224"/>
                  </a:lnTo>
                  <a:lnTo>
                    <a:pt x="109" y="228"/>
                  </a:lnTo>
                  <a:lnTo>
                    <a:pt x="117" y="230"/>
                  </a:lnTo>
                  <a:lnTo>
                    <a:pt x="126" y="232"/>
                  </a:lnTo>
                  <a:lnTo>
                    <a:pt x="132" y="232"/>
                  </a:lnTo>
                  <a:lnTo>
                    <a:pt x="140" y="232"/>
                  </a:lnTo>
                  <a:lnTo>
                    <a:pt x="146" y="232"/>
                  </a:lnTo>
                  <a:lnTo>
                    <a:pt x="153" y="230"/>
                  </a:lnTo>
                  <a:lnTo>
                    <a:pt x="159" y="228"/>
                  </a:lnTo>
                  <a:lnTo>
                    <a:pt x="165" y="224"/>
                  </a:lnTo>
                  <a:lnTo>
                    <a:pt x="170" y="220"/>
                  </a:lnTo>
                  <a:lnTo>
                    <a:pt x="174" y="215"/>
                  </a:lnTo>
                  <a:lnTo>
                    <a:pt x="179" y="209"/>
                  </a:lnTo>
                  <a:lnTo>
                    <a:pt x="183" y="202"/>
                  </a:lnTo>
                  <a:lnTo>
                    <a:pt x="185" y="194"/>
                  </a:lnTo>
                  <a:lnTo>
                    <a:pt x="187" y="185"/>
                  </a:lnTo>
                  <a:lnTo>
                    <a:pt x="189" y="175"/>
                  </a:lnTo>
                  <a:lnTo>
                    <a:pt x="191" y="164"/>
                  </a:lnTo>
                  <a:lnTo>
                    <a:pt x="191" y="153"/>
                  </a:lnTo>
                  <a:lnTo>
                    <a:pt x="191" y="141"/>
                  </a:lnTo>
                  <a:lnTo>
                    <a:pt x="189" y="130"/>
                  </a:lnTo>
                  <a:lnTo>
                    <a:pt x="187" y="121"/>
                  </a:lnTo>
                  <a:lnTo>
                    <a:pt x="185" y="111"/>
                  </a:lnTo>
                  <a:lnTo>
                    <a:pt x="183" y="101"/>
                  </a:lnTo>
                  <a:lnTo>
                    <a:pt x="179" y="92"/>
                  </a:lnTo>
                  <a:lnTo>
                    <a:pt x="174" y="85"/>
                  </a:lnTo>
                  <a:lnTo>
                    <a:pt x="170" y="77"/>
                  </a:lnTo>
                  <a:lnTo>
                    <a:pt x="165" y="70"/>
                  </a:lnTo>
                  <a:lnTo>
                    <a:pt x="158" y="63"/>
                  </a:lnTo>
                  <a:lnTo>
                    <a:pt x="153" y="58"/>
                  </a:lnTo>
                  <a:lnTo>
                    <a:pt x="146" y="52"/>
                  </a:lnTo>
                  <a:lnTo>
                    <a:pt x="140" y="48"/>
                  </a:lnTo>
                  <a:lnTo>
                    <a:pt x="132" y="45"/>
                  </a:lnTo>
                  <a:lnTo>
                    <a:pt x="126" y="42"/>
                  </a:lnTo>
                  <a:lnTo>
                    <a:pt x="117" y="40"/>
                  </a:lnTo>
                  <a:lnTo>
                    <a:pt x="109" y="37"/>
                  </a:lnTo>
                  <a:lnTo>
                    <a:pt x="102" y="36"/>
                  </a:lnTo>
                  <a:lnTo>
                    <a:pt x="95" y="36"/>
                  </a:lnTo>
                  <a:lnTo>
                    <a:pt x="89" y="37"/>
                  </a:lnTo>
                  <a:lnTo>
                    <a:pt x="82" y="40"/>
                  </a:lnTo>
                  <a:lnTo>
                    <a:pt x="76" y="42"/>
                  </a:lnTo>
                  <a:lnTo>
                    <a:pt x="71" y="45"/>
                  </a:lnTo>
                  <a:lnTo>
                    <a:pt x="65" y="49"/>
                  </a:lnTo>
                  <a:lnTo>
                    <a:pt x="60" y="54"/>
                  </a:lnTo>
                  <a:lnTo>
                    <a:pt x="55" y="60"/>
                  </a:lnTo>
                  <a:lnTo>
                    <a:pt x="52" y="67"/>
                  </a:lnTo>
                  <a:lnTo>
                    <a:pt x="49" y="74"/>
                  </a:lnTo>
                  <a:lnTo>
                    <a:pt x="47" y="83"/>
                  </a:lnTo>
                  <a:lnTo>
                    <a:pt x="46" y="92"/>
                  </a:lnTo>
                  <a:lnTo>
                    <a:pt x="45" y="103"/>
                  </a:lnTo>
                  <a:lnTo>
                    <a:pt x="45" y="1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340" y="1663"/>
              <a:ext cx="40" cy="60"/>
            </a:xfrm>
            <a:custGeom>
              <a:avLst/>
              <a:gdLst>
                <a:gd name="T0" fmla="*/ 7 w 203"/>
                <a:gd name="T1" fmla="*/ 10 h 303"/>
                <a:gd name="T2" fmla="*/ 6 w 203"/>
                <a:gd name="T3" fmla="*/ 11 h 303"/>
                <a:gd name="T4" fmla="*/ 5 w 203"/>
                <a:gd name="T5" fmla="*/ 11 h 303"/>
                <a:gd name="T6" fmla="*/ 4 w 203"/>
                <a:gd name="T7" fmla="*/ 11 h 303"/>
                <a:gd name="T8" fmla="*/ 3 w 203"/>
                <a:gd name="T9" fmla="*/ 11 h 303"/>
                <a:gd name="T10" fmla="*/ 3 w 203"/>
                <a:gd name="T11" fmla="*/ 11 h 303"/>
                <a:gd name="T12" fmla="*/ 3 w 203"/>
                <a:gd name="T13" fmla="*/ 10 h 303"/>
                <a:gd name="T14" fmla="*/ 2 w 203"/>
                <a:gd name="T15" fmla="*/ 10 h 303"/>
                <a:gd name="T16" fmla="*/ 2 w 203"/>
                <a:gd name="T17" fmla="*/ 10 h 303"/>
                <a:gd name="T18" fmla="*/ 1 w 203"/>
                <a:gd name="T19" fmla="*/ 10 h 303"/>
                <a:gd name="T20" fmla="*/ 1 w 203"/>
                <a:gd name="T21" fmla="*/ 10 h 303"/>
                <a:gd name="T22" fmla="*/ 1 w 203"/>
                <a:gd name="T23" fmla="*/ 9 h 303"/>
                <a:gd name="T24" fmla="*/ 1 w 203"/>
                <a:gd name="T25" fmla="*/ 9 h 303"/>
                <a:gd name="T26" fmla="*/ 0 w 203"/>
                <a:gd name="T27" fmla="*/ 9 h 303"/>
                <a:gd name="T28" fmla="*/ 0 w 203"/>
                <a:gd name="T29" fmla="*/ 8 h 303"/>
                <a:gd name="T30" fmla="*/ 0 w 203"/>
                <a:gd name="T31" fmla="*/ 8 h 303"/>
                <a:gd name="T32" fmla="*/ 0 w 203"/>
                <a:gd name="T33" fmla="*/ 8 h 303"/>
                <a:gd name="T34" fmla="*/ 0 w 203"/>
                <a:gd name="T35" fmla="*/ 7 h 303"/>
                <a:gd name="T36" fmla="*/ 0 w 203"/>
                <a:gd name="T37" fmla="*/ 7 h 303"/>
                <a:gd name="T38" fmla="*/ 0 w 203"/>
                <a:gd name="T39" fmla="*/ 7 h 303"/>
                <a:gd name="T40" fmla="*/ 0 w 203"/>
                <a:gd name="T41" fmla="*/ 6 h 303"/>
                <a:gd name="T42" fmla="*/ 2 w 203"/>
                <a:gd name="T43" fmla="*/ 0 h 303"/>
                <a:gd name="T44" fmla="*/ 2 w 203"/>
                <a:gd name="T45" fmla="*/ 6 h 303"/>
                <a:gd name="T46" fmla="*/ 2 w 203"/>
                <a:gd name="T47" fmla="*/ 7 h 303"/>
                <a:gd name="T48" fmla="*/ 2 w 203"/>
                <a:gd name="T49" fmla="*/ 7 h 303"/>
                <a:gd name="T50" fmla="*/ 2 w 203"/>
                <a:gd name="T51" fmla="*/ 8 h 303"/>
                <a:gd name="T52" fmla="*/ 2 w 203"/>
                <a:gd name="T53" fmla="*/ 8 h 303"/>
                <a:gd name="T54" fmla="*/ 2 w 203"/>
                <a:gd name="T55" fmla="*/ 8 h 303"/>
                <a:gd name="T56" fmla="*/ 2 w 203"/>
                <a:gd name="T57" fmla="*/ 9 h 303"/>
                <a:gd name="T58" fmla="*/ 2 w 203"/>
                <a:gd name="T59" fmla="*/ 9 h 303"/>
                <a:gd name="T60" fmla="*/ 3 w 203"/>
                <a:gd name="T61" fmla="*/ 9 h 303"/>
                <a:gd name="T62" fmla="*/ 3 w 203"/>
                <a:gd name="T63" fmla="*/ 9 h 303"/>
                <a:gd name="T64" fmla="*/ 3 w 203"/>
                <a:gd name="T65" fmla="*/ 9 h 303"/>
                <a:gd name="T66" fmla="*/ 4 w 203"/>
                <a:gd name="T67" fmla="*/ 10 h 303"/>
                <a:gd name="T68" fmla="*/ 4 w 203"/>
                <a:gd name="T69" fmla="*/ 10 h 303"/>
                <a:gd name="T70" fmla="*/ 4 w 203"/>
                <a:gd name="T71" fmla="*/ 10 h 303"/>
                <a:gd name="T72" fmla="*/ 5 w 203"/>
                <a:gd name="T73" fmla="*/ 10 h 303"/>
                <a:gd name="T74" fmla="*/ 5 w 203"/>
                <a:gd name="T75" fmla="*/ 10 h 303"/>
                <a:gd name="T76" fmla="*/ 5 w 203"/>
                <a:gd name="T77" fmla="*/ 10 h 303"/>
                <a:gd name="T78" fmla="*/ 6 w 203"/>
                <a:gd name="T79" fmla="*/ 9 h 303"/>
                <a:gd name="T80" fmla="*/ 6 w 203"/>
                <a:gd name="T81" fmla="*/ 9 h 303"/>
                <a:gd name="T82" fmla="*/ 6 w 203"/>
                <a:gd name="T83" fmla="*/ 9 h 303"/>
                <a:gd name="T84" fmla="*/ 6 w 203"/>
                <a:gd name="T85" fmla="*/ 9 h 303"/>
                <a:gd name="T86" fmla="*/ 6 w 203"/>
                <a:gd name="T87" fmla="*/ 8 h 303"/>
                <a:gd name="T88" fmla="*/ 6 w 203"/>
                <a:gd name="T89" fmla="*/ 8 h 303"/>
                <a:gd name="T90" fmla="*/ 6 w 203"/>
                <a:gd name="T91" fmla="*/ 7 h 303"/>
                <a:gd name="T92" fmla="*/ 6 w 203"/>
                <a:gd name="T93" fmla="*/ 2 h 303"/>
                <a:gd name="T94" fmla="*/ 8 w 203"/>
                <a:gd name="T95" fmla="*/ 12 h 3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3" h="303">
                  <a:moveTo>
                    <a:pt x="165" y="292"/>
                  </a:moveTo>
                  <a:lnTo>
                    <a:pt x="165" y="257"/>
                  </a:lnTo>
                  <a:lnTo>
                    <a:pt x="157" y="264"/>
                  </a:lnTo>
                  <a:lnTo>
                    <a:pt x="149" y="271"/>
                  </a:lnTo>
                  <a:lnTo>
                    <a:pt x="140" y="275"/>
                  </a:lnTo>
                  <a:lnTo>
                    <a:pt x="130" y="278"/>
                  </a:lnTo>
                  <a:lnTo>
                    <a:pt x="120" y="281"/>
                  </a:lnTo>
                  <a:lnTo>
                    <a:pt x="110" y="281"/>
                  </a:lnTo>
                  <a:lnTo>
                    <a:pt x="98" y="280"/>
                  </a:lnTo>
                  <a:lnTo>
                    <a:pt x="86" y="277"/>
                  </a:lnTo>
                  <a:lnTo>
                    <a:pt x="80" y="275"/>
                  </a:lnTo>
                  <a:lnTo>
                    <a:pt x="75" y="274"/>
                  </a:lnTo>
                  <a:lnTo>
                    <a:pt x="70" y="272"/>
                  </a:lnTo>
                  <a:lnTo>
                    <a:pt x="64" y="270"/>
                  </a:lnTo>
                  <a:lnTo>
                    <a:pt x="59" y="267"/>
                  </a:lnTo>
                  <a:lnTo>
                    <a:pt x="54" y="264"/>
                  </a:lnTo>
                  <a:lnTo>
                    <a:pt x="49" y="261"/>
                  </a:lnTo>
                  <a:lnTo>
                    <a:pt x="45" y="258"/>
                  </a:lnTo>
                  <a:lnTo>
                    <a:pt x="39" y="255"/>
                  </a:lnTo>
                  <a:lnTo>
                    <a:pt x="35" y="251"/>
                  </a:lnTo>
                  <a:lnTo>
                    <a:pt x="32" y="247"/>
                  </a:lnTo>
                  <a:lnTo>
                    <a:pt x="27" y="244"/>
                  </a:lnTo>
                  <a:lnTo>
                    <a:pt x="24" y="241"/>
                  </a:lnTo>
                  <a:lnTo>
                    <a:pt x="21" y="236"/>
                  </a:lnTo>
                  <a:lnTo>
                    <a:pt x="19" y="233"/>
                  </a:lnTo>
                  <a:lnTo>
                    <a:pt x="16" y="229"/>
                  </a:lnTo>
                  <a:lnTo>
                    <a:pt x="13" y="225"/>
                  </a:lnTo>
                  <a:lnTo>
                    <a:pt x="11" y="221"/>
                  </a:lnTo>
                  <a:lnTo>
                    <a:pt x="10" y="217"/>
                  </a:lnTo>
                  <a:lnTo>
                    <a:pt x="8" y="213"/>
                  </a:lnTo>
                  <a:lnTo>
                    <a:pt x="7" y="208"/>
                  </a:lnTo>
                  <a:lnTo>
                    <a:pt x="5" y="204"/>
                  </a:lnTo>
                  <a:lnTo>
                    <a:pt x="4" y="200"/>
                  </a:lnTo>
                  <a:lnTo>
                    <a:pt x="3" y="194"/>
                  </a:lnTo>
                  <a:lnTo>
                    <a:pt x="3" y="191"/>
                  </a:lnTo>
                  <a:lnTo>
                    <a:pt x="1" y="187"/>
                  </a:lnTo>
                  <a:lnTo>
                    <a:pt x="1" y="182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43" y="11"/>
                  </a:lnTo>
                  <a:lnTo>
                    <a:pt x="43" y="150"/>
                  </a:lnTo>
                  <a:lnTo>
                    <a:pt x="43" y="157"/>
                  </a:lnTo>
                  <a:lnTo>
                    <a:pt x="43" y="165"/>
                  </a:lnTo>
                  <a:lnTo>
                    <a:pt x="43" y="171"/>
                  </a:lnTo>
                  <a:lnTo>
                    <a:pt x="44" y="177"/>
                  </a:lnTo>
                  <a:lnTo>
                    <a:pt x="44" y="182"/>
                  </a:lnTo>
                  <a:lnTo>
                    <a:pt x="44" y="188"/>
                  </a:lnTo>
                  <a:lnTo>
                    <a:pt x="45" y="191"/>
                  </a:lnTo>
                  <a:lnTo>
                    <a:pt x="45" y="194"/>
                  </a:lnTo>
                  <a:lnTo>
                    <a:pt x="46" y="198"/>
                  </a:lnTo>
                  <a:lnTo>
                    <a:pt x="48" y="203"/>
                  </a:lnTo>
                  <a:lnTo>
                    <a:pt x="49" y="207"/>
                  </a:lnTo>
                  <a:lnTo>
                    <a:pt x="51" y="211"/>
                  </a:lnTo>
                  <a:lnTo>
                    <a:pt x="53" y="215"/>
                  </a:lnTo>
                  <a:lnTo>
                    <a:pt x="57" y="219"/>
                  </a:lnTo>
                  <a:lnTo>
                    <a:pt x="59" y="222"/>
                  </a:lnTo>
                  <a:lnTo>
                    <a:pt x="62" y="225"/>
                  </a:lnTo>
                  <a:lnTo>
                    <a:pt x="65" y="229"/>
                  </a:lnTo>
                  <a:lnTo>
                    <a:pt x="69" y="231"/>
                  </a:lnTo>
                  <a:lnTo>
                    <a:pt x="73" y="234"/>
                  </a:lnTo>
                  <a:lnTo>
                    <a:pt x="76" y="236"/>
                  </a:lnTo>
                  <a:lnTo>
                    <a:pt x="80" y="238"/>
                  </a:lnTo>
                  <a:lnTo>
                    <a:pt x="85" y="241"/>
                  </a:lnTo>
                  <a:lnTo>
                    <a:pt x="89" y="242"/>
                  </a:lnTo>
                  <a:lnTo>
                    <a:pt x="94" y="243"/>
                  </a:lnTo>
                  <a:lnTo>
                    <a:pt x="99" y="244"/>
                  </a:lnTo>
                  <a:lnTo>
                    <a:pt x="103" y="245"/>
                  </a:lnTo>
                  <a:lnTo>
                    <a:pt x="107" y="246"/>
                  </a:lnTo>
                  <a:lnTo>
                    <a:pt x="113" y="246"/>
                  </a:lnTo>
                  <a:lnTo>
                    <a:pt x="117" y="246"/>
                  </a:lnTo>
                  <a:lnTo>
                    <a:pt x="121" y="245"/>
                  </a:lnTo>
                  <a:lnTo>
                    <a:pt x="126" y="244"/>
                  </a:lnTo>
                  <a:lnTo>
                    <a:pt x="129" y="243"/>
                  </a:lnTo>
                  <a:lnTo>
                    <a:pt x="133" y="242"/>
                  </a:lnTo>
                  <a:lnTo>
                    <a:pt x="138" y="240"/>
                  </a:lnTo>
                  <a:lnTo>
                    <a:pt x="141" y="237"/>
                  </a:lnTo>
                  <a:lnTo>
                    <a:pt x="144" y="235"/>
                  </a:lnTo>
                  <a:lnTo>
                    <a:pt x="146" y="233"/>
                  </a:lnTo>
                  <a:lnTo>
                    <a:pt x="149" y="230"/>
                  </a:lnTo>
                  <a:lnTo>
                    <a:pt x="151" y="227"/>
                  </a:lnTo>
                  <a:lnTo>
                    <a:pt x="153" y="223"/>
                  </a:lnTo>
                  <a:lnTo>
                    <a:pt x="155" y="219"/>
                  </a:lnTo>
                  <a:lnTo>
                    <a:pt x="156" y="215"/>
                  </a:lnTo>
                  <a:lnTo>
                    <a:pt x="157" y="209"/>
                  </a:lnTo>
                  <a:lnTo>
                    <a:pt x="158" y="204"/>
                  </a:lnTo>
                  <a:lnTo>
                    <a:pt x="159" y="197"/>
                  </a:lnTo>
                  <a:lnTo>
                    <a:pt x="159" y="191"/>
                  </a:lnTo>
                  <a:lnTo>
                    <a:pt x="160" y="184"/>
                  </a:lnTo>
                  <a:lnTo>
                    <a:pt x="160" y="176"/>
                  </a:lnTo>
                  <a:lnTo>
                    <a:pt x="160" y="43"/>
                  </a:lnTo>
                  <a:lnTo>
                    <a:pt x="203" y="54"/>
                  </a:lnTo>
                  <a:lnTo>
                    <a:pt x="203" y="303"/>
                  </a:lnTo>
                  <a:lnTo>
                    <a:pt x="165" y="2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89" y="1662"/>
              <a:ext cx="24" cy="70"/>
            </a:xfrm>
            <a:custGeom>
              <a:avLst/>
              <a:gdLst>
                <a:gd name="T0" fmla="*/ 5 w 122"/>
                <a:gd name="T1" fmla="*/ 14 h 349"/>
                <a:gd name="T2" fmla="*/ 4 w 122"/>
                <a:gd name="T3" fmla="*/ 14 h 349"/>
                <a:gd name="T4" fmla="*/ 4 w 122"/>
                <a:gd name="T5" fmla="*/ 14 h 349"/>
                <a:gd name="T6" fmla="*/ 4 w 122"/>
                <a:gd name="T7" fmla="*/ 14 h 349"/>
                <a:gd name="T8" fmla="*/ 4 w 122"/>
                <a:gd name="T9" fmla="*/ 14 h 349"/>
                <a:gd name="T10" fmla="*/ 3 w 122"/>
                <a:gd name="T11" fmla="*/ 14 h 349"/>
                <a:gd name="T12" fmla="*/ 3 w 122"/>
                <a:gd name="T13" fmla="*/ 14 h 349"/>
                <a:gd name="T14" fmla="*/ 2 w 122"/>
                <a:gd name="T15" fmla="*/ 13 h 349"/>
                <a:gd name="T16" fmla="*/ 2 w 122"/>
                <a:gd name="T17" fmla="*/ 13 h 349"/>
                <a:gd name="T18" fmla="*/ 2 w 122"/>
                <a:gd name="T19" fmla="*/ 13 h 349"/>
                <a:gd name="T20" fmla="*/ 2 w 122"/>
                <a:gd name="T21" fmla="*/ 13 h 349"/>
                <a:gd name="T22" fmla="*/ 2 w 122"/>
                <a:gd name="T23" fmla="*/ 12 h 349"/>
                <a:gd name="T24" fmla="*/ 1 w 122"/>
                <a:gd name="T25" fmla="*/ 12 h 349"/>
                <a:gd name="T26" fmla="*/ 1 w 122"/>
                <a:gd name="T27" fmla="*/ 12 h 349"/>
                <a:gd name="T28" fmla="*/ 1 w 122"/>
                <a:gd name="T29" fmla="*/ 11 h 349"/>
                <a:gd name="T30" fmla="*/ 1 w 122"/>
                <a:gd name="T31" fmla="*/ 11 h 349"/>
                <a:gd name="T32" fmla="*/ 1 w 122"/>
                <a:gd name="T33" fmla="*/ 10 h 349"/>
                <a:gd name="T34" fmla="*/ 0 w 122"/>
                <a:gd name="T35" fmla="*/ 4 h 349"/>
                <a:gd name="T36" fmla="*/ 1 w 122"/>
                <a:gd name="T37" fmla="*/ 3 h 349"/>
                <a:gd name="T38" fmla="*/ 3 w 122"/>
                <a:gd name="T39" fmla="*/ 0 h 349"/>
                <a:gd name="T40" fmla="*/ 5 w 122"/>
                <a:gd name="T41" fmla="*/ 4 h 349"/>
                <a:gd name="T42" fmla="*/ 3 w 122"/>
                <a:gd name="T43" fmla="*/ 5 h 349"/>
                <a:gd name="T44" fmla="*/ 3 w 122"/>
                <a:gd name="T45" fmla="*/ 11 h 349"/>
                <a:gd name="T46" fmla="*/ 3 w 122"/>
                <a:gd name="T47" fmla="*/ 11 h 349"/>
                <a:gd name="T48" fmla="*/ 3 w 122"/>
                <a:gd name="T49" fmla="*/ 11 h 349"/>
                <a:gd name="T50" fmla="*/ 3 w 122"/>
                <a:gd name="T51" fmla="*/ 12 h 349"/>
                <a:gd name="T52" fmla="*/ 3 w 122"/>
                <a:gd name="T53" fmla="*/ 12 h 349"/>
                <a:gd name="T54" fmla="*/ 3 w 122"/>
                <a:gd name="T55" fmla="*/ 12 h 349"/>
                <a:gd name="T56" fmla="*/ 3 w 122"/>
                <a:gd name="T57" fmla="*/ 12 h 349"/>
                <a:gd name="T58" fmla="*/ 3 w 122"/>
                <a:gd name="T59" fmla="*/ 12 h 349"/>
                <a:gd name="T60" fmla="*/ 3 w 122"/>
                <a:gd name="T61" fmla="*/ 12 h 349"/>
                <a:gd name="T62" fmla="*/ 3 w 122"/>
                <a:gd name="T63" fmla="*/ 12 h 349"/>
                <a:gd name="T64" fmla="*/ 4 w 122"/>
                <a:gd name="T65" fmla="*/ 12 h 349"/>
                <a:gd name="T66" fmla="*/ 4 w 122"/>
                <a:gd name="T67" fmla="*/ 12 h 349"/>
                <a:gd name="T68" fmla="*/ 4 w 122"/>
                <a:gd name="T69" fmla="*/ 12 h 349"/>
                <a:gd name="T70" fmla="*/ 4 w 122"/>
                <a:gd name="T71" fmla="*/ 12 h 349"/>
                <a:gd name="T72" fmla="*/ 4 w 122"/>
                <a:gd name="T73" fmla="*/ 12 h 349"/>
                <a:gd name="T74" fmla="*/ 4 w 122"/>
                <a:gd name="T75" fmla="*/ 12 h 3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349">
                  <a:moveTo>
                    <a:pt x="115" y="310"/>
                  </a:moveTo>
                  <a:lnTo>
                    <a:pt x="122" y="349"/>
                  </a:lnTo>
                  <a:lnTo>
                    <a:pt x="118" y="349"/>
                  </a:lnTo>
                  <a:lnTo>
                    <a:pt x="113" y="347"/>
                  </a:lnTo>
                  <a:lnTo>
                    <a:pt x="109" y="347"/>
                  </a:lnTo>
                  <a:lnTo>
                    <a:pt x="105" y="346"/>
                  </a:lnTo>
                  <a:lnTo>
                    <a:pt x="100" y="346"/>
                  </a:lnTo>
                  <a:lnTo>
                    <a:pt x="97" y="345"/>
                  </a:lnTo>
                  <a:lnTo>
                    <a:pt x="93" y="344"/>
                  </a:lnTo>
                  <a:lnTo>
                    <a:pt x="89" y="344"/>
                  </a:lnTo>
                  <a:lnTo>
                    <a:pt x="84" y="342"/>
                  </a:lnTo>
                  <a:lnTo>
                    <a:pt x="79" y="340"/>
                  </a:lnTo>
                  <a:lnTo>
                    <a:pt x="74" y="339"/>
                  </a:lnTo>
                  <a:lnTo>
                    <a:pt x="69" y="337"/>
                  </a:lnTo>
                  <a:lnTo>
                    <a:pt x="65" y="334"/>
                  </a:lnTo>
                  <a:lnTo>
                    <a:pt x="61" y="332"/>
                  </a:lnTo>
                  <a:lnTo>
                    <a:pt x="57" y="329"/>
                  </a:lnTo>
                  <a:lnTo>
                    <a:pt x="54" y="327"/>
                  </a:lnTo>
                  <a:lnTo>
                    <a:pt x="51" y="325"/>
                  </a:lnTo>
                  <a:lnTo>
                    <a:pt x="48" y="322"/>
                  </a:lnTo>
                  <a:lnTo>
                    <a:pt x="45" y="318"/>
                  </a:lnTo>
                  <a:lnTo>
                    <a:pt x="43" y="316"/>
                  </a:lnTo>
                  <a:lnTo>
                    <a:pt x="41" y="313"/>
                  </a:lnTo>
                  <a:lnTo>
                    <a:pt x="40" y="310"/>
                  </a:lnTo>
                  <a:lnTo>
                    <a:pt x="38" y="306"/>
                  </a:lnTo>
                  <a:lnTo>
                    <a:pt x="36" y="303"/>
                  </a:lnTo>
                  <a:lnTo>
                    <a:pt x="35" y="300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2" y="284"/>
                  </a:lnTo>
                  <a:lnTo>
                    <a:pt x="32" y="277"/>
                  </a:lnTo>
                  <a:lnTo>
                    <a:pt x="31" y="270"/>
                  </a:lnTo>
                  <a:lnTo>
                    <a:pt x="31" y="261"/>
                  </a:lnTo>
                  <a:lnTo>
                    <a:pt x="31" y="252"/>
                  </a:lnTo>
                  <a:lnTo>
                    <a:pt x="31" y="109"/>
                  </a:lnTo>
                  <a:lnTo>
                    <a:pt x="0" y="100"/>
                  </a:lnTo>
                  <a:lnTo>
                    <a:pt x="0" y="68"/>
                  </a:lnTo>
                  <a:lnTo>
                    <a:pt x="31" y="76"/>
                  </a:lnTo>
                  <a:lnTo>
                    <a:pt x="31" y="15"/>
                  </a:lnTo>
                  <a:lnTo>
                    <a:pt x="73" y="0"/>
                  </a:lnTo>
                  <a:lnTo>
                    <a:pt x="73" y="87"/>
                  </a:lnTo>
                  <a:lnTo>
                    <a:pt x="115" y="99"/>
                  </a:lnTo>
                  <a:lnTo>
                    <a:pt x="115" y="131"/>
                  </a:lnTo>
                  <a:lnTo>
                    <a:pt x="73" y="120"/>
                  </a:lnTo>
                  <a:lnTo>
                    <a:pt x="73" y="265"/>
                  </a:lnTo>
                  <a:lnTo>
                    <a:pt x="73" y="270"/>
                  </a:lnTo>
                  <a:lnTo>
                    <a:pt x="73" y="274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4" y="284"/>
                  </a:lnTo>
                  <a:lnTo>
                    <a:pt x="74" y="286"/>
                  </a:lnTo>
                  <a:lnTo>
                    <a:pt x="74" y="288"/>
                  </a:lnTo>
                  <a:lnTo>
                    <a:pt x="75" y="289"/>
                  </a:lnTo>
                  <a:lnTo>
                    <a:pt x="75" y="290"/>
                  </a:lnTo>
                  <a:lnTo>
                    <a:pt x="76" y="292"/>
                  </a:lnTo>
                  <a:lnTo>
                    <a:pt x="78" y="293"/>
                  </a:lnTo>
                  <a:lnTo>
                    <a:pt x="78" y="294"/>
                  </a:lnTo>
                  <a:lnTo>
                    <a:pt x="79" y="296"/>
                  </a:lnTo>
                  <a:lnTo>
                    <a:pt x="80" y="297"/>
                  </a:lnTo>
                  <a:lnTo>
                    <a:pt x="81" y="299"/>
                  </a:lnTo>
                  <a:lnTo>
                    <a:pt x="82" y="300"/>
                  </a:lnTo>
                  <a:lnTo>
                    <a:pt x="84" y="301"/>
                  </a:lnTo>
                  <a:lnTo>
                    <a:pt x="85" y="301"/>
                  </a:lnTo>
                  <a:lnTo>
                    <a:pt x="87" y="302"/>
                  </a:lnTo>
                  <a:lnTo>
                    <a:pt x="88" y="303"/>
                  </a:lnTo>
                  <a:lnTo>
                    <a:pt x="91" y="304"/>
                  </a:lnTo>
                  <a:lnTo>
                    <a:pt x="93" y="305"/>
                  </a:lnTo>
                  <a:lnTo>
                    <a:pt x="95" y="305"/>
                  </a:lnTo>
                  <a:lnTo>
                    <a:pt x="97" y="306"/>
                  </a:lnTo>
                  <a:lnTo>
                    <a:pt x="99" y="306"/>
                  </a:lnTo>
                  <a:lnTo>
                    <a:pt x="100" y="307"/>
                  </a:lnTo>
                  <a:lnTo>
                    <a:pt x="102" y="307"/>
                  </a:lnTo>
                  <a:lnTo>
                    <a:pt x="105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10"/>
                  </a:lnTo>
                  <a:lnTo>
                    <a:pt x="115" y="3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487" y="2210"/>
              <a:ext cx="54" cy="77"/>
            </a:xfrm>
            <a:custGeom>
              <a:avLst/>
              <a:gdLst>
                <a:gd name="T0" fmla="*/ 5 w 272"/>
                <a:gd name="T1" fmla="*/ 15 h 386"/>
                <a:gd name="T2" fmla="*/ 5 w 272"/>
                <a:gd name="T3" fmla="*/ 3 h 386"/>
                <a:gd name="T4" fmla="*/ 0 w 272"/>
                <a:gd name="T5" fmla="*/ 2 h 386"/>
                <a:gd name="T6" fmla="*/ 0 w 272"/>
                <a:gd name="T7" fmla="*/ 0 h 386"/>
                <a:gd name="T8" fmla="*/ 11 w 272"/>
                <a:gd name="T9" fmla="*/ 3 h 386"/>
                <a:gd name="T10" fmla="*/ 11 w 272"/>
                <a:gd name="T11" fmla="*/ 5 h 386"/>
                <a:gd name="T12" fmla="*/ 6 w 272"/>
                <a:gd name="T13" fmla="*/ 3 h 386"/>
                <a:gd name="T14" fmla="*/ 6 w 272"/>
                <a:gd name="T15" fmla="*/ 15 h 386"/>
                <a:gd name="T16" fmla="*/ 5 w 272"/>
                <a:gd name="T17" fmla="*/ 15 h 3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2" h="386">
                  <a:moveTo>
                    <a:pt x="114" y="374"/>
                  </a:moveTo>
                  <a:lnTo>
                    <a:pt x="114" y="7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272" y="74"/>
                  </a:lnTo>
                  <a:lnTo>
                    <a:pt x="272" y="114"/>
                  </a:lnTo>
                  <a:lnTo>
                    <a:pt x="159" y="84"/>
                  </a:lnTo>
                  <a:lnTo>
                    <a:pt x="159" y="386"/>
                  </a:lnTo>
                  <a:lnTo>
                    <a:pt x="114" y="3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546" y="2245"/>
              <a:ext cx="27" cy="52"/>
            </a:xfrm>
            <a:custGeom>
              <a:avLst/>
              <a:gdLst>
                <a:gd name="T0" fmla="*/ 0 w 135"/>
                <a:gd name="T1" fmla="*/ 10 h 261"/>
                <a:gd name="T2" fmla="*/ 0 w 135"/>
                <a:gd name="T3" fmla="*/ 0 h 261"/>
                <a:gd name="T4" fmla="*/ 2 w 135"/>
                <a:gd name="T5" fmla="*/ 0 h 261"/>
                <a:gd name="T6" fmla="*/ 2 w 135"/>
                <a:gd name="T7" fmla="*/ 2 h 261"/>
                <a:gd name="T8" fmla="*/ 2 w 135"/>
                <a:gd name="T9" fmla="*/ 2 h 261"/>
                <a:gd name="T10" fmla="*/ 2 w 135"/>
                <a:gd name="T11" fmla="*/ 2 h 261"/>
                <a:gd name="T12" fmla="*/ 2 w 135"/>
                <a:gd name="T13" fmla="*/ 1 h 261"/>
                <a:gd name="T14" fmla="*/ 2 w 135"/>
                <a:gd name="T15" fmla="*/ 1 h 261"/>
                <a:gd name="T16" fmla="*/ 2 w 135"/>
                <a:gd name="T17" fmla="*/ 1 h 261"/>
                <a:gd name="T18" fmla="*/ 2 w 135"/>
                <a:gd name="T19" fmla="*/ 1 h 261"/>
                <a:gd name="T20" fmla="*/ 2 w 135"/>
                <a:gd name="T21" fmla="*/ 1 h 261"/>
                <a:gd name="T22" fmla="*/ 3 w 135"/>
                <a:gd name="T23" fmla="*/ 1 h 261"/>
                <a:gd name="T24" fmla="*/ 3 w 135"/>
                <a:gd name="T25" fmla="*/ 1 h 261"/>
                <a:gd name="T26" fmla="*/ 3 w 135"/>
                <a:gd name="T27" fmla="*/ 1 h 261"/>
                <a:gd name="T28" fmla="*/ 3 w 135"/>
                <a:gd name="T29" fmla="*/ 1 h 261"/>
                <a:gd name="T30" fmla="*/ 3 w 135"/>
                <a:gd name="T31" fmla="*/ 1 h 261"/>
                <a:gd name="T32" fmla="*/ 3 w 135"/>
                <a:gd name="T33" fmla="*/ 1 h 261"/>
                <a:gd name="T34" fmla="*/ 3 w 135"/>
                <a:gd name="T35" fmla="*/ 1 h 261"/>
                <a:gd name="T36" fmla="*/ 4 w 135"/>
                <a:gd name="T37" fmla="*/ 1 h 261"/>
                <a:gd name="T38" fmla="*/ 4 w 135"/>
                <a:gd name="T39" fmla="*/ 1 h 261"/>
                <a:gd name="T40" fmla="*/ 4 w 135"/>
                <a:gd name="T41" fmla="*/ 1 h 261"/>
                <a:gd name="T42" fmla="*/ 4 w 135"/>
                <a:gd name="T43" fmla="*/ 1 h 261"/>
                <a:gd name="T44" fmla="*/ 4 w 135"/>
                <a:gd name="T45" fmla="*/ 1 h 261"/>
                <a:gd name="T46" fmla="*/ 5 w 135"/>
                <a:gd name="T47" fmla="*/ 1 h 261"/>
                <a:gd name="T48" fmla="*/ 5 w 135"/>
                <a:gd name="T49" fmla="*/ 1 h 261"/>
                <a:gd name="T50" fmla="*/ 5 w 135"/>
                <a:gd name="T51" fmla="*/ 1 h 261"/>
                <a:gd name="T52" fmla="*/ 5 w 135"/>
                <a:gd name="T53" fmla="*/ 2 h 261"/>
                <a:gd name="T54" fmla="*/ 5 w 135"/>
                <a:gd name="T55" fmla="*/ 2 h 261"/>
                <a:gd name="T56" fmla="*/ 5 w 135"/>
                <a:gd name="T57" fmla="*/ 3 h 261"/>
                <a:gd name="T58" fmla="*/ 5 w 135"/>
                <a:gd name="T59" fmla="*/ 3 h 261"/>
                <a:gd name="T60" fmla="*/ 5 w 135"/>
                <a:gd name="T61" fmla="*/ 3 h 261"/>
                <a:gd name="T62" fmla="*/ 4 w 135"/>
                <a:gd name="T63" fmla="*/ 3 h 261"/>
                <a:gd name="T64" fmla="*/ 4 w 135"/>
                <a:gd name="T65" fmla="*/ 3 h 261"/>
                <a:gd name="T66" fmla="*/ 4 w 135"/>
                <a:gd name="T67" fmla="*/ 3 h 261"/>
                <a:gd name="T68" fmla="*/ 4 w 135"/>
                <a:gd name="T69" fmla="*/ 3 h 261"/>
                <a:gd name="T70" fmla="*/ 4 w 135"/>
                <a:gd name="T71" fmla="*/ 3 h 261"/>
                <a:gd name="T72" fmla="*/ 4 w 135"/>
                <a:gd name="T73" fmla="*/ 2 h 261"/>
                <a:gd name="T74" fmla="*/ 3 w 135"/>
                <a:gd name="T75" fmla="*/ 2 h 261"/>
                <a:gd name="T76" fmla="*/ 3 w 135"/>
                <a:gd name="T77" fmla="*/ 2 h 261"/>
                <a:gd name="T78" fmla="*/ 3 w 135"/>
                <a:gd name="T79" fmla="*/ 2 h 261"/>
                <a:gd name="T80" fmla="*/ 3 w 135"/>
                <a:gd name="T81" fmla="*/ 2 h 261"/>
                <a:gd name="T82" fmla="*/ 3 w 135"/>
                <a:gd name="T83" fmla="*/ 2 h 261"/>
                <a:gd name="T84" fmla="*/ 3 w 135"/>
                <a:gd name="T85" fmla="*/ 2 h 261"/>
                <a:gd name="T86" fmla="*/ 3 w 135"/>
                <a:gd name="T87" fmla="*/ 3 h 261"/>
                <a:gd name="T88" fmla="*/ 3 w 135"/>
                <a:gd name="T89" fmla="*/ 3 h 261"/>
                <a:gd name="T90" fmla="*/ 3 w 135"/>
                <a:gd name="T91" fmla="*/ 3 h 261"/>
                <a:gd name="T92" fmla="*/ 2 w 135"/>
                <a:gd name="T93" fmla="*/ 3 h 261"/>
                <a:gd name="T94" fmla="*/ 2 w 135"/>
                <a:gd name="T95" fmla="*/ 3 h 261"/>
                <a:gd name="T96" fmla="*/ 2 w 135"/>
                <a:gd name="T97" fmla="*/ 3 h 261"/>
                <a:gd name="T98" fmla="*/ 2 w 135"/>
                <a:gd name="T99" fmla="*/ 3 h 261"/>
                <a:gd name="T100" fmla="*/ 2 w 135"/>
                <a:gd name="T101" fmla="*/ 3 h 261"/>
                <a:gd name="T102" fmla="*/ 2 w 135"/>
                <a:gd name="T103" fmla="*/ 3 h 261"/>
                <a:gd name="T104" fmla="*/ 2 w 135"/>
                <a:gd name="T105" fmla="*/ 3 h 261"/>
                <a:gd name="T106" fmla="*/ 2 w 135"/>
                <a:gd name="T107" fmla="*/ 4 h 261"/>
                <a:gd name="T108" fmla="*/ 2 w 135"/>
                <a:gd name="T109" fmla="*/ 4 h 261"/>
                <a:gd name="T110" fmla="*/ 2 w 135"/>
                <a:gd name="T111" fmla="*/ 4 h 261"/>
                <a:gd name="T112" fmla="*/ 2 w 135"/>
                <a:gd name="T113" fmla="*/ 4 h 261"/>
                <a:gd name="T114" fmla="*/ 2 w 135"/>
                <a:gd name="T115" fmla="*/ 4 h 261"/>
                <a:gd name="T116" fmla="*/ 2 w 135"/>
                <a:gd name="T117" fmla="*/ 5 h 261"/>
                <a:gd name="T118" fmla="*/ 2 w 135"/>
                <a:gd name="T119" fmla="*/ 5 h 261"/>
                <a:gd name="T120" fmla="*/ 2 w 135"/>
                <a:gd name="T121" fmla="*/ 5 h 261"/>
                <a:gd name="T122" fmla="*/ 2 w 135"/>
                <a:gd name="T123" fmla="*/ 10 h 261"/>
                <a:gd name="T124" fmla="*/ 0 w 135"/>
                <a:gd name="T125" fmla="*/ 10 h 2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261">
                  <a:moveTo>
                    <a:pt x="0" y="249"/>
                  </a:moveTo>
                  <a:lnTo>
                    <a:pt x="0" y="0"/>
                  </a:lnTo>
                  <a:lnTo>
                    <a:pt x="38" y="10"/>
                  </a:lnTo>
                  <a:lnTo>
                    <a:pt x="38" y="48"/>
                  </a:lnTo>
                  <a:lnTo>
                    <a:pt x="42" y="43"/>
                  </a:lnTo>
                  <a:lnTo>
                    <a:pt x="46" y="38"/>
                  </a:lnTo>
                  <a:lnTo>
                    <a:pt x="49" y="34"/>
                  </a:lnTo>
                  <a:lnTo>
                    <a:pt x="52" y="30"/>
                  </a:lnTo>
                  <a:lnTo>
                    <a:pt x="55" y="26"/>
                  </a:lnTo>
                  <a:lnTo>
                    <a:pt x="59" y="24"/>
                  </a:lnTo>
                  <a:lnTo>
                    <a:pt x="62" y="22"/>
                  </a:lnTo>
                  <a:lnTo>
                    <a:pt x="65" y="21"/>
                  </a:lnTo>
                  <a:lnTo>
                    <a:pt x="68" y="20"/>
                  </a:lnTo>
                  <a:lnTo>
                    <a:pt x="71" y="19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1" y="18"/>
                  </a:lnTo>
                  <a:lnTo>
                    <a:pt x="86" y="18"/>
                  </a:lnTo>
                  <a:lnTo>
                    <a:pt x="89" y="19"/>
                  </a:lnTo>
                  <a:lnTo>
                    <a:pt x="92" y="19"/>
                  </a:lnTo>
                  <a:lnTo>
                    <a:pt x="97" y="21"/>
                  </a:lnTo>
                  <a:lnTo>
                    <a:pt x="103" y="23"/>
                  </a:lnTo>
                  <a:lnTo>
                    <a:pt x="108" y="25"/>
                  </a:lnTo>
                  <a:lnTo>
                    <a:pt x="114" y="29"/>
                  </a:lnTo>
                  <a:lnTo>
                    <a:pt x="119" y="32"/>
                  </a:lnTo>
                  <a:lnTo>
                    <a:pt x="124" y="36"/>
                  </a:lnTo>
                  <a:lnTo>
                    <a:pt x="130" y="39"/>
                  </a:lnTo>
                  <a:lnTo>
                    <a:pt x="135" y="45"/>
                  </a:lnTo>
                  <a:lnTo>
                    <a:pt x="121" y="79"/>
                  </a:lnTo>
                  <a:lnTo>
                    <a:pt x="117" y="76"/>
                  </a:lnTo>
                  <a:lnTo>
                    <a:pt x="114" y="74"/>
                  </a:lnTo>
                  <a:lnTo>
                    <a:pt x="109" y="71"/>
                  </a:lnTo>
                  <a:lnTo>
                    <a:pt x="106" y="69"/>
                  </a:lnTo>
                  <a:lnTo>
                    <a:pt x="102" y="66"/>
                  </a:lnTo>
                  <a:lnTo>
                    <a:pt x="99" y="65"/>
                  </a:lnTo>
                  <a:lnTo>
                    <a:pt x="94" y="63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3" y="61"/>
                  </a:lnTo>
                  <a:lnTo>
                    <a:pt x="80" y="61"/>
                  </a:lnTo>
                  <a:lnTo>
                    <a:pt x="77" y="61"/>
                  </a:lnTo>
                  <a:lnTo>
                    <a:pt x="74" y="61"/>
                  </a:lnTo>
                  <a:lnTo>
                    <a:pt x="71" y="62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3" y="65"/>
                  </a:lnTo>
                  <a:lnTo>
                    <a:pt x="61" y="67"/>
                  </a:lnTo>
                  <a:lnTo>
                    <a:pt x="59" y="70"/>
                  </a:lnTo>
                  <a:lnTo>
                    <a:pt x="56" y="72"/>
                  </a:lnTo>
                  <a:lnTo>
                    <a:pt x="54" y="74"/>
                  </a:lnTo>
                  <a:lnTo>
                    <a:pt x="52" y="76"/>
                  </a:lnTo>
                  <a:lnTo>
                    <a:pt x="51" y="79"/>
                  </a:lnTo>
                  <a:lnTo>
                    <a:pt x="50" y="83"/>
                  </a:lnTo>
                  <a:lnTo>
                    <a:pt x="48" y="88"/>
                  </a:lnTo>
                  <a:lnTo>
                    <a:pt x="47" y="93"/>
                  </a:lnTo>
                  <a:lnTo>
                    <a:pt x="46" y="99"/>
                  </a:lnTo>
                  <a:lnTo>
                    <a:pt x="44" y="105"/>
                  </a:lnTo>
                  <a:lnTo>
                    <a:pt x="43" y="111"/>
                  </a:lnTo>
                  <a:lnTo>
                    <a:pt x="43" y="117"/>
                  </a:lnTo>
                  <a:lnTo>
                    <a:pt x="42" y="124"/>
                  </a:lnTo>
                  <a:lnTo>
                    <a:pt x="42" y="130"/>
                  </a:lnTo>
                  <a:lnTo>
                    <a:pt x="42" y="26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3" name="Freeform 192"/>
            <p:cNvSpPr>
              <a:spLocks noEditPoints="1"/>
            </p:cNvSpPr>
            <p:nvPr/>
          </p:nvSpPr>
          <p:spPr bwMode="auto">
            <a:xfrm>
              <a:off x="2575" y="2257"/>
              <a:ext cx="46" cy="58"/>
            </a:xfrm>
            <a:custGeom>
              <a:avLst/>
              <a:gdLst>
                <a:gd name="T0" fmla="*/ 6 w 229"/>
                <a:gd name="T1" fmla="*/ 10 h 291"/>
                <a:gd name="T2" fmla="*/ 5 w 229"/>
                <a:gd name="T3" fmla="*/ 10 h 291"/>
                <a:gd name="T4" fmla="*/ 4 w 229"/>
                <a:gd name="T5" fmla="*/ 10 h 291"/>
                <a:gd name="T6" fmla="*/ 2 w 229"/>
                <a:gd name="T7" fmla="*/ 10 h 291"/>
                <a:gd name="T8" fmla="*/ 1 w 229"/>
                <a:gd name="T9" fmla="*/ 9 h 291"/>
                <a:gd name="T10" fmla="*/ 0 w 229"/>
                <a:gd name="T11" fmla="*/ 7 h 291"/>
                <a:gd name="T12" fmla="*/ 0 w 229"/>
                <a:gd name="T13" fmla="*/ 6 h 291"/>
                <a:gd name="T14" fmla="*/ 0 w 229"/>
                <a:gd name="T15" fmla="*/ 5 h 291"/>
                <a:gd name="T16" fmla="*/ 1 w 229"/>
                <a:gd name="T17" fmla="*/ 5 h 291"/>
                <a:gd name="T18" fmla="*/ 1 w 229"/>
                <a:gd name="T19" fmla="*/ 5 h 291"/>
                <a:gd name="T20" fmla="*/ 2 w 229"/>
                <a:gd name="T21" fmla="*/ 4 h 291"/>
                <a:gd name="T22" fmla="*/ 3 w 229"/>
                <a:gd name="T23" fmla="*/ 4 h 291"/>
                <a:gd name="T24" fmla="*/ 4 w 229"/>
                <a:gd name="T25" fmla="*/ 4 h 291"/>
                <a:gd name="T26" fmla="*/ 6 w 229"/>
                <a:gd name="T27" fmla="*/ 5 h 291"/>
                <a:gd name="T28" fmla="*/ 7 w 229"/>
                <a:gd name="T29" fmla="*/ 5 h 291"/>
                <a:gd name="T30" fmla="*/ 7 w 229"/>
                <a:gd name="T31" fmla="*/ 4 h 291"/>
                <a:gd name="T32" fmla="*/ 7 w 229"/>
                <a:gd name="T33" fmla="*/ 3 h 291"/>
                <a:gd name="T34" fmla="*/ 6 w 229"/>
                <a:gd name="T35" fmla="*/ 3 h 291"/>
                <a:gd name="T36" fmla="*/ 5 w 229"/>
                <a:gd name="T37" fmla="*/ 2 h 291"/>
                <a:gd name="T38" fmla="*/ 4 w 229"/>
                <a:gd name="T39" fmla="*/ 1 h 291"/>
                <a:gd name="T40" fmla="*/ 3 w 229"/>
                <a:gd name="T41" fmla="*/ 2 h 291"/>
                <a:gd name="T42" fmla="*/ 2 w 229"/>
                <a:gd name="T43" fmla="*/ 2 h 291"/>
                <a:gd name="T44" fmla="*/ 0 w 229"/>
                <a:gd name="T45" fmla="*/ 2 h 291"/>
                <a:gd name="T46" fmla="*/ 1 w 229"/>
                <a:gd name="T47" fmla="*/ 1 h 291"/>
                <a:gd name="T48" fmla="*/ 2 w 229"/>
                <a:gd name="T49" fmla="*/ 0 h 291"/>
                <a:gd name="T50" fmla="*/ 3 w 229"/>
                <a:gd name="T51" fmla="*/ 0 h 291"/>
                <a:gd name="T52" fmla="*/ 4 w 229"/>
                <a:gd name="T53" fmla="*/ 0 h 291"/>
                <a:gd name="T54" fmla="*/ 5 w 229"/>
                <a:gd name="T55" fmla="*/ 0 h 291"/>
                <a:gd name="T56" fmla="*/ 7 w 229"/>
                <a:gd name="T57" fmla="*/ 1 h 291"/>
                <a:gd name="T58" fmla="*/ 8 w 229"/>
                <a:gd name="T59" fmla="*/ 2 h 291"/>
                <a:gd name="T60" fmla="*/ 8 w 229"/>
                <a:gd name="T61" fmla="*/ 2 h 291"/>
                <a:gd name="T62" fmla="*/ 9 w 229"/>
                <a:gd name="T63" fmla="*/ 3 h 291"/>
                <a:gd name="T64" fmla="*/ 9 w 229"/>
                <a:gd name="T65" fmla="*/ 4 h 291"/>
                <a:gd name="T66" fmla="*/ 9 w 229"/>
                <a:gd name="T67" fmla="*/ 5 h 291"/>
                <a:gd name="T68" fmla="*/ 9 w 229"/>
                <a:gd name="T69" fmla="*/ 9 h 291"/>
                <a:gd name="T70" fmla="*/ 9 w 229"/>
                <a:gd name="T71" fmla="*/ 10 h 291"/>
                <a:gd name="T72" fmla="*/ 9 w 229"/>
                <a:gd name="T73" fmla="*/ 11 h 291"/>
                <a:gd name="T74" fmla="*/ 7 w 229"/>
                <a:gd name="T75" fmla="*/ 11 h 291"/>
                <a:gd name="T76" fmla="*/ 7 w 229"/>
                <a:gd name="T77" fmla="*/ 10 h 291"/>
                <a:gd name="T78" fmla="*/ 6 w 229"/>
                <a:gd name="T79" fmla="*/ 6 h 291"/>
                <a:gd name="T80" fmla="*/ 4 w 229"/>
                <a:gd name="T81" fmla="*/ 6 h 291"/>
                <a:gd name="T82" fmla="*/ 3 w 229"/>
                <a:gd name="T83" fmla="*/ 6 h 291"/>
                <a:gd name="T84" fmla="*/ 3 w 229"/>
                <a:gd name="T85" fmla="*/ 6 h 291"/>
                <a:gd name="T86" fmla="*/ 2 w 229"/>
                <a:gd name="T87" fmla="*/ 6 h 291"/>
                <a:gd name="T88" fmla="*/ 2 w 229"/>
                <a:gd name="T89" fmla="*/ 7 h 291"/>
                <a:gd name="T90" fmla="*/ 2 w 229"/>
                <a:gd name="T91" fmla="*/ 7 h 291"/>
                <a:gd name="T92" fmla="*/ 2 w 229"/>
                <a:gd name="T93" fmla="*/ 8 h 291"/>
                <a:gd name="T94" fmla="*/ 3 w 229"/>
                <a:gd name="T95" fmla="*/ 9 h 291"/>
                <a:gd name="T96" fmla="*/ 4 w 229"/>
                <a:gd name="T97" fmla="*/ 9 h 291"/>
                <a:gd name="T98" fmla="*/ 5 w 229"/>
                <a:gd name="T99" fmla="*/ 9 h 291"/>
                <a:gd name="T100" fmla="*/ 6 w 229"/>
                <a:gd name="T101" fmla="*/ 9 h 291"/>
                <a:gd name="T102" fmla="*/ 7 w 229"/>
                <a:gd name="T103" fmla="*/ 8 h 291"/>
                <a:gd name="T104" fmla="*/ 7 w 229"/>
                <a:gd name="T105" fmla="*/ 8 h 291"/>
                <a:gd name="T106" fmla="*/ 7 w 229"/>
                <a:gd name="T107" fmla="*/ 6 h 2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29" h="291">
                  <a:moveTo>
                    <a:pt x="177" y="246"/>
                  </a:moveTo>
                  <a:lnTo>
                    <a:pt x="171" y="250"/>
                  </a:lnTo>
                  <a:lnTo>
                    <a:pt x="165" y="252"/>
                  </a:lnTo>
                  <a:lnTo>
                    <a:pt x="160" y="255"/>
                  </a:lnTo>
                  <a:lnTo>
                    <a:pt x="155" y="257"/>
                  </a:lnTo>
                  <a:lnTo>
                    <a:pt x="148" y="258"/>
                  </a:lnTo>
                  <a:lnTo>
                    <a:pt x="143" y="260"/>
                  </a:lnTo>
                  <a:lnTo>
                    <a:pt x="137" y="261"/>
                  </a:lnTo>
                  <a:lnTo>
                    <a:pt x="132" y="263"/>
                  </a:lnTo>
                  <a:lnTo>
                    <a:pt x="127" y="263"/>
                  </a:lnTo>
                  <a:lnTo>
                    <a:pt x="121" y="263"/>
                  </a:lnTo>
                  <a:lnTo>
                    <a:pt x="116" y="263"/>
                  </a:lnTo>
                  <a:lnTo>
                    <a:pt x="109" y="263"/>
                  </a:lnTo>
                  <a:lnTo>
                    <a:pt x="104" y="261"/>
                  </a:lnTo>
                  <a:lnTo>
                    <a:pt x="97" y="260"/>
                  </a:lnTo>
                  <a:lnTo>
                    <a:pt x="92" y="259"/>
                  </a:lnTo>
                  <a:lnTo>
                    <a:pt x="85" y="258"/>
                  </a:lnTo>
                  <a:lnTo>
                    <a:pt x="76" y="255"/>
                  </a:lnTo>
                  <a:lnTo>
                    <a:pt x="66" y="252"/>
                  </a:lnTo>
                  <a:lnTo>
                    <a:pt x="57" y="247"/>
                  </a:lnTo>
                  <a:lnTo>
                    <a:pt x="50" y="243"/>
                  </a:lnTo>
                  <a:lnTo>
                    <a:pt x="42" y="238"/>
                  </a:lnTo>
                  <a:lnTo>
                    <a:pt x="35" y="233"/>
                  </a:lnTo>
                  <a:lnTo>
                    <a:pt x="28" y="227"/>
                  </a:lnTo>
                  <a:lnTo>
                    <a:pt x="23" y="220"/>
                  </a:lnTo>
                  <a:lnTo>
                    <a:pt x="17" y="214"/>
                  </a:lnTo>
                  <a:lnTo>
                    <a:pt x="13" y="207"/>
                  </a:lnTo>
                  <a:lnTo>
                    <a:pt x="9" y="201"/>
                  </a:lnTo>
                  <a:lnTo>
                    <a:pt x="7" y="193"/>
                  </a:lnTo>
                  <a:lnTo>
                    <a:pt x="3" y="187"/>
                  </a:lnTo>
                  <a:lnTo>
                    <a:pt x="2" y="179"/>
                  </a:lnTo>
                  <a:lnTo>
                    <a:pt x="1" y="172"/>
                  </a:lnTo>
                  <a:lnTo>
                    <a:pt x="0" y="164"/>
                  </a:lnTo>
                  <a:lnTo>
                    <a:pt x="1" y="159"/>
                  </a:lnTo>
                  <a:lnTo>
                    <a:pt x="1" y="154"/>
                  </a:lnTo>
                  <a:lnTo>
                    <a:pt x="1" y="151"/>
                  </a:lnTo>
                  <a:lnTo>
                    <a:pt x="2" y="147"/>
                  </a:lnTo>
                  <a:lnTo>
                    <a:pt x="3" y="143"/>
                  </a:lnTo>
                  <a:lnTo>
                    <a:pt x="5" y="139"/>
                  </a:lnTo>
                  <a:lnTo>
                    <a:pt x="7" y="136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6"/>
                  </a:lnTo>
                  <a:lnTo>
                    <a:pt x="16" y="124"/>
                  </a:lnTo>
                  <a:lnTo>
                    <a:pt x="18" y="122"/>
                  </a:lnTo>
                  <a:lnTo>
                    <a:pt x="22" y="120"/>
                  </a:lnTo>
                  <a:lnTo>
                    <a:pt x="24" y="118"/>
                  </a:lnTo>
                  <a:lnTo>
                    <a:pt x="27" y="116"/>
                  </a:lnTo>
                  <a:lnTo>
                    <a:pt x="30" y="114"/>
                  </a:lnTo>
                  <a:lnTo>
                    <a:pt x="34" y="113"/>
                  </a:lnTo>
                  <a:lnTo>
                    <a:pt x="38" y="111"/>
                  </a:lnTo>
                  <a:lnTo>
                    <a:pt x="41" y="111"/>
                  </a:lnTo>
                  <a:lnTo>
                    <a:pt x="45" y="110"/>
                  </a:lnTo>
                  <a:lnTo>
                    <a:pt x="49" y="109"/>
                  </a:lnTo>
                  <a:lnTo>
                    <a:pt x="53" y="109"/>
                  </a:lnTo>
                  <a:lnTo>
                    <a:pt x="57" y="109"/>
                  </a:lnTo>
                  <a:lnTo>
                    <a:pt x="61" y="108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1" y="110"/>
                  </a:lnTo>
                  <a:lnTo>
                    <a:pt x="87" y="110"/>
                  </a:lnTo>
                  <a:lnTo>
                    <a:pt x="92" y="111"/>
                  </a:lnTo>
                  <a:lnTo>
                    <a:pt x="98" y="112"/>
                  </a:lnTo>
                  <a:lnTo>
                    <a:pt x="110" y="114"/>
                  </a:lnTo>
                  <a:lnTo>
                    <a:pt x="122" y="116"/>
                  </a:lnTo>
                  <a:lnTo>
                    <a:pt x="133" y="117"/>
                  </a:lnTo>
                  <a:lnTo>
                    <a:pt x="143" y="118"/>
                  </a:lnTo>
                  <a:lnTo>
                    <a:pt x="151" y="118"/>
                  </a:lnTo>
                  <a:lnTo>
                    <a:pt x="160" y="118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4" y="116"/>
                  </a:lnTo>
                  <a:lnTo>
                    <a:pt x="174" y="113"/>
                  </a:lnTo>
                  <a:lnTo>
                    <a:pt x="174" y="112"/>
                  </a:lnTo>
                  <a:lnTo>
                    <a:pt x="174" y="111"/>
                  </a:lnTo>
                  <a:lnTo>
                    <a:pt x="174" y="109"/>
                  </a:lnTo>
                  <a:lnTo>
                    <a:pt x="174" y="108"/>
                  </a:lnTo>
                  <a:lnTo>
                    <a:pt x="174" y="107"/>
                  </a:lnTo>
                  <a:lnTo>
                    <a:pt x="174" y="100"/>
                  </a:lnTo>
                  <a:lnTo>
                    <a:pt x="173" y="95"/>
                  </a:lnTo>
                  <a:lnTo>
                    <a:pt x="172" y="90"/>
                  </a:lnTo>
                  <a:lnTo>
                    <a:pt x="171" y="84"/>
                  </a:lnTo>
                  <a:lnTo>
                    <a:pt x="170" y="80"/>
                  </a:lnTo>
                  <a:lnTo>
                    <a:pt x="168" y="74"/>
                  </a:lnTo>
                  <a:lnTo>
                    <a:pt x="164" y="71"/>
                  </a:lnTo>
                  <a:lnTo>
                    <a:pt x="162" y="67"/>
                  </a:lnTo>
                  <a:lnTo>
                    <a:pt x="158" y="63"/>
                  </a:lnTo>
                  <a:lnTo>
                    <a:pt x="152" y="58"/>
                  </a:lnTo>
                  <a:lnTo>
                    <a:pt x="148" y="55"/>
                  </a:lnTo>
                  <a:lnTo>
                    <a:pt x="142" y="52"/>
                  </a:lnTo>
                  <a:lnTo>
                    <a:pt x="135" y="48"/>
                  </a:lnTo>
                  <a:lnTo>
                    <a:pt x="129" y="45"/>
                  </a:lnTo>
                  <a:lnTo>
                    <a:pt x="121" y="42"/>
                  </a:lnTo>
                  <a:lnTo>
                    <a:pt x="114" y="40"/>
                  </a:lnTo>
                  <a:lnTo>
                    <a:pt x="107" y="39"/>
                  </a:lnTo>
                  <a:lnTo>
                    <a:pt x="101" y="37"/>
                  </a:lnTo>
                  <a:lnTo>
                    <a:pt x="94" y="37"/>
                  </a:lnTo>
                  <a:lnTo>
                    <a:pt x="88" y="36"/>
                  </a:lnTo>
                  <a:lnTo>
                    <a:pt x="83" y="36"/>
                  </a:lnTo>
                  <a:lnTo>
                    <a:pt x="78" y="37"/>
                  </a:lnTo>
                  <a:lnTo>
                    <a:pt x="74" y="38"/>
                  </a:lnTo>
                  <a:lnTo>
                    <a:pt x="70" y="39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1" y="46"/>
                  </a:lnTo>
                  <a:lnTo>
                    <a:pt x="57" y="50"/>
                  </a:lnTo>
                  <a:lnTo>
                    <a:pt x="55" y="54"/>
                  </a:lnTo>
                  <a:lnTo>
                    <a:pt x="53" y="59"/>
                  </a:lnTo>
                  <a:lnTo>
                    <a:pt x="51" y="65"/>
                  </a:lnTo>
                  <a:lnTo>
                    <a:pt x="49" y="70"/>
                  </a:lnTo>
                  <a:lnTo>
                    <a:pt x="8" y="54"/>
                  </a:lnTo>
                  <a:lnTo>
                    <a:pt x="10" y="47"/>
                  </a:lnTo>
                  <a:lnTo>
                    <a:pt x="11" y="42"/>
                  </a:lnTo>
                  <a:lnTo>
                    <a:pt x="13" y="37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21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9" y="13"/>
                  </a:lnTo>
                  <a:lnTo>
                    <a:pt x="34" y="10"/>
                  </a:lnTo>
                  <a:lnTo>
                    <a:pt x="38" y="7"/>
                  </a:lnTo>
                  <a:lnTo>
                    <a:pt x="42" y="5"/>
                  </a:lnTo>
                  <a:lnTo>
                    <a:pt x="47" y="4"/>
                  </a:lnTo>
                  <a:lnTo>
                    <a:pt x="52" y="2"/>
                  </a:lnTo>
                  <a:lnTo>
                    <a:pt x="57" y="1"/>
                  </a:lnTo>
                  <a:lnTo>
                    <a:pt x="64" y="1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97" y="2"/>
                  </a:lnTo>
                  <a:lnTo>
                    <a:pt x="105" y="3"/>
                  </a:lnTo>
                  <a:lnTo>
                    <a:pt x="112" y="5"/>
                  </a:lnTo>
                  <a:lnTo>
                    <a:pt x="120" y="6"/>
                  </a:lnTo>
                  <a:lnTo>
                    <a:pt x="128" y="10"/>
                  </a:lnTo>
                  <a:lnTo>
                    <a:pt x="135" y="12"/>
                  </a:lnTo>
                  <a:lnTo>
                    <a:pt x="143" y="14"/>
                  </a:lnTo>
                  <a:lnTo>
                    <a:pt x="149" y="16"/>
                  </a:lnTo>
                  <a:lnTo>
                    <a:pt x="156" y="19"/>
                  </a:lnTo>
                  <a:lnTo>
                    <a:pt x="161" y="23"/>
                  </a:lnTo>
                  <a:lnTo>
                    <a:pt x="167" y="25"/>
                  </a:lnTo>
                  <a:lnTo>
                    <a:pt x="172" y="28"/>
                  </a:lnTo>
                  <a:lnTo>
                    <a:pt x="176" y="31"/>
                  </a:lnTo>
                  <a:lnTo>
                    <a:pt x="181" y="34"/>
                  </a:lnTo>
                  <a:lnTo>
                    <a:pt x="185" y="38"/>
                  </a:lnTo>
                  <a:lnTo>
                    <a:pt x="189" y="41"/>
                  </a:lnTo>
                  <a:lnTo>
                    <a:pt x="192" y="44"/>
                  </a:lnTo>
                  <a:lnTo>
                    <a:pt x="196" y="48"/>
                  </a:lnTo>
                  <a:lnTo>
                    <a:pt x="199" y="52"/>
                  </a:lnTo>
                  <a:lnTo>
                    <a:pt x="201" y="55"/>
                  </a:lnTo>
                  <a:lnTo>
                    <a:pt x="203" y="58"/>
                  </a:lnTo>
                  <a:lnTo>
                    <a:pt x="205" y="63"/>
                  </a:lnTo>
                  <a:lnTo>
                    <a:pt x="208" y="66"/>
                  </a:lnTo>
                  <a:lnTo>
                    <a:pt x="209" y="70"/>
                  </a:lnTo>
                  <a:lnTo>
                    <a:pt x="211" y="74"/>
                  </a:lnTo>
                  <a:lnTo>
                    <a:pt x="212" y="79"/>
                  </a:lnTo>
                  <a:lnTo>
                    <a:pt x="213" y="83"/>
                  </a:lnTo>
                  <a:lnTo>
                    <a:pt x="214" y="87"/>
                  </a:lnTo>
                  <a:lnTo>
                    <a:pt x="215" y="91"/>
                  </a:lnTo>
                  <a:lnTo>
                    <a:pt x="215" y="94"/>
                  </a:lnTo>
                  <a:lnTo>
                    <a:pt x="215" y="98"/>
                  </a:lnTo>
                  <a:lnTo>
                    <a:pt x="216" y="103"/>
                  </a:lnTo>
                  <a:lnTo>
                    <a:pt x="216" y="108"/>
                  </a:lnTo>
                  <a:lnTo>
                    <a:pt x="216" y="113"/>
                  </a:lnTo>
                  <a:lnTo>
                    <a:pt x="216" y="120"/>
                  </a:lnTo>
                  <a:lnTo>
                    <a:pt x="216" y="126"/>
                  </a:lnTo>
                  <a:lnTo>
                    <a:pt x="216" y="183"/>
                  </a:lnTo>
                  <a:lnTo>
                    <a:pt x="216" y="197"/>
                  </a:lnTo>
                  <a:lnTo>
                    <a:pt x="216" y="210"/>
                  </a:lnTo>
                  <a:lnTo>
                    <a:pt x="216" y="221"/>
                  </a:lnTo>
                  <a:lnTo>
                    <a:pt x="217" y="231"/>
                  </a:lnTo>
                  <a:lnTo>
                    <a:pt x="217" y="240"/>
                  </a:lnTo>
                  <a:lnTo>
                    <a:pt x="217" y="247"/>
                  </a:lnTo>
                  <a:lnTo>
                    <a:pt x="218" y="253"/>
                  </a:lnTo>
                  <a:lnTo>
                    <a:pt x="219" y="258"/>
                  </a:lnTo>
                  <a:lnTo>
                    <a:pt x="219" y="263"/>
                  </a:lnTo>
                  <a:lnTo>
                    <a:pt x="221" y="266"/>
                  </a:lnTo>
                  <a:lnTo>
                    <a:pt x="222" y="270"/>
                  </a:lnTo>
                  <a:lnTo>
                    <a:pt x="223" y="274"/>
                  </a:lnTo>
                  <a:lnTo>
                    <a:pt x="225" y="279"/>
                  </a:lnTo>
                  <a:lnTo>
                    <a:pt x="226" y="283"/>
                  </a:lnTo>
                  <a:lnTo>
                    <a:pt x="228" y="286"/>
                  </a:lnTo>
                  <a:lnTo>
                    <a:pt x="229" y="291"/>
                  </a:lnTo>
                  <a:lnTo>
                    <a:pt x="186" y="279"/>
                  </a:lnTo>
                  <a:lnTo>
                    <a:pt x="184" y="275"/>
                  </a:lnTo>
                  <a:lnTo>
                    <a:pt x="183" y="271"/>
                  </a:lnTo>
                  <a:lnTo>
                    <a:pt x="182" y="267"/>
                  </a:lnTo>
                  <a:lnTo>
                    <a:pt x="181" y="264"/>
                  </a:lnTo>
                  <a:lnTo>
                    <a:pt x="179" y="259"/>
                  </a:lnTo>
                  <a:lnTo>
                    <a:pt x="178" y="255"/>
                  </a:lnTo>
                  <a:lnTo>
                    <a:pt x="177" y="251"/>
                  </a:lnTo>
                  <a:lnTo>
                    <a:pt x="177" y="246"/>
                  </a:lnTo>
                  <a:close/>
                  <a:moveTo>
                    <a:pt x="174" y="151"/>
                  </a:moveTo>
                  <a:lnTo>
                    <a:pt x="168" y="151"/>
                  </a:lnTo>
                  <a:lnTo>
                    <a:pt x="161" y="152"/>
                  </a:lnTo>
                  <a:lnTo>
                    <a:pt x="154" y="152"/>
                  </a:lnTo>
                  <a:lnTo>
                    <a:pt x="145" y="152"/>
                  </a:lnTo>
                  <a:lnTo>
                    <a:pt x="136" y="151"/>
                  </a:lnTo>
                  <a:lnTo>
                    <a:pt x="127" y="151"/>
                  </a:lnTo>
                  <a:lnTo>
                    <a:pt x="116" y="150"/>
                  </a:lnTo>
                  <a:lnTo>
                    <a:pt x="105" y="148"/>
                  </a:lnTo>
                  <a:lnTo>
                    <a:pt x="98" y="148"/>
                  </a:lnTo>
                  <a:lnTo>
                    <a:pt x="93" y="147"/>
                  </a:lnTo>
                  <a:lnTo>
                    <a:pt x="88" y="147"/>
                  </a:lnTo>
                  <a:lnTo>
                    <a:pt x="82" y="147"/>
                  </a:lnTo>
                  <a:lnTo>
                    <a:pt x="78" y="146"/>
                  </a:lnTo>
                  <a:lnTo>
                    <a:pt x="75" y="146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9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4" y="152"/>
                  </a:lnTo>
                  <a:lnTo>
                    <a:pt x="53" y="154"/>
                  </a:lnTo>
                  <a:lnTo>
                    <a:pt x="52" y="157"/>
                  </a:lnTo>
                  <a:lnTo>
                    <a:pt x="50" y="158"/>
                  </a:lnTo>
                  <a:lnTo>
                    <a:pt x="49" y="160"/>
                  </a:lnTo>
                  <a:lnTo>
                    <a:pt x="48" y="162"/>
                  </a:lnTo>
                  <a:lnTo>
                    <a:pt x="47" y="164"/>
                  </a:lnTo>
                  <a:lnTo>
                    <a:pt x="47" y="166"/>
                  </a:lnTo>
                  <a:lnTo>
                    <a:pt x="45" y="170"/>
                  </a:lnTo>
                  <a:lnTo>
                    <a:pt x="45" y="172"/>
                  </a:lnTo>
                  <a:lnTo>
                    <a:pt x="45" y="175"/>
                  </a:lnTo>
                  <a:lnTo>
                    <a:pt x="45" y="179"/>
                  </a:lnTo>
                  <a:lnTo>
                    <a:pt x="47" y="183"/>
                  </a:lnTo>
                  <a:lnTo>
                    <a:pt x="48" y="187"/>
                  </a:lnTo>
                  <a:lnTo>
                    <a:pt x="49" y="191"/>
                  </a:lnTo>
                  <a:lnTo>
                    <a:pt x="51" y="194"/>
                  </a:lnTo>
                  <a:lnTo>
                    <a:pt x="53" y="199"/>
                  </a:lnTo>
                  <a:lnTo>
                    <a:pt x="55" y="202"/>
                  </a:lnTo>
                  <a:lnTo>
                    <a:pt x="58" y="206"/>
                  </a:lnTo>
                  <a:lnTo>
                    <a:pt x="62" y="210"/>
                  </a:lnTo>
                  <a:lnTo>
                    <a:pt x="65" y="213"/>
                  </a:lnTo>
                  <a:lnTo>
                    <a:pt x="69" y="216"/>
                  </a:lnTo>
                  <a:lnTo>
                    <a:pt x="74" y="219"/>
                  </a:lnTo>
                  <a:lnTo>
                    <a:pt x="79" y="221"/>
                  </a:lnTo>
                  <a:lnTo>
                    <a:pt x="84" y="224"/>
                  </a:lnTo>
                  <a:lnTo>
                    <a:pt x="90" y="226"/>
                  </a:lnTo>
                  <a:lnTo>
                    <a:pt x="95" y="227"/>
                  </a:lnTo>
                  <a:lnTo>
                    <a:pt x="102" y="229"/>
                  </a:lnTo>
                  <a:lnTo>
                    <a:pt x="107" y="230"/>
                  </a:lnTo>
                  <a:lnTo>
                    <a:pt x="114" y="230"/>
                  </a:lnTo>
                  <a:lnTo>
                    <a:pt x="119" y="231"/>
                  </a:lnTo>
                  <a:lnTo>
                    <a:pt x="124" y="231"/>
                  </a:lnTo>
                  <a:lnTo>
                    <a:pt x="129" y="230"/>
                  </a:lnTo>
                  <a:lnTo>
                    <a:pt x="134" y="230"/>
                  </a:lnTo>
                  <a:lnTo>
                    <a:pt x="140" y="228"/>
                  </a:lnTo>
                  <a:lnTo>
                    <a:pt x="144" y="227"/>
                  </a:lnTo>
                  <a:lnTo>
                    <a:pt x="148" y="225"/>
                  </a:lnTo>
                  <a:lnTo>
                    <a:pt x="151" y="223"/>
                  </a:lnTo>
                  <a:lnTo>
                    <a:pt x="156" y="220"/>
                  </a:lnTo>
                  <a:lnTo>
                    <a:pt x="159" y="217"/>
                  </a:lnTo>
                  <a:lnTo>
                    <a:pt x="162" y="214"/>
                  </a:lnTo>
                  <a:lnTo>
                    <a:pt x="164" y="211"/>
                  </a:lnTo>
                  <a:lnTo>
                    <a:pt x="167" y="206"/>
                  </a:lnTo>
                  <a:lnTo>
                    <a:pt x="169" y="203"/>
                  </a:lnTo>
                  <a:lnTo>
                    <a:pt x="170" y="200"/>
                  </a:lnTo>
                  <a:lnTo>
                    <a:pt x="171" y="195"/>
                  </a:lnTo>
                  <a:lnTo>
                    <a:pt x="172" y="190"/>
                  </a:lnTo>
                  <a:lnTo>
                    <a:pt x="173" y="185"/>
                  </a:lnTo>
                  <a:lnTo>
                    <a:pt x="173" y="179"/>
                  </a:lnTo>
                  <a:lnTo>
                    <a:pt x="174" y="173"/>
                  </a:lnTo>
                  <a:lnTo>
                    <a:pt x="174" y="166"/>
                  </a:lnTo>
                  <a:lnTo>
                    <a:pt x="174" y="1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631" y="2268"/>
              <a:ext cx="41" cy="60"/>
            </a:xfrm>
            <a:custGeom>
              <a:avLst/>
              <a:gdLst>
                <a:gd name="T0" fmla="*/ 0 w 202"/>
                <a:gd name="T1" fmla="*/ 0 h 303"/>
                <a:gd name="T2" fmla="*/ 2 w 202"/>
                <a:gd name="T3" fmla="*/ 2 h 303"/>
                <a:gd name="T4" fmla="*/ 2 w 202"/>
                <a:gd name="T5" fmla="*/ 1 h 303"/>
                <a:gd name="T6" fmla="*/ 3 w 202"/>
                <a:gd name="T7" fmla="*/ 1 h 303"/>
                <a:gd name="T8" fmla="*/ 4 w 202"/>
                <a:gd name="T9" fmla="*/ 1 h 303"/>
                <a:gd name="T10" fmla="*/ 5 w 202"/>
                <a:gd name="T11" fmla="*/ 1 h 303"/>
                <a:gd name="T12" fmla="*/ 5 w 202"/>
                <a:gd name="T13" fmla="*/ 1 h 303"/>
                <a:gd name="T14" fmla="*/ 6 w 202"/>
                <a:gd name="T15" fmla="*/ 1 h 303"/>
                <a:gd name="T16" fmla="*/ 6 w 202"/>
                <a:gd name="T17" fmla="*/ 2 h 303"/>
                <a:gd name="T18" fmla="*/ 6 w 202"/>
                <a:gd name="T19" fmla="*/ 2 h 303"/>
                <a:gd name="T20" fmla="*/ 7 w 202"/>
                <a:gd name="T21" fmla="*/ 2 h 303"/>
                <a:gd name="T22" fmla="*/ 7 w 202"/>
                <a:gd name="T23" fmla="*/ 2 h 303"/>
                <a:gd name="T24" fmla="*/ 8 w 202"/>
                <a:gd name="T25" fmla="*/ 3 h 303"/>
                <a:gd name="T26" fmla="*/ 8 w 202"/>
                <a:gd name="T27" fmla="*/ 3 h 303"/>
                <a:gd name="T28" fmla="*/ 8 w 202"/>
                <a:gd name="T29" fmla="*/ 3 h 303"/>
                <a:gd name="T30" fmla="*/ 8 w 202"/>
                <a:gd name="T31" fmla="*/ 4 h 303"/>
                <a:gd name="T32" fmla="*/ 8 w 202"/>
                <a:gd name="T33" fmla="*/ 4 h 303"/>
                <a:gd name="T34" fmla="*/ 8 w 202"/>
                <a:gd name="T35" fmla="*/ 4 h 303"/>
                <a:gd name="T36" fmla="*/ 8 w 202"/>
                <a:gd name="T37" fmla="*/ 5 h 303"/>
                <a:gd name="T38" fmla="*/ 8 w 202"/>
                <a:gd name="T39" fmla="*/ 5 h 303"/>
                <a:gd name="T40" fmla="*/ 8 w 202"/>
                <a:gd name="T41" fmla="*/ 5 h 303"/>
                <a:gd name="T42" fmla="*/ 8 w 202"/>
                <a:gd name="T43" fmla="*/ 6 h 303"/>
                <a:gd name="T44" fmla="*/ 6 w 202"/>
                <a:gd name="T45" fmla="*/ 11 h 303"/>
                <a:gd name="T46" fmla="*/ 6 w 202"/>
                <a:gd name="T47" fmla="*/ 5 h 303"/>
                <a:gd name="T48" fmla="*/ 6 w 202"/>
                <a:gd name="T49" fmla="*/ 5 h 303"/>
                <a:gd name="T50" fmla="*/ 6 w 202"/>
                <a:gd name="T51" fmla="*/ 4 h 303"/>
                <a:gd name="T52" fmla="*/ 6 w 202"/>
                <a:gd name="T53" fmla="*/ 4 h 303"/>
                <a:gd name="T54" fmla="*/ 6 w 202"/>
                <a:gd name="T55" fmla="*/ 4 h 303"/>
                <a:gd name="T56" fmla="*/ 6 w 202"/>
                <a:gd name="T57" fmla="*/ 4 h 303"/>
                <a:gd name="T58" fmla="*/ 6 w 202"/>
                <a:gd name="T59" fmla="*/ 3 h 303"/>
                <a:gd name="T60" fmla="*/ 6 w 202"/>
                <a:gd name="T61" fmla="*/ 3 h 303"/>
                <a:gd name="T62" fmla="*/ 5 w 202"/>
                <a:gd name="T63" fmla="*/ 3 h 303"/>
                <a:gd name="T64" fmla="*/ 5 w 202"/>
                <a:gd name="T65" fmla="*/ 3 h 303"/>
                <a:gd name="T66" fmla="*/ 5 w 202"/>
                <a:gd name="T67" fmla="*/ 3 h 303"/>
                <a:gd name="T68" fmla="*/ 5 w 202"/>
                <a:gd name="T69" fmla="*/ 2 h 303"/>
                <a:gd name="T70" fmla="*/ 4 w 202"/>
                <a:gd name="T71" fmla="*/ 2 h 303"/>
                <a:gd name="T72" fmla="*/ 4 w 202"/>
                <a:gd name="T73" fmla="*/ 2 h 303"/>
                <a:gd name="T74" fmla="*/ 3 w 202"/>
                <a:gd name="T75" fmla="*/ 2 h 303"/>
                <a:gd name="T76" fmla="*/ 3 w 202"/>
                <a:gd name="T77" fmla="*/ 2 h 303"/>
                <a:gd name="T78" fmla="*/ 2 w 202"/>
                <a:gd name="T79" fmla="*/ 3 h 303"/>
                <a:gd name="T80" fmla="*/ 2 w 202"/>
                <a:gd name="T81" fmla="*/ 3 h 303"/>
                <a:gd name="T82" fmla="*/ 2 w 202"/>
                <a:gd name="T83" fmla="*/ 4 h 303"/>
                <a:gd name="T84" fmla="*/ 2 w 202"/>
                <a:gd name="T85" fmla="*/ 4 h 303"/>
                <a:gd name="T86" fmla="*/ 2 w 202"/>
                <a:gd name="T87" fmla="*/ 10 h 3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303">
                  <a:moveTo>
                    <a:pt x="0" y="249"/>
                  </a:moveTo>
                  <a:lnTo>
                    <a:pt x="0" y="0"/>
                  </a:lnTo>
                  <a:lnTo>
                    <a:pt x="38" y="10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53" y="31"/>
                  </a:lnTo>
                  <a:lnTo>
                    <a:pt x="62" y="27"/>
                  </a:lnTo>
                  <a:lnTo>
                    <a:pt x="72" y="24"/>
                  </a:lnTo>
                  <a:lnTo>
                    <a:pt x="81" y="22"/>
                  </a:lnTo>
                  <a:lnTo>
                    <a:pt x="92" y="22"/>
                  </a:lnTo>
                  <a:lnTo>
                    <a:pt x="104" y="23"/>
                  </a:lnTo>
                  <a:lnTo>
                    <a:pt x="117" y="26"/>
                  </a:lnTo>
                  <a:lnTo>
                    <a:pt x="122" y="27"/>
                  </a:lnTo>
                  <a:lnTo>
                    <a:pt x="128" y="29"/>
                  </a:lnTo>
                  <a:lnTo>
                    <a:pt x="133" y="31"/>
                  </a:lnTo>
                  <a:lnTo>
                    <a:pt x="139" y="34"/>
                  </a:lnTo>
                  <a:lnTo>
                    <a:pt x="144" y="36"/>
                  </a:lnTo>
                  <a:lnTo>
                    <a:pt x="148" y="39"/>
                  </a:lnTo>
                  <a:lnTo>
                    <a:pt x="154" y="41"/>
                  </a:lnTo>
                  <a:lnTo>
                    <a:pt x="158" y="44"/>
                  </a:lnTo>
                  <a:lnTo>
                    <a:pt x="162" y="48"/>
                  </a:lnTo>
                  <a:lnTo>
                    <a:pt x="167" y="52"/>
                  </a:lnTo>
                  <a:lnTo>
                    <a:pt x="171" y="55"/>
                  </a:lnTo>
                  <a:lnTo>
                    <a:pt x="174" y="58"/>
                  </a:lnTo>
                  <a:lnTo>
                    <a:pt x="179" y="62"/>
                  </a:lnTo>
                  <a:lnTo>
                    <a:pt x="181" y="66"/>
                  </a:lnTo>
                  <a:lnTo>
                    <a:pt x="184" y="69"/>
                  </a:lnTo>
                  <a:lnTo>
                    <a:pt x="186" y="74"/>
                  </a:lnTo>
                  <a:lnTo>
                    <a:pt x="188" y="78"/>
                  </a:lnTo>
                  <a:lnTo>
                    <a:pt x="190" y="81"/>
                  </a:lnTo>
                  <a:lnTo>
                    <a:pt x="193" y="85"/>
                  </a:lnTo>
                  <a:lnTo>
                    <a:pt x="195" y="90"/>
                  </a:lnTo>
                  <a:lnTo>
                    <a:pt x="196" y="94"/>
                  </a:lnTo>
                  <a:lnTo>
                    <a:pt x="197" y="98"/>
                  </a:lnTo>
                  <a:lnTo>
                    <a:pt x="199" y="104"/>
                  </a:lnTo>
                  <a:lnTo>
                    <a:pt x="199" y="108"/>
                  </a:lnTo>
                  <a:lnTo>
                    <a:pt x="200" y="111"/>
                  </a:lnTo>
                  <a:lnTo>
                    <a:pt x="200" y="116"/>
                  </a:lnTo>
                  <a:lnTo>
                    <a:pt x="201" y="120"/>
                  </a:lnTo>
                  <a:lnTo>
                    <a:pt x="201" y="124"/>
                  </a:lnTo>
                  <a:lnTo>
                    <a:pt x="201" y="130"/>
                  </a:lnTo>
                  <a:lnTo>
                    <a:pt x="201" y="136"/>
                  </a:lnTo>
                  <a:lnTo>
                    <a:pt x="202" y="143"/>
                  </a:lnTo>
                  <a:lnTo>
                    <a:pt x="202" y="150"/>
                  </a:lnTo>
                  <a:lnTo>
                    <a:pt x="202" y="303"/>
                  </a:lnTo>
                  <a:lnTo>
                    <a:pt x="160" y="292"/>
                  </a:lnTo>
                  <a:lnTo>
                    <a:pt x="160" y="141"/>
                  </a:lnTo>
                  <a:lnTo>
                    <a:pt x="159" y="134"/>
                  </a:lnTo>
                  <a:lnTo>
                    <a:pt x="159" y="128"/>
                  </a:lnTo>
                  <a:lnTo>
                    <a:pt x="159" y="122"/>
                  </a:lnTo>
                  <a:lnTo>
                    <a:pt x="158" y="117"/>
                  </a:lnTo>
                  <a:lnTo>
                    <a:pt x="158" y="112"/>
                  </a:lnTo>
                  <a:lnTo>
                    <a:pt x="157" y="108"/>
                  </a:lnTo>
                  <a:lnTo>
                    <a:pt x="156" y="104"/>
                  </a:lnTo>
                  <a:lnTo>
                    <a:pt x="155" y="101"/>
                  </a:lnTo>
                  <a:lnTo>
                    <a:pt x="154" y="97"/>
                  </a:lnTo>
                  <a:lnTo>
                    <a:pt x="152" y="93"/>
                  </a:lnTo>
                  <a:lnTo>
                    <a:pt x="150" y="90"/>
                  </a:lnTo>
                  <a:lnTo>
                    <a:pt x="148" y="87"/>
                  </a:lnTo>
                  <a:lnTo>
                    <a:pt x="146" y="84"/>
                  </a:lnTo>
                  <a:lnTo>
                    <a:pt x="143" y="81"/>
                  </a:lnTo>
                  <a:lnTo>
                    <a:pt x="141" y="78"/>
                  </a:lnTo>
                  <a:lnTo>
                    <a:pt x="137" y="76"/>
                  </a:lnTo>
                  <a:lnTo>
                    <a:pt x="134" y="72"/>
                  </a:lnTo>
                  <a:lnTo>
                    <a:pt x="131" y="70"/>
                  </a:lnTo>
                  <a:lnTo>
                    <a:pt x="128" y="68"/>
                  </a:lnTo>
                  <a:lnTo>
                    <a:pt x="123" y="66"/>
                  </a:lnTo>
                  <a:lnTo>
                    <a:pt x="120" y="64"/>
                  </a:lnTo>
                  <a:lnTo>
                    <a:pt x="116" y="63"/>
                  </a:lnTo>
                  <a:lnTo>
                    <a:pt x="113" y="61"/>
                  </a:lnTo>
                  <a:lnTo>
                    <a:pt x="108" y="60"/>
                  </a:lnTo>
                  <a:lnTo>
                    <a:pt x="102" y="58"/>
                  </a:lnTo>
                  <a:lnTo>
                    <a:pt x="95" y="57"/>
                  </a:lnTo>
                  <a:lnTo>
                    <a:pt x="89" y="57"/>
                  </a:lnTo>
                  <a:lnTo>
                    <a:pt x="82" y="57"/>
                  </a:lnTo>
                  <a:lnTo>
                    <a:pt x="77" y="58"/>
                  </a:lnTo>
                  <a:lnTo>
                    <a:pt x="72" y="60"/>
                  </a:lnTo>
                  <a:lnTo>
                    <a:pt x="66" y="62"/>
                  </a:lnTo>
                  <a:lnTo>
                    <a:pt x="62" y="64"/>
                  </a:lnTo>
                  <a:lnTo>
                    <a:pt x="56" y="68"/>
                  </a:lnTo>
                  <a:lnTo>
                    <a:pt x="53" y="72"/>
                  </a:lnTo>
                  <a:lnTo>
                    <a:pt x="50" y="78"/>
                  </a:lnTo>
                  <a:lnTo>
                    <a:pt x="47" y="85"/>
                  </a:lnTo>
                  <a:lnTo>
                    <a:pt x="45" y="93"/>
                  </a:lnTo>
                  <a:lnTo>
                    <a:pt x="43" y="103"/>
                  </a:lnTo>
                  <a:lnTo>
                    <a:pt x="42" y="112"/>
                  </a:lnTo>
                  <a:lnTo>
                    <a:pt x="42" y="124"/>
                  </a:lnTo>
                  <a:lnTo>
                    <a:pt x="42" y="25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681" y="2284"/>
              <a:ext cx="42" cy="55"/>
            </a:xfrm>
            <a:custGeom>
              <a:avLst/>
              <a:gdLst>
                <a:gd name="T0" fmla="*/ 2 w 206"/>
                <a:gd name="T1" fmla="*/ 7 h 272"/>
                <a:gd name="T2" fmla="*/ 2 w 206"/>
                <a:gd name="T3" fmla="*/ 8 h 272"/>
                <a:gd name="T4" fmla="*/ 3 w 206"/>
                <a:gd name="T5" fmla="*/ 9 h 272"/>
                <a:gd name="T6" fmla="*/ 4 w 206"/>
                <a:gd name="T7" fmla="*/ 9 h 272"/>
                <a:gd name="T8" fmla="*/ 5 w 206"/>
                <a:gd name="T9" fmla="*/ 10 h 272"/>
                <a:gd name="T10" fmla="*/ 6 w 206"/>
                <a:gd name="T11" fmla="*/ 10 h 272"/>
                <a:gd name="T12" fmla="*/ 7 w 206"/>
                <a:gd name="T13" fmla="*/ 9 h 272"/>
                <a:gd name="T14" fmla="*/ 7 w 206"/>
                <a:gd name="T15" fmla="*/ 9 h 272"/>
                <a:gd name="T16" fmla="*/ 7 w 206"/>
                <a:gd name="T17" fmla="*/ 8 h 272"/>
                <a:gd name="T18" fmla="*/ 7 w 206"/>
                <a:gd name="T19" fmla="*/ 8 h 272"/>
                <a:gd name="T20" fmla="*/ 6 w 206"/>
                <a:gd name="T21" fmla="*/ 7 h 272"/>
                <a:gd name="T22" fmla="*/ 5 w 206"/>
                <a:gd name="T23" fmla="*/ 7 h 272"/>
                <a:gd name="T24" fmla="*/ 4 w 206"/>
                <a:gd name="T25" fmla="*/ 6 h 272"/>
                <a:gd name="T26" fmla="*/ 2 w 206"/>
                <a:gd name="T27" fmla="*/ 5 h 272"/>
                <a:gd name="T28" fmla="*/ 1 w 206"/>
                <a:gd name="T29" fmla="*/ 5 h 272"/>
                <a:gd name="T30" fmla="*/ 1 w 206"/>
                <a:gd name="T31" fmla="*/ 4 h 272"/>
                <a:gd name="T32" fmla="*/ 0 w 206"/>
                <a:gd name="T33" fmla="*/ 3 h 272"/>
                <a:gd name="T34" fmla="*/ 0 w 206"/>
                <a:gd name="T35" fmla="*/ 2 h 272"/>
                <a:gd name="T36" fmla="*/ 0 w 206"/>
                <a:gd name="T37" fmla="*/ 2 h 272"/>
                <a:gd name="T38" fmla="*/ 0 w 206"/>
                <a:gd name="T39" fmla="*/ 1 h 272"/>
                <a:gd name="T40" fmla="*/ 1 w 206"/>
                <a:gd name="T41" fmla="*/ 1 h 272"/>
                <a:gd name="T42" fmla="*/ 1 w 206"/>
                <a:gd name="T43" fmla="*/ 0 h 272"/>
                <a:gd name="T44" fmla="*/ 2 w 206"/>
                <a:gd name="T45" fmla="*/ 0 h 272"/>
                <a:gd name="T46" fmla="*/ 2 w 206"/>
                <a:gd name="T47" fmla="*/ 0 h 272"/>
                <a:gd name="T48" fmla="*/ 3 w 206"/>
                <a:gd name="T49" fmla="*/ 0 h 272"/>
                <a:gd name="T50" fmla="*/ 4 w 206"/>
                <a:gd name="T51" fmla="*/ 0 h 272"/>
                <a:gd name="T52" fmla="*/ 5 w 206"/>
                <a:gd name="T53" fmla="*/ 0 h 272"/>
                <a:gd name="T54" fmla="*/ 6 w 206"/>
                <a:gd name="T55" fmla="*/ 1 h 272"/>
                <a:gd name="T56" fmla="*/ 7 w 206"/>
                <a:gd name="T57" fmla="*/ 1 h 272"/>
                <a:gd name="T58" fmla="*/ 7 w 206"/>
                <a:gd name="T59" fmla="*/ 2 h 272"/>
                <a:gd name="T60" fmla="*/ 8 w 206"/>
                <a:gd name="T61" fmla="*/ 3 h 272"/>
                <a:gd name="T62" fmla="*/ 8 w 206"/>
                <a:gd name="T63" fmla="*/ 4 h 272"/>
                <a:gd name="T64" fmla="*/ 6 w 206"/>
                <a:gd name="T65" fmla="*/ 4 h 272"/>
                <a:gd name="T66" fmla="*/ 6 w 206"/>
                <a:gd name="T67" fmla="*/ 3 h 272"/>
                <a:gd name="T68" fmla="*/ 6 w 206"/>
                <a:gd name="T69" fmla="*/ 2 h 272"/>
                <a:gd name="T70" fmla="*/ 5 w 206"/>
                <a:gd name="T71" fmla="*/ 2 h 272"/>
                <a:gd name="T72" fmla="*/ 4 w 206"/>
                <a:gd name="T73" fmla="*/ 2 h 272"/>
                <a:gd name="T74" fmla="*/ 3 w 206"/>
                <a:gd name="T75" fmla="*/ 1 h 272"/>
                <a:gd name="T76" fmla="*/ 2 w 206"/>
                <a:gd name="T77" fmla="*/ 2 h 272"/>
                <a:gd name="T78" fmla="*/ 2 w 206"/>
                <a:gd name="T79" fmla="*/ 2 h 272"/>
                <a:gd name="T80" fmla="*/ 2 w 206"/>
                <a:gd name="T81" fmla="*/ 2 h 272"/>
                <a:gd name="T82" fmla="*/ 2 w 206"/>
                <a:gd name="T83" fmla="*/ 3 h 272"/>
                <a:gd name="T84" fmla="*/ 2 w 206"/>
                <a:gd name="T85" fmla="*/ 3 h 272"/>
                <a:gd name="T86" fmla="*/ 2 w 206"/>
                <a:gd name="T87" fmla="*/ 3 h 272"/>
                <a:gd name="T88" fmla="*/ 3 w 206"/>
                <a:gd name="T89" fmla="*/ 4 h 272"/>
                <a:gd name="T90" fmla="*/ 4 w 206"/>
                <a:gd name="T91" fmla="*/ 4 h 272"/>
                <a:gd name="T92" fmla="*/ 5 w 206"/>
                <a:gd name="T93" fmla="*/ 5 h 272"/>
                <a:gd name="T94" fmla="*/ 6 w 206"/>
                <a:gd name="T95" fmla="*/ 5 h 272"/>
                <a:gd name="T96" fmla="*/ 7 w 206"/>
                <a:gd name="T97" fmla="*/ 6 h 272"/>
                <a:gd name="T98" fmla="*/ 8 w 206"/>
                <a:gd name="T99" fmla="*/ 7 h 272"/>
                <a:gd name="T100" fmla="*/ 8 w 206"/>
                <a:gd name="T101" fmla="*/ 7 h 272"/>
                <a:gd name="T102" fmla="*/ 9 w 206"/>
                <a:gd name="T103" fmla="*/ 8 h 272"/>
                <a:gd name="T104" fmla="*/ 9 w 206"/>
                <a:gd name="T105" fmla="*/ 9 h 272"/>
                <a:gd name="T106" fmla="*/ 8 w 206"/>
                <a:gd name="T107" fmla="*/ 10 h 272"/>
                <a:gd name="T108" fmla="*/ 8 w 206"/>
                <a:gd name="T109" fmla="*/ 11 h 272"/>
                <a:gd name="T110" fmla="*/ 7 w 206"/>
                <a:gd name="T111" fmla="*/ 11 h 272"/>
                <a:gd name="T112" fmla="*/ 6 w 206"/>
                <a:gd name="T113" fmla="*/ 11 h 272"/>
                <a:gd name="T114" fmla="*/ 5 w 206"/>
                <a:gd name="T115" fmla="*/ 11 h 272"/>
                <a:gd name="T116" fmla="*/ 4 w 206"/>
                <a:gd name="T117" fmla="*/ 11 h 272"/>
                <a:gd name="T118" fmla="*/ 2 w 206"/>
                <a:gd name="T119" fmla="*/ 10 h 272"/>
                <a:gd name="T120" fmla="*/ 1 w 206"/>
                <a:gd name="T121" fmla="*/ 9 h 272"/>
                <a:gd name="T122" fmla="*/ 0 w 206"/>
                <a:gd name="T123" fmla="*/ 8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6" h="272">
                  <a:moveTo>
                    <a:pt x="0" y="158"/>
                  </a:moveTo>
                  <a:lnTo>
                    <a:pt x="41" y="162"/>
                  </a:lnTo>
                  <a:lnTo>
                    <a:pt x="42" y="169"/>
                  </a:lnTo>
                  <a:lnTo>
                    <a:pt x="44" y="175"/>
                  </a:lnTo>
                  <a:lnTo>
                    <a:pt x="45" y="181"/>
                  </a:lnTo>
                  <a:lnTo>
                    <a:pt x="47" y="187"/>
                  </a:lnTo>
                  <a:lnTo>
                    <a:pt x="51" y="193"/>
                  </a:lnTo>
                  <a:lnTo>
                    <a:pt x="54" y="197"/>
                  </a:lnTo>
                  <a:lnTo>
                    <a:pt x="57" y="202"/>
                  </a:lnTo>
                  <a:lnTo>
                    <a:pt x="60" y="207"/>
                  </a:lnTo>
                  <a:lnTo>
                    <a:pt x="65" y="211"/>
                  </a:lnTo>
                  <a:lnTo>
                    <a:pt x="70" y="215"/>
                  </a:lnTo>
                  <a:lnTo>
                    <a:pt x="74" y="219"/>
                  </a:lnTo>
                  <a:lnTo>
                    <a:pt x="80" y="222"/>
                  </a:lnTo>
                  <a:lnTo>
                    <a:pt x="86" y="225"/>
                  </a:lnTo>
                  <a:lnTo>
                    <a:pt x="92" y="227"/>
                  </a:lnTo>
                  <a:lnTo>
                    <a:pt x="98" y="229"/>
                  </a:lnTo>
                  <a:lnTo>
                    <a:pt x="106" y="232"/>
                  </a:lnTo>
                  <a:lnTo>
                    <a:pt x="112" y="234"/>
                  </a:lnTo>
                  <a:lnTo>
                    <a:pt x="120" y="235"/>
                  </a:lnTo>
                  <a:lnTo>
                    <a:pt x="125" y="236"/>
                  </a:lnTo>
                  <a:lnTo>
                    <a:pt x="131" y="236"/>
                  </a:lnTo>
                  <a:lnTo>
                    <a:pt x="136" y="236"/>
                  </a:lnTo>
                  <a:lnTo>
                    <a:pt x="141" y="235"/>
                  </a:lnTo>
                  <a:lnTo>
                    <a:pt x="145" y="234"/>
                  </a:lnTo>
                  <a:lnTo>
                    <a:pt x="149" y="232"/>
                  </a:lnTo>
                  <a:lnTo>
                    <a:pt x="152" y="229"/>
                  </a:lnTo>
                  <a:lnTo>
                    <a:pt x="156" y="227"/>
                  </a:lnTo>
                  <a:lnTo>
                    <a:pt x="158" y="225"/>
                  </a:lnTo>
                  <a:lnTo>
                    <a:pt x="160" y="222"/>
                  </a:lnTo>
                  <a:lnTo>
                    <a:pt x="161" y="219"/>
                  </a:lnTo>
                  <a:lnTo>
                    <a:pt x="162" y="215"/>
                  </a:lnTo>
                  <a:lnTo>
                    <a:pt x="163" y="212"/>
                  </a:lnTo>
                  <a:lnTo>
                    <a:pt x="163" y="208"/>
                  </a:lnTo>
                  <a:lnTo>
                    <a:pt x="163" y="205"/>
                  </a:lnTo>
                  <a:lnTo>
                    <a:pt x="162" y="200"/>
                  </a:lnTo>
                  <a:lnTo>
                    <a:pt x="161" y="197"/>
                  </a:lnTo>
                  <a:lnTo>
                    <a:pt x="160" y="194"/>
                  </a:lnTo>
                  <a:lnTo>
                    <a:pt x="158" y="191"/>
                  </a:lnTo>
                  <a:lnTo>
                    <a:pt x="156" y="188"/>
                  </a:lnTo>
                  <a:lnTo>
                    <a:pt x="153" y="185"/>
                  </a:lnTo>
                  <a:lnTo>
                    <a:pt x="150" y="182"/>
                  </a:lnTo>
                  <a:lnTo>
                    <a:pt x="148" y="180"/>
                  </a:lnTo>
                  <a:lnTo>
                    <a:pt x="145" y="178"/>
                  </a:lnTo>
                  <a:lnTo>
                    <a:pt x="140" y="174"/>
                  </a:lnTo>
                  <a:lnTo>
                    <a:pt x="135" y="171"/>
                  </a:lnTo>
                  <a:lnTo>
                    <a:pt x="130" y="168"/>
                  </a:lnTo>
                  <a:lnTo>
                    <a:pt x="123" y="165"/>
                  </a:lnTo>
                  <a:lnTo>
                    <a:pt x="116" y="160"/>
                  </a:lnTo>
                  <a:lnTo>
                    <a:pt x="107" y="156"/>
                  </a:lnTo>
                  <a:lnTo>
                    <a:pt x="96" y="151"/>
                  </a:lnTo>
                  <a:lnTo>
                    <a:pt x="86" y="145"/>
                  </a:lnTo>
                  <a:lnTo>
                    <a:pt x="77" y="140"/>
                  </a:lnTo>
                  <a:lnTo>
                    <a:pt x="68" y="134"/>
                  </a:lnTo>
                  <a:lnTo>
                    <a:pt x="60" y="130"/>
                  </a:lnTo>
                  <a:lnTo>
                    <a:pt x="54" y="126"/>
                  </a:lnTo>
                  <a:lnTo>
                    <a:pt x="49" y="122"/>
                  </a:lnTo>
                  <a:lnTo>
                    <a:pt x="43" y="118"/>
                  </a:lnTo>
                  <a:lnTo>
                    <a:pt x="39" y="115"/>
                  </a:lnTo>
                  <a:lnTo>
                    <a:pt x="34" y="112"/>
                  </a:lnTo>
                  <a:lnTo>
                    <a:pt x="31" y="108"/>
                  </a:lnTo>
                  <a:lnTo>
                    <a:pt x="27" y="104"/>
                  </a:lnTo>
                  <a:lnTo>
                    <a:pt x="24" y="100"/>
                  </a:lnTo>
                  <a:lnTo>
                    <a:pt x="22" y="96"/>
                  </a:lnTo>
                  <a:lnTo>
                    <a:pt x="18" y="92"/>
                  </a:lnTo>
                  <a:lnTo>
                    <a:pt x="16" y="88"/>
                  </a:lnTo>
                  <a:lnTo>
                    <a:pt x="14" y="84"/>
                  </a:lnTo>
                  <a:lnTo>
                    <a:pt x="12" y="79"/>
                  </a:lnTo>
                  <a:lnTo>
                    <a:pt x="11" y="74"/>
                  </a:lnTo>
                  <a:lnTo>
                    <a:pt x="9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10" y="33"/>
                  </a:lnTo>
                  <a:lnTo>
                    <a:pt x="11" y="29"/>
                  </a:lnTo>
                  <a:lnTo>
                    <a:pt x="13" y="26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2" y="7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9" y="2"/>
                  </a:lnTo>
                  <a:lnTo>
                    <a:pt x="94" y="4"/>
                  </a:lnTo>
                  <a:lnTo>
                    <a:pt x="98" y="5"/>
                  </a:lnTo>
                  <a:lnTo>
                    <a:pt x="106" y="7"/>
                  </a:lnTo>
                  <a:lnTo>
                    <a:pt x="112" y="9"/>
                  </a:lnTo>
                  <a:lnTo>
                    <a:pt x="119" y="11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8" y="20"/>
                  </a:lnTo>
                  <a:lnTo>
                    <a:pt x="144" y="23"/>
                  </a:lnTo>
                  <a:lnTo>
                    <a:pt x="150" y="27"/>
                  </a:lnTo>
                  <a:lnTo>
                    <a:pt x="156" y="31"/>
                  </a:lnTo>
                  <a:lnTo>
                    <a:pt x="160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6"/>
                  </a:lnTo>
                  <a:lnTo>
                    <a:pt x="176" y="50"/>
                  </a:lnTo>
                  <a:lnTo>
                    <a:pt x="179" y="54"/>
                  </a:lnTo>
                  <a:lnTo>
                    <a:pt x="183" y="59"/>
                  </a:lnTo>
                  <a:lnTo>
                    <a:pt x="185" y="63"/>
                  </a:lnTo>
                  <a:lnTo>
                    <a:pt x="187" y="67"/>
                  </a:lnTo>
                  <a:lnTo>
                    <a:pt x="189" y="73"/>
                  </a:lnTo>
                  <a:lnTo>
                    <a:pt x="191" y="78"/>
                  </a:lnTo>
                  <a:lnTo>
                    <a:pt x="193" y="84"/>
                  </a:lnTo>
                  <a:lnTo>
                    <a:pt x="194" y="89"/>
                  </a:lnTo>
                  <a:lnTo>
                    <a:pt x="196" y="94"/>
                  </a:lnTo>
                  <a:lnTo>
                    <a:pt x="197" y="101"/>
                  </a:lnTo>
                  <a:lnTo>
                    <a:pt x="156" y="95"/>
                  </a:lnTo>
                  <a:lnTo>
                    <a:pt x="154" y="91"/>
                  </a:lnTo>
                  <a:lnTo>
                    <a:pt x="153" y="86"/>
                  </a:lnTo>
                  <a:lnTo>
                    <a:pt x="152" y="81"/>
                  </a:lnTo>
                  <a:lnTo>
                    <a:pt x="150" y="77"/>
                  </a:lnTo>
                  <a:lnTo>
                    <a:pt x="148" y="73"/>
                  </a:lnTo>
                  <a:lnTo>
                    <a:pt x="146" y="68"/>
                  </a:lnTo>
                  <a:lnTo>
                    <a:pt x="143" y="65"/>
                  </a:lnTo>
                  <a:lnTo>
                    <a:pt x="139" y="61"/>
                  </a:lnTo>
                  <a:lnTo>
                    <a:pt x="136" y="58"/>
                  </a:lnTo>
                  <a:lnTo>
                    <a:pt x="132" y="54"/>
                  </a:lnTo>
                  <a:lnTo>
                    <a:pt x="127" y="51"/>
                  </a:lnTo>
                  <a:lnTo>
                    <a:pt x="123" y="49"/>
                  </a:lnTo>
                  <a:lnTo>
                    <a:pt x="118" y="46"/>
                  </a:lnTo>
                  <a:lnTo>
                    <a:pt x="113" y="44"/>
                  </a:lnTo>
                  <a:lnTo>
                    <a:pt x="107" y="41"/>
                  </a:lnTo>
                  <a:lnTo>
                    <a:pt x="101" y="40"/>
                  </a:lnTo>
                  <a:lnTo>
                    <a:pt x="94" y="38"/>
                  </a:lnTo>
                  <a:lnTo>
                    <a:pt x="87" y="37"/>
                  </a:lnTo>
                  <a:lnTo>
                    <a:pt x="82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7" y="36"/>
                  </a:lnTo>
                  <a:lnTo>
                    <a:pt x="64" y="37"/>
                  </a:lnTo>
                  <a:lnTo>
                    <a:pt x="60" y="38"/>
                  </a:lnTo>
                  <a:lnTo>
                    <a:pt x="57" y="40"/>
                  </a:lnTo>
                  <a:lnTo>
                    <a:pt x="54" y="42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50" y="49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8"/>
                  </a:lnTo>
                  <a:lnTo>
                    <a:pt x="51" y="69"/>
                  </a:lnTo>
                  <a:lnTo>
                    <a:pt x="52" y="72"/>
                  </a:lnTo>
                  <a:lnTo>
                    <a:pt x="53" y="74"/>
                  </a:lnTo>
                  <a:lnTo>
                    <a:pt x="54" y="76"/>
                  </a:lnTo>
                  <a:lnTo>
                    <a:pt x="55" y="78"/>
                  </a:lnTo>
                  <a:lnTo>
                    <a:pt x="57" y="80"/>
                  </a:lnTo>
                  <a:lnTo>
                    <a:pt x="59" y="81"/>
                  </a:lnTo>
                  <a:lnTo>
                    <a:pt x="61" y="84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69" y="90"/>
                  </a:lnTo>
                  <a:lnTo>
                    <a:pt x="71" y="91"/>
                  </a:lnTo>
                  <a:lnTo>
                    <a:pt x="73" y="92"/>
                  </a:lnTo>
                  <a:lnTo>
                    <a:pt x="77" y="94"/>
                  </a:lnTo>
                  <a:lnTo>
                    <a:pt x="81" y="96"/>
                  </a:lnTo>
                  <a:lnTo>
                    <a:pt x="86" y="100"/>
                  </a:lnTo>
                  <a:lnTo>
                    <a:pt x="92" y="103"/>
                  </a:lnTo>
                  <a:lnTo>
                    <a:pt x="98" y="106"/>
                  </a:lnTo>
                  <a:lnTo>
                    <a:pt x="106" y="111"/>
                  </a:lnTo>
                  <a:lnTo>
                    <a:pt x="117" y="116"/>
                  </a:lnTo>
                  <a:lnTo>
                    <a:pt x="126" y="121"/>
                  </a:lnTo>
                  <a:lnTo>
                    <a:pt x="136" y="127"/>
                  </a:lnTo>
                  <a:lnTo>
                    <a:pt x="144" y="131"/>
                  </a:lnTo>
                  <a:lnTo>
                    <a:pt x="151" y="135"/>
                  </a:lnTo>
                  <a:lnTo>
                    <a:pt x="158" y="140"/>
                  </a:lnTo>
                  <a:lnTo>
                    <a:pt x="163" y="143"/>
                  </a:lnTo>
                  <a:lnTo>
                    <a:pt x="169" y="146"/>
                  </a:lnTo>
                  <a:lnTo>
                    <a:pt x="173" y="149"/>
                  </a:lnTo>
                  <a:lnTo>
                    <a:pt x="177" y="153"/>
                  </a:lnTo>
                  <a:lnTo>
                    <a:pt x="180" y="157"/>
                  </a:lnTo>
                  <a:lnTo>
                    <a:pt x="185" y="160"/>
                  </a:lnTo>
                  <a:lnTo>
                    <a:pt x="188" y="163"/>
                  </a:lnTo>
                  <a:lnTo>
                    <a:pt x="191" y="168"/>
                  </a:lnTo>
                  <a:lnTo>
                    <a:pt x="193" y="172"/>
                  </a:lnTo>
                  <a:lnTo>
                    <a:pt x="197" y="176"/>
                  </a:lnTo>
                  <a:lnTo>
                    <a:pt x="199" y="181"/>
                  </a:lnTo>
                  <a:lnTo>
                    <a:pt x="201" y="185"/>
                  </a:lnTo>
                  <a:lnTo>
                    <a:pt x="202" y="189"/>
                  </a:lnTo>
                  <a:lnTo>
                    <a:pt x="204" y="195"/>
                  </a:lnTo>
                  <a:lnTo>
                    <a:pt x="205" y="199"/>
                  </a:lnTo>
                  <a:lnTo>
                    <a:pt x="205" y="205"/>
                  </a:lnTo>
                  <a:lnTo>
                    <a:pt x="206" y="210"/>
                  </a:lnTo>
                  <a:lnTo>
                    <a:pt x="206" y="215"/>
                  </a:lnTo>
                  <a:lnTo>
                    <a:pt x="206" y="220"/>
                  </a:lnTo>
                  <a:lnTo>
                    <a:pt x="205" y="225"/>
                  </a:lnTo>
                  <a:lnTo>
                    <a:pt x="204" y="229"/>
                  </a:lnTo>
                  <a:lnTo>
                    <a:pt x="203" y="235"/>
                  </a:lnTo>
                  <a:lnTo>
                    <a:pt x="202" y="239"/>
                  </a:lnTo>
                  <a:lnTo>
                    <a:pt x="200" y="243"/>
                  </a:lnTo>
                  <a:lnTo>
                    <a:pt x="197" y="248"/>
                  </a:lnTo>
                  <a:lnTo>
                    <a:pt x="194" y="251"/>
                  </a:lnTo>
                  <a:lnTo>
                    <a:pt x="191" y="255"/>
                  </a:lnTo>
                  <a:lnTo>
                    <a:pt x="187" y="259"/>
                  </a:lnTo>
                  <a:lnTo>
                    <a:pt x="184" y="261"/>
                  </a:lnTo>
                  <a:lnTo>
                    <a:pt x="179" y="264"/>
                  </a:lnTo>
                  <a:lnTo>
                    <a:pt x="174" y="266"/>
                  </a:lnTo>
                  <a:lnTo>
                    <a:pt x="170" y="268"/>
                  </a:lnTo>
                  <a:lnTo>
                    <a:pt x="164" y="269"/>
                  </a:lnTo>
                  <a:lnTo>
                    <a:pt x="159" y="271"/>
                  </a:lnTo>
                  <a:lnTo>
                    <a:pt x="152" y="272"/>
                  </a:lnTo>
                  <a:lnTo>
                    <a:pt x="147" y="272"/>
                  </a:lnTo>
                  <a:lnTo>
                    <a:pt x="140" y="272"/>
                  </a:lnTo>
                  <a:lnTo>
                    <a:pt x="134" y="272"/>
                  </a:lnTo>
                  <a:lnTo>
                    <a:pt x="127" y="271"/>
                  </a:lnTo>
                  <a:lnTo>
                    <a:pt x="120" y="269"/>
                  </a:lnTo>
                  <a:lnTo>
                    <a:pt x="113" y="268"/>
                  </a:lnTo>
                  <a:lnTo>
                    <a:pt x="106" y="267"/>
                  </a:lnTo>
                  <a:lnTo>
                    <a:pt x="94" y="263"/>
                  </a:lnTo>
                  <a:lnTo>
                    <a:pt x="83" y="260"/>
                  </a:lnTo>
                  <a:lnTo>
                    <a:pt x="73" y="255"/>
                  </a:lnTo>
                  <a:lnTo>
                    <a:pt x="64" y="250"/>
                  </a:lnTo>
                  <a:lnTo>
                    <a:pt x="54" y="245"/>
                  </a:lnTo>
                  <a:lnTo>
                    <a:pt x="46" y="239"/>
                  </a:lnTo>
                  <a:lnTo>
                    <a:pt x="39" y="234"/>
                  </a:lnTo>
                  <a:lnTo>
                    <a:pt x="32" y="227"/>
                  </a:lnTo>
                  <a:lnTo>
                    <a:pt x="26" y="220"/>
                  </a:lnTo>
                  <a:lnTo>
                    <a:pt x="20" y="212"/>
                  </a:lnTo>
                  <a:lnTo>
                    <a:pt x="16" y="205"/>
                  </a:lnTo>
                  <a:lnTo>
                    <a:pt x="11" y="196"/>
                  </a:lnTo>
                  <a:lnTo>
                    <a:pt x="7" y="187"/>
                  </a:lnTo>
                  <a:lnTo>
                    <a:pt x="4" y="179"/>
                  </a:lnTo>
                  <a:lnTo>
                    <a:pt x="2" y="16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728" y="2294"/>
              <a:ext cx="45" cy="57"/>
            </a:xfrm>
            <a:custGeom>
              <a:avLst/>
              <a:gdLst>
                <a:gd name="T0" fmla="*/ 4 w 228"/>
                <a:gd name="T1" fmla="*/ 11 h 285"/>
                <a:gd name="T2" fmla="*/ 0 w 228"/>
                <a:gd name="T3" fmla="*/ 0 h 285"/>
                <a:gd name="T4" fmla="*/ 2 w 228"/>
                <a:gd name="T5" fmla="*/ 0 h 285"/>
                <a:gd name="T6" fmla="*/ 4 w 228"/>
                <a:gd name="T7" fmla="*/ 7 h 285"/>
                <a:gd name="T8" fmla="*/ 4 w 228"/>
                <a:gd name="T9" fmla="*/ 7 h 285"/>
                <a:gd name="T10" fmla="*/ 4 w 228"/>
                <a:gd name="T11" fmla="*/ 8 h 285"/>
                <a:gd name="T12" fmla="*/ 4 w 228"/>
                <a:gd name="T13" fmla="*/ 8 h 285"/>
                <a:gd name="T14" fmla="*/ 4 w 228"/>
                <a:gd name="T15" fmla="*/ 8 h 285"/>
                <a:gd name="T16" fmla="*/ 4 w 228"/>
                <a:gd name="T17" fmla="*/ 8 h 285"/>
                <a:gd name="T18" fmla="*/ 4 w 228"/>
                <a:gd name="T19" fmla="*/ 9 h 285"/>
                <a:gd name="T20" fmla="*/ 4 w 228"/>
                <a:gd name="T21" fmla="*/ 9 h 285"/>
                <a:gd name="T22" fmla="*/ 5 w 228"/>
                <a:gd name="T23" fmla="*/ 9 h 285"/>
                <a:gd name="T24" fmla="*/ 5 w 228"/>
                <a:gd name="T25" fmla="*/ 9 h 285"/>
                <a:gd name="T26" fmla="*/ 5 w 228"/>
                <a:gd name="T27" fmla="*/ 9 h 285"/>
                <a:gd name="T28" fmla="*/ 5 w 228"/>
                <a:gd name="T29" fmla="*/ 9 h 285"/>
                <a:gd name="T30" fmla="*/ 5 w 228"/>
                <a:gd name="T31" fmla="*/ 8 h 285"/>
                <a:gd name="T32" fmla="*/ 5 w 228"/>
                <a:gd name="T33" fmla="*/ 8 h 285"/>
                <a:gd name="T34" fmla="*/ 5 w 228"/>
                <a:gd name="T35" fmla="*/ 8 h 285"/>
                <a:gd name="T36" fmla="*/ 5 w 228"/>
                <a:gd name="T37" fmla="*/ 8 h 285"/>
                <a:gd name="T38" fmla="*/ 5 w 228"/>
                <a:gd name="T39" fmla="*/ 7 h 285"/>
                <a:gd name="T40" fmla="*/ 7 w 228"/>
                <a:gd name="T41" fmla="*/ 2 h 285"/>
                <a:gd name="T42" fmla="*/ 9 w 228"/>
                <a:gd name="T43" fmla="*/ 2 h 285"/>
                <a:gd name="T44" fmla="*/ 5 w 228"/>
                <a:gd name="T45" fmla="*/ 11 h 285"/>
                <a:gd name="T46" fmla="*/ 4 w 228"/>
                <a:gd name="T47" fmla="*/ 11 h 2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8" h="285">
                  <a:moveTo>
                    <a:pt x="94" y="274"/>
                  </a:moveTo>
                  <a:lnTo>
                    <a:pt x="0" y="0"/>
                  </a:lnTo>
                  <a:lnTo>
                    <a:pt x="45" y="12"/>
                  </a:lnTo>
                  <a:lnTo>
                    <a:pt x="97" y="175"/>
                  </a:lnTo>
                  <a:lnTo>
                    <a:pt x="100" y="181"/>
                  </a:lnTo>
                  <a:lnTo>
                    <a:pt x="102" y="189"/>
                  </a:lnTo>
                  <a:lnTo>
                    <a:pt x="104" y="195"/>
                  </a:lnTo>
                  <a:lnTo>
                    <a:pt x="106" y="202"/>
                  </a:lnTo>
                  <a:lnTo>
                    <a:pt x="108" y="208"/>
                  </a:lnTo>
                  <a:lnTo>
                    <a:pt x="110" y="216"/>
                  </a:lnTo>
                  <a:lnTo>
                    <a:pt x="112" y="222"/>
                  </a:lnTo>
                  <a:lnTo>
                    <a:pt x="114" y="230"/>
                  </a:lnTo>
                  <a:lnTo>
                    <a:pt x="115" y="225"/>
                  </a:lnTo>
                  <a:lnTo>
                    <a:pt x="117" y="220"/>
                  </a:lnTo>
                  <a:lnTo>
                    <a:pt x="119" y="215"/>
                  </a:lnTo>
                  <a:lnTo>
                    <a:pt x="120" y="209"/>
                  </a:lnTo>
                  <a:lnTo>
                    <a:pt x="122" y="204"/>
                  </a:lnTo>
                  <a:lnTo>
                    <a:pt x="125" y="199"/>
                  </a:lnTo>
                  <a:lnTo>
                    <a:pt x="127" y="192"/>
                  </a:lnTo>
                  <a:lnTo>
                    <a:pt x="130" y="187"/>
                  </a:lnTo>
                  <a:lnTo>
                    <a:pt x="185" y="49"/>
                  </a:lnTo>
                  <a:lnTo>
                    <a:pt x="228" y="61"/>
                  </a:lnTo>
                  <a:lnTo>
                    <a:pt x="134" y="285"/>
                  </a:lnTo>
                  <a:lnTo>
                    <a:pt x="94" y="2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7" name="Freeform 196"/>
            <p:cNvSpPr>
              <a:spLocks noEditPoints="1"/>
            </p:cNvSpPr>
            <p:nvPr/>
          </p:nvSpPr>
          <p:spPr bwMode="auto">
            <a:xfrm>
              <a:off x="2778" y="2311"/>
              <a:ext cx="46" cy="54"/>
            </a:xfrm>
            <a:custGeom>
              <a:avLst/>
              <a:gdLst>
                <a:gd name="T0" fmla="*/ 9 w 230"/>
                <a:gd name="T1" fmla="*/ 9 h 271"/>
                <a:gd name="T2" fmla="*/ 9 w 230"/>
                <a:gd name="T3" fmla="*/ 10 h 271"/>
                <a:gd name="T4" fmla="*/ 8 w 230"/>
                <a:gd name="T5" fmla="*/ 10 h 271"/>
                <a:gd name="T6" fmla="*/ 7 w 230"/>
                <a:gd name="T7" fmla="*/ 11 h 271"/>
                <a:gd name="T8" fmla="*/ 6 w 230"/>
                <a:gd name="T9" fmla="*/ 11 h 271"/>
                <a:gd name="T10" fmla="*/ 5 w 230"/>
                <a:gd name="T11" fmla="*/ 11 h 271"/>
                <a:gd name="T12" fmla="*/ 3 w 230"/>
                <a:gd name="T13" fmla="*/ 10 h 271"/>
                <a:gd name="T14" fmla="*/ 2 w 230"/>
                <a:gd name="T15" fmla="*/ 9 h 271"/>
                <a:gd name="T16" fmla="*/ 1 w 230"/>
                <a:gd name="T17" fmla="*/ 8 h 271"/>
                <a:gd name="T18" fmla="*/ 0 w 230"/>
                <a:gd name="T19" fmla="*/ 6 h 271"/>
                <a:gd name="T20" fmla="*/ 0 w 230"/>
                <a:gd name="T21" fmla="*/ 5 h 271"/>
                <a:gd name="T22" fmla="*/ 0 w 230"/>
                <a:gd name="T23" fmla="*/ 3 h 271"/>
                <a:gd name="T24" fmla="*/ 1 w 230"/>
                <a:gd name="T25" fmla="*/ 2 h 271"/>
                <a:gd name="T26" fmla="*/ 1 w 230"/>
                <a:gd name="T27" fmla="*/ 1 h 271"/>
                <a:gd name="T28" fmla="*/ 2 w 230"/>
                <a:gd name="T29" fmla="*/ 0 h 271"/>
                <a:gd name="T30" fmla="*/ 4 w 230"/>
                <a:gd name="T31" fmla="*/ 0 h 271"/>
                <a:gd name="T32" fmla="*/ 5 w 230"/>
                <a:gd name="T33" fmla="*/ 0 h 271"/>
                <a:gd name="T34" fmla="*/ 6 w 230"/>
                <a:gd name="T35" fmla="*/ 1 h 271"/>
                <a:gd name="T36" fmla="*/ 8 w 230"/>
                <a:gd name="T37" fmla="*/ 2 h 271"/>
                <a:gd name="T38" fmla="*/ 8 w 230"/>
                <a:gd name="T39" fmla="*/ 3 h 271"/>
                <a:gd name="T40" fmla="*/ 9 w 230"/>
                <a:gd name="T41" fmla="*/ 5 h 271"/>
                <a:gd name="T42" fmla="*/ 9 w 230"/>
                <a:gd name="T43" fmla="*/ 7 h 271"/>
                <a:gd name="T44" fmla="*/ 9 w 230"/>
                <a:gd name="T45" fmla="*/ 7 h 271"/>
                <a:gd name="T46" fmla="*/ 9 w 230"/>
                <a:gd name="T47" fmla="*/ 7 h 271"/>
                <a:gd name="T48" fmla="*/ 2 w 230"/>
                <a:gd name="T49" fmla="*/ 5 h 271"/>
                <a:gd name="T50" fmla="*/ 2 w 230"/>
                <a:gd name="T51" fmla="*/ 6 h 271"/>
                <a:gd name="T52" fmla="*/ 2 w 230"/>
                <a:gd name="T53" fmla="*/ 7 h 271"/>
                <a:gd name="T54" fmla="*/ 3 w 230"/>
                <a:gd name="T55" fmla="*/ 8 h 271"/>
                <a:gd name="T56" fmla="*/ 4 w 230"/>
                <a:gd name="T57" fmla="*/ 9 h 271"/>
                <a:gd name="T58" fmla="*/ 4 w 230"/>
                <a:gd name="T59" fmla="*/ 9 h 271"/>
                <a:gd name="T60" fmla="*/ 5 w 230"/>
                <a:gd name="T61" fmla="*/ 9 h 271"/>
                <a:gd name="T62" fmla="*/ 6 w 230"/>
                <a:gd name="T63" fmla="*/ 9 h 271"/>
                <a:gd name="T64" fmla="*/ 6 w 230"/>
                <a:gd name="T65" fmla="*/ 9 h 271"/>
                <a:gd name="T66" fmla="*/ 7 w 230"/>
                <a:gd name="T67" fmla="*/ 9 h 271"/>
                <a:gd name="T68" fmla="*/ 7 w 230"/>
                <a:gd name="T69" fmla="*/ 8 h 271"/>
                <a:gd name="T70" fmla="*/ 2 w 230"/>
                <a:gd name="T71" fmla="*/ 4 h 271"/>
                <a:gd name="T72" fmla="*/ 7 w 230"/>
                <a:gd name="T73" fmla="*/ 5 h 271"/>
                <a:gd name="T74" fmla="*/ 7 w 230"/>
                <a:gd name="T75" fmla="*/ 4 h 271"/>
                <a:gd name="T76" fmla="*/ 7 w 230"/>
                <a:gd name="T77" fmla="*/ 3 h 271"/>
                <a:gd name="T78" fmla="*/ 6 w 230"/>
                <a:gd name="T79" fmla="*/ 2 h 271"/>
                <a:gd name="T80" fmla="*/ 5 w 230"/>
                <a:gd name="T81" fmla="*/ 2 h 271"/>
                <a:gd name="T82" fmla="*/ 4 w 230"/>
                <a:gd name="T83" fmla="*/ 2 h 271"/>
                <a:gd name="T84" fmla="*/ 4 w 230"/>
                <a:gd name="T85" fmla="*/ 1 h 271"/>
                <a:gd name="T86" fmla="*/ 3 w 230"/>
                <a:gd name="T87" fmla="*/ 2 h 271"/>
                <a:gd name="T88" fmla="*/ 2 w 230"/>
                <a:gd name="T89" fmla="*/ 2 h 271"/>
                <a:gd name="T90" fmla="*/ 2 w 230"/>
                <a:gd name="T91" fmla="*/ 3 h 271"/>
                <a:gd name="T92" fmla="*/ 2 w 230"/>
                <a:gd name="T93" fmla="*/ 4 h 2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0" h="271">
                  <a:moveTo>
                    <a:pt x="185" y="197"/>
                  </a:moveTo>
                  <a:lnTo>
                    <a:pt x="228" y="214"/>
                  </a:lnTo>
                  <a:lnTo>
                    <a:pt x="226" y="223"/>
                  </a:lnTo>
                  <a:lnTo>
                    <a:pt x="223" y="231"/>
                  </a:lnTo>
                  <a:lnTo>
                    <a:pt x="218" y="238"/>
                  </a:lnTo>
                  <a:lnTo>
                    <a:pt x="214" y="245"/>
                  </a:lnTo>
                  <a:lnTo>
                    <a:pt x="209" y="250"/>
                  </a:lnTo>
                  <a:lnTo>
                    <a:pt x="203" y="255"/>
                  </a:lnTo>
                  <a:lnTo>
                    <a:pt x="197" y="260"/>
                  </a:lnTo>
                  <a:lnTo>
                    <a:pt x="190" y="263"/>
                  </a:lnTo>
                  <a:lnTo>
                    <a:pt x="183" y="266"/>
                  </a:lnTo>
                  <a:lnTo>
                    <a:pt x="175" y="268"/>
                  </a:lnTo>
                  <a:lnTo>
                    <a:pt x="168" y="271"/>
                  </a:lnTo>
                  <a:lnTo>
                    <a:pt x="159" y="271"/>
                  </a:lnTo>
                  <a:lnTo>
                    <a:pt x="149" y="271"/>
                  </a:lnTo>
                  <a:lnTo>
                    <a:pt x="139" y="269"/>
                  </a:lnTo>
                  <a:lnTo>
                    <a:pt x="130" y="268"/>
                  </a:lnTo>
                  <a:lnTo>
                    <a:pt x="119" y="265"/>
                  </a:lnTo>
                  <a:lnTo>
                    <a:pt x="106" y="261"/>
                  </a:lnTo>
                  <a:lnTo>
                    <a:pt x="93" y="256"/>
                  </a:lnTo>
                  <a:lnTo>
                    <a:pt x="81" y="250"/>
                  </a:lnTo>
                  <a:lnTo>
                    <a:pt x="70" y="244"/>
                  </a:lnTo>
                  <a:lnTo>
                    <a:pt x="59" y="236"/>
                  </a:lnTo>
                  <a:lnTo>
                    <a:pt x="50" y="228"/>
                  </a:lnTo>
                  <a:lnTo>
                    <a:pt x="41" y="219"/>
                  </a:lnTo>
                  <a:lnTo>
                    <a:pt x="32" y="209"/>
                  </a:lnTo>
                  <a:lnTo>
                    <a:pt x="25" y="198"/>
                  </a:lnTo>
                  <a:lnTo>
                    <a:pt x="18" y="186"/>
                  </a:lnTo>
                  <a:lnTo>
                    <a:pt x="13" y="174"/>
                  </a:lnTo>
                  <a:lnTo>
                    <a:pt x="9" y="161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1" y="120"/>
                  </a:lnTo>
                  <a:lnTo>
                    <a:pt x="0" y="105"/>
                  </a:lnTo>
                  <a:lnTo>
                    <a:pt x="1" y="90"/>
                  </a:lnTo>
                  <a:lnTo>
                    <a:pt x="2" y="77"/>
                  </a:lnTo>
                  <a:lnTo>
                    <a:pt x="5" y="64"/>
                  </a:lnTo>
                  <a:lnTo>
                    <a:pt x="9" y="52"/>
                  </a:lnTo>
                  <a:lnTo>
                    <a:pt x="13" y="41"/>
                  </a:lnTo>
                  <a:lnTo>
                    <a:pt x="18" y="32"/>
                  </a:lnTo>
                  <a:lnTo>
                    <a:pt x="25" y="24"/>
                  </a:lnTo>
                  <a:lnTo>
                    <a:pt x="32" y="17"/>
                  </a:lnTo>
                  <a:lnTo>
                    <a:pt x="41" y="11"/>
                  </a:lnTo>
                  <a:lnTo>
                    <a:pt x="50" y="7"/>
                  </a:lnTo>
                  <a:lnTo>
                    <a:pt x="59" y="2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1"/>
                  </a:lnTo>
                  <a:lnTo>
                    <a:pt x="117" y="5"/>
                  </a:lnTo>
                  <a:lnTo>
                    <a:pt x="129" y="8"/>
                  </a:lnTo>
                  <a:lnTo>
                    <a:pt x="141" y="13"/>
                  </a:lnTo>
                  <a:lnTo>
                    <a:pt x="151" y="19"/>
                  </a:lnTo>
                  <a:lnTo>
                    <a:pt x="162" y="25"/>
                  </a:lnTo>
                  <a:lnTo>
                    <a:pt x="172" y="33"/>
                  </a:lnTo>
                  <a:lnTo>
                    <a:pt x="182" y="41"/>
                  </a:lnTo>
                  <a:lnTo>
                    <a:pt x="190" y="50"/>
                  </a:lnTo>
                  <a:lnTo>
                    <a:pt x="198" y="61"/>
                  </a:lnTo>
                  <a:lnTo>
                    <a:pt x="205" y="72"/>
                  </a:lnTo>
                  <a:lnTo>
                    <a:pt x="212" y="82"/>
                  </a:lnTo>
                  <a:lnTo>
                    <a:pt x="217" y="95"/>
                  </a:lnTo>
                  <a:lnTo>
                    <a:pt x="222" y="107"/>
                  </a:lnTo>
                  <a:lnTo>
                    <a:pt x="225" y="121"/>
                  </a:lnTo>
                  <a:lnTo>
                    <a:pt x="228" y="135"/>
                  </a:lnTo>
                  <a:lnTo>
                    <a:pt x="229" y="149"/>
                  </a:lnTo>
                  <a:lnTo>
                    <a:pt x="230" y="165"/>
                  </a:lnTo>
                  <a:lnTo>
                    <a:pt x="230" y="166"/>
                  </a:lnTo>
                  <a:lnTo>
                    <a:pt x="230" y="167"/>
                  </a:lnTo>
                  <a:lnTo>
                    <a:pt x="230" y="168"/>
                  </a:lnTo>
                  <a:lnTo>
                    <a:pt x="230" y="169"/>
                  </a:lnTo>
                  <a:lnTo>
                    <a:pt x="230" y="171"/>
                  </a:lnTo>
                  <a:lnTo>
                    <a:pt x="229" y="172"/>
                  </a:lnTo>
                  <a:lnTo>
                    <a:pt x="229" y="174"/>
                  </a:lnTo>
                  <a:lnTo>
                    <a:pt x="229" y="175"/>
                  </a:lnTo>
                  <a:lnTo>
                    <a:pt x="44" y="126"/>
                  </a:lnTo>
                  <a:lnTo>
                    <a:pt x="45" y="137"/>
                  </a:lnTo>
                  <a:lnTo>
                    <a:pt x="46" y="146"/>
                  </a:lnTo>
                  <a:lnTo>
                    <a:pt x="49" y="155"/>
                  </a:lnTo>
                  <a:lnTo>
                    <a:pt x="51" y="165"/>
                  </a:lnTo>
                  <a:lnTo>
                    <a:pt x="54" y="172"/>
                  </a:lnTo>
                  <a:lnTo>
                    <a:pt x="58" y="181"/>
                  </a:lnTo>
                  <a:lnTo>
                    <a:pt x="63" y="188"/>
                  </a:lnTo>
                  <a:lnTo>
                    <a:pt x="67" y="195"/>
                  </a:lnTo>
                  <a:lnTo>
                    <a:pt x="72" y="201"/>
                  </a:lnTo>
                  <a:lnTo>
                    <a:pt x="78" y="208"/>
                  </a:lnTo>
                  <a:lnTo>
                    <a:pt x="84" y="213"/>
                  </a:lnTo>
                  <a:lnTo>
                    <a:pt x="91" y="218"/>
                  </a:lnTo>
                  <a:lnTo>
                    <a:pt x="97" y="222"/>
                  </a:lnTo>
                  <a:lnTo>
                    <a:pt x="104" y="225"/>
                  </a:lnTo>
                  <a:lnTo>
                    <a:pt x="111" y="228"/>
                  </a:lnTo>
                  <a:lnTo>
                    <a:pt x="119" y="231"/>
                  </a:lnTo>
                  <a:lnTo>
                    <a:pt x="125" y="232"/>
                  </a:lnTo>
                  <a:lnTo>
                    <a:pt x="131" y="233"/>
                  </a:lnTo>
                  <a:lnTo>
                    <a:pt x="135" y="234"/>
                  </a:lnTo>
                  <a:lnTo>
                    <a:pt x="141" y="234"/>
                  </a:lnTo>
                  <a:lnTo>
                    <a:pt x="146" y="233"/>
                  </a:lnTo>
                  <a:lnTo>
                    <a:pt x="150" y="233"/>
                  </a:lnTo>
                  <a:lnTo>
                    <a:pt x="155" y="231"/>
                  </a:lnTo>
                  <a:lnTo>
                    <a:pt x="159" y="229"/>
                  </a:lnTo>
                  <a:lnTo>
                    <a:pt x="163" y="227"/>
                  </a:lnTo>
                  <a:lnTo>
                    <a:pt x="166" y="224"/>
                  </a:lnTo>
                  <a:lnTo>
                    <a:pt x="170" y="221"/>
                  </a:lnTo>
                  <a:lnTo>
                    <a:pt x="174" y="218"/>
                  </a:lnTo>
                  <a:lnTo>
                    <a:pt x="176" y="213"/>
                  </a:lnTo>
                  <a:lnTo>
                    <a:pt x="179" y="208"/>
                  </a:lnTo>
                  <a:lnTo>
                    <a:pt x="183" y="204"/>
                  </a:lnTo>
                  <a:lnTo>
                    <a:pt x="185" y="197"/>
                  </a:lnTo>
                  <a:close/>
                  <a:moveTo>
                    <a:pt x="46" y="92"/>
                  </a:moveTo>
                  <a:lnTo>
                    <a:pt x="185" y="129"/>
                  </a:lnTo>
                  <a:lnTo>
                    <a:pt x="185" y="121"/>
                  </a:lnTo>
                  <a:lnTo>
                    <a:pt x="184" y="114"/>
                  </a:lnTo>
                  <a:lnTo>
                    <a:pt x="182" y="107"/>
                  </a:lnTo>
                  <a:lnTo>
                    <a:pt x="179" y="100"/>
                  </a:lnTo>
                  <a:lnTo>
                    <a:pt x="177" y="94"/>
                  </a:lnTo>
                  <a:lnTo>
                    <a:pt x="175" y="88"/>
                  </a:lnTo>
                  <a:lnTo>
                    <a:pt x="173" y="82"/>
                  </a:lnTo>
                  <a:lnTo>
                    <a:pt x="170" y="78"/>
                  </a:lnTo>
                  <a:lnTo>
                    <a:pt x="164" y="71"/>
                  </a:lnTo>
                  <a:lnTo>
                    <a:pt x="159" y="64"/>
                  </a:lnTo>
                  <a:lnTo>
                    <a:pt x="152" y="59"/>
                  </a:lnTo>
                  <a:lnTo>
                    <a:pt x="146" y="53"/>
                  </a:lnTo>
                  <a:lnTo>
                    <a:pt x="139" y="49"/>
                  </a:lnTo>
                  <a:lnTo>
                    <a:pt x="132" y="45"/>
                  </a:lnTo>
                  <a:lnTo>
                    <a:pt x="125" y="42"/>
                  </a:lnTo>
                  <a:lnTo>
                    <a:pt x="117" y="39"/>
                  </a:lnTo>
                  <a:lnTo>
                    <a:pt x="110" y="38"/>
                  </a:lnTo>
                  <a:lnTo>
                    <a:pt x="103" y="37"/>
                  </a:lnTo>
                  <a:lnTo>
                    <a:pt x="96" y="37"/>
                  </a:lnTo>
                  <a:lnTo>
                    <a:pt x="91" y="37"/>
                  </a:lnTo>
                  <a:lnTo>
                    <a:pt x="84" y="38"/>
                  </a:lnTo>
                  <a:lnTo>
                    <a:pt x="79" y="40"/>
                  </a:lnTo>
                  <a:lnTo>
                    <a:pt x="73" y="42"/>
                  </a:lnTo>
                  <a:lnTo>
                    <a:pt x="68" y="46"/>
                  </a:lnTo>
                  <a:lnTo>
                    <a:pt x="64" y="50"/>
                  </a:lnTo>
                  <a:lnTo>
                    <a:pt x="59" y="54"/>
                  </a:lnTo>
                  <a:lnTo>
                    <a:pt x="56" y="59"/>
                  </a:lnTo>
                  <a:lnTo>
                    <a:pt x="53" y="64"/>
                  </a:lnTo>
                  <a:lnTo>
                    <a:pt x="51" y="71"/>
                  </a:lnTo>
                  <a:lnTo>
                    <a:pt x="49" y="77"/>
                  </a:lnTo>
                  <a:lnTo>
                    <a:pt x="48" y="85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834" y="2322"/>
              <a:ext cx="27" cy="52"/>
            </a:xfrm>
            <a:custGeom>
              <a:avLst/>
              <a:gdLst>
                <a:gd name="T0" fmla="*/ 0 w 135"/>
                <a:gd name="T1" fmla="*/ 10 h 261"/>
                <a:gd name="T2" fmla="*/ 0 w 135"/>
                <a:gd name="T3" fmla="*/ 0 h 261"/>
                <a:gd name="T4" fmla="*/ 2 w 135"/>
                <a:gd name="T5" fmla="*/ 0 h 261"/>
                <a:gd name="T6" fmla="*/ 2 w 135"/>
                <a:gd name="T7" fmla="*/ 2 h 261"/>
                <a:gd name="T8" fmla="*/ 2 w 135"/>
                <a:gd name="T9" fmla="*/ 2 h 261"/>
                <a:gd name="T10" fmla="*/ 2 w 135"/>
                <a:gd name="T11" fmla="*/ 2 h 261"/>
                <a:gd name="T12" fmla="*/ 2 w 135"/>
                <a:gd name="T13" fmla="*/ 1 h 261"/>
                <a:gd name="T14" fmla="*/ 2 w 135"/>
                <a:gd name="T15" fmla="*/ 1 h 261"/>
                <a:gd name="T16" fmla="*/ 2 w 135"/>
                <a:gd name="T17" fmla="*/ 1 h 261"/>
                <a:gd name="T18" fmla="*/ 2 w 135"/>
                <a:gd name="T19" fmla="*/ 1 h 261"/>
                <a:gd name="T20" fmla="*/ 2 w 135"/>
                <a:gd name="T21" fmla="*/ 1 h 261"/>
                <a:gd name="T22" fmla="*/ 3 w 135"/>
                <a:gd name="T23" fmla="*/ 1 h 261"/>
                <a:gd name="T24" fmla="*/ 3 w 135"/>
                <a:gd name="T25" fmla="*/ 1 h 261"/>
                <a:gd name="T26" fmla="*/ 3 w 135"/>
                <a:gd name="T27" fmla="*/ 1 h 261"/>
                <a:gd name="T28" fmla="*/ 3 w 135"/>
                <a:gd name="T29" fmla="*/ 1 h 261"/>
                <a:gd name="T30" fmla="*/ 3 w 135"/>
                <a:gd name="T31" fmla="*/ 1 h 261"/>
                <a:gd name="T32" fmla="*/ 3 w 135"/>
                <a:gd name="T33" fmla="*/ 1 h 261"/>
                <a:gd name="T34" fmla="*/ 3 w 135"/>
                <a:gd name="T35" fmla="*/ 1 h 261"/>
                <a:gd name="T36" fmla="*/ 4 w 135"/>
                <a:gd name="T37" fmla="*/ 1 h 261"/>
                <a:gd name="T38" fmla="*/ 4 w 135"/>
                <a:gd name="T39" fmla="*/ 1 h 261"/>
                <a:gd name="T40" fmla="*/ 4 w 135"/>
                <a:gd name="T41" fmla="*/ 1 h 261"/>
                <a:gd name="T42" fmla="*/ 4 w 135"/>
                <a:gd name="T43" fmla="*/ 1 h 261"/>
                <a:gd name="T44" fmla="*/ 4 w 135"/>
                <a:gd name="T45" fmla="*/ 1 h 261"/>
                <a:gd name="T46" fmla="*/ 5 w 135"/>
                <a:gd name="T47" fmla="*/ 1 h 261"/>
                <a:gd name="T48" fmla="*/ 5 w 135"/>
                <a:gd name="T49" fmla="*/ 1 h 261"/>
                <a:gd name="T50" fmla="*/ 5 w 135"/>
                <a:gd name="T51" fmla="*/ 1 h 261"/>
                <a:gd name="T52" fmla="*/ 5 w 135"/>
                <a:gd name="T53" fmla="*/ 2 h 261"/>
                <a:gd name="T54" fmla="*/ 5 w 135"/>
                <a:gd name="T55" fmla="*/ 2 h 261"/>
                <a:gd name="T56" fmla="*/ 5 w 135"/>
                <a:gd name="T57" fmla="*/ 3 h 261"/>
                <a:gd name="T58" fmla="*/ 5 w 135"/>
                <a:gd name="T59" fmla="*/ 3 h 261"/>
                <a:gd name="T60" fmla="*/ 4 w 135"/>
                <a:gd name="T61" fmla="*/ 3 h 261"/>
                <a:gd name="T62" fmla="*/ 4 w 135"/>
                <a:gd name="T63" fmla="*/ 3 h 261"/>
                <a:gd name="T64" fmla="*/ 4 w 135"/>
                <a:gd name="T65" fmla="*/ 3 h 261"/>
                <a:gd name="T66" fmla="*/ 4 w 135"/>
                <a:gd name="T67" fmla="*/ 3 h 261"/>
                <a:gd name="T68" fmla="*/ 4 w 135"/>
                <a:gd name="T69" fmla="*/ 3 h 261"/>
                <a:gd name="T70" fmla="*/ 4 w 135"/>
                <a:gd name="T71" fmla="*/ 3 h 261"/>
                <a:gd name="T72" fmla="*/ 4 w 135"/>
                <a:gd name="T73" fmla="*/ 2 h 261"/>
                <a:gd name="T74" fmla="*/ 3 w 135"/>
                <a:gd name="T75" fmla="*/ 2 h 261"/>
                <a:gd name="T76" fmla="*/ 3 w 135"/>
                <a:gd name="T77" fmla="*/ 2 h 261"/>
                <a:gd name="T78" fmla="*/ 3 w 135"/>
                <a:gd name="T79" fmla="*/ 2 h 261"/>
                <a:gd name="T80" fmla="*/ 3 w 135"/>
                <a:gd name="T81" fmla="*/ 2 h 261"/>
                <a:gd name="T82" fmla="*/ 3 w 135"/>
                <a:gd name="T83" fmla="*/ 2 h 261"/>
                <a:gd name="T84" fmla="*/ 3 w 135"/>
                <a:gd name="T85" fmla="*/ 2 h 261"/>
                <a:gd name="T86" fmla="*/ 3 w 135"/>
                <a:gd name="T87" fmla="*/ 3 h 261"/>
                <a:gd name="T88" fmla="*/ 3 w 135"/>
                <a:gd name="T89" fmla="*/ 3 h 261"/>
                <a:gd name="T90" fmla="*/ 2 w 135"/>
                <a:gd name="T91" fmla="*/ 3 h 261"/>
                <a:gd name="T92" fmla="*/ 2 w 135"/>
                <a:gd name="T93" fmla="*/ 3 h 261"/>
                <a:gd name="T94" fmla="*/ 2 w 135"/>
                <a:gd name="T95" fmla="*/ 3 h 261"/>
                <a:gd name="T96" fmla="*/ 2 w 135"/>
                <a:gd name="T97" fmla="*/ 3 h 261"/>
                <a:gd name="T98" fmla="*/ 2 w 135"/>
                <a:gd name="T99" fmla="*/ 3 h 261"/>
                <a:gd name="T100" fmla="*/ 2 w 135"/>
                <a:gd name="T101" fmla="*/ 3 h 261"/>
                <a:gd name="T102" fmla="*/ 2 w 135"/>
                <a:gd name="T103" fmla="*/ 3 h 261"/>
                <a:gd name="T104" fmla="*/ 2 w 135"/>
                <a:gd name="T105" fmla="*/ 3 h 261"/>
                <a:gd name="T106" fmla="*/ 2 w 135"/>
                <a:gd name="T107" fmla="*/ 4 h 261"/>
                <a:gd name="T108" fmla="*/ 2 w 135"/>
                <a:gd name="T109" fmla="*/ 4 h 261"/>
                <a:gd name="T110" fmla="*/ 2 w 135"/>
                <a:gd name="T111" fmla="*/ 4 h 261"/>
                <a:gd name="T112" fmla="*/ 2 w 135"/>
                <a:gd name="T113" fmla="*/ 4 h 261"/>
                <a:gd name="T114" fmla="*/ 2 w 135"/>
                <a:gd name="T115" fmla="*/ 4 h 261"/>
                <a:gd name="T116" fmla="*/ 2 w 135"/>
                <a:gd name="T117" fmla="*/ 5 h 261"/>
                <a:gd name="T118" fmla="*/ 2 w 135"/>
                <a:gd name="T119" fmla="*/ 5 h 261"/>
                <a:gd name="T120" fmla="*/ 2 w 135"/>
                <a:gd name="T121" fmla="*/ 5 h 261"/>
                <a:gd name="T122" fmla="*/ 2 w 135"/>
                <a:gd name="T123" fmla="*/ 10 h 261"/>
                <a:gd name="T124" fmla="*/ 0 w 135"/>
                <a:gd name="T125" fmla="*/ 10 h 2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261">
                  <a:moveTo>
                    <a:pt x="0" y="249"/>
                  </a:moveTo>
                  <a:lnTo>
                    <a:pt x="0" y="0"/>
                  </a:lnTo>
                  <a:lnTo>
                    <a:pt x="38" y="10"/>
                  </a:lnTo>
                  <a:lnTo>
                    <a:pt x="38" y="48"/>
                  </a:lnTo>
                  <a:lnTo>
                    <a:pt x="41" y="43"/>
                  </a:lnTo>
                  <a:lnTo>
                    <a:pt x="44" y="38"/>
                  </a:lnTo>
                  <a:lnTo>
                    <a:pt x="49" y="34"/>
                  </a:lnTo>
                  <a:lnTo>
                    <a:pt x="52" y="30"/>
                  </a:lnTo>
                  <a:lnTo>
                    <a:pt x="55" y="26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5" y="21"/>
                  </a:lnTo>
                  <a:lnTo>
                    <a:pt x="68" y="20"/>
                  </a:lnTo>
                  <a:lnTo>
                    <a:pt x="71" y="19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1" y="18"/>
                  </a:lnTo>
                  <a:lnTo>
                    <a:pt x="84" y="18"/>
                  </a:lnTo>
                  <a:lnTo>
                    <a:pt x="88" y="19"/>
                  </a:lnTo>
                  <a:lnTo>
                    <a:pt x="92" y="19"/>
                  </a:lnTo>
                  <a:lnTo>
                    <a:pt x="97" y="21"/>
                  </a:lnTo>
                  <a:lnTo>
                    <a:pt x="103" y="23"/>
                  </a:lnTo>
                  <a:lnTo>
                    <a:pt x="108" y="25"/>
                  </a:lnTo>
                  <a:lnTo>
                    <a:pt x="114" y="28"/>
                  </a:lnTo>
                  <a:lnTo>
                    <a:pt x="119" y="32"/>
                  </a:lnTo>
                  <a:lnTo>
                    <a:pt x="124" y="36"/>
                  </a:lnTo>
                  <a:lnTo>
                    <a:pt x="130" y="39"/>
                  </a:lnTo>
                  <a:lnTo>
                    <a:pt x="135" y="45"/>
                  </a:lnTo>
                  <a:lnTo>
                    <a:pt x="120" y="79"/>
                  </a:lnTo>
                  <a:lnTo>
                    <a:pt x="117" y="76"/>
                  </a:lnTo>
                  <a:lnTo>
                    <a:pt x="112" y="74"/>
                  </a:lnTo>
                  <a:lnTo>
                    <a:pt x="109" y="71"/>
                  </a:lnTo>
                  <a:lnTo>
                    <a:pt x="105" y="68"/>
                  </a:lnTo>
                  <a:lnTo>
                    <a:pt x="102" y="66"/>
                  </a:lnTo>
                  <a:lnTo>
                    <a:pt x="97" y="65"/>
                  </a:lnTo>
                  <a:lnTo>
                    <a:pt x="93" y="63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3" y="61"/>
                  </a:lnTo>
                  <a:lnTo>
                    <a:pt x="80" y="61"/>
                  </a:lnTo>
                  <a:lnTo>
                    <a:pt x="77" y="61"/>
                  </a:lnTo>
                  <a:lnTo>
                    <a:pt x="74" y="61"/>
                  </a:lnTo>
                  <a:lnTo>
                    <a:pt x="70" y="62"/>
                  </a:lnTo>
                  <a:lnTo>
                    <a:pt x="67" y="63"/>
                  </a:lnTo>
                  <a:lnTo>
                    <a:pt x="65" y="64"/>
                  </a:lnTo>
                  <a:lnTo>
                    <a:pt x="62" y="65"/>
                  </a:lnTo>
                  <a:lnTo>
                    <a:pt x="59" y="67"/>
                  </a:lnTo>
                  <a:lnTo>
                    <a:pt x="57" y="70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2" y="77"/>
                  </a:lnTo>
                  <a:lnTo>
                    <a:pt x="51" y="79"/>
                  </a:lnTo>
                  <a:lnTo>
                    <a:pt x="49" y="83"/>
                  </a:lnTo>
                  <a:lnTo>
                    <a:pt x="48" y="88"/>
                  </a:lnTo>
                  <a:lnTo>
                    <a:pt x="45" y="93"/>
                  </a:lnTo>
                  <a:lnTo>
                    <a:pt x="44" y="99"/>
                  </a:lnTo>
                  <a:lnTo>
                    <a:pt x="43" y="105"/>
                  </a:lnTo>
                  <a:lnTo>
                    <a:pt x="43" y="111"/>
                  </a:lnTo>
                  <a:lnTo>
                    <a:pt x="42" y="117"/>
                  </a:lnTo>
                  <a:lnTo>
                    <a:pt x="42" y="124"/>
                  </a:lnTo>
                  <a:lnTo>
                    <a:pt x="42" y="130"/>
                  </a:lnTo>
                  <a:lnTo>
                    <a:pt x="42" y="26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863" y="2333"/>
              <a:ext cx="41" cy="54"/>
            </a:xfrm>
            <a:custGeom>
              <a:avLst/>
              <a:gdLst>
                <a:gd name="T0" fmla="*/ 2 w 206"/>
                <a:gd name="T1" fmla="*/ 7 h 273"/>
                <a:gd name="T2" fmla="*/ 2 w 206"/>
                <a:gd name="T3" fmla="*/ 8 h 273"/>
                <a:gd name="T4" fmla="*/ 3 w 206"/>
                <a:gd name="T5" fmla="*/ 9 h 273"/>
                <a:gd name="T6" fmla="*/ 4 w 206"/>
                <a:gd name="T7" fmla="*/ 9 h 273"/>
                <a:gd name="T8" fmla="*/ 5 w 206"/>
                <a:gd name="T9" fmla="*/ 9 h 273"/>
                <a:gd name="T10" fmla="*/ 6 w 206"/>
                <a:gd name="T11" fmla="*/ 9 h 273"/>
                <a:gd name="T12" fmla="*/ 6 w 206"/>
                <a:gd name="T13" fmla="*/ 9 h 273"/>
                <a:gd name="T14" fmla="*/ 6 w 206"/>
                <a:gd name="T15" fmla="*/ 9 h 273"/>
                <a:gd name="T16" fmla="*/ 6 w 206"/>
                <a:gd name="T17" fmla="*/ 8 h 273"/>
                <a:gd name="T18" fmla="*/ 6 w 206"/>
                <a:gd name="T19" fmla="*/ 7 h 273"/>
                <a:gd name="T20" fmla="*/ 6 w 206"/>
                <a:gd name="T21" fmla="*/ 7 h 273"/>
                <a:gd name="T22" fmla="*/ 5 w 206"/>
                <a:gd name="T23" fmla="*/ 7 h 273"/>
                <a:gd name="T24" fmla="*/ 3 w 206"/>
                <a:gd name="T25" fmla="*/ 6 h 273"/>
                <a:gd name="T26" fmla="*/ 2 w 206"/>
                <a:gd name="T27" fmla="*/ 5 h 273"/>
                <a:gd name="T28" fmla="*/ 1 w 206"/>
                <a:gd name="T29" fmla="*/ 4 h 273"/>
                <a:gd name="T30" fmla="*/ 1 w 206"/>
                <a:gd name="T31" fmla="*/ 4 h 273"/>
                <a:gd name="T32" fmla="*/ 0 w 206"/>
                <a:gd name="T33" fmla="*/ 3 h 273"/>
                <a:gd name="T34" fmla="*/ 0 w 206"/>
                <a:gd name="T35" fmla="*/ 2 h 273"/>
                <a:gd name="T36" fmla="*/ 0 w 206"/>
                <a:gd name="T37" fmla="*/ 2 h 273"/>
                <a:gd name="T38" fmla="*/ 0 w 206"/>
                <a:gd name="T39" fmla="*/ 1 h 273"/>
                <a:gd name="T40" fmla="*/ 1 w 206"/>
                <a:gd name="T41" fmla="*/ 1 h 273"/>
                <a:gd name="T42" fmla="*/ 1 w 206"/>
                <a:gd name="T43" fmla="*/ 0 h 273"/>
                <a:gd name="T44" fmla="*/ 2 w 206"/>
                <a:gd name="T45" fmla="*/ 0 h 273"/>
                <a:gd name="T46" fmla="*/ 2 w 206"/>
                <a:gd name="T47" fmla="*/ 0 h 273"/>
                <a:gd name="T48" fmla="*/ 3 w 206"/>
                <a:gd name="T49" fmla="*/ 0 h 273"/>
                <a:gd name="T50" fmla="*/ 4 w 206"/>
                <a:gd name="T51" fmla="*/ 0 h 273"/>
                <a:gd name="T52" fmla="*/ 4 w 206"/>
                <a:gd name="T53" fmla="*/ 0 h 273"/>
                <a:gd name="T54" fmla="*/ 5 w 206"/>
                <a:gd name="T55" fmla="*/ 1 h 273"/>
                <a:gd name="T56" fmla="*/ 6 w 206"/>
                <a:gd name="T57" fmla="*/ 1 h 273"/>
                <a:gd name="T58" fmla="*/ 7 w 206"/>
                <a:gd name="T59" fmla="*/ 2 h 273"/>
                <a:gd name="T60" fmla="*/ 7 w 206"/>
                <a:gd name="T61" fmla="*/ 3 h 273"/>
                <a:gd name="T62" fmla="*/ 8 w 206"/>
                <a:gd name="T63" fmla="*/ 4 h 273"/>
                <a:gd name="T64" fmla="*/ 6 w 206"/>
                <a:gd name="T65" fmla="*/ 4 h 273"/>
                <a:gd name="T66" fmla="*/ 6 w 206"/>
                <a:gd name="T67" fmla="*/ 3 h 273"/>
                <a:gd name="T68" fmla="*/ 5 w 206"/>
                <a:gd name="T69" fmla="*/ 2 h 273"/>
                <a:gd name="T70" fmla="*/ 5 w 206"/>
                <a:gd name="T71" fmla="*/ 2 h 273"/>
                <a:gd name="T72" fmla="*/ 4 w 206"/>
                <a:gd name="T73" fmla="*/ 2 h 273"/>
                <a:gd name="T74" fmla="*/ 3 w 206"/>
                <a:gd name="T75" fmla="*/ 1 h 273"/>
                <a:gd name="T76" fmla="*/ 2 w 206"/>
                <a:gd name="T77" fmla="*/ 2 h 273"/>
                <a:gd name="T78" fmla="*/ 2 w 206"/>
                <a:gd name="T79" fmla="*/ 2 h 273"/>
                <a:gd name="T80" fmla="*/ 2 w 206"/>
                <a:gd name="T81" fmla="*/ 2 h 273"/>
                <a:gd name="T82" fmla="*/ 2 w 206"/>
                <a:gd name="T83" fmla="*/ 3 h 273"/>
                <a:gd name="T84" fmla="*/ 2 w 206"/>
                <a:gd name="T85" fmla="*/ 3 h 273"/>
                <a:gd name="T86" fmla="*/ 2 w 206"/>
                <a:gd name="T87" fmla="*/ 3 h 273"/>
                <a:gd name="T88" fmla="*/ 3 w 206"/>
                <a:gd name="T89" fmla="*/ 4 h 273"/>
                <a:gd name="T90" fmla="*/ 3 w 206"/>
                <a:gd name="T91" fmla="*/ 4 h 273"/>
                <a:gd name="T92" fmla="*/ 5 w 206"/>
                <a:gd name="T93" fmla="*/ 5 h 273"/>
                <a:gd name="T94" fmla="*/ 6 w 206"/>
                <a:gd name="T95" fmla="*/ 5 h 273"/>
                <a:gd name="T96" fmla="*/ 7 w 206"/>
                <a:gd name="T97" fmla="*/ 6 h 273"/>
                <a:gd name="T98" fmla="*/ 7 w 206"/>
                <a:gd name="T99" fmla="*/ 7 h 273"/>
                <a:gd name="T100" fmla="*/ 8 w 206"/>
                <a:gd name="T101" fmla="*/ 7 h 273"/>
                <a:gd name="T102" fmla="*/ 8 w 206"/>
                <a:gd name="T103" fmla="*/ 8 h 273"/>
                <a:gd name="T104" fmla="*/ 8 w 206"/>
                <a:gd name="T105" fmla="*/ 9 h 273"/>
                <a:gd name="T106" fmla="*/ 8 w 206"/>
                <a:gd name="T107" fmla="*/ 9 h 273"/>
                <a:gd name="T108" fmla="*/ 8 w 206"/>
                <a:gd name="T109" fmla="*/ 10 h 273"/>
                <a:gd name="T110" fmla="*/ 7 w 206"/>
                <a:gd name="T111" fmla="*/ 10 h 273"/>
                <a:gd name="T112" fmla="*/ 6 w 206"/>
                <a:gd name="T113" fmla="*/ 11 h 273"/>
                <a:gd name="T114" fmla="*/ 5 w 206"/>
                <a:gd name="T115" fmla="*/ 11 h 273"/>
                <a:gd name="T116" fmla="*/ 4 w 206"/>
                <a:gd name="T117" fmla="*/ 10 h 273"/>
                <a:gd name="T118" fmla="*/ 2 w 206"/>
                <a:gd name="T119" fmla="*/ 10 h 273"/>
                <a:gd name="T120" fmla="*/ 1 w 206"/>
                <a:gd name="T121" fmla="*/ 9 h 273"/>
                <a:gd name="T122" fmla="*/ 0 w 206"/>
                <a:gd name="T123" fmla="*/ 7 h 2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6" h="273">
                  <a:moveTo>
                    <a:pt x="0" y="159"/>
                  </a:moveTo>
                  <a:lnTo>
                    <a:pt x="41" y="164"/>
                  </a:lnTo>
                  <a:lnTo>
                    <a:pt x="42" y="170"/>
                  </a:lnTo>
                  <a:lnTo>
                    <a:pt x="43" y="177"/>
                  </a:lnTo>
                  <a:lnTo>
                    <a:pt x="45" y="182"/>
                  </a:lnTo>
                  <a:lnTo>
                    <a:pt x="47" y="187"/>
                  </a:lnTo>
                  <a:lnTo>
                    <a:pt x="51" y="193"/>
                  </a:lnTo>
                  <a:lnTo>
                    <a:pt x="53" y="198"/>
                  </a:lnTo>
                  <a:lnTo>
                    <a:pt x="57" y="203"/>
                  </a:lnTo>
                  <a:lnTo>
                    <a:pt x="60" y="208"/>
                  </a:lnTo>
                  <a:lnTo>
                    <a:pt x="65" y="212"/>
                  </a:lnTo>
                  <a:lnTo>
                    <a:pt x="69" y="216"/>
                  </a:lnTo>
                  <a:lnTo>
                    <a:pt x="74" y="220"/>
                  </a:lnTo>
                  <a:lnTo>
                    <a:pt x="80" y="223"/>
                  </a:lnTo>
                  <a:lnTo>
                    <a:pt x="85" y="226"/>
                  </a:lnTo>
                  <a:lnTo>
                    <a:pt x="92" y="228"/>
                  </a:lnTo>
                  <a:lnTo>
                    <a:pt x="98" y="231"/>
                  </a:lnTo>
                  <a:lnTo>
                    <a:pt x="106" y="233"/>
                  </a:lnTo>
                  <a:lnTo>
                    <a:pt x="112" y="235"/>
                  </a:lnTo>
                  <a:lnTo>
                    <a:pt x="119" y="236"/>
                  </a:lnTo>
                  <a:lnTo>
                    <a:pt x="125" y="236"/>
                  </a:lnTo>
                  <a:lnTo>
                    <a:pt x="131" y="237"/>
                  </a:lnTo>
                  <a:lnTo>
                    <a:pt x="136" y="236"/>
                  </a:lnTo>
                  <a:lnTo>
                    <a:pt x="140" y="236"/>
                  </a:lnTo>
                  <a:lnTo>
                    <a:pt x="145" y="235"/>
                  </a:lnTo>
                  <a:lnTo>
                    <a:pt x="149" y="233"/>
                  </a:lnTo>
                  <a:lnTo>
                    <a:pt x="152" y="231"/>
                  </a:lnTo>
                  <a:lnTo>
                    <a:pt x="154" y="228"/>
                  </a:lnTo>
                  <a:lnTo>
                    <a:pt x="158" y="225"/>
                  </a:lnTo>
                  <a:lnTo>
                    <a:pt x="159" y="223"/>
                  </a:lnTo>
                  <a:lnTo>
                    <a:pt x="161" y="220"/>
                  </a:lnTo>
                  <a:lnTo>
                    <a:pt x="162" y="217"/>
                  </a:lnTo>
                  <a:lnTo>
                    <a:pt x="162" y="212"/>
                  </a:lnTo>
                  <a:lnTo>
                    <a:pt x="163" y="209"/>
                  </a:lnTo>
                  <a:lnTo>
                    <a:pt x="162" y="205"/>
                  </a:lnTo>
                  <a:lnTo>
                    <a:pt x="162" y="201"/>
                  </a:lnTo>
                  <a:lnTo>
                    <a:pt x="161" y="198"/>
                  </a:lnTo>
                  <a:lnTo>
                    <a:pt x="160" y="195"/>
                  </a:lnTo>
                  <a:lnTo>
                    <a:pt x="158" y="192"/>
                  </a:lnTo>
                  <a:lnTo>
                    <a:pt x="155" y="188"/>
                  </a:lnTo>
                  <a:lnTo>
                    <a:pt x="153" y="185"/>
                  </a:lnTo>
                  <a:lnTo>
                    <a:pt x="150" y="183"/>
                  </a:lnTo>
                  <a:lnTo>
                    <a:pt x="148" y="181"/>
                  </a:lnTo>
                  <a:lnTo>
                    <a:pt x="145" y="178"/>
                  </a:lnTo>
                  <a:lnTo>
                    <a:pt x="140" y="176"/>
                  </a:lnTo>
                  <a:lnTo>
                    <a:pt x="135" y="172"/>
                  </a:lnTo>
                  <a:lnTo>
                    <a:pt x="130" y="169"/>
                  </a:lnTo>
                  <a:lnTo>
                    <a:pt x="123" y="166"/>
                  </a:lnTo>
                  <a:lnTo>
                    <a:pt x="115" y="161"/>
                  </a:lnTo>
                  <a:lnTo>
                    <a:pt x="107" y="157"/>
                  </a:lnTo>
                  <a:lnTo>
                    <a:pt x="96" y="151"/>
                  </a:lnTo>
                  <a:lnTo>
                    <a:pt x="85" y="145"/>
                  </a:lnTo>
                  <a:lnTo>
                    <a:pt x="77" y="141"/>
                  </a:lnTo>
                  <a:lnTo>
                    <a:pt x="68" y="136"/>
                  </a:lnTo>
                  <a:lnTo>
                    <a:pt x="60" y="131"/>
                  </a:lnTo>
                  <a:lnTo>
                    <a:pt x="54" y="127"/>
                  </a:lnTo>
                  <a:lnTo>
                    <a:pt x="47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3"/>
                  </a:lnTo>
                  <a:lnTo>
                    <a:pt x="30" y="108"/>
                  </a:lnTo>
                  <a:lnTo>
                    <a:pt x="27" y="105"/>
                  </a:lnTo>
                  <a:lnTo>
                    <a:pt x="24" y="101"/>
                  </a:lnTo>
                  <a:lnTo>
                    <a:pt x="20" y="97"/>
                  </a:lnTo>
                  <a:lnTo>
                    <a:pt x="18" y="93"/>
                  </a:lnTo>
                  <a:lnTo>
                    <a:pt x="16" y="88"/>
                  </a:lnTo>
                  <a:lnTo>
                    <a:pt x="14" y="84"/>
                  </a:lnTo>
                  <a:lnTo>
                    <a:pt x="12" y="79"/>
                  </a:lnTo>
                  <a:lnTo>
                    <a:pt x="10" y="75"/>
                  </a:lnTo>
                  <a:lnTo>
                    <a:pt x="8" y="71"/>
                  </a:lnTo>
                  <a:lnTo>
                    <a:pt x="7" y="66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6" y="45"/>
                  </a:lnTo>
                  <a:lnTo>
                    <a:pt x="7" y="40"/>
                  </a:lnTo>
                  <a:lnTo>
                    <a:pt x="8" y="37"/>
                  </a:lnTo>
                  <a:lnTo>
                    <a:pt x="10" y="34"/>
                  </a:lnTo>
                  <a:lnTo>
                    <a:pt x="11" y="31"/>
                  </a:lnTo>
                  <a:lnTo>
                    <a:pt x="12" y="27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3"/>
                  </a:lnTo>
                  <a:lnTo>
                    <a:pt x="26" y="11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4" y="6"/>
                  </a:lnTo>
                  <a:lnTo>
                    <a:pt x="38" y="5"/>
                  </a:lnTo>
                  <a:lnTo>
                    <a:pt x="40" y="4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4" y="3"/>
                  </a:lnTo>
                  <a:lnTo>
                    <a:pt x="88" y="4"/>
                  </a:lnTo>
                  <a:lnTo>
                    <a:pt x="93" y="5"/>
                  </a:lnTo>
                  <a:lnTo>
                    <a:pt x="98" y="6"/>
                  </a:lnTo>
                  <a:lnTo>
                    <a:pt x="105" y="8"/>
                  </a:lnTo>
                  <a:lnTo>
                    <a:pt x="112" y="10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32" y="18"/>
                  </a:lnTo>
                  <a:lnTo>
                    <a:pt x="138" y="21"/>
                  </a:lnTo>
                  <a:lnTo>
                    <a:pt x="144" y="24"/>
                  </a:lnTo>
                  <a:lnTo>
                    <a:pt x="149" y="27"/>
                  </a:lnTo>
                  <a:lnTo>
                    <a:pt x="154" y="32"/>
                  </a:lnTo>
                  <a:lnTo>
                    <a:pt x="160" y="35"/>
                  </a:lnTo>
                  <a:lnTo>
                    <a:pt x="164" y="39"/>
                  </a:lnTo>
                  <a:lnTo>
                    <a:pt x="168" y="43"/>
                  </a:lnTo>
                  <a:lnTo>
                    <a:pt x="173" y="47"/>
                  </a:lnTo>
                  <a:lnTo>
                    <a:pt x="176" y="51"/>
                  </a:lnTo>
                  <a:lnTo>
                    <a:pt x="179" y="56"/>
                  </a:lnTo>
                  <a:lnTo>
                    <a:pt x="182" y="59"/>
                  </a:lnTo>
                  <a:lnTo>
                    <a:pt x="185" y="64"/>
                  </a:lnTo>
                  <a:lnTo>
                    <a:pt x="187" y="69"/>
                  </a:lnTo>
                  <a:lnTo>
                    <a:pt x="189" y="74"/>
                  </a:lnTo>
                  <a:lnTo>
                    <a:pt x="191" y="78"/>
                  </a:lnTo>
                  <a:lnTo>
                    <a:pt x="192" y="84"/>
                  </a:lnTo>
                  <a:lnTo>
                    <a:pt x="194" y="90"/>
                  </a:lnTo>
                  <a:lnTo>
                    <a:pt x="195" y="96"/>
                  </a:lnTo>
                  <a:lnTo>
                    <a:pt x="197" y="102"/>
                  </a:lnTo>
                  <a:lnTo>
                    <a:pt x="155" y="97"/>
                  </a:lnTo>
                  <a:lnTo>
                    <a:pt x="154" y="91"/>
                  </a:lnTo>
                  <a:lnTo>
                    <a:pt x="153" y="87"/>
                  </a:lnTo>
                  <a:lnTo>
                    <a:pt x="152" y="83"/>
                  </a:lnTo>
                  <a:lnTo>
                    <a:pt x="150" y="78"/>
                  </a:lnTo>
                  <a:lnTo>
                    <a:pt x="148" y="74"/>
                  </a:lnTo>
                  <a:lnTo>
                    <a:pt x="145" y="70"/>
                  </a:lnTo>
                  <a:lnTo>
                    <a:pt x="142" y="65"/>
                  </a:lnTo>
                  <a:lnTo>
                    <a:pt x="139" y="62"/>
                  </a:lnTo>
                  <a:lnTo>
                    <a:pt x="136" y="59"/>
                  </a:lnTo>
                  <a:lnTo>
                    <a:pt x="132" y="56"/>
                  </a:lnTo>
                  <a:lnTo>
                    <a:pt x="127" y="52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9"/>
                  </a:lnTo>
                  <a:lnTo>
                    <a:pt x="87" y="38"/>
                  </a:lnTo>
                  <a:lnTo>
                    <a:pt x="82" y="37"/>
                  </a:lnTo>
                  <a:lnTo>
                    <a:pt x="77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62" y="38"/>
                  </a:lnTo>
                  <a:lnTo>
                    <a:pt x="59" y="39"/>
                  </a:lnTo>
                  <a:lnTo>
                    <a:pt x="57" y="41"/>
                  </a:lnTo>
                  <a:lnTo>
                    <a:pt x="54" y="43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48" y="50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7" y="63"/>
                  </a:lnTo>
                  <a:lnTo>
                    <a:pt x="47" y="65"/>
                  </a:lnTo>
                  <a:lnTo>
                    <a:pt x="48" y="66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51" y="73"/>
                  </a:lnTo>
                  <a:lnTo>
                    <a:pt x="53" y="75"/>
                  </a:lnTo>
                  <a:lnTo>
                    <a:pt x="54" y="77"/>
                  </a:lnTo>
                  <a:lnTo>
                    <a:pt x="55" y="79"/>
                  </a:lnTo>
                  <a:lnTo>
                    <a:pt x="57" y="80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7"/>
                  </a:lnTo>
                  <a:lnTo>
                    <a:pt x="66" y="89"/>
                  </a:lnTo>
                  <a:lnTo>
                    <a:pt x="68" y="90"/>
                  </a:lnTo>
                  <a:lnTo>
                    <a:pt x="70" y="91"/>
                  </a:lnTo>
                  <a:lnTo>
                    <a:pt x="73" y="93"/>
                  </a:lnTo>
                  <a:lnTo>
                    <a:pt x="77" y="96"/>
                  </a:lnTo>
                  <a:lnTo>
                    <a:pt x="81" y="98"/>
                  </a:lnTo>
                  <a:lnTo>
                    <a:pt x="86" y="101"/>
                  </a:lnTo>
                  <a:lnTo>
                    <a:pt x="92" y="103"/>
                  </a:lnTo>
                  <a:lnTo>
                    <a:pt x="98" y="107"/>
                  </a:lnTo>
                  <a:lnTo>
                    <a:pt x="106" y="111"/>
                  </a:lnTo>
                  <a:lnTo>
                    <a:pt x="117" y="117"/>
                  </a:lnTo>
                  <a:lnTo>
                    <a:pt x="126" y="123"/>
                  </a:lnTo>
                  <a:lnTo>
                    <a:pt x="135" y="128"/>
                  </a:lnTo>
                  <a:lnTo>
                    <a:pt x="144" y="132"/>
                  </a:lnTo>
                  <a:lnTo>
                    <a:pt x="151" y="137"/>
                  </a:lnTo>
                  <a:lnTo>
                    <a:pt x="158" y="141"/>
                  </a:lnTo>
                  <a:lnTo>
                    <a:pt x="163" y="144"/>
                  </a:lnTo>
                  <a:lnTo>
                    <a:pt x="168" y="147"/>
                  </a:lnTo>
                  <a:lnTo>
                    <a:pt x="173" y="151"/>
                  </a:lnTo>
                  <a:lnTo>
                    <a:pt x="176" y="154"/>
                  </a:lnTo>
                  <a:lnTo>
                    <a:pt x="180" y="157"/>
                  </a:lnTo>
                  <a:lnTo>
                    <a:pt x="184" y="161"/>
                  </a:lnTo>
                  <a:lnTo>
                    <a:pt x="187" y="165"/>
                  </a:lnTo>
                  <a:lnTo>
                    <a:pt x="190" y="169"/>
                  </a:lnTo>
                  <a:lnTo>
                    <a:pt x="193" y="173"/>
                  </a:lnTo>
                  <a:lnTo>
                    <a:pt x="195" y="177"/>
                  </a:lnTo>
                  <a:lnTo>
                    <a:pt x="199" y="181"/>
                  </a:lnTo>
                  <a:lnTo>
                    <a:pt x="200" y="186"/>
                  </a:lnTo>
                  <a:lnTo>
                    <a:pt x="202" y="191"/>
                  </a:lnTo>
                  <a:lnTo>
                    <a:pt x="203" y="195"/>
                  </a:lnTo>
                  <a:lnTo>
                    <a:pt x="204" y="200"/>
                  </a:lnTo>
                  <a:lnTo>
                    <a:pt x="205" y="206"/>
                  </a:lnTo>
                  <a:lnTo>
                    <a:pt x="206" y="210"/>
                  </a:lnTo>
                  <a:lnTo>
                    <a:pt x="206" y="216"/>
                  </a:lnTo>
                  <a:lnTo>
                    <a:pt x="206" y="221"/>
                  </a:lnTo>
                  <a:lnTo>
                    <a:pt x="205" y="226"/>
                  </a:lnTo>
                  <a:lnTo>
                    <a:pt x="204" y="231"/>
                  </a:lnTo>
                  <a:lnTo>
                    <a:pt x="203" y="235"/>
                  </a:lnTo>
                  <a:lnTo>
                    <a:pt x="201" y="240"/>
                  </a:lnTo>
                  <a:lnTo>
                    <a:pt x="199" y="245"/>
                  </a:lnTo>
                  <a:lnTo>
                    <a:pt x="197" y="248"/>
                  </a:lnTo>
                  <a:lnTo>
                    <a:pt x="193" y="252"/>
                  </a:lnTo>
                  <a:lnTo>
                    <a:pt x="190" y="256"/>
                  </a:lnTo>
                  <a:lnTo>
                    <a:pt x="187" y="259"/>
                  </a:lnTo>
                  <a:lnTo>
                    <a:pt x="182" y="262"/>
                  </a:lnTo>
                  <a:lnTo>
                    <a:pt x="178" y="265"/>
                  </a:lnTo>
                  <a:lnTo>
                    <a:pt x="174" y="267"/>
                  </a:lnTo>
                  <a:lnTo>
                    <a:pt x="169" y="268"/>
                  </a:lnTo>
                  <a:lnTo>
                    <a:pt x="164" y="271"/>
                  </a:lnTo>
                  <a:lnTo>
                    <a:pt x="158" y="272"/>
                  </a:lnTo>
                  <a:lnTo>
                    <a:pt x="152" y="273"/>
                  </a:lnTo>
                  <a:lnTo>
                    <a:pt x="146" y="273"/>
                  </a:lnTo>
                  <a:lnTo>
                    <a:pt x="140" y="273"/>
                  </a:lnTo>
                  <a:lnTo>
                    <a:pt x="134" y="273"/>
                  </a:lnTo>
                  <a:lnTo>
                    <a:pt x="126" y="272"/>
                  </a:lnTo>
                  <a:lnTo>
                    <a:pt x="120" y="271"/>
                  </a:lnTo>
                  <a:lnTo>
                    <a:pt x="113" y="270"/>
                  </a:lnTo>
                  <a:lnTo>
                    <a:pt x="106" y="267"/>
                  </a:lnTo>
                  <a:lnTo>
                    <a:pt x="94" y="264"/>
                  </a:lnTo>
                  <a:lnTo>
                    <a:pt x="83" y="260"/>
                  </a:lnTo>
                  <a:lnTo>
                    <a:pt x="72" y="256"/>
                  </a:lnTo>
                  <a:lnTo>
                    <a:pt x="62" y="251"/>
                  </a:lnTo>
                  <a:lnTo>
                    <a:pt x="54" y="246"/>
                  </a:lnTo>
                  <a:lnTo>
                    <a:pt x="46" y="240"/>
                  </a:lnTo>
                  <a:lnTo>
                    <a:pt x="39" y="234"/>
                  </a:lnTo>
                  <a:lnTo>
                    <a:pt x="31" y="227"/>
                  </a:lnTo>
                  <a:lnTo>
                    <a:pt x="26" y="221"/>
                  </a:lnTo>
                  <a:lnTo>
                    <a:pt x="20" y="213"/>
                  </a:lnTo>
                  <a:lnTo>
                    <a:pt x="15" y="206"/>
                  </a:lnTo>
                  <a:lnTo>
                    <a:pt x="11" y="197"/>
                  </a:lnTo>
                  <a:lnTo>
                    <a:pt x="7" y="188"/>
                  </a:lnTo>
                  <a:lnTo>
                    <a:pt x="4" y="179"/>
                  </a:lnTo>
                  <a:lnTo>
                    <a:pt x="1" y="16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0" name="Freeform 199"/>
            <p:cNvSpPr>
              <a:spLocks noEditPoints="1"/>
            </p:cNvSpPr>
            <p:nvPr/>
          </p:nvSpPr>
          <p:spPr bwMode="auto">
            <a:xfrm>
              <a:off x="2911" y="2347"/>
              <a:ext cx="46" cy="54"/>
            </a:xfrm>
            <a:custGeom>
              <a:avLst/>
              <a:gdLst>
                <a:gd name="T0" fmla="*/ 9 w 229"/>
                <a:gd name="T1" fmla="*/ 9 h 270"/>
                <a:gd name="T2" fmla="*/ 9 w 229"/>
                <a:gd name="T3" fmla="*/ 10 h 270"/>
                <a:gd name="T4" fmla="*/ 8 w 229"/>
                <a:gd name="T5" fmla="*/ 10 h 270"/>
                <a:gd name="T6" fmla="*/ 7 w 229"/>
                <a:gd name="T7" fmla="*/ 11 h 270"/>
                <a:gd name="T8" fmla="*/ 6 w 229"/>
                <a:gd name="T9" fmla="*/ 11 h 270"/>
                <a:gd name="T10" fmla="*/ 5 w 229"/>
                <a:gd name="T11" fmla="*/ 11 h 270"/>
                <a:gd name="T12" fmla="*/ 3 w 229"/>
                <a:gd name="T13" fmla="*/ 10 h 270"/>
                <a:gd name="T14" fmla="*/ 2 w 229"/>
                <a:gd name="T15" fmla="*/ 9 h 270"/>
                <a:gd name="T16" fmla="*/ 1 w 229"/>
                <a:gd name="T17" fmla="*/ 8 h 270"/>
                <a:gd name="T18" fmla="*/ 0 w 229"/>
                <a:gd name="T19" fmla="*/ 6 h 270"/>
                <a:gd name="T20" fmla="*/ 0 w 229"/>
                <a:gd name="T21" fmla="*/ 5 h 270"/>
                <a:gd name="T22" fmla="*/ 0 w 229"/>
                <a:gd name="T23" fmla="*/ 3 h 270"/>
                <a:gd name="T24" fmla="*/ 1 w 229"/>
                <a:gd name="T25" fmla="*/ 2 h 270"/>
                <a:gd name="T26" fmla="*/ 1 w 229"/>
                <a:gd name="T27" fmla="*/ 1 h 270"/>
                <a:gd name="T28" fmla="*/ 2 w 229"/>
                <a:gd name="T29" fmla="*/ 0 h 270"/>
                <a:gd name="T30" fmla="*/ 4 w 229"/>
                <a:gd name="T31" fmla="*/ 0 h 270"/>
                <a:gd name="T32" fmla="*/ 5 w 229"/>
                <a:gd name="T33" fmla="*/ 0 h 270"/>
                <a:gd name="T34" fmla="*/ 7 w 229"/>
                <a:gd name="T35" fmla="*/ 1 h 270"/>
                <a:gd name="T36" fmla="*/ 8 w 229"/>
                <a:gd name="T37" fmla="*/ 2 h 270"/>
                <a:gd name="T38" fmla="*/ 9 w 229"/>
                <a:gd name="T39" fmla="*/ 3 h 270"/>
                <a:gd name="T40" fmla="*/ 9 w 229"/>
                <a:gd name="T41" fmla="*/ 5 h 270"/>
                <a:gd name="T42" fmla="*/ 9 w 229"/>
                <a:gd name="T43" fmla="*/ 7 h 270"/>
                <a:gd name="T44" fmla="*/ 9 w 229"/>
                <a:gd name="T45" fmla="*/ 7 h 270"/>
                <a:gd name="T46" fmla="*/ 9 w 229"/>
                <a:gd name="T47" fmla="*/ 7 h 270"/>
                <a:gd name="T48" fmla="*/ 2 w 229"/>
                <a:gd name="T49" fmla="*/ 5 h 270"/>
                <a:gd name="T50" fmla="*/ 2 w 229"/>
                <a:gd name="T51" fmla="*/ 6 h 270"/>
                <a:gd name="T52" fmla="*/ 2 w 229"/>
                <a:gd name="T53" fmla="*/ 7 h 270"/>
                <a:gd name="T54" fmla="*/ 3 w 229"/>
                <a:gd name="T55" fmla="*/ 8 h 270"/>
                <a:gd name="T56" fmla="*/ 4 w 229"/>
                <a:gd name="T57" fmla="*/ 9 h 270"/>
                <a:gd name="T58" fmla="*/ 4 w 229"/>
                <a:gd name="T59" fmla="*/ 9 h 270"/>
                <a:gd name="T60" fmla="*/ 5 w 229"/>
                <a:gd name="T61" fmla="*/ 9 h 270"/>
                <a:gd name="T62" fmla="*/ 6 w 229"/>
                <a:gd name="T63" fmla="*/ 9 h 270"/>
                <a:gd name="T64" fmla="*/ 6 w 229"/>
                <a:gd name="T65" fmla="*/ 9 h 270"/>
                <a:gd name="T66" fmla="*/ 7 w 229"/>
                <a:gd name="T67" fmla="*/ 9 h 270"/>
                <a:gd name="T68" fmla="*/ 7 w 229"/>
                <a:gd name="T69" fmla="*/ 8 h 270"/>
                <a:gd name="T70" fmla="*/ 2 w 229"/>
                <a:gd name="T71" fmla="*/ 4 h 270"/>
                <a:gd name="T72" fmla="*/ 7 w 229"/>
                <a:gd name="T73" fmla="*/ 5 h 270"/>
                <a:gd name="T74" fmla="*/ 7 w 229"/>
                <a:gd name="T75" fmla="*/ 4 h 270"/>
                <a:gd name="T76" fmla="*/ 7 w 229"/>
                <a:gd name="T77" fmla="*/ 3 h 270"/>
                <a:gd name="T78" fmla="*/ 6 w 229"/>
                <a:gd name="T79" fmla="*/ 2 h 270"/>
                <a:gd name="T80" fmla="*/ 5 w 229"/>
                <a:gd name="T81" fmla="*/ 2 h 270"/>
                <a:gd name="T82" fmla="*/ 4 w 229"/>
                <a:gd name="T83" fmla="*/ 1 h 270"/>
                <a:gd name="T84" fmla="*/ 4 w 229"/>
                <a:gd name="T85" fmla="*/ 1 h 270"/>
                <a:gd name="T86" fmla="*/ 3 w 229"/>
                <a:gd name="T87" fmla="*/ 2 h 270"/>
                <a:gd name="T88" fmla="*/ 2 w 229"/>
                <a:gd name="T89" fmla="*/ 2 h 270"/>
                <a:gd name="T90" fmla="*/ 2 w 229"/>
                <a:gd name="T91" fmla="*/ 3 h 270"/>
                <a:gd name="T92" fmla="*/ 2 w 229"/>
                <a:gd name="T93" fmla="*/ 4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" h="270">
                  <a:moveTo>
                    <a:pt x="185" y="196"/>
                  </a:moveTo>
                  <a:lnTo>
                    <a:pt x="228" y="214"/>
                  </a:lnTo>
                  <a:lnTo>
                    <a:pt x="225" y="222"/>
                  </a:lnTo>
                  <a:lnTo>
                    <a:pt x="222" y="230"/>
                  </a:lnTo>
                  <a:lnTo>
                    <a:pt x="218" y="237"/>
                  </a:lnTo>
                  <a:lnTo>
                    <a:pt x="213" y="244"/>
                  </a:lnTo>
                  <a:lnTo>
                    <a:pt x="209" y="249"/>
                  </a:lnTo>
                  <a:lnTo>
                    <a:pt x="203" y="255"/>
                  </a:lnTo>
                  <a:lnTo>
                    <a:pt x="197" y="259"/>
                  </a:lnTo>
                  <a:lnTo>
                    <a:pt x="190" y="263"/>
                  </a:lnTo>
                  <a:lnTo>
                    <a:pt x="183" y="266"/>
                  </a:lnTo>
                  <a:lnTo>
                    <a:pt x="175" y="268"/>
                  </a:lnTo>
                  <a:lnTo>
                    <a:pt x="166" y="270"/>
                  </a:lnTo>
                  <a:lnTo>
                    <a:pt x="158" y="270"/>
                  </a:lnTo>
                  <a:lnTo>
                    <a:pt x="149" y="270"/>
                  </a:lnTo>
                  <a:lnTo>
                    <a:pt x="139" y="269"/>
                  </a:lnTo>
                  <a:lnTo>
                    <a:pt x="130" y="268"/>
                  </a:lnTo>
                  <a:lnTo>
                    <a:pt x="119" y="264"/>
                  </a:lnTo>
                  <a:lnTo>
                    <a:pt x="105" y="261"/>
                  </a:lnTo>
                  <a:lnTo>
                    <a:pt x="93" y="256"/>
                  </a:lnTo>
                  <a:lnTo>
                    <a:pt x="81" y="250"/>
                  </a:lnTo>
                  <a:lnTo>
                    <a:pt x="69" y="244"/>
                  </a:lnTo>
                  <a:lnTo>
                    <a:pt x="59" y="236"/>
                  </a:lnTo>
                  <a:lnTo>
                    <a:pt x="50" y="228"/>
                  </a:lnTo>
                  <a:lnTo>
                    <a:pt x="40" y="218"/>
                  </a:lnTo>
                  <a:lnTo>
                    <a:pt x="32" y="208"/>
                  </a:lnTo>
                  <a:lnTo>
                    <a:pt x="25" y="197"/>
                  </a:lnTo>
                  <a:lnTo>
                    <a:pt x="18" y="186"/>
                  </a:lnTo>
                  <a:lnTo>
                    <a:pt x="13" y="174"/>
                  </a:lnTo>
                  <a:lnTo>
                    <a:pt x="9" y="162"/>
                  </a:lnTo>
                  <a:lnTo>
                    <a:pt x="4" y="148"/>
                  </a:lnTo>
                  <a:lnTo>
                    <a:pt x="2" y="135"/>
                  </a:lnTo>
                  <a:lnTo>
                    <a:pt x="1" y="121"/>
                  </a:lnTo>
                  <a:lnTo>
                    <a:pt x="0" y="106"/>
                  </a:lnTo>
                  <a:lnTo>
                    <a:pt x="1" y="90"/>
                  </a:lnTo>
                  <a:lnTo>
                    <a:pt x="2" y="76"/>
                  </a:lnTo>
                  <a:lnTo>
                    <a:pt x="4" y="63"/>
                  </a:lnTo>
                  <a:lnTo>
                    <a:pt x="9" y="52"/>
                  </a:lnTo>
                  <a:lnTo>
                    <a:pt x="13" y="41"/>
                  </a:lnTo>
                  <a:lnTo>
                    <a:pt x="18" y="32"/>
                  </a:lnTo>
                  <a:lnTo>
                    <a:pt x="25" y="23"/>
                  </a:lnTo>
                  <a:lnTo>
                    <a:pt x="32" y="17"/>
                  </a:lnTo>
                  <a:lnTo>
                    <a:pt x="41" y="10"/>
                  </a:lnTo>
                  <a:lnTo>
                    <a:pt x="50" y="6"/>
                  </a:lnTo>
                  <a:lnTo>
                    <a:pt x="59" y="3"/>
                  </a:lnTo>
                  <a:lnTo>
                    <a:pt x="69" y="1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104" y="2"/>
                  </a:lnTo>
                  <a:lnTo>
                    <a:pt x="117" y="4"/>
                  </a:lnTo>
                  <a:lnTo>
                    <a:pt x="129" y="8"/>
                  </a:lnTo>
                  <a:lnTo>
                    <a:pt x="140" y="13"/>
                  </a:lnTo>
                  <a:lnTo>
                    <a:pt x="151" y="18"/>
                  </a:lnTo>
                  <a:lnTo>
                    <a:pt x="162" y="25"/>
                  </a:lnTo>
                  <a:lnTo>
                    <a:pt x="172" y="32"/>
                  </a:lnTo>
                  <a:lnTo>
                    <a:pt x="180" y="41"/>
                  </a:lnTo>
                  <a:lnTo>
                    <a:pt x="189" y="50"/>
                  </a:lnTo>
                  <a:lnTo>
                    <a:pt x="198" y="60"/>
                  </a:lnTo>
                  <a:lnTo>
                    <a:pt x="205" y="71"/>
                  </a:lnTo>
                  <a:lnTo>
                    <a:pt x="212" y="83"/>
                  </a:lnTo>
                  <a:lnTo>
                    <a:pt x="217" y="95"/>
                  </a:lnTo>
                  <a:lnTo>
                    <a:pt x="222" y="108"/>
                  </a:lnTo>
                  <a:lnTo>
                    <a:pt x="225" y="121"/>
                  </a:lnTo>
                  <a:lnTo>
                    <a:pt x="228" y="135"/>
                  </a:lnTo>
                  <a:lnTo>
                    <a:pt x="229" y="149"/>
                  </a:lnTo>
                  <a:lnTo>
                    <a:pt x="229" y="164"/>
                  </a:lnTo>
                  <a:lnTo>
                    <a:pt x="229" y="165"/>
                  </a:lnTo>
                  <a:lnTo>
                    <a:pt x="229" y="166"/>
                  </a:lnTo>
                  <a:lnTo>
                    <a:pt x="229" y="167"/>
                  </a:lnTo>
                  <a:lnTo>
                    <a:pt x="229" y="169"/>
                  </a:lnTo>
                  <a:lnTo>
                    <a:pt x="229" y="170"/>
                  </a:lnTo>
                  <a:lnTo>
                    <a:pt x="229" y="172"/>
                  </a:lnTo>
                  <a:lnTo>
                    <a:pt x="229" y="174"/>
                  </a:lnTo>
                  <a:lnTo>
                    <a:pt x="229" y="176"/>
                  </a:lnTo>
                  <a:lnTo>
                    <a:pt x="43" y="126"/>
                  </a:lnTo>
                  <a:lnTo>
                    <a:pt x="44" y="136"/>
                  </a:lnTo>
                  <a:lnTo>
                    <a:pt x="46" y="146"/>
                  </a:lnTo>
                  <a:lnTo>
                    <a:pt x="47" y="155"/>
                  </a:lnTo>
                  <a:lnTo>
                    <a:pt x="51" y="164"/>
                  </a:lnTo>
                  <a:lnTo>
                    <a:pt x="54" y="173"/>
                  </a:lnTo>
                  <a:lnTo>
                    <a:pt x="57" y="180"/>
                  </a:lnTo>
                  <a:lnTo>
                    <a:pt x="62" y="188"/>
                  </a:lnTo>
                  <a:lnTo>
                    <a:pt x="67" y="194"/>
                  </a:lnTo>
                  <a:lnTo>
                    <a:pt x="72" y="201"/>
                  </a:lnTo>
                  <a:lnTo>
                    <a:pt x="78" y="207"/>
                  </a:lnTo>
                  <a:lnTo>
                    <a:pt x="84" y="213"/>
                  </a:lnTo>
                  <a:lnTo>
                    <a:pt x="91" y="217"/>
                  </a:lnTo>
                  <a:lnTo>
                    <a:pt x="97" y="221"/>
                  </a:lnTo>
                  <a:lnTo>
                    <a:pt x="104" y="226"/>
                  </a:lnTo>
                  <a:lnTo>
                    <a:pt x="111" y="228"/>
                  </a:lnTo>
                  <a:lnTo>
                    <a:pt x="119" y="230"/>
                  </a:lnTo>
                  <a:lnTo>
                    <a:pt x="124" y="232"/>
                  </a:lnTo>
                  <a:lnTo>
                    <a:pt x="130" y="233"/>
                  </a:lnTo>
                  <a:lnTo>
                    <a:pt x="135" y="233"/>
                  </a:lnTo>
                  <a:lnTo>
                    <a:pt x="140" y="233"/>
                  </a:lnTo>
                  <a:lnTo>
                    <a:pt x="145" y="233"/>
                  </a:lnTo>
                  <a:lnTo>
                    <a:pt x="150" y="232"/>
                  </a:lnTo>
                  <a:lnTo>
                    <a:pt x="154" y="231"/>
                  </a:lnTo>
                  <a:lnTo>
                    <a:pt x="159" y="229"/>
                  </a:lnTo>
                  <a:lnTo>
                    <a:pt x="162" y="227"/>
                  </a:lnTo>
                  <a:lnTo>
                    <a:pt x="166" y="223"/>
                  </a:lnTo>
                  <a:lnTo>
                    <a:pt x="170" y="220"/>
                  </a:lnTo>
                  <a:lnTo>
                    <a:pt x="173" y="217"/>
                  </a:lnTo>
                  <a:lnTo>
                    <a:pt x="176" y="213"/>
                  </a:lnTo>
                  <a:lnTo>
                    <a:pt x="179" y="208"/>
                  </a:lnTo>
                  <a:lnTo>
                    <a:pt x="182" y="203"/>
                  </a:lnTo>
                  <a:lnTo>
                    <a:pt x="185" y="196"/>
                  </a:lnTo>
                  <a:close/>
                  <a:moveTo>
                    <a:pt x="46" y="92"/>
                  </a:moveTo>
                  <a:lnTo>
                    <a:pt x="185" y="128"/>
                  </a:lnTo>
                  <a:lnTo>
                    <a:pt x="184" y="121"/>
                  </a:lnTo>
                  <a:lnTo>
                    <a:pt x="183" y="113"/>
                  </a:lnTo>
                  <a:lnTo>
                    <a:pt x="182" y="107"/>
                  </a:lnTo>
                  <a:lnTo>
                    <a:pt x="179" y="100"/>
                  </a:lnTo>
                  <a:lnTo>
                    <a:pt x="177" y="94"/>
                  </a:lnTo>
                  <a:lnTo>
                    <a:pt x="175" y="88"/>
                  </a:lnTo>
                  <a:lnTo>
                    <a:pt x="172" y="83"/>
                  </a:lnTo>
                  <a:lnTo>
                    <a:pt x="169" y="77"/>
                  </a:lnTo>
                  <a:lnTo>
                    <a:pt x="164" y="70"/>
                  </a:lnTo>
                  <a:lnTo>
                    <a:pt x="158" y="63"/>
                  </a:lnTo>
                  <a:lnTo>
                    <a:pt x="152" y="58"/>
                  </a:lnTo>
                  <a:lnTo>
                    <a:pt x="146" y="53"/>
                  </a:lnTo>
                  <a:lnTo>
                    <a:pt x="139" y="48"/>
                  </a:lnTo>
                  <a:lnTo>
                    <a:pt x="132" y="45"/>
                  </a:lnTo>
                  <a:lnTo>
                    <a:pt x="124" y="42"/>
                  </a:lnTo>
                  <a:lnTo>
                    <a:pt x="117" y="39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7"/>
                  </a:lnTo>
                  <a:lnTo>
                    <a:pt x="79" y="40"/>
                  </a:lnTo>
                  <a:lnTo>
                    <a:pt x="73" y="42"/>
                  </a:lnTo>
                  <a:lnTo>
                    <a:pt x="68" y="45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3" y="65"/>
                  </a:lnTo>
                  <a:lnTo>
                    <a:pt x="50" y="70"/>
                  </a:lnTo>
                  <a:lnTo>
                    <a:pt x="49" y="76"/>
                  </a:lnTo>
                  <a:lnTo>
                    <a:pt x="46" y="84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489" y="2321"/>
              <a:ext cx="61" cy="74"/>
            </a:xfrm>
            <a:custGeom>
              <a:avLst/>
              <a:gdLst>
                <a:gd name="T0" fmla="*/ 12 w 304"/>
                <a:gd name="T1" fmla="*/ 12 h 369"/>
                <a:gd name="T2" fmla="*/ 11 w 304"/>
                <a:gd name="T3" fmla="*/ 13 h 369"/>
                <a:gd name="T4" fmla="*/ 11 w 304"/>
                <a:gd name="T5" fmla="*/ 14 h 369"/>
                <a:gd name="T6" fmla="*/ 9 w 304"/>
                <a:gd name="T7" fmla="*/ 15 h 369"/>
                <a:gd name="T8" fmla="*/ 8 w 304"/>
                <a:gd name="T9" fmla="*/ 15 h 369"/>
                <a:gd name="T10" fmla="*/ 6 w 304"/>
                <a:gd name="T11" fmla="*/ 15 h 369"/>
                <a:gd name="T12" fmla="*/ 5 w 304"/>
                <a:gd name="T13" fmla="*/ 14 h 369"/>
                <a:gd name="T14" fmla="*/ 4 w 304"/>
                <a:gd name="T15" fmla="*/ 13 h 369"/>
                <a:gd name="T16" fmla="*/ 3 w 304"/>
                <a:gd name="T17" fmla="*/ 12 h 369"/>
                <a:gd name="T18" fmla="*/ 2 w 304"/>
                <a:gd name="T19" fmla="*/ 11 h 369"/>
                <a:gd name="T20" fmla="*/ 1 w 304"/>
                <a:gd name="T21" fmla="*/ 10 h 369"/>
                <a:gd name="T22" fmla="*/ 0 w 304"/>
                <a:gd name="T23" fmla="*/ 9 h 369"/>
                <a:gd name="T24" fmla="*/ 0 w 304"/>
                <a:gd name="T25" fmla="*/ 7 h 369"/>
                <a:gd name="T26" fmla="*/ 0 w 304"/>
                <a:gd name="T27" fmla="*/ 6 h 369"/>
                <a:gd name="T28" fmla="*/ 0 w 304"/>
                <a:gd name="T29" fmla="*/ 4 h 369"/>
                <a:gd name="T30" fmla="*/ 0 w 304"/>
                <a:gd name="T31" fmla="*/ 3 h 369"/>
                <a:gd name="T32" fmla="*/ 1 w 304"/>
                <a:gd name="T33" fmla="*/ 2 h 369"/>
                <a:gd name="T34" fmla="*/ 2 w 304"/>
                <a:gd name="T35" fmla="*/ 1 h 369"/>
                <a:gd name="T36" fmla="*/ 3 w 304"/>
                <a:gd name="T37" fmla="*/ 0 h 369"/>
                <a:gd name="T38" fmla="*/ 4 w 304"/>
                <a:gd name="T39" fmla="*/ 0 h 369"/>
                <a:gd name="T40" fmla="*/ 5 w 304"/>
                <a:gd name="T41" fmla="*/ 0 h 369"/>
                <a:gd name="T42" fmla="*/ 7 w 304"/>
                <a:gd name="T43" fmla="*/ 0 h 369"/>
                <a:gd name="T44" fmla="*/ 8 w 304"/>
                <a:gd name="T45" fmla="*/ 1 h 369"/>
                <a:gd name="T46" fmla="*/ 9 w 304"/>
                <a:gd name="T47" fmla="*/ 2 h 369"/>
                <a:gd name="T48" fmla="*/ 10 w 304"/>
                <a:gd name="T49" fmla="*/ 3 h 369"/>
                <a:gd name="T50" fmla="*/ 11 w 304"/>
                <a:gd name="T51" fmla="*/ 4 h 369"/>
                <a:gd name="T52" fmla="*/ 12 w 304"/>
                <a:gd name="T53" fmla="*/ 5 h 369"/>
                <a:gd name="T54" fmla="*/ 10 w 304"/>
                <a:gd name="T55" fmla="*/ 5 h 369"/>
                <a:gd name="T56" fmla="*/ 10 w 304"/>
                <a:gd name="T57" fmla="*/ 4 h 369"/>
                <a:gd name="T58" fmla="*/ 9 w 304"/>
                <a:gd name="T59" fmla="*/ 3 h 369"/>
                <a:gd name="T60" fmla="*/ 8 w 304"/>
                <a:gd name="T61" fmla="*/ 3 h 369"/>
                <a:gd name="T62" fmla="*/ 7 w 304"/>
                <a:gd name="T63" fmla="*/ 2 h 369"/>
                <a:gd name="T64" fmla="*/ 6 w 304"/>
                <a:gd name="T65" fmla="*/ 2 h 369"/>
                <a:gd name="T66" fmla="*/ 5 w 304"/>
                <a:gd name="T67" fmla="*/ 2 h 369"/>
                <a:gd name="T68" fmla="*/ 4 w 304"/>
                <a:gd name="T69" fmla="*/ 2 h 369"/>
                <a:gd name="T70" fmla="*/ 4 w 304"/>
                <a:gd name="T71" fmla="*/ 2 h 369"/>
                <a:gd name="T72" fmla="*/ 3 w 304"/>
                <a:gd name="T73" fmla="*/ 3 h 369"/>
                <a:gd name="T74" fmla="*/ 2 w 304"/>
                <a:gd name="T75" fmla="*/ 3 h 369"/>
                <a:gd name="T76" fmla="*/ 2 w 304"/>
                <a:gd name="T77" fmla="*/ 4 h 369"/>
                <a:gd name="T78" fmla="*/ 2 w 304"/>
                <a:gd name="T79" fmla="*/ 5 h 369"/>
                <a:gd name="T80" fmla="*/ 2 w 304"/>
                <a:gd name="T81" fmla="*/ 6 h 369"/>
                <a:gd name="T82" fmla="*/ 2 w 304"/>
                <a:gd name="T83" fmla="*/ 7 h 369"/>
                <a:gd name="T84" fmla="*/ 2 w 304"/>
                <a:gd name="T85" fmla="*/ 9 h 369"/>
                <a:gd name="T86" fmla="*/ 3 w 304"/>
                <a:gd name="T87" fmla="*/ 10 h 369"/>
                <a:gd name="T88" fmla="*/ 3 w 304"/>
                <a:gd name="T89" fmla="*/ 11 h 369"/>
                <a:gd name="T90" fmla="*/ 4 w 304"/>
                <a:gd name="T91" fmla="*/ 11 h 369"/>
                <a:gd name="T92" fmla="*/ 5 w 304"/>
                <a:gd name="T93" fmla="*/ 12 h 369"/>
                <a:gd name="T94" fmla="*/ 5 w 304"/>
                <a:gd name="T95" fmla="*/ 13 h 369"/>
                <a:gd name="T96" fmla="*/ 6 w 304"/>
                <a:gd name="T97" fmla="*/ 13 h 369"/>
                <a:gd name="T98" fmla="*/ 7 w 304"/>
                <a:gd name="T99" fmla="*/ 13 h 369"/>
                <a:gd name="T100" fmla="*/ 8 w 304"/>
                <a:gd name="T101" fmla="*/ 13 h 369"/>
                <a:gd name="T102" fmla="*/ 9 w 304"/>
                <a:gd name="T103" fmla="*/ 13 h 369"/>
                <a:gd name="T104" fmla="*/ 10 w 304"/>
                <a:gd name="T105" fmla="*/ 12 h 369"/>
                <a:gd name="T106" fmla="*/ 10 w 304"/>
                <a:gd name="T107" fmla="*/ 11 h 3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4" h="369">
                  <a:moveTo>
                    <a:pt x="258" y="262"/>
                  </a:moveTo>
                  <a:lnTo>
                    <a:pt x="304" y="285"/>
                  </a:lnTo>
                  <a:lnTo>
                    <a:pt x="299" y="298"/>
                  </a:lnTo>
                  <a:lnTo>
                    <a:pt x="295" y="309"/>
                  </a:lnTo>
                  <a:lnTo>
                    <a:pt x="290" y="320"/>
                  </a:lnTo>
                  <a:lnTo>
                    <a:pt x="283" y="330"/>
                  </a:lnTo>
                  <a:lnTo>
                    <a:pt x="277" y="337"/>
                  </a:lnTo>
                  <a:lnTo>
                    <a:pt x="269" y="345"/>
                  </a:lnTo>
                  <a:lnTo>
                    <a:pt x="262" y="351"/>
                  </a:lnTo>
                  <a:lnTo>
                    <a:pt x="252" y="357"/>
                  </a:lnTo>
                  <a:lnTo>
                    <a:pt x="242" y="361"/>
                  </a:lnTo>
                  <a:lnTo>
                    <a:pt x="232" y="364"/>
                  </a:lnTo>
                  <a:lnTo>
                    <a:pt x="222" y="367"/>
                  </a:lnTo>
                  <a:lnTo>
                    <a:pt x="211" y="368"/>
                  </a:lnTo>
                  <a:lnTo>
                    <a:pt x="199" y="369"/>
                  </a:lnTo>
                  <a:lnTo>
                    <a:pt x="187" y="368"/>
                  </a:lnTo>
                  <a:lnTo>
                    <a:pt x="174" y="365"/>
                  </a:lnTo>
                  <a:lnTo>
                    <a:pt x="161" y="362"/>
                  </a:lnTo>
                  <a:lnTo>
                    <a:pt x="148" y="358"/>
                  </a:lnTo>
                  <a:lnTo>
                    <a:pt x="135" y="354"/>
                  </a:lnTo>
                  <a:lnTo>
                    <a:pt x="122" y="348"/>
                  </a:lnTo>
                  <a:lnTo>
                    <a:pt x="111" y="343"/>
                  </a:lnTo>
                  <a:lnTo>
                    <a:pt x="99" y="337"/>
                  </a:lnTo>
                  <a:lnTo>
                    <a:pt x="90" y="330"/>
                  </a:lnTo>
                  <a:lnTo>
                    <a:pt x="80" y="323"/>
                  </a:lnTo>
                  <a:lnTo>
                    <a:pt x="71" y="316"/>
                  </a:lnTo>
                  <a:lnTo>
                    <a:pt x="63" y="307"/>
                  </a:lnTo>
                  <a:lnTo>
                    <a:pt x="55" y="298"/>
                  </a:lnTo>
                  <a:lnTo>
                    <a:pt x="48" y="289"/>
                  </a:lnTo>
                  <a:lnTo>
                    <a:pt x="40" y="279"/>
                  </a:lnTo>
                  <a:lnTo>
                    <a:pt x="34" y="269"/>
                  </a:lnTo>
                  <a:lnTo>
                    <a:pt x="28" y="258"/>
                  </a:lnTo>
                  <a:lnTo>
                    <a:pt x="23" y="248"/>
                  </a:lnTo>
                  <a:lnTo>
                    <a:pt x="18" y="236"/>
                  </a:lnTo>
                  <a:lnTo>
                    <a:pt x="14" y="224"/>
                  </a:lnTo>
                  <a:lnTo>
                    <a:pt x="10" y="212"/>
                  </a:lnTo>
                  <a:lnTo>
                    <a:pt x="6" y="200"/>
                  </a:lnTo>
                  <a:lnTo>
                    <a:pt x="4" y="187"/>
                  </a:lnTo>
                  <a:lnTo>
                    <a:pt x="2" y="175"/>
                  </a:lnTo>
                  <a:lnTo>
                    <a:pt x="1" y="163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1" y="113"/>
                  </a:lnTo>
                  <a:lnTo>
                    <a:pt x="3" y="101"/>
                  </a:lnTo>
                  <a:lnTo>
                    <a:pt x="5" y="90"/>
                  </a:lnTo>
                  <a:lnTo>
                    <a:pt x="8" y="79"/>
                  </a:lnTo>
                  <a:lnTo>
                    <a:pt x="12" y="69"/>
                  </a:lnTo>
                  <a:lnTo>
                    <a:pt x="15" y="60"/>
                  </a:lnTo>
                  <a:lnTo>
                    <a:pt x="21" y="51"/>
                  </a:lnTo>
                  <a:lnTo>
                    <a:pt x="26" y="42"/>
                  </a:lnTo>
                  <a:lnTo>
                    <a:pt x="31" y="35"/>
                  </a:lnTo>
                  <a:lnTo>
                    <a:pt x="38" y="28"/>
                  </a:lnTo>
                  <a:lnTo>
                    <a:pt x="45" y="22"/>
                  </a:lnTo>
                  <a:lnTo>
                    <a:pt x="53" y="16"/>
                  </a:lnTo>
                  <a:lnTo>
                    <a:pt x="61" y="12"/>
                  </a:lnTo>
                  <a:lnTo>
                    <a:pt x="69" y="9"/>
                  </a:lnTo>
                  <a:lnTo>
                    <a:pt x="79" y="6"/>
                  </a:lnTo>
                  <a:lnTo>
                    <a:pt x="89" y="3"/>
                  </a:lnTo>
                  <a:lnTo>
                    <a:pt x="98" y="1"/>
                  </a:lnTo>
                  <a:lnTo>
                    <a:pt x="108" y="1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39" y="2"/>
                  </a:lnTo>
                  <a:lnTo>
                    <a:pt x="150" y="4"/>
                  </a:lnTo>
                  <a:lnTo>
                    <a:pt x="162" y="7"/>
                  </a:lnTo>
                  <a:lnTo>
                    <a:pt x="175" y="11"/>
                  </a:lnTo>
                  <a:lnTo>
                    <a:pt x="187" y="15"/>
                  </a:lnTo>
                  <a:lnTo>
                    <a:pt x="199" y="21"/>
                  </a:lnTo>
                  <a:lnTo>
                    <a:pt x="210" y="26"/>
                  </a:lnTo>
                  <a:lnTo>
                    <a:pt x="221" y="33"/>
                  </a:lnTo>
                  <a:lnTo>
                    <a:pt x="230" y="40"/>
                  </a:lnTo>
                  <a:lnTo>
                    <a:pt x="240" y="48"/>
                  </a:lnTo>
                  <a:lnTo>
                    <a:pt x="249" y="56"/>
                  </a:lnTo>
                  <a:lnTo>
                    <a:pt x="257" y="66"/>
                  </a:lnTo>
                  <a:lnTo>
                    <a:pt x="265" y="76"/>
                  </a:lnTo>
                  <a:lnTo>
                    <a:pt x="272" y="86"/>
                  </a:lnTo>
                  <a:lnTo>
                    <a:pt x="279" y="96"/>
                  </a:lnTo>
                  <a:lnTo>
                    <a:pt x="284" y="107"/>
                  </a:lnTo>
                  <a:lnTo>
                    <a:pt x="290" y="119"/>
                  </a:lnTo>
                  <a:lnTo>
                    <a:pt x="294" y="131"/>
                  </a:lnTo>
                  <a:lnTo>
                    <a:pt x="297" y="144"/>
                  </a:lnTo>
                  <a:lnTo>
                    <a:pt x="253" y="142"/>
                  </a:lnTo>
                  <a:lnTo>
                    <a:pt x="250" y="132"/>
                  </a:lnTo>
                  <a:lnTo>
                    <a:pt x="246" y="123"/>
                  </a:lnTo>
                  <a:lnTo>
                    <a:pt x="242" y="114"/>
                  </a:lnTo>
                  <a:lnTo>
                    <a:pt x="238" y="106"/>
                  </a:lnTo>
                  <a:lnTo>
                    <a:pt x="233" y="98"/>
                  </a:lnTo>
                  <a:lnTo>
                    <a:pt x="229" y="91"/>
                  </a:lnTo>
                  <a:lnTo>
                    <a:pt x="224" y="84"/>
                  </a:lnTo>
                  <a:lnTo>
                    <a:pt x="218" y="78"/>
                  </a:lnTo>
                  <a:lnTo>
                    <a:pt x="212" y="73"/>
                  </a:lnTo>
                  <a:lnTo>
                    <a:pt x="206" y="67"/>
                  </a:lnTo>
                  <a:lnTo>
                    <a:pt x="200" y="63"/>
                  </a:lnTo>
                  <a:lnTo>
                    <a:pt x="192" y="58"/>
                  </a:lnTo>
                  <a:lnTo>
                    <a:pt x="185" y="54"/>
                  </a:lnTo>
                  <a:lnTo>
                    <a:pt x="177" y="51"/>
                  </a:lnTo>
                  <a:lnTo>
                    <a:pt x="170" y="49"/>
                  </a:lnTo>
                  <a:lnTo>
                    <a:pt x="161" y="46"/>
                  </a:lnTo>
                  <a:lnTo>
                    <a:pt x="151" y="43"/>
                  </a:lnTo>
                  <a:lnTo>
                    <a:pt x="142" y="42"/>
                  </a:lnTo>
                  <a:lnTo>
                    <a:pt x="133" y="41"/>
                  </a:lnTo>
                  <a:lnTo>
                    <a:pt x="124" y="41"/>
                  </a:lnTo>
                  <a:lnTo>
                    <a:pt x="117" y="41"/>
                  </a:lnTo>
                  <a:lnTo>
                    <a:pt x="109" y="42"/>
                  </a:lnTo>
                  <a:lnTo>
                    <a:pt x="102" y="44"/>
                  </a:lnTo>
                  <a:lnTo>
                    <a:pt x="95" y="47"/>
                  </a:lnTo>
                  <a:lnTo>
                    <a:pt x="89" y="50"/>
                  </a:lnTo>
                  <a:lnTo>
                    <a:pt x="82" y="54"/>
                  </a:lnTo>
                  <a:lnTo>
                    <a:pt x="77" y="58"/>
                  </a:lnTo>
                  <a:lnTo>
                    <a:pt x="72" y="63"/>
                  </a:lnTo>
                  <a:lnTo>
                    <a:pt x="68" y="68"/>
                  </a:lnTo>
                  <a:lnTo>
                    <a:pt x="64" y="75"/>
                  </a:lnTo>
                  <a:lnTo>
                    <a:pt x="61" y="81"/>
                  </a:lnTo>
                  <a:lnTo>
                    <a:pt x="57" y="88"/>
                  </a:lnTo>
                  <a:lnTo>
                    <a:pt x="55" y="95"/>
                  </a:lnTo>
                  <a:lnTo>
                    <a:pt x="53" y="103"/>
                  </a:lnTo>
                  <a:lnTo>
                    <a:pt x="51" y="110"/>
                  </a:lnTo>
                  <a:lnTo>
                    <a:pt x="50" y="118"/>
                  </a:lnTo>
                  <a:lnTo>
                    <a:pt x="49" y="127"/>
                  </a:lnTo>
                  <a:lnTo>
                    <a:pt x="48" y="134"/>
                  </a:lnTo>
                  <a:lnTo>
                    <a:pt x="46" y="143"/>
                  </a:lnTo>
                  <a:lnTo>
                    <a:pt x="46" y="151"/>
                  </a:lnTo>
                  <a:lnTo>
                    <a:pt x="46" y="162"/>
                  </a:lnTo>
                  <a:lnTo>
                    <a:pt x="48" y="172"/>
                  </a:lnTo>
                  <a:lnTo>
                    <a:pt x="49" y="183"/>
                  </a:lnTo>
                  <a:lnTo>
                    <a:pt x="50" y="193"/>
                  </a:lnTo>
                  <a:lnTo>
                    <a:pt x="52" y="202"/>
                  </a:lnTo>
                  <a:lnTo>
                    <a:pt x="54" y="212"/>
                  </a:lnTo>
                  <a:lnTo>
                    <a:pt x="56" y="222"/>
                  </a:lnTo>
                  <a:lnTo>
                    <a:pt x="59" y="231"/>
                  </a:lnTo>
                  <a:lnTo>
                    <a:pt x="63" y="240"/>
                  </a:lnTo>
                  <a:lnTo>
                    <a:pt x="67" y="249"/>
                  </a:lnTo>
                  <a:lnTo>
                    <a:pt x="71" y="256"/>
                  </a:lnTo>
                  <a:lnTo>
                    <a:pt x="76" y="264"/>
                  </a:lnTo>
                  <a:lnTo>
                    <a:pt x="81" y="271"/>
                  </a:lnTo>
                  <a:lnTo>
                    <a:pt x="86" y="278"/>
                  </a:lnTo>
                  <a:lnTo>
                    <a:pt x="93" y="284"/>
                  </a:lnTo>
                  <a:lnTo>
                    <a:pt x="99" y="291"/>
                  </a:lnTo>
                  <a:lnTo>
                    <a:pt x="106" y="296"/>
                  </a:lnTo>
                  <a:lnTo>
                    <a:pt x="114" y="302"/>
                  </a:lnTo>
                  <a:lnTo>
                    <a:pt x="120" y="306"/>
                  </a:lnTo>
                  <a:lnTo>
                    <a:pt x="128" y="310"/>
                  </a:lnTo>
                  <a:lnTo>
                    <a:pt x="135" y="314"/>
                  </a:lnTo>
                  <a:lnTo>
                    <a:pt x="143" y="317"/>
                  </a:lnTo>
                  <a:lnTo>
                    <a:pt x="150" y="320"/>
                  </a:lnTo>
                  <a:lnTo>
                    <a:pt x="158" y="322"/>
                  </a:lnTo>
                  <a:lnTo>
                    <a:pt x="166" y="324"/>
                  </a:lnTo>
                  <a:lnTo>
                    <a:pt x="176" y="325"/>
                  </a:lnTo>
                  <a:lnTo>
                    <a:pt x="185" y="327"/>
                  </a:lnTo>
                  <a:lnTo>
                    <a:pt x="192" y="327"/>
                  </a:lnTo>
                  <a:lnTo>
                    <a:pt x="201" y="325"/>
                  </a:lnTo>
                  <a:lnTo>
                    <a:pt x="209" y="323"/>
                  </a:lnTo>
                  <a:lnTo>
                    <a:pt x="215" y="321"/>
                  </a:lnTo>
                  <a:lnTo>
                    <a:pt x="223" y="318"/>
                  </a:lnTo>
                  <a:lnTo>
                    <a:pt x="228" y="314"/>
                  </a:lnTo>
                  <a:lnTo>
                    <a:pt x="235" y="308"/>
                  </a:lnTo>
                  <a:lnTo>
                    <a:pt x="240" y="303"/>
                  </a:lnTo>
                  <a:lnTo>
                    <a:pt x="244" y="296"/>
                  </a:lnTo>
                  <a:lnTo>
                    <a:pt x="249" y="289"/>
                  </a:lnTo>
                  <a:lnTo>
                    <a:pt x="252" y="280"/>
                  </a:lnTo>
                  <a:lnTo>
                    <a:pt x="255" y="271"/>
                  </a:lnTo>
                  <a:lnTo>
                    <a:pt x="258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560" y="2353"/>
              <a:ext cx="27" cy="52"/>
            </a:xfrm>
            <a:custGeom>
              <a:avLst/>
              <a:gdLst>
                <a:gd name="T0" fmla="*/ 0 w 136"/>
                <a:gd name="T1" fmla="*/ 10 h 261"/>
                <a:gd name="T2" fmla="*/ 0 w 136"/>
                <a:gd name="T3" fmla="*/ 0 h 261"/>
                <a:gd name="T4" fmla="*/ 2 w 136"/>
                <a:gd name="T5" fmla="*/ 0 h 261"/>
                <a:gd name="T6" fmla="*/ 2 w 136"/>
                <a:gd name="T7" fmla="*/ 2 h 261"/>
                <a:gd name="T8" fmla="*/ 2 w 136"/>
                <a:gd name="T9" fmla="*/ 2 h 261"/>
                <a:gd name="T10" fmla="*/ 2 w 136"/>
                <a:gd name="T11" fmla="*/ 2 h 261"/>
                <a:gd name="T12" fmla="*/ 2 w 136"/>
                <a:gd name="T13" fmla="*/ 1 h 261"/>
                <a:gd name="T14" fmla="*/ 2 w 136"/>
                <a:gd name="T15" fmla="*/ 1 h 261"/>
                <a:gd name="T16" fmla="*/ 2 w 136"/>
                <a:gd name="T17" fmla="*/ 1 h 261"/>
                <a:gd name="T18" fmla="*/ 2 w 136"/>
                <a:gd name="T19" fmla="*/ 1 h 261"/>
                <a:gd name="T20" fmla="*/ 2 w 136"/>
                <a:gd name="T21" fmla="*/ 1 h 261"/>
                <a:gd name="T22" fmla="*/ 3 w 136"/>
                <a:gd name="T23" fmla="*/ 1 h 261"/>
                <a:gd name="T24" fmla="*/ 3 w 136"/>
                <a:gd name="T25" fmla="*/ 1 h 261"/>
                <a:gd name="T26" fmla="*/ 3 w 136"/>
                <a:gd name="T27" fmla="*/ 1 h 261"/>
                <a:gd name="T28" fmla="*/ 3 w 136"/>
                <a:gd name="T29" fmla="*/ 1 h 261"/>
                <a:gd name="T30" fmla="*/ 3 w 136"/>
                <a:gd name="T31" fmla="*/ 1 h 261"/>
                <a:gd name="T32" fmla="*/ 3 w 136"/>
                <a:gd name="T33" fmla="*/ 1 h 261"/>
                <a:gd name="T34" fmla="*/ 3 w 136"/>
                <a:gd name="T35" fmla="*/ 1 h 261"/>
                <a:gd name="T36" fmla="*/ 4 w 136"/>
                <a:gd name="T37" fmla="*/ 1 h 261"/>
                <a:gd name="T38" fmla="*/ 4 w 136"/>
                <a:gd name="T39" fmla="*/ 1 h 261"/>
                <a:gd name="T40" fmla="*/ 4 w 136"/>
                <a:gd name="T41" fmla="*/ 1 h 261"/>
                <a:gd name="T42" fmla="*/ 4 w 136"/>
                <a:gd name="T43" fmla="*/ 1 h 261"/>
                <a:gd name="T44" fmla="*/ 4 w 136"/>
                <a:gd name="T45" fmla="*/ 1 h 261"/>
                <a:gd name="T46" fmla="*/ 5 w 136"/>
                <a:gd name="T47" fmla="*/ 1 h 261"/>
                <a:gd name="T48" fmla="*/ 5 w 136"/>
                <a:gd name="T49" fmla="*/ 1 h 261"/>
                <a:gd name="T50" fmla="*/ 5 w 136"/>
                <a:gd name="T51" fmla="*/ 1 h 261"/>
                <a:gd name="T52" fmla="*/ 5 w 136"/>
                <a:gd name="T53" fmla="*/ 2 h 261"/>
                <a:gd name="T54" fmla="*/ 5 w 136"/>
                <a:gd name="T55" fmla="*/ 2 h 261"/>
                <a:gd name="T56" fmla="*/ 5 w 136"/>
                <a:gd name="T57" fmla="*/ 3 h 261"/>
                <a:gd name="T58" fmla="*/ 5 w 136"/>
                <a:gd name="T59" fmla="*/ 3 h 261"/>
                <a:gd name="T60" fmla="*/ 5 w 136"/>
                <a:gd name="T61" fmla="*/ 3 h 261"/>
                <a:gd name="T62" fmla="*/ 4 w 136"/>
                <a:gd name="T63" fmla="*/ 3 h 261"/>
                <a:gd name="T64" fmla="*/ 4 w 136"/>
                <a:gd name="T65" fmla="*/ 3 h 261"/>
                <a:gd name="T66" fmla="*/ 4 w 136"/>
                <a:gd name="T67" fmla="*/ 3 h 261"/>
                <a:gd name="T68" fmla="*/ 4 w 136"/>
                <a:gd name="T69" fmla="*/ 3 h 261"/>
                <a:gd name="T70" fmla="*/ 4 w 136"/>
                <a:gd name="T71" fmla="*/ 3 h 261"/>
                <a:gd name="T72" fmla="*/ 4 w 136"/>
                <a:gd name="T73" fmla="*/ 2 h 261"/>
                <a:gd name="T74" fmla="*/ 3 w 136"/>
                <a:gd name="T75" fmla="*/ 2 h 261"/>
                <a:gd name="T76" fmla="*/ 3 w 136"/>
                <a:gd name="T77" fmla="*/ 2 h 261"/>
                <a:gd name="T78" fmla="*/ 3 w 136"/>
                <a:gd name="T79" fmla="*/ 2 h 261"/>
                <a:gd name="T80" fmla="*/ 3 w 136"/>
                <a:gd name="T81" fmla="*/ 2 h 261"/>
                <a:gd name="T82" fmla="*/ 3 w 136"/>
                <a:gd name="T83" fmla="*/ 2 h 261"/>
                <a:gd name="T84" fmla="*/ 3 w 136"/>
                <a:gd name="T85" fmla="*/ 2 h 261"/>
                <a:gd name="T86" fmla="*/ 3 w 136"/>
                <a:gd name="T87" fmla="*/ 3 h 261"/>
                <a:gd name="T88" fmla="*/ 3 w 136"/>
                <a:gd name="T89" fmla="*/ 3 h 261"/>
                <a:gd name="T90" fmla="*/ 3 w 136"/>
                <a:gd name="T91" fmla="*/ 3 h 261"/>
                <a:gd name="T92" fmla="*/ 2 w 136"/>
                <a:gd name="T93" fmla="*/ 3 h 261"/>
                <a:gd name="T94" fmla="*/ 2 w 136"/>
                <a:gd name="T95" fmla="*/ 3 h 261"/>
                <a:gd name="T96" fmla="*/ 2 w 136"/>
                <a:gd name="T97" fmla="*/ 3 h 261"/>
                <a:gd name="T98" fmla="*/ 2 w 136"/>
                <a:gd name="T99" fmla="*/ 3 h 261"/>
                <a:gd name="T100" fmla="*/ 2 w 136"/>
                <a:gd name="T101" fmla="*/ 3 h 261"/>
                <a:gd name="T102" fmla="*/ 2 w 136"/>
                <a:gd name="T103" fmla="*/ 3 h 261"/>
                <a:gd name="T104" fmla="*/ 2 w 136"/>
                <a:gd name="T105" fmla="*/ 3 h 261"/>
                <a:gd name="T106" fmla="*/ 2 w 136"/>
                <a:gd name="T107" fmla="*/ 4 h 261"/>
                <a:gd name="T108" fmla="*/ 2 w 136"/>
                <a:gd name="T109" fmla="*/ 4 h 261"/>
                <a:gd name="T110" fmla="*/ 2 w 136"/>
                <a:gd name="T111" fmla="*/ 4 h 261"/>
                <a:gd name="T112" fmla="*/ 2 w 136"/>
                <a:gd name="T113" fmla="*/ 4 h 261"/>
                <a:gd name="T114" fmla="*/ 2 w 136"/>
                <a:gd name="T115" fmla="*/ 4 h 261"/>
                <a:gd name="T116" fmla="*/ 2 w 136"/>
                <a:gd name="T117" fmla="*/ 5 h 261"/>
                <a:gd name="T118" fmla="*/ 2 w 136"/>
                <a:gd name="T119" fmla="*/ 5 h 261"/>
                <a:gd name="T120" fmla="*/ 2 w 136"/>
                <a:gd name="T121" fmla="*/ 5 h 261"/>
                <a:gd name="T122" fmla="*/ 2 w 136"/>
                <a:gd name="T123" fmla="*/ 10 h 261"/>
                <a:gd name="T124" fmla="*/ 0 w 136"/>
                <a:gd name="T125" fmla="*/ 10 h 2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6" h="261">
                  <a:moveTo>
                    <a:pt x="0" y="249"/>
                  </a:moveTo>
                  <a:lnTo>
                    <a:pt x="0" y="0"/>
                  </a:lnTo>
                  <a:lnTo>
                    <a:pt x="38" y="10"/>
                  </a:lnTo>
                  <a:lnTo>
                    <a:pt x="38" y="48"/>
                  </a:lnTo>
                  <a:lnTo>
                    <a:pt x="43" y="42"/>
                  </a:lnTo>
                  <a:lnTo>
                    <a:pt x="46" y="38"/>
                  </a:lnTo>
                  <a:lnTo>
                    <a:pt x="49" y="34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4"/>
                  </a:lnTo>
                  <a:lnTo>
                    <a:pt x="62" y="22"/>
                  </a:lnTo>
                  <a:lnTo>
                    <a:pt x="65" y="21"/>
                  </a:lnTo>
                  <a:lnTo>
                    <a:pt x="69" y="19"/>
                  </a:lnTo>
                  <a:lnTo>
                    <a:pt x="72" y="18"/>
                  </a:lnTo>
                  <a:lnTo>
                    <a:pt x="75" y="17"/>
                  </a:lnTo>
                  <a:lnTo>
                    <a:pt x="78" y="17"/>
                  </a:lnTo>
                  <a:lnTo>
                    <a:pt x="82" y="17"/>
                  </a:lnTo>
                  <a:lnTo>
                    <a:pt x="85" y="17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8" y="21"/>
                  </a:lnTo>
                  <a:lnTo>
                    <a:pt x="103" y="23"/>
                  </a:lnTo>
                  <a:lnTo>
                    <a:pt x="109" y="25"/>
                  </a:lnTo>
                  <a:lnTo>
                    <a:pt x="114" y="28"/>
                  </a:lnTo>
                  <a:lnTo>
                    <a:pt x="119" y="31"/>
                  </a:lnTo>
                  <a:lnTo>
                    <a:pt x="125" y="36"/>
                  </a:lnTo>
                  <a:lnTo>
                    <a:pt x="130" y="40"/>
                  </a:lnTo>
                  <a:lnTo>
                    <a:pt x="136" y="44"/>
                  </a:lnTo>
                  <a:lnTo>
                    <a:pt x="122" y="79"/>
                  </a:lnTo>
                  <a:lnTo>
                    <a:pt x="117" y="77"/>
                  </a:lnTo>
                  <a:lnTo>
                    <a:pt x="114" y="74"/>
                  </a:lnTo>
                  <a:lnTo>
                    <a:pt x="110" y="70"/>
                  </a:lnTo>
                  <a:lnTo>
                    <a:pt x="106" y="68"/>
                  </a:lnTo>
                  <a:lnTo>
                    <a:pt x="102" y="66"/>
                  </a:lnTo>
                  <a:lnTo>
                    <a:pt x="98" y="65"/>
                  </a:lnTo>
                  <a:lnTo>
                    <a:pt x="95" y="63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4" y="61"/>
                  </a:lnTo>
                  <a:lnTo>
                    <a:pt x="80" y="61"/>
                  </a:lnTo>
                  <a:lnTo>
                    <a:pt x="77" y="61"/>
                  </a:lnTo>
                  <a:lnTo>
                    <a:pt x="74" y="61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5" y="64"/>
                  </a:lnTo>
                  <a:lnTo>
                    <a:pt x="63" y="65"/>
                  </a:lnTo>
                  <a:lnTo>
                    <a:pt x="60" y="67"/>
                  </a:lnTo>
                  <a:lnTo>
                    <a:pt x="58" y="69"/>
                  </a:lnTo>
                  <a:lnTo>
                    <a:pt x="56" y="71"/>
                  </a:lnTo>
                  <a:lnTo>
                    <a:pt x="55" y="74"/>
                  </a:lnTo>
                  <a:lnTo>
                    <a:pt x="52" y="77"/>
                  </a:lnTo>
                  <a:lnTo>
                    <a:pt x="51" y="79"/>
                  </a:lnTo>
                  <a:lnTo>
                    <a:pt x="50" y="82"/>
                  </a:lnTo>
                  <a:lnTo>
                    <a:pt x="48" y="88"/>
                  </a:lnTo>
                  <a:lnTo>
                    <a:pt x="47" y="93"/>
                  </a:lnTo>
                  <a:lnTo>
                    <a:pt x="46" y="98"/>
                  </a:lnTo>
                  <a:lnTo>
                    <a:pt x="45" y="105"/>
                  </a:lnTo>
                  <a:lnTo>
                    <a:pt x="44" y="110"/>
                  </a:lnTo>
                  <a:lnTo>
                    <a:pt x="44" y="117"/>
                  </a:lnTo>
                  <a:lnTo>
                    <a:pt x="43" y="123"/>
                  </a:lnTo>
                  <a:lnTo>
                    <a:pt x="43" y="130"/>
                  </a:lnTo>
                  <a:lnTo>
                    <a:pt x="43" y="26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3" name="Freeform 202"/>
            <p:cNvSpPr>
              <a:spLocks noEditPoints="1"/>
            </p:cNvSpPr>
            <p:nvPr/>
          </p:nvSpPr>
          <p:spPr bwMode="auto">
            <a:xfrm>
              <a:off x="2589" y="2365"/>
              <a:ext cx="46" cy="58"/>
            </a:xfrm>
            <a:custGeom>
              <a:avLst/>
              <a:gdLst>
                <a:gd name="T0" fmla="*/ 6 w 230"/>
                <a:gd name="T1" fmla="*/ 10 h 291"/>
                <a:gd name="T2" fmla="*/ 5 w 230"/>
                <a:gd name="T3" fmla="*/ 10 h 291"/>
                <a:gd name="T4" fmla="*/ 4 w 230"/>
                <a:gd name="T5" fmla="*/ 10 h 291"/>
                <a:gd name="T6" fmla="*/ 2 w 230"/>
                <a:gd name="T7" fmla="*/ 10 h 291"/>
                <a:gd name="T8" fmla="*/ 1 w 230"/>
                <a:gd name="T9" fmla="*/ 9 h 291"/>
                <a:gd name="T10" fmla="*/ 0 w 230"/>
                <a:gd name="T11" fmla="*/ 7 h 291"/>
                <a:gd name="T12" fmla="*/ 0 w 230"/>
                <a:gd name="T13" fmla="*/ 6 h 291"/>
                <a:gd name="T14" fmla="*/ 0 w 230"/>
                <a:gd name="T15" fmla="*/ 5 h 291"/>
                <a:gd name="T16" fmla="*/ 1 w 230"/>
                <a:gd name="T17" fmla="*/ 5 h 291"/>
                <a:gd name="T18" fmla="*/ 1 w 230"/>
                <a:gd name="T19" fmla="*/ 5 h 291"/>
                <a:gd name="T20" fmla="*/ 2 w 230"/>
                <a:gd name="T21" fmla="*/ 4 h 291"/>
                <a:gd name="T22" fmla="*/ 3 w 230"/>
                <a:gd name="T23" fmla="*/ 4 h 291"/>
                <a:gd name="T24" fmla="*/ 4 w 230"/>
                <a:gd name="T25" fmla="*/ 5 h 291"/>
                <a:gd name="T26" fmla="*/ 6 w 230"/>
                <a:gd name="T27" fmla="*/ 5 h 291"/>
                <a:gd name="T28" fmla="*/ 7 w 230"/>
                <a:gd name="T29" fmla="*/ 5 h 291"/>
                <a:gd name="T30" fmla="*/ 7 w 230"/>
                <a:gd name="T31" fmla="*/ 4 h 291"/>
                <a:gd name="T32" fmla="*/ 7 w 230"/>
                <a:gd name="T33" fmla="*/ 3 h 291"/>
                <a:gd name="T34" fmla="*/ 6 w 230"/>
                <a:gd name="T35" fmla="*/ 3 h 291"/>
                <a:gd name="T36" fmla="*/ 5 w 230"/>
                <a:gd name="T37" fmla="*/ 2 h 291"/>
                <a:gd name="T38" fmla="*/ 4 w 230"/>
                <a:gd name="T39" fmla="*/ 1 h 291"/>
                <a:gd name="T40" fmla="*/ 3 w 230"/>
                <a:gd name="T41" fmla="*/ 2 h 291"/>
                <a:gd name="T42" fmla="*/ 2 w 230"/>
                <a:gd name="T43" fmla="*/ 2 h 291"/>
                <a:gd name="T44" fmla="*/ 0 w 230"/>
                <a:gd name="T45" fmla="*/ 2 h 291"/>
                <a:gd name="T46" fmla="*/ 1 w 230"/>
                <a:gd name="T47" fmla="*/ 1 h 291"/>
                <a:gd name="T48" fmla="*/ 1 w 230"/>
                <a:gd name="T49" fmla="*/ 0 h 291"/>
                <a:gd name="T50" fmla="*/ 3 w 230"/>
                <a:gd name="T51" fmla="*/ 0 h 291"/>
                <a:gd name="T52" fmla="*/ 4 w 230"/>
                <a:gd name="T53" fmla="*/ 0 h 291"/>
                <a:gd name="T54" fmla="*/ 5 w 230"/>
                <a:gd name="T55" fmla="*/ 0 h 291"/>
                <a:gd name="T56" fmla="*/ 7 w 230"/>
                <a:gd name="T57" fmla="*/ 1 h 291"/>
                <a:gd name="T58" fmla="*/ 8 w 230"/>
                <a:gd name="T59" fmla="*/ 2 h 291"/>
                <a:gd name="T60" fmla="*/ 8 w 230"/>
                <a:gd name="T61" fmla="*/ 2 h 291"/>
                <a:gd name="T62" fmla="*/ 8 w 230"/>
                <a:gd name="T63" fmla="*/ 3 h 291"/>
                <a:gd name="T64" fmla="*/ 9 w 230"/>
                <a:gd name="T65" fmla="*/ 4 h 291"/>
                <a:gd name="T66" fmla="*/ 9 w 230"/>
                <a:gd name="T67" fmla="*/ 5 h 291"/>
                <a:gd name="T68" fmla="*/ 9 w 230"/>
                <a:gd name="T69" fmla="*/ 9 h 291"/>
                <a:gd name="T70" fmla="*/ 9 w 230"/>
                <a:gd name="T71" fmla="*/ 10 h 291"/>
                <a:gd name="T72" fmla="*/ 9 w 230"/>
                <a:gd name="T73" fmla="*/ 11 h 291"/>
                <a:gd name="T74" fmla="*/ 7 w 230"/>
                <a:gd name="T75" fmla="*/ 11 h 291"/>
                <a:gd name="T76" fmla="*/ 7 w 230"/>
                <a:gd name="T77" fmla="*/ 10 h 291"/>
                <a:gd name="T78" fmla="*/ 6 w 230"/>
                <a:gd name="T79" fmla="*/ 6 h 291"/>
                <a:gd name="T80" fmla="*/ 4 w 230"/>
                <a:gd name="T81" fmla="*/ 6 h 291"/>
                <a:gd name="T82" fmla="*/ 3 w 230"/>
                <a:gd name="T83" fmla="*/ 6 h 291"/>
                <a:gd name="T84" fmla="*/ 3 w 230"/>
                <a:gd name="T85" fmla="*/ 6 h 291"/>
                <a:gd name="T86" fmla="*/ 2 w 230"/>
                <a:gd name="T87" fmla="*/ 6 h 291"/>
                <a:gd name="T88" fmla="*/ 2 w 230"/>
                <a:gd name="T89" fmla="*/ 7 h 291"/>
                <a:gd name="T90" fmla="*/ 2 w 230"/>
                <a:gd name="T91" fmla="*/ 7 h 291"/>
                <a:gd name="T92" fmla="*/ 2 w 230"/>
                <a:gd name="T93" fmla="*/ 8 h 291"/>
                <a:gd name="T94" fmla="*/ 3 w 230"/>
                <a:gd name="T95" fmla="*/ 9 h 291"/>
                <a:gd name="T96" fmla="*/ 4 w 230"/>
                <a:gd name="T97" fmla="*/ 9 h 291"/>
                <a:gd name="T98" fmla="*/ 5 w 230"/>
                <a:gd name="T99" fmla="*/ 9 h 291"/>
                <a:gd name="T100" fmla="*/ 6 w 230"/>
                <a:gd name="T101" fmla="*/ 9 h 291"/>
                <a:gd name="T102" fmla="*/ 7 w 230"/>
                <a:gd name="T103" fmla="*/ 8 h 291"/>
                <a:gd name="T104" fmla="*/ 7 w 230"/>
                <a:gd name="T105" fmla="*/ 8 h 291"/>
                <a:gd name="T106" fmla="*/ 7 w 230"/>
                <a:gd name="T107" fmla="*/ 6 h 2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0" h="291">
                  <a:moveTo>
                    <a:pt x="178" y="247"/>
                  </a:moveTo>
                  <a:lnTo>
                    <a:pt x="171" y="250"/>
                  </a:lnTo>
                  <a:lnTo>
                    <a:pt x="166" y="252"/>
                  </a:lnTo>
                  <a:lnTo>
                    <a:pt x="160" y="255"/>
                  </a:lnTo>
                  <a:lnTo>
                    <a:pt x="154" y="258"/>
                  </a:lnTo>
                  <a:lnTo>
                    <a:pt x="148" y="259"/>
                  </a:lnTo>
                  <a:lnTo>
                    <a:pt x="143" y="261"/>
                  </a:lnTo>
                  <a:lnTo>
                    <a:pt x="138" y="262"/>
                  </a:lnTo>
                  <a:lnTo>
                    <a:pt x="132" y="263"/>
                  </a:lnTo>
                  <a:lnTo>
                    <a:pt x="127" y="263"/>
                  </a:lnTo>
                  <a:lnTo>
                    <a:pt x="121" y="263"/>
                  </a:lnTo>
                  <a:lnTo>
                    <a:pt x="115" y="263"/>
                  </a:lnTo>
                  <a:lnTo>
                    <a:pt x="110" y="263"/>
                  </a:lnTo>
                  <a:lnTo>
                    <a:pt x="104" y="262"/>
                  </a:lnTo>
                  <a:lnTo>
                    <a:pt x="98" y="261"/>
                  </a:lnTo>
                  <a:lnTo>
                    <a:pt x="92" y="260"/>
                  </a:lnTo>
                  <a:lnTo>
                    <a:pt x="86" y="259"/>
                  </a:lnTo>
                  <a:lnTo>
                    <a:pt x="76" y="255"/>
                  </a:lnTo>
                  <a:lnTo>
                    <a:pt x="66" y="252"/>
                  </a:lnTo>
                  <a:lnTo>
                    <a:pt x="58" y="248"/>
                  </a:lnTo>
                  <a:lnTo>
                    <a:pt x="49" y="244"/>
                  </a:lnTo>
                  <a:lnTo>
                    <a:pt x="41" y="239"/>
                  </a:lnTo>
                  <a:lnTo>
                    <a:pt x="35" y="234"/>
                  </a:lnTo>
                  <a:lnTo>
                    <a:pt x="29" y="227"/>
                  </a:lnTo>
                  <a:lnTo>
                    <a:pt x="23" y="222"/>
                  </a:lnTo>
                  <a:lnTo>
                    <a:pt x="18" y="214"/>
                  </a:lnTo>
                  <a:lnTo>
                    <a:pt x="13" y="208"/>
                  </a:lnTo>
                  <a:lnTo>
                    <a:pt x="9" y="201"/>
                  </a:lnTo>
                  <a:lnTo>
                    <a:pt x="6" y="194"/>
                  </a:lnTo>
                  <a:lnTo>
                    <a:pt x="4" y="187"/>
                  </a:lnTo>
                  <a:lnTo>
                    <a:pt x="1" y="180"/>
                  </a:lnTo>
                  <a:lnTo>
                    <a:pt x="1" y="172"/>
                  </a:lnTo>
                  <a:lnTo>
                    <a:pt x="0" y="165"/>
                  </a:lnTo>
                  <a:lnTo>
                    <a:pt x="0" y="160"/>
                  </a:lnTo>
                  <a:lnTo>
                    <a:pt x="1" y="156"/>
                  </a:lnTo>
                  <a:lnTo>
                    <a:pt x="1" y="152"/>
                  </a:lnTo>
                  <a:lnTo>
                    <a:pt x="3" y="147"/>
                  </a:lnTo>
                  <a:lnTo>
                    <a:pt x="4" y="143"/>
                  </a:lnTo>
                  <a:lnTo>
                    <a:pt x="6" y="140"/>
                  </a:lnTo>
                  <a:lnTo>
                    <a:pt x="7" y="137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7"/>
                  </a:lnTo>
                  <a:lnTo>
                    <a:pt x="16" y="125"/>
                  </a:lnTo>
                  <a:lnTo>
                    <a:pt x="19" y="123"/>
                  </a:lnTo>
                  <a:lnTo>
                    <a:pt x="21" y="120"/>
                  </a:lnTo>
                  <a:lnTo>
                    <a:pt x="24" y="118"/>
                  </a:lnTo>
                  <a:lnTo>
                    <a:pt x="27" y="116"/>
                  </a:lnTo>
                  <a:lnTo>
                    <a:pt x="31" y="115"/>
                  </a:lnTo>
                  <a:lnTo>
                    <a:pt x="34" y="114"/>
                  </a:lnTo>
                  <a:lnTo>
                    <a:pt x="37" y="113"/>
                  </a:lnTo>
                  <a:lnTo>
                    <a:pt x="41" y="112"/>
                  </a:lnTo>
                  <a:lnTo>
                    <a:pt x="45" y="111"/>
                  </a:lnTo>
                  <a:lnTo>
                    <a:pt x="49" y="110"/>
                  </a:lnTo>
                  <a:lnTo>
                    <a:pt x="53" y="110"/>
                  </a:lnTo>
                  <a:lnTo>
                    <a:pt x="57" y="110"/>
                  </a:lnTo>
                  <a:lnTo>
                    <a:pt x="61" y="110"/>
                  </a:lnTo>
                  <a:lnTo>
                    <a:pt x="64" y="110"/>
                  </a:lnTo>
                  <a:lnTo>
                    <a:pt x="69" y="110"/>
                  </a:lnTo>
                  <a:lnTo>
                    <a:pt x="72" y="110"/>
                  </a:lnTo>
                  <a:lnTo>
                    <a:pt x="77" y="110"/>
                  </a:lnTo>
                  <a:lnTo>
                    <a:pt x="81" y="111"/>
                  </a:lnTo>
                  <a:lnTo>
                    <a:pt x="87" y="111"/>
                  </a:lnTo>
                  <a:lnTo>
                    <a:pt x="92" y="112"/>
                  </a:lnTo>
                  <a:lnTo>
                    <a:pt x="99" y="113"/>
                  </a:lnTo>
                  <a:lnTo>
                    <a:pt x="111" y="115"/>
                  </a:lnTo>
                  <a:lnTo>
                    <a:pt x="123" y="116"/>
                  </a:lnTo>
                  <a:lnTo>
                    <a:pt x="133" y="117"/>
                  </a:lnTo>
                  <a:lnTo>
                    <a:pt x="143" y="118"/>
                  </a:lnTo>
                  <a:lnTo>
                    <a:pt x="152" y="118"/>
                  </a:lnTo>
                  <a:lnTo>
                    <a:pt x="160" y="119"/>
                  </a:lnTo>
                  <a:lnTo>
                    <a:pt x="167" y="119"/>
                  </a:lnTo>
                  <a:lnTo>
                    <a:pt x="173" y="118"/>
                  </a:lnTo>
                  <a:lnTo>
                    <a:pt x="173" y="116"/>
                  </a:lnTo>
                  <a:lnTo>
                    <a:pt x="174" y="115"/>
                  </a:lnTo>
                  <a:lnTo>
                    <a:pt x="174" y="113"/>
                  </a:lnTo>
                  <a:lnTo>
                    <a:pt x="174" y="112"/>
                  </a:lnTo>
                  <a:lnTo>
                    <a:pt x="174" y="111"/>
                  </a:lnTo>
                  <a:lnTo>
                    <a:pt x="174" y="110"/>
                  </a:lnTo>
                  <a:lnTo>
                    <a:pt x="174" y="108"/>
                  </a:lnTo>
                  <a:lnTo>
                    <a:pt x="174" y="107"/>
                  </a:lnTo>
                  <a:lnTo>
                    <a:pt x="173" y="101"/>
                  </a:lnTo>
                  <a:lnTo>
                    <a:pt x="173" y="96"/>
                  </a:lnTo>
                  <a:lnTo>
                    <a:pt x="172" y="90"/>
                  </a:lnTo>
                  <a:lnTo>
                    <a:pt x="171" y="85"/>
                  </a:lnTo>
                  <a:lnTo>
                    <a:pt x="169" y="80"/>
                  </a:lnTo>
                  <a:lnTo>
                    <a:pt x="167" y="76"/>
                  </a:lnTo>
                  <a:lnTo>
                    <a:pt x="165" y="72"/>
                  </a:lnTo>
                  <a:lnTo>
                    <a:pt x="163" y="68"/>
                  </a:lnTo>
                  <a:lnTo>
                    <a:pt x="158" y="63"/>
                  </a:lnTo>
                  <a:lnTo>
                    <a:pt x="153" y="59"/>
                  </a:lnTo>
                  <a:lnTo>
                    <a:pt x="147" y="56"/>
                  </a:lnTo>
                  <a:lnTo>
                    <a:pt x="142" y="52"/>
                  </a:lnTo>
                  <a:lnTo>
                    <a:pt x="136" y="49"/>
                  </a:lnTo>
                  <a:lnTo>
                    <a:pt x="129" y="46"/>
                  </a:lnTo>
                  <a:lnTo>
                    <a:pt x="121" y="44"/>
                  </a:lnTo>
                  <a:lnTo>
                    <a:pt x="114" y="40"/>
                  </a:lnTo>
                  <a:lnTo>
                    <a:pt x="106" y="39"/>
                  </a:lnTo>
                  <a:lnTo>
                    <a:pt x="100" y="38"/>
                  </a:lnTo>
                  <a:lnTo>
                    <a:pt x="94" y="37"/>
                  </a:lnTo>
                  <a:lnTo>
                    <a:pt x="88" y="36"/>
                  </a:lnTo>
                  <a:lnTo>
                    <a:pt x="83" y="36"/>
                  </a:lnTo>
                  <a:lnTo>
                    <a:pt x="78" y="37"/>
                  </a:lnTo>
                  <a:lnTo>
                    <a:pt x="74" y="38"/>
                  </a:lnTo>
                  <a:lnTo>
                    <a:pt x="70" y="39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1" y="47"/>
                  </a:lnTo>
                  <a:lnTo>
                    <a:pt x="58" y="50"/>
                  </a:lnTo>
                  <a:lnTo>
                    <a:pt x="56" y="54"/>
                  </a:lnTo>
                  <a:lnTo>
                    <a:pt x="53" y="60"/>
                  </a:lnTo>
                  <a:lnTo>
                    <a:pt x="51" y="65"/>
                  </a:lnTo>
                  <a:lnTo>
                    <a:pt x="49" y="71"/>
                  </a:lnTo>
                  <a:lnTo>
                    <a:pt x="8" y="54"/>
                  </a:lnTo>
                  <a:lnTo>
                    <a:pt x="9" y="48"/>
                  </a:lnTo>
                  <a:lnTo>
                    <a:pt x="11" y="43"/>
                  </a:lnTo>
                  <a:lnTo>
                    <a:pt x="13" y="37"/>
                  </a:lnTo>
                  <a:lnTo>
                    <a:pt x="16" y="32"/>
                  </a:lnTo>
                  <a:lnTo>
                    <a:pt x="18" y="27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6" y="17"/>
                  </a:lnTo>
                  <a:lnTo>
                    <a:pt x="30" y="13"/>
                  </a:lnTo>
                  <a:lnTo>
                    <a:pt x="34" y="10"/>
                  </a:lnTo>
                  <a:lnTo>
                    <a:pt x="37" y="8"/>
                  </a:lnTo>
                  <a:lnTo>
                    <a:pt x="43" y="6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8" y="1"/>
                  </a:lnTo>
                  <a:lnTo>
                    <a:pt x="64" y="1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7" y="3"/>
                  </a:lnTo>
                  <a:lnTo>
                    <a:pt x="104" y="4"/>
                  </a:lnTo>
                  <a:lnTo>
                    <a:pt x="112" y="6"/>
                  </a:lnTo>
                  <a:lnTo>
                    <a:pt x="120" y="8"/>
                  </a:lnTo>
                  <a:lnTo>
                    <a:pt x="128" y="10"/>
                  </a:lnTo>
                  <a:lnTo>
                    <a:pt x="136" y="12"/>
                  </a:lnTo>
                  <a:lnTo>
                    <a:pt x="142" y="14"/>
                  </a:lnTo>
                  <a:lnTo>
                    <a:pt x="148" y="17"/>
                  </a:lnTo>
                  <a:lnTo>
                    <a:pt x="155" y="20"/>
                  </a:lnTo>
                  <a:lnTo>
                    <a:pt x="161" y="23"/>
                  </a:lnTo>
                  <a:lnTo>
                    <a:pt x="167" y="25"/>
                  </a:lnTo>
                  <a:lnTo>
                    <a:pt x="172" y="28"/>
                  </a:lnTo>
                  <a:lnTo>
                    <a:pt x="177" y="32"/>
                  </a:lnTo>
                  <a:lnTo>
                    <a:pt x="181" y="35"/>
                  </a:lnTo>
                  <a:lnTo>
                    <a:pt x="185" y="38"/>
                  </a:lnTo>
                  <a:lnTo>
                    <a:pt x="190" y="41"/>
                  </a:lnTo>
                  <a:lnTo>
                    <a:pt x="193" y="46"/>
                  </a:lnTo>
                  <a:lnTo>
                    <a:pt x="196" y="49"/>
                  </a:lnTo>
                  <a:lnTo>
                    <a:pt x="198" y="52"/>
                  </a:lnTo>
                  <a:lnTo>
                    <a:pt x="201" y="56"/>
                  </a:lnTo>
                  <a:lnTo>
                    <a:pt x="204" y="59"/>
                  </a:lnTo>
                  <a:lnTo>
                    <a:pt x="206" y="63"/>
                  </a:lnTo>
                  <a:lnTo>
                    <a:pt x="208" y="66"/>
                  </a:lnTo>
                  <a:lnTo>
                    <a:pt x="209" y="71"/>
                  </a:lnTo>
                  <a:lnTo>
                    <a:pt x="211" y="75"/>
                  </a:lnTo>
                  <a:lnTo>
                    <a:pt x="212" y="79"/>
                  </a:lnTo>
                  <a:lnTo>
                    <a:pt x="213" y="84"/>
                  </a:lnTo>
                  <a:lnTo>
                    <a:pt x="214" y="88"/>
                  </a:lnTo>
                  <a:lnTo>
                    <a:pt x="214" y="91"/>
                  </a:lnTo>
                  <a:lnTo>
                    <a:pt x="216" y="94"/>
                  </a:lnTo>
                  <a:lnTo>
                    <a:pt x="216" y="99"/>
                  </a:lnTo>
                  <a:lnTo>
                    <a:pt x="216" y="103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7" y="120"/>
                  </a:lnTo>
                  <a:lnTo>
                    <a:pt x="217" y="127"/>
                  </a:lnTo>
                  <a:lnTo>
                    <a:pt x="217" y="183"/>
                  </a:lnTo>
                  <a:lnTo>
                    <a:pt x="217" y="197"/>
                  </a:lnTo>
                  <a:lnTo>
                    <a:pt x="217" y="210"/>
                  </a:lnTo>
                  <a:lnTo>
                    <a:pt x="217" y="222"/>
                  </a:lnTo>
                  <a:lnTo>
                    <a:pt x="217" y="232"/>
                  </a:lnTo>
                  <a:lnTo>
                    <a:pt x="218" y="240"/>
                  </a:lnTo>
                  <a:lnTo>
                    <a:pt x="218" y="248"/>
                  </a:lnTo>
                  <a:lnTo>
                    <a:pt x="219" y="254"/>
                  </a:lnTo>
                  <a:lnTo>
                    <a:pt x="219" y="259"/>
                  </a:lnTo>
                  <a:lnTo>
                    <a:pt x="220" y="263"/>
                  </a:lnTo>
                  <a:lnTo>
                    <a:pt x="221" y="266"/>
                  </a:lnTo>
                  <a:lnTo>
                    <a:pt x="222" y="271"/>
                  </a:lnTo>
                  <a:lnTo>
                    <a:pt x="223" y="275"/>
                  </a:lnTo>
                  <a:lnTo>
                    <a:pt x="224" y="279"/>
                  </a:lnTo>
                  <a:lnTo>
                    <a:pt x="226" y="284"/>
                  </a:lnTo>
                  <a:lnTo>
                    <a:pt x="227" y="287"/>
                  </a:lnTo>
                  <a:lnTo>
                    <a:pt x="230" y="291"/>
                  </a:lnTo>
                  <a:lnTo>
                    <a:pt x="185" y="279"/>
                  </a:lnTo>
                  <a:lnTo>
                    <a:pt x="184" y="276"/>
                  </a:lnTo>
                  <a:lnTo>
                    <a:pt x="183" y="272"/>
                  </a:lnTo>
                  <a:lnTo>
                    <a:pt x="182" y="268"/>
                  </a:lnTo>
                  <a:lnTo>
                    <a:pt x="180" y="264"/>
                  </a:lnTo>
                  <a:lnTo>
                    <a:pt x="180" y="260"/>
                  </a:lnTo>
                  <a:lnTo>
                    <a:pt x="179" y="255"/>
                  </a:lnTo>
                  <a:lnTo>
                    <a:pt x="178" y="251"/>
                  </a:lnTo>
                  <a:lnTo>
                    <a:pt x="178" y="247"/>
                  </a:lnTo>
                  <a:close/>
                  <a:moveTo>
                    <a:pt x="173" y="152"/>
                  </a:moveTo>
                  <a:lnTo>
                    <a:pt x="168" y="152"/>
                  </a:lnTo>
                  <a:lnTo>
                    <a:pt x="160" y="153"/>
                  </a:lnTo>
                  <a:lnTo>
                    <a:pt x="153" y="153"/>
                  </a:lnTo>
                  <a:lnTo>
                    <a:pt x="145" y="153"/>
                  </a:lnTo>
                  <a:lnTo>
                    <a:pt x="137" y="152"/>
                  </a:lnTo>
                  <a:lnTo>
                    <a:pt x="127" y="152"/>
                  </a:lnTo>
                  <a:lnTo>
                    <a:pt x="116" y="151"/>
                  </a:lnTo>
                  <a:lnTo>
                    <a:pt x="105" y="148"/>
                  </a:lnTo>
                  <a:lnTo>
                    <a:pt x="99" y="148"/>
                  </a:lnTo>
                  <a:lnTo>
                    <a:pt x="93" y="147"/>
                  </a:lnTo>
                  <a:lnTo>
                    <a:pt x="88" y="147"/>
                  </a:lnTo>
                  <a:lnTo>
                    <a:pt x="83" y="147"/>
                  </a:lnTo>
                  <a:lnTo>
                    <a:pt x="78" y="147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50"/>
                  </a:lnTo>
                  <a:lnTo>
                    <a:pt x="59" y="151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3" y="155"/>
                  </a:lnTo>
                  <a:lnTo>
                    <a:pt x="51" y="157"/>
                  </a:lnTo>
                  <a:lnTo>
                    <a:pt x="50" y="158"/>
                  </a:lnTo>
                  <a:lnTo>
                    <a:pt x="49" y="160"/>
                  </a:lnTo>
                  <a:lnTo>
                    <a:pt x="48" y="163"/>
                  </a:lnTo>
                  <a:lnTo>
                    <a:pt x="47" y="165"/>
                  </a:lnTo>
                  <a:lnTo>
                    <a:pt x="47" y="168"/>
                  </a:lnTo>
                  <a:lnTo>
                    <a:pt x="46" y="170"/>
                  </a:lnTo>
                  <a:lnTo>
                    <a:pt x="46" y="172"/>
                  </a:lnTo>
                  <a:lnTo>
                    <a:pt x="46" y="175"/>
                  </a:lnTo>
                  <a:lnTo>
                    <a:pt x="46" y="180"/>
                  </a:lnTo>
                  <a:lnTo>
                    <a:pt x="47" y="183"/>
                  </a:lnTo>
                  <a:lnTo>
                    <a:pt x="47" y="187"/>
                  </a:lnTo>
                  <a:lnTo>
                    <a:pt x="49" y="192"/>
                  </a:lnTo>
                  <a:lnTo>
                    <a:pt x="50" y="195"/>
                  </a:lnTo>
                  <a:lnTo>
                    <a:pt x="52" y="199"/>
                  </a:lnTo>
                  <a:lnTo>
                    <a:pt x="56" y="204"/>
                  </a:lnTo>
                  <a:lnTo>
                    <a:pt x="59" y="207"/>
                  </a:lnTo>
                  <a:lnTo>
                    <a:pt x="62" y="210"/>
                  </a:lnTo>
                  <a:lnTo>
                    <a:pt x="65" y="213"/>
                  </a:lnTo>
                  <a:lnTo>
                    <a:pt x="70" y="217"/>
                  </a:lnTo>
                  <a:lnTo>
                    <a:pt x="74" y="220"/>
                  </a:lnTo>
                  <a:lnTo>
                    <a:pt x="79" y="222"/>
                  </a:lnTo>
                  <a:lnTo>
                    <a:pt x="85" y="224"/>
                  </a:lnTo>
                  <a:lnTo>
                    <a:pt x="90" y="226"/>
                  </a:lnTo>
                  <a:lnTo>
                    <a:pt x="96" y="228"/>
                  </a:lnTo>
                  <a:lnTo>
                    <a:pt x="102" y="230"/>
                  </a:lnTo>
                  <a:lnTo>
                    <a:pt x="107" y="231"/>
                  </a:lnTo>
                  <a:lnTo>
                    <a:pt x="113" y="232"/>
                  </a:lnTo>
                  <a:lnTo>
                    <a:pt x="119" y="232"/>
                  </a:lnTo>
                  <a:lnTo>
                    <a:pt x="124" y="232"/>
                  </a:lnTo>
                  <a:lnTo>
                    <a:pt x="129" y="231"/>
                  </a:lnTo>
                  <a:lnTo>
                    <a:pt x="134" y="231"/>
                  </a:lnTo>
                  <a:lnTo>
                    <a:pt x="139" y="228"/>
                  </a:lnTo>
                  <a:lnTo>
                    <a:pt x="144" y="227"/>
                  </a:lnTo>
                  <a:lnTo>
                    <a:pt x="148" y="225"/>
                  </a:lnTo>
                  <a:lnTo>
                    <a:pt x="152" y="223"/>
                  </a:lnTo>
                  <a:lnTo>
                    <a:pt x="156" y="221"/>
                  </a:lnTo>
                  <a:lnTo>
                    <a:pt x="159" y="218"/>
                  </a:lnTo>
                  <a:lnTo>
                    <a:pt x="161" y="214"/>
                  </a:lnTo>
                  <a:lnTo>
                    <a:pt x="165" y="211"/>
                  </a:lnTo>
                  <a:lnTo>
                    <a:pt x="167" y="207"/>
                  </a:lnTo>
                  <a:lnTo>
                    <a:pt x="169" y="204"/>
                  </a:lnTo>
                  <a:lnTo>
                    <a:pt x="170" y="200"/>
                  </a:lnTo>
                  <a:lnTo>
                    <a:pt x="171" y="196"/>
                  </a:lnTo>
                  <a:lnTo>
                    <a:pt x="172" y="191"/>
                  </a:lnTo>
                  <a:lnTo>
                    <a:pt x="173" y="185"/>
                  </a:lnTo>
                  <a:lnTo>
                    <a:pt x="173" y="180"/>
                  </a:lnTo>
                  <a:lnTo>
                    <a:pt x="173" y="173"/>
                  </a:lnTo>
                  <a:lnTo>
                    <a:pt x="173" y="167"/>
                  </a:lnTo>
                  <a:lnTo>
                    <a:pt x="173" y="15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643" y="2379"/>
              <a:ext cx="43" cy="54"/>
            </a:xfrm>
            <a:custGeom>
              <a:avLst/>
              <a:gdLst>
                <a:gd name="T0" fmla="*/ 8 w 218"/>
                <a:gd name="T1" fmla="*/ 8 h 269"/>
                <a:gd name="T2" fmla="*/ 8 w 218"/>
                <a:gd name="T3" fmla="*/ 10 h 269"/>
                <a:gd name="T4" fmla="*/ 7 w 218"/>
                <a:gd name="T5" fmla="*/ 10 h 269"/>
                <a:gd name="T6" fmla="*/ 7 w 218"/>
                <a:gd name="T7" fmla="*/ 11 h 269"/>
                <a:gd name="T8" fmla="*/ 6 w 218"/>
                <a:gd name="T9" fmla="*/ 11 h 269"/>
                <a:gd name="T10" fmla="*/ 4 w 218"/>
                <a:gd name="T11" fmla="*/ 11 h 269"/>
                <a:gd name="T12" fmla="*/ 3 w 218"/>
                <a:gd name="T13" fmla="*/ 10 h 269"/>
                <a:gd name="T14" fmla="*/ 2 w 218"/>
                <a:gd name="T15" fmla="*/ 9 h 269"/>
                <a:gd name="T16" fmla="*/ 1 w 218"/>
                <a:gd name="T17" fmla="*/ 8 h 269"/>
                <a:gd name="T18" fmla="*/ 0 w 218"/>
                <a:gd name="T19" fmla="*/ 7 h 269"/>
                <a:gd name="T20" fmla="*/ 0 w 218"/>
                <a:gd name="T21" fmla="*/ 5 h 269"/>
                <a:gd name="T22" fmla="*/ 0 w 218"/>
                <a:gd name="T23" fmla="*/ 3 h 269"/>
                <a:gd name="T24" fmla="*/ 0 w 218"/>
                <a:gd name="T25" fmla="*/ 2 h 269"/>
                <a:gd name="T26" fmla="*/ 1 w 218"/>
                <a:gd name="T27" fmla="*/ 2 h 269"/>
                <a:gd name="T28" fmla="*/ 1 w 218"/>
                <a:gd name="T29" fmla="*/ 1 h 269"/>
                <a:gd name="T30" fmla="*/ 2 w 218"/>
                <a:gd name="T31" fmla="*/ 0 h 269"/>
                <a:gd name="T32" fmla="*/ 2 w 218"/>
                <a:gd name="T33" fmla="*/ 0 h 269"/>
                <a:gd name="T34" fmla="*/ 3 w 218"/>
                <a:gd name="T35" fmla="*/ 0 h 269"/>
                <a:gd name="T36" fmla="*/ 4 w 218"/>
                <a:gd name="T37" fmla="*/ 0 h 269"/>
                <a:gd name="T38" fmla="*/ 5 w 218"/>
                <a:gd name="T39" fmla="*/ 0 h 269"/>
                <a:gd name="T40" fmla="*/ 6 w 218"/>
                <a:gd name="T41" fmla="*/ 1 h 269"/>
                <a:gd name="T42" fmla="*/ 7 w 218"/>
                <a:gd name="T43" fmla="*/ 2 h 269"/>
                <a:gd name="T44" fmla="*/ 8 w 218"/>
                <a:gd name="T45" fmla="*/ 3 h 269"/>
                <a:gd name="T46" fmla="*/ 8 w 218"/>
                <a:gd name="T47" fmla="*/ 4 h 269"/>
                <a:gd name="T48" fmla="*/ 7 w 218"/>
                <a:gd name="T49" fmla="*/ 4 h 269"/>
                <a:gd name="T50" fmla="*/ 7 w 218"/>
                <a:gd name="T51" fmla="*/ 3 h 269"/>
                <a:gd name="T52" fmla="*/ 6 w 218"/>
                <a:gd name="T53" fmla="*/ 3 h 269"/>
                <a:gd name="T54" fmla="*/ 6 w 218"/>
                <a:gd name="T55" fmla="*/ 2 h 269"/>
                <a:gd name="T56" fmla="*/ 5 w 218"/>
                <a:gd name="T57" fmla="*/ 2 h 269"/>
                <a:gd name="T58" fmla="*/ 5 w 218"/>
                <a:gd name="T59" fmla="*/ 2 h 269"/>
                <a:gd name="T60" fmla="*/ 4 w 218"/>
                <a:gd name="T61" fmla="*/ 2 h 269"/>
                <a:gd name="T62" fmla="*/ 3 w 218"/>
                <a:gd name="T63" fmla="*/ 2 h 269"/>
                <a:gd name="T64" fmla="*/ 3 w 218"/>
                <a:gd name="T65" fmla="*/ 2 h 269"/>
                <a:gd name="T66" fmla="*/ 2 w 218"/>
                <a:gd name="T67" fmla="*/ 3 h 269"/>
                <a:gd name="T68" fmla="*/ 2 w 218"/>
                <a:gd name="T69" fmla="*/ 4 h 269"/>
                <a:gd name="T70" fmla="*/ 2 w 218"/>
                <a:gd name="T71" fmla="*/ 5 h 269"/>
                <a:gd name="T72" fmla="*/ 2 w 218"/>
                <a:gd name="T73" fmla="*/ 6 h 269"/>
                <a:gd name="T74" fmla="*/ 2 w 218"/>
                <a:gd name="T75" fmla="*/ 8 h 269"/>
                <a:gd name="T76" fmla="*/ 3 w 218"/>
                <a:gd name="T77" fmla="*/ 8 h 269"/>
                <a:gd name="T78" fmla="*/ 4 w 218"/>
                <a:gd name="T79" fmla="*/ 9 h 269"/>
                <a:gd name="T80" fmla="*/ 4 w 218"/>
                <a:gd name="T81" fmla="*/ 9 h 269"/>
                <a:gd name="T82" fmla="*/ 5 w 218"/>
                <a:gd name="T83" fmla="*/ 9 h 269"/>
                <a:gd name="T84" fmla="*/ 6 w 218"/>
                <a:gd name="T85" fmla="*/ 9 h 269"/>
                <a:gd name="T86" fmla="*/ 6 w 218"/>
                <a:gd name="T87" fmla="*/ 9 h 269"/>
                <a:gd name="T88" fmla="*/ 7 w 218"/>
                <a:gd name="T89" fmla="*/ 8 h 269"/>
                <a:gd name="T90" fmla="*/ 7 w 218"/>
                <a:gd name="T91" fmla="*/ 8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8" h="269">
                  <a:moveTo>
                    <a:pt x="177" y="185"/>
                  </a:moveTo>
                  <a:lnTo>
                    <a:pt x="218" y="201"/>
                  </a:lnTo>
                  <a:lnTo>
                    <a:pt x="216" y="211"/>
                  </a:lnTo>
                  <a:lnTo>
                    <a:pt x="213" y="220"/>
                  </a:lnTo>
                  <a:lnTo>
                    <a:pt x="209" y="229"/>
                  </a:lnTo>
                  <a:lnTo>
                    <a:pt x="206" y="237"/>
                  </a:lnTo>
                  <a:lnTo>
                    <a:pt x="200" y="243"/>
                  </a:lnTo>
                  <a:lnTo>
                    <a:pt x="195" y="249"/>
                  </a:lnTo>
                  <a:lnTo>
                    <a:pt x="190" y="255"/>
                  </a:lnTo>
                  <a:lnTo>
                    <a:pt x="183" y="259"/>
                  </a:lnTo>
                  <a:lnTo>
                    <a:pt x="176" y="262"/>
                  </a:lnTo>
                  <a:lnTo>
                    <a:pt x="168" y="266"/>
                  </a:lnTo>
                  <a:lnTo>
                    <a:pt x="160" y="268"/>
                  </a:lnTo>
                  <a:lnTo>
                    <a:pt x="152" y="269"/>
                  </a:lnTo>
                  <a:lnTo>
                    <a:pt x="143" y="269"/>
                  </a:lnTo>
                  <a:lnTo>
                    <a:pt x="133" y="269"/>
                  </a:lnTo>
                  <a:lnTo>
                    <a:pt x="124" y="267"/>
                  </a:lnTo>
                  <a:lnTo>
                    <a:pt x="114" y="265"/>
                  </a:lnTo>
                  <a:lnTo>
                    <a:pt x="102" y="261"/>
                  </a:lnTo>
                  <a:lnTo>
                    <a:pt x="90" y="256"/>
                  </a:lnTo>
                  <a:lnTo>
                    <a:pt x="78" y="251"/>
                  </a:lnTo>
                  <a:lnTo>
                    <a:pt x="67" y="244"/>
                  </a:lnTo>
                  <a:lnTo>
                    <a:pt x="58" y="237"/>
                  </a:lnTo>
                  <a:lnTo>
                    <a:pt x="49" y="229"/>
                  </a:lnTo>
                  <a:lnTo>
                    <a:pt x="40" y="219"/>
                  </a:lnTo>
                  <a:lnTo>
                    <a:pt x="32" y="209"/>
                  </a:lnTo>
                  <a:lnTo>
                    <a:pt x="24" y="199"/>
                  </a:lnTo>
                  <a:lnTo>
                    <a:pt x="19" y="187"/>
                  </a:lnTo>
                  <a:lnTo>
                    <a:pt x="13" y="175"/>
                  </a:lnTo>
                  <a:lnTo>
                    <a:pt x="9" y="163"/>
                  </a:lnTo>
                  <a:lnTo>
                    <a:pt x="5" y="149"/>
                  </a:lnTo>
                  <a:lnTo>
                    <a:pt x="3" y="135"/>
                  </a:lnTo>
                  <a:lnTo>
                    <a:pt x="2" y="121"/>
                  </a:lnTo>
                  <a:lnTo>
                    <a:pt x="0" y="106"/>
                  </a:lnTo>
                  <a:lnTo>
                    <a:pt x="2" y="96"/>
                  </a:lnTo>
                  <a:lnTo>
                    <a:pt x="2" y="86"/>
                  </a:lnTo>
                  <a:lnTo>
                    <a:pt x="3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8" y="53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6"/>
                  </a:lnTo>
                  <a:lnTo>
                    <a:pt x="36" y="13"/>
                  </a:lnTo>
                  <a:lnTo>
                    <a:pt x="43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2" y="2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99" y="2"/>
                  </a:lnTo>
                  <a:lnTo>
                    <a:pt x="106" y="3"/>
                  </a:lnTo>
                  <a:lnTo>
                    <a:pt x="114" y="5"/>
                  </a:lnTo>
                  <a:lnTo>
                    <a:pt x="124" y="7"/>
                  </a:lnTo>
                  <a:lnTo>
                    <a:pt x="133" y="12"/>
                  </a:lnTo>
                  <a:lnTo>
                    <a:pt x="142" y="15"/>
                  </a:lnTo>
                  <a:lnTo>
                    <a:pt x="151" y="19"/>
                  </a:lnTo>
                  <a:lnTo>
                    <a:pt x="159" y="25"/>
                  </a:lnTo>
                  <a:lnTo>
                    <a:pt x="167" y="30"/>
                  </a:lnTo>
                  <a:lnTo>
                    <a:pt x="173" y="37"/>
                  </a:lnTo>
                  <a:lnTo>
                    <a:pt x="181" y="43"/>
                  </a:lnTo>
                  <a:lnTo>
                    <a:pt x="186" y="51"/>
                  </a:lnTo>
                  <a:lnTo>
                    <a:pt x="192" y="57"/>
                  </a:lnTo>
                  <a:lnTo>
                    <a:pt x="197" y="66"/>
                  </a:lnTo>
                  <a:lnTo>
                    <a:pt x="202" y="73"/>
                  </a:lnTo>
                  <a:lnTo>
                    <a:pt x="206" y="82"/>
                  </a:lnTo>
                  <a:lnTo>
                    <a:pt x="209" y="91"/>
                  </a:lnTo>
                  <a:lnTo>
                    <a:pt x="211" y="100"/>
                  </a:lnTo>
                  <a:lnTo>
                    <a:pt x="213" y="110"/>
                  </a:lnTo>
                  <a:lnTo>
                    <a:pt x="172" y="106"/>
                  </a:lnTo>
                  <a:lnTo>
                    <a:pt x="171" y="99"/>
                  </a:lnTo>
                  <a:lnTo>
                    <a:pt x="169" y="93"/>
                  </a:lnTo>
                  <a:lnTo>
                    <a:pt x="167" y="87"/>
                  </a:lnTo>
                  <a:lnTo>
                    <a:pt x="165" y="81"/>
                  </a:lnTo>
                  <a:lnTo>
                    <a:pt x="162" y="77"/>
                  </a:lnTo>
                  <a:lnTo>
                    <a:pt x="158" y="71"/>
                  </a:lnTo>
                  <a:lnTo>
                    <a:pt x="155" y="67"/>
                  </a:lnTo>
                  <a:lnTo>
                    <a:pt x="152" y="62"/>
                  </a:lnTo>
                  <a:lnTo>
                    <a:pt x="149" y="58"/>
                  </a:lnTo>
                  <a:lnTo>
                    <a:pt x="144" y="55"/>
                  </a:lnTo>
                  <a:lnTo>
                    <a:pt x="140" y="52"/>
                  </a:lnTo>
                  <a:lnTo>
                    <a:pt x="136" y="48"/>
                  </a:lnTo>
                  <a:lnTo>
                    <a:pt x="131" y="45"/>
                  </a:lnTo>
                  <a:lnTo>
                    <a:pt x="126" y="43"/>
                  </a:lnTo>
                  <a:lnTo>
                    <a:pt x="122" y="42"/>
                  </a:lnTo>
                  <a:lnTo>
                    <a:pt x="116" y="40"/>
                  </a:lnTo>
                  <a:lnTo>
                    <a:pt x="109" y="38"/>
                  </a:lnTo>
                  <a:lnTo>
                    <a:pt x="101" y="38"/>
                  </a:lnTo>
                  <a:lnTo>
                    <a:pt x="93" y="38"/>
                  </a:lnTo>
                  <a:lnTo>
                    <a:pt x="87" y="38"/>
                  </a:lnTo>
                  <a:lnTo>
                    <a:pt x="80" y="40"/>
                  </a:lnTo>
                  <a:lnTo>
                    <a:pt x="75" y="42"/>
                  </a:lnTo>
                  <a:lnTo>
                    <a:pt x="70" y="45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9"/>
                  </a:lnTo>
                  <a:lnTo>
                    <a:pt x="52" y="67"/>
                  </a:lnTo>
                  <a:lnTo>
                    <a:pt x="49" y="74"/>
                  </a:lnTo>
                  <a:lnTo>
                    <a:pt x="47" y="83"/>
                  </a:lnTo>
                  <a:lnTo>
                    <a:pt x="46" y="93"/>
                  </a:lnTo>
                  <a:lnTo>
                    <a:pt x="45" y="104"/>
                  </a:lnTo>
                  <a:lnTo>
                    <a:pt x="44" y="115"/>
                  </a:lnTo>
                  <a:lnTo>
                    <a:pt x="45" y="128"/>
                  </a:lnTo>
                  <a:lnTo>
                    <a:pt x="46" y="139"/>
                  </a:lnTo>
                  <a:lnTo>
                    <a:pt x="47" y="150"/>
                  </a:lnTo>
                  <a:lnTo>
                    <a:pt x="49" y="161"/>
                  </a:lnTo>
                  <a:lnTo>
                    <a:pt x="51" y="170"/>
                  </a:lnTo>
                  <a:lnTo>
                    <a:pt x="55" y="178"/>
                  </a:lnTo>
                  <a:lnTo>
                    <a:pt x="59" y="187"/>
                  </a:lnTo>
                  <a:lnTo>
                    <a:pt x="63" y="194"/>
                  </a:lnTo>
                  <a:lnTo>
                    <a:pt x="69" y="201"/>
                  </a:lnTo>
                  <a:lnTo>
                    <a:pt x="74" y="206"/>
                  </a:lnTo>
                  <a:lnTo>
                    <a:pt x="79" y="212"/>
                  </a:lnTo>
                  <a:lnTo>
                    <a:pt x="86" y="217"/>
                  </a:lnTo>
                  <a:lnTo>
                    <a:pt x="92" y="221"/>
                  </a:lnTo>
                  <a:lnTo>
                    <a:pt x="99" y="225"/>
                  </a:lnTo>
                  <a:lnTo>
                    <a:pt x="106" y="228"/>
                  </a:lnTo>
                  <a:lnTo>
                    <a:pt x="114" y="230"/>
                  </a:lnTo>
                  <a:lnTo>
                    <a:pt x="119" y="231"/>
                  </a:lnTo>
                  <a:lnTo>
                    <a:pt x="126" y="232"/>
                  </a:lnTo>
                  <a:lnTo>
                    <a:pt x="131" y="232"/>
                  </a:lnTo>
                  <a:lnTo>
                    <a:pt x="137" y="232"/>
                  </a:lnTo>
                  <a:lnTo>
                    <a:pt x="141" y="231"/>
                  </a:lnTo>
                  <a:lnTo>
                    <a:pt x="146" y="230"/>
                  </a:lnTo>
                  <a:lnTo>
                    <a:pt x="151" y="228"/>
                  </a:lnTo>
                  <a:lnTo>
                    <a:pt x="155" y="226"/>
                  </a:lnTo>
                  <a:lnTo>
                    <a:pt x="159" y="222"/>
                  </a:lnTo>
                  <a:lnTo>
                    <a:pt x="163" y="219"/>
                  </a:lnTo>
                  <a:lnTo>
                    <a:pt x="166" y="215"/>
                  </a:lnTo>
                  <a:lnTo>
                    <a:pt x="169" y="211"/>
                  </a:lnTo>
                  <a:lnTo>
                    <a:pt x="171" y="205"/>
                  </a:lnTo>
                  <a:lnTo>
                    <a:pt x="173" y="199"/>
                  </a:lnTo>
                  <a:lnTo>
                    <a:pt x="175" y="192"/>
                  </a:lnTo>
                  <a:lnTo>
                    <a:pt x="177" y="1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693" y="2370"/>
              <a:ext cx="42" cy="80"/>
            </a:xfrm>
            <a:custGeom>
              <a:avLst/>
              <a:gdLst>
                <a:gd name="T0" fmla="*/ 0 w 207"/>
                <a:gd name="T1" fmla="*/ 14 h 399"/>
                <a:gd name="T2" fmla="*/ 0 w 207"/>
                <a:gd name="T3" fmla="*/ 0 h 399"/>
                <a:gd name="T4" fmla="*/ 2 w 207"/>
                <a:gd name="T5" fmla="*/ 0 h 399"/>
                <a:gd name="T6" fmla="*/ 2 w 207"/>
                <a:gd name="T7" fmla="*/ 8 h 399"/>
                <a:gd name="T8" fmla="*/ 6 w 207"/>
                <a:gd name="T9" fmla="*/ 5 h 399"/>
                <a:gd name="T10" fmla="*/ 8 w 207"/>
                <a:gd name="T11" fmla="*/ 6 h 399"/>
                <a:gd name="T12" fmla="*/ 4 w 207"/>
                <a:gd name="T13" fmla="*/ 9 h 399"/>
                <a:gd name="T14" fmla="*/ 9 w 207"/>
                <a:gd name="T15" fmla="*/ 16 h 399"/>
                <a:gd name="T16" fmla="*/ 6 w 207"/>
                <a:gd name="T17" fmla="*/ 15 h 399"/>
                <a:gd name="T18" fmla="*/ 3 w 207"/>
                <a:gd name="T19" fmla="*/ 9 h 399"/>
                <a:gd name="T20" fmla="*/ 2 w 207"/>
                <a:gd name="T21" fmla="*/ 10 h 399"/>
                <a:gd name="T22" fmla="*/ 2 w 207"/>
                <a:gd name="T23" fmla="*/ 14 h 399"/>
                <a:gd name="T24" fmla="*/ 0 w 207"/>
                <a:gd name="T25" fmla="*/ 14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" h="399">
                  <a:moveTo>
                    <a:pt x="0" y="344"/>
                  </a:moveTo>
                  <a:lnTo>
                    <a:pt x="0" y="0"/>
                  </a:lnTo>
                  <a:lnTo>
                    <a:pt x="44" y="11"/>
                  </a:lnTo>
                  <a:lnTo>
                    <a:pt x="44" y="207"/>
                  </a:lnTo>
                  <a:lnTo>
                    <a:pt x="143" y="133"/>
                  </a:lnTo>
                  <a:lnTo>
                    <a:pt x="197" y="147"/>
                  </a:lnTo>
                  <a:lnTo>
                    <a:pt x="102" y="214"/>
                  </a:lnTo>
                  <a:lnTo>
                    <a:pt x="207" y="399"/>
                  </a:lnTo>
                  <a:lnTo>
                    <a:pt x="155" y="385"/>
                  </a:lnTo>
                  <a:lnTo>
                    <a:pt x="73" y="236"/>
                  </a:lnTo>
                  <a:lnTo>
                    <a:pt x="44" y="256"/>
                  </a:lnTo>
                  <a:lnTo>
                    <a:pt x="44" y="355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51285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33E05-2B08-CBD1-7AE5-9642109F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4623"/>
            <a:ext cx="8229600" cy="3383351"/>
          </a:xfrm>
        </p:spPr>
        <p:txBody>
          <a:bodyPr/>
          <a:lstStyle/>
          <a:p>
            <a:pPr>
              <a:defRPr/>
            </a:pPr>
            <a:r>
              <a:rPr lang="en-US" dirty="0"/>
              <a:t>Applies to all prestressed and post-tensioned concrete girders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Reduce as needed to reflect condition &amp; function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If curb girder only affected, can increase ratings by one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Applicable only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girder does not carry direct wheel load</a:t>
            </a:r>
            <a:r>
              <a:rPr lang="en-US" dirty="0"/>
              <a:t> 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Has lower load carrying function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Does not apply to shear cracks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b="1" u="sng" dirty="0"/>
              <a:t>Does not apply </a:t>
            </a:r>
            <a:r>
              <a:rPr lang="en-US" dirty="0"/>
              <a:t>to any “Major concrete structure types” listed in Table 7.1</a:t>
            </a:r>
          </a:p>
          <a:p>
            <a:pPr marL="342900" lvl="1" indent="0">
              <a:lnSpc>
                <a:spcPct val="150000"/>
              </a:lnSpc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70AA12-A369-A212-E4F2-06A0F183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24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2B2E99-43F3-CAE1-9585-93AF5094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37AFE-E63D-3E24-83E0-9800DE367B54}"/>
              </a:ext>
            </a:extLst>
          </p:cNvPr>
          <p:cNvSpPr txBox="1"/>
          <p:nvPr/>
        </p:nvSpPr>
        <p:spPr>
          <a:xfrm>
            <a:off x="539552" y="4119937"/>
            <a:ext cx="82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Some cracks are acceptable and don’t affect rating.</a:t>
            </a: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DF08C720-E82A-DC2F-BF27-107F426E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8" y="1073418"/>
            <a:ext cx="8014063" cy="33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8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2B2E99-43F3-CAE1-9585-93AF5094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8C720-E82A-DC2F-BF27-107F426E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4968" y="1125186"/>
            <a:ext cx="8014063" cy="1805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75E325-5F6F-73B0-51F0-6F98BDC49D30}"/>
              </a:ext>
            </a:extLst>
          </p:cNvPr>
          <p:cNvSpPr txBox="1"/>
          <p:nvPr/>
        </p:nvSpPr>
        <p:spPr>
          <a:xfrm>
            <a:off x="564968" y="3461657"/>
            <a:ext cx="821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For the following </a:t>
            </a:r>
            <a:r>
              <a:rPr lang="en-CA" dirty="0"/>
              <a:t>typical cracks and defects in </a:t>
            </a:r>
            <a:r>
              <a:rPr lang="en-CA" b="1" u="sng" dirty="0"/>
              <a:t>Table 7.7 through Table 7.12</a:t>
            </a:r>
            <a:r>
              <a:rPr lang="en-CA" dirty="0"/>
              <a:t>, unless noted otherwise: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Crack width assumed as </a:t>
            </a:r>
            <a:r>
              <a:rPr lang="en-CA" b="1" u="sng" dirty="0"/>
              <a:t>narrow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Reduce rating by 1 point with presence of corrosion staining</a:t>
            </a:r>
          </a:p>
        </p:txBody>
      </p:sp>
    </p:spTree>
    <p:extLst>
      <p:ext uri="{BB962C8B-B14F-4D97-AF65-F5344CB8AC3E}">
        <p14:creationId xmlns:p14="http://schemas.microsoft.com/office/powerpoint/2010/main" val="2383153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34F6F3-3B2D-262C-9864-A2629F4E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800" b="1" dirty="0"/>
              <a:t>Type FC, FM, LF, VF</a:t>
            </a:r>
            <a:endParaRPr lang="en-US" sz="1800" dirty="0"/>
          </a:p>
        </p:txBody>
      </p:sp>
      <p:pic>
        <p:nvPicPr>
          <p:cNvPr id="4" name="Picture 7" descr="D:\Bridge 2000\Major Superstructure I &amp; R 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1" y="1844023"/>
            <a:ext cx="2697465" cy="162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32F76BC-0226-A919-0B21-D94B1D69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856" y="1457174"/>
            <a:ext cx="5762486" cy="26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9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47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530EC3-59B0-7D60-E5BF-BAC390D8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800" b="1" dirty="0"/>
              <a:t>Type CBC, CBT, DBC, DBT</a:t>
            </a:r>
            <a:endParaRPr lang="en-US" dirty="0"/>
          </a:p>
        </p:txBody>
      </p:sp>
      <p:pic>
        <p:nvPicPr>
          <p:cNvPr id="4" name="Picture 7" descr="D:\Bridge 2000\August 2000\major super 4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308"/>
            <a:ext cx="2108545" cy="15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552" y="3090284"/>
            <a:ext cx="22565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Crack in girder end block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through transition zone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338844" y="2125910"/>
            <a:ext cx="60292" cy="96437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/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2715E6-A046-B79F-5F27-98F225F9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96" y="1669592"/>
            <a:ext cx="6189755" cy="10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6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PB, PM, RD, RM, SC, SL, SM, VM, VS</a:t>
            </a:r>
            <a:endParaRPr lang="en-US" sz="1600" dirty="0"/>
          </a:p>
        </p:txBody>
      </p:sp>
      <p:pic>
        <p:nvPicPr>
          <p:cNvPr id="4" name="Picture 6" descr="D:\Bridge 2000\Superstructure Inspection &amp; Rating\Super I&amp;R 6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1" y="1633417"/>
            <a:ext cx="2846244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831B4606-103C-F84E-A8B9-B94A95400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2877" y="1310401"/>
            <a:ext cx="5602807" cy="2569268"/>
          </a:xfrm>
        </p:spPr>
      </p:pic>
    </p:spTree>
    <p:extLst>
      <p:ext uri="{BB962C8B-B14F-4D97-AF65-F5344CB8AC3E}">
        <p14:creationId xmlns:p14="http://schemas.microsoft.com/office/powerpoint/2010/main" val="3032704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49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SC – Premature Freeze/Thaw Deterioration</a:t>
            </a:r>
            <a:endParaRPr lang="en-US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60688" y="1504408"/>
            <a:ext cx="2846244" cy="213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1B4606-103C-F84E-A8B9-B94A95400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372877" y="1310401"/>
            <a:ext cx="5602807" cy="2569268"/>
          </a:xfrm>
        </p:spPr>
      </p:pic>
    </p:spTree>
    <p:extLst>
      <p:ext uri="{BB962C8B-B14F-4D97-AF65-F5344CB8AC3E}">
        <p14:creationId xmlns:p14="http://schemas.microsoft.com/office/powerpoint/2010/main" val="61701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8FDC963-5FB6-0AF2-4C39-85F9A3D1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  <p:pic>
        <p:nvPicPr>
          <p:cNvPr id="4" name="Picture 205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47492" y="953432"/>
            <a:ext cx="5849015" cy="11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2943225" y="2142896"/>
            <a:ext cx="3257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 algn="ctr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TT, TH and PT forms</a:t>
            </a:r>
          </a:p>
        </p:txBody>
      </p:sp>
      <p:pic>
        <p:nvPicPr>
          <p:cNvPr id="6" name="Picture 2051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647491" y="2492566"/>
            <a:ext cx="5849014" cy="12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56"/>
          <p:cNvSpPr>
            <a:spLocks noChangeArrowheads="1"/>
          </p:cNvSpPr>
          <p:nvPr/>
        </p:nvSpPr>
        <p:spPr bwMode="auto">
          <a:xfrm>
            <a:off x="1575914" y="3784710"/>
            <a:ext cx="1543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PCS and PSR only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54"/>
          <p:cNvSpPr>
            <a:spLocks noChangeArrowheads="1"/>
          </p:cNvSpPr>
          <p:nvPr/>
        </p:nvSpPr>
        <p:spPr bwMode="auto">
          <a:xfrm>
            <a:off x="3362466" y="3813285"/>
            <a:ext cx="3771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 algn="ctr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PCS, PSR, SG, SS, DT and CON forms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01C82-182E-E696-53C0-0C885CA164D3}"/>
              </a:ext>
            </a:extLst>
          </p:cNvPr>
          <p:cNvSpPr/>
          <p:nvPr/>
        </p:nvSpPr>
        <p:spPr>
          <a:xfrm>
            <a:off x="1332412" y="3523259"/>
            <a:ext cx="1838133" cy="2746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451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Table 7.12 </a:t>
            </a:r>
            <a:endParaRPr lang="en-US" sz="1600" dirty="0"/>
          </a:p>
        </p:txBody>
      </p:sp>
      <p:pic>
        <p:nvPicPr>
          <p:cNvPr id="9" name="Picture 8" descr="Table&#10;&#10;Description automatically generated with low confidence">
            <a:extLst>
              <a:ext uri="{FF2B5EF4-FFF2-40B4-BE49-F238E27FC236}">
                <a16:creationId xmlns:a16="http://schemas.microsoft.com/office/drawing/2014/main" id="{46E337DC-8295-B7A0-46BB-268A6239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04" y="1207996"/>
            <a:ext cx="3467428" cy="3830683"/>
          </a:xfrm>
          <a:prstGeom prst="rect">
            <a:avLst/>
          </a:prstGeom>
        </p:spPr>
      </p:pic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BEB4051E-8093-2254-0839-8EC06C8A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88" y="2432340"/>
            <a:ext cx="3280337" cy="11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34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Horizontal or Radial End Zone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0340" y="1887583"/>
            <a:ext cx="6683319" cy="20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4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Horizontal or Radial End Zone Cracks</a:t>
            </a:r>
            <a:endParaRPr lang="en-US" sz="16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66" y="1443841"/>
            <a:ext cx="6683319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8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Horizontal or Radial End Zone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7866" y="1541403"/>
            <a:ext cx="6683319" cy="32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Horizontal or Radial End Zone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7866" y="1687346"/>
            <a:ext cx="6683319" cy="29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3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Potential Shear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7866" y="2162761"/>
            <a:ext cx="6683319" cy="2006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EAD3F-37E9-3CC1-1D4A-815F136B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17" y="1794073"/>
            <a:ext cx="6470214" cy="3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716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Potentia</a:t>
            </a:r>
            <a:r>
              <a:rPr lang="en-US" sz="1600" dirty="0"/>
              <a:t>l Shear Cracks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7866" y="1755031"/>
            <a:ext cx="6683319" cy="28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2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Horizontal Web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3586" y="2259026"/>
            <a:ext cx="6355734" cy="2494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EAD3F-37E9-3CC1-1D4A-815F136B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55" y="1893626"/>
            <a:ext cx="6470214" cy="3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1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Horizontal Web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5466" y="1687346"/>
            <a:ext cx="6028118" cy="29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7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59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Vertical Web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3586" y="2262314"/>
            <a:ext cx="6355734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EAD3F-37E9-3CC1-1D4A-815F136B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55" y="1893626"/>
            <a:ext cx="6470214" cy="3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B1D6D-F48D-C998-D69E-540855ECA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Record or verify type</a:t>
            </a:r>
          </a:p>
          <a:p>
            <a:pPr>
              <a:defRPr/>
            </a:pPr>
            <a:r>
              <a:rPr lang="en-US" dirty="0"/>
              <a:t>Record or verify</a:t>
            </a:r>
          </a:p>
          <a:p>
            <a:pPr marL="628650" lvl="1">
              <a:defRPr/>
            </a:pPr>
            <a:r>
              <a:rPr lang="en-US" dirty="0"/>
              <a:t>Thickness (design curb heights can be found in table 7.2)</a:t>
            </a:r>
          </a:p>
          <a:p>
            <a:pPr marL="628650" lvl="1">
              <a:defRPr/>
            </a:pPr>
            <a:r>
              <a:rPr lang="en-US" dirty="0"/>
              <a:t>Size (TH &amp; PT only)</a:t>
            </a:r>
          </a:p>
          <a:p>
            <a:pPr>
              <a:defRPr/>
            </a:pPr>
            <a:r>
              <a:rPr lang="en-US" dirty="0"/>
              <a:t>Record or verify the presence of Lateral Connection Problem (Y/N)</a:t>
            </a:r>
          </a:p>
          <a:p>
            <a:pPr marL="628650" lvl="1">
              <a:defRPr/>
            </a:pPr>
            <a:r>
              <a:rPr lang="en-US" dirty="0"/>
              <a:t>PSR and PCS only</a:t>
            </a:r>
          </a:p>
          <a:p>
            <a:pPr marL="628650" lvl="1">
              <a:defRPr/>
            </a:pPr>
            <a:r>
              <a:rPr lang="en-US" dirty="0"/>
              <a:t>Rate under girders</a:t>
            </a:r>
          </a:p>
          <a:p>
            <a:pPr>
              <a:defRPr/>
            </a:pPr>
            <a:r>
              <a:rPr lang="en-US" dirty="0"/>
              <a:t>If no wearing surface, rating is for Deck Top</a:t>
            </a:r>
          </a:p>
          <a:p>
            <a:pPr marL="628650" lvl="1">
              <a:defRPr/>
            </a:pPr>
            <a:r>
              <a:rPr lang="en-US" dirty="0"/>
              <a:t>TH, PT and TT only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C87A5B-8113-85C5-6B0C-533CEF36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</p:spTree>
    <p:extLst>
      <p:ext uri="{BB962C8B-B14F-4D97-AF65-F5344CB8AC3E}">
        <p14:creationId xmlns:p14="http://schemas.microsoft.com/office/powerpoint/2010/main" val="2959767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Vertical Web Cracks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5466" y="1923721"/>
            <a:ext cx="6028118" cy="24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3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Cracks in Girder Splices and Closure Pours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824" y="2262314"/>
            <a:ext cx="6376165" cy="1166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EAD3F-37E9-3CC1-1D4A-815F136B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55" y="1893626"/>
            <a:ext cx="6470214" cy="3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76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Cracks in Girder Splices and Closure Pours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44929" y="1923721"/>
            <a:ext cx="5049192" cy="24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0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Cracks at Stress Raisers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8824" y="2262314"/>
            <a:ext cx="6376165" cy="785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EAD3F-37E9-3CC1-1D4A-815F136B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55" y="1893626"/>
            <a:ext cx="6470214" cy="3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226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D8E698-6110-D103-CD80-70E978B7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Prestressed Concrete Girder Rating</a:t>
            </a:r>
            <a:br>
              <a:rPr lang="en-US" sz="3200" b="1" dirty="0"/>
            </a:br>
            <a:r>
              <a:rPr lang="en-US" sz="1600" b="1" dirty="0"/>
              <a:t>Type NU – Cracks at Stress Raisers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74565-F505-51EC-CF12-2A5D595A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44929" y="1972472"/>
            <a:ext cx="5049192" cy="23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95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2063216" y="889701"/>
            <a:ext cx="5017567" cy="37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984776" cy="543093"/>
          </a:xfrm>
        </p:spPr>
        <p:txBody>
          <a:bodyPr/>
          <a:lstStyle/>
          <a:p>
            <a:r>
              <a:rPr lang="en-US" altLang="en-US" sz="2900" dirty="0"/>
              <a:t>NU </a:t>
            </a:r>
            <a:r>
              <a:rPr lang="en-US" altLang="en-US" sz="2900" b="1" dirty="0">
                <a:latin typeface="Arial" panose="020B0604020202020204" pitchFamily="34" charset="0"/>
              </a:rPr>
              <a:t>Girder – End Cast into Diaphragm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304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85330" y="816262"/>
            <a:ext cx="5216201" cy="39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4443"/>
            <a:ext cx="6984776" cy="524786"/>
          </a:xfrm>
        </p:spPr>
        <p:txBody>
          <a:bodyPr/>
          <a:lstStyle/>
          <a:p>
            <a:r>
              <a:rPr lang="en-US" altLang="en-US" sz="2900" dirty="0"/>
              <a:t>NU </a:t>
            </a:r>
            <a:r>
              <a:rPr lang="en-US" altLang="en-US" sz="2900" b="1" dirty="0">
                <a:latin typeface="Arial" panose="020B0604020202020204" pitchFamily="34" charset="0"/>
              </a:rPr>
              <a:t>Girder – with End Block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568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85330" y="1428139"/>
            <a:ext cx="5216201" cy="26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4443"/>
            <a:ext cx="6984776" cy="524786"/>
          </a:xfrm>
        </p:spPr>
        <p:txBody>
          <a:bodyPr/>
          <a:lstStyle/>
          <a:p>
            <a:r>
              <a:rPr lang="en-US" altLang="en-US" sz="2900" dirty="0"/>
              <a:t>NU </a:t>
            </a:r>
            <a:r>
              <a:rPr lang="en-US" altLang="en-US" sz="2900" b="1" dirty="0">
                <a:latin typeface="Arial" panose="020B0604020202020204" pitchFamily="34" charset="0"/>
              </a:rPr>
              <a:t>Girder – with No End Block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114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5F6E7-6840-C878-E230-D60DB7F0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Cast-in-place (CIP) concrete superstructures found in a variety of configurations including flat slabs, slab and beam, box sections, frames, and arches. </a:t>
            </a:r>
          </a:p>
          <a:p>
            <a:pPr>
              <a:defRPr/>
            </a:pPr>
            <a:endParaRPr lang="en-US" sz="1800" b="0" i="0" dirty="0">
              <a:solidFill>
                <a:srgbClr val="000000"/>
              </a:solidFill>
              <a:effectLst/>
              <a:latin typeface="ArialMT"/>
            </a:endParaRPr>
          </a:p>
          <a:p>
            <a:pPr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All configurations can be conventionally reinforced or post-tensioned.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ArialMT"/>
            </a:endParaRPr>
          </a:p>
          <a:p>
            <a:pPr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The sheer variety of configurations makes it very difficult to provide guidance on every possible scenario; however the following general guidelines should be used to guide the inspector’s ratings</a:t>
            </a:r>
            <a:r>
              <a:rPr lang="en-US" dirty="0"/>
              <a:t> </a:t>
            </a:r>
            <a:br>
              <a:rPr lang="en-US" dirty="0"/>
            </a:br>
            <a:endParaRPr lang="en-US" sz="1800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7CC7DB-6056-EFAE-8E42-5B132A03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in Place Concrete Superstructures</a:t>
            </a:r>
            <a:br>
              <a:rPr lang="en-US" dirty="0"/>
            </a:br>
            <a:r>
              <a:rPr lang="en-US" sz="2200" dirty="0"/>
              <a:t>Section 7.15.5</a:t>
            </a:r>
          </a:p>
        </p:txBody>
      </p:sp>
    </p:spTree>
    <p:extLst>
      <p:ext uri="{BB962C8B-B14F-4D97-AF65-F5344CB8AC3E}">
        <p14:creationId xmlns:p14="http://schemas.microsoft.com/office/powerpoint/2010/main" val="18858572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69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5F6E7-6840-C878-E230-D60DB7F0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Flat slab acts as both the bridge deck and primary longitudinal load carrying element and should be rated in all three of the deck top, deck underside and girder sections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US" sz="900" dirty="0"/>
          </a:p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Deck top and underside are rated according to Section 7.5 and 7.21 of BIM manual</a:t>
            </a:r>
            <a:r>
              <a:rPr lang="en-US" sz="1600" dirty="0"/>
              <a:t> </a:t>
            </a:r>
          </a:p>
          <a:p>
            <a:pPr marL="0" indent="0">
              <a:buNone/>
              <a:defRPr/>
            </a:pPr>
            <a:endParaRPr lang="en-US" sz="900" dirty="0"/>
          </a:p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Shear cracks in the deck are rated according to Section 7.15.3.3.</a:t>
            </a:r>
          </a:p>
          <a:p>
            <a:pPr marL="0" indent="0">
              <a:buNone/>
            </a:pPr>
            <a:endParaRPr lang="en-US" sz="900" b="0" i="0" dirty="0">
              <a:solidFill>
                <a:srgbClr val="000000"/>
              </a:solidFill>
              <a:effectLst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Flexural cracks are rated according to Section 7.15.3.4.3.</a:t>
            </a:r>
          </a:p>
          <a:p>
            <a:pPr marL="0" indent="0">
              <a:buNone/>
            </a:pPr>
            <a:endParaRPr lang="en-US" sz="900" b="0" i="0" dirty="0">
              <a:solidFill>
                <a:srgbClr val="000000"/>
              </a:solidFill>
              <a:effectLst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Flexural cracks that are localized and do not extend across more than 25% of the width of the deck, the ratings presented in Section 7.15.3.3 and/or 7.15.3.4.3 may be increased by one rating point</a:t>
            </a:r>
            <a:r>
              <a:rPr lang="en-US" sz="1600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7CC7DB-6056-EFAE-8E42-5B132A03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in Place Concrete Superstructures</a:t>
            </a:r>
            <a:br>
              <a:rPr lang="en-US" dirty="0"/>
            </a:br>
            <a:r>
              <a:rPr lang="en-US" sz="1800" dirty="0"/>
              <a:t>CIP Concrete Flat Slabs – Section 7.15.5.1</a:t>
            </a:r>
          </a:p>
        </p:txBody>
      </p:sp>
    </p:spTree>
    <p:extLst>
      <p:ext uri="{BB962C8B-B14F-4D97-AF65-F5344CB8AC3E}">
        <p14:creationId xmlns:p14="http://schemas.microsoft.com/office/powerpoint/2010/main" val="405274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FF780-6503-CFC4-30AC-6D5EB7DB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Record in </a:t>
            </a:r>
            <a:r>
              <a:rPr lang="en-US" i="1" dirty="0"/>
              <a:t>Explanation of Condition</a:t>
            </a:r>
            <a:r>
              <a:rPr lang="en-US" dirty="0"/>
              <a:t> location, severity and extent of</a:t>
            </a:r>
          </a:p>
          <a:p>
            <a:pPr marL="628650" lvl="1">
              <a:lnSpc>
                <a:spcPct val="200000"/>
              </a:lnSpc>
              <a:defRPr/>
            </a:pPr>
            <a:r>
              <a:rPr lang="en-US" dirty="0"/>
              <a:t>Wear</a:t>
            </a:r>
          </a:p>
          <a:p>
            <a:pPr marL="628650" lvl="1">
              <a:lnSpc>
                <a:spcPct val="200000"/>
              </a:lnSpc>
              <a:defRPr/>
            </a:pPr>
            <a:r>
              <a:rPr lang="en-US" dirty="0"/>
              <a:t>Scaling / raveling</a:t>
            </a:r>
          </a:p>
          <a:p>
            <a:pPr marL="628650" lvl="1">
              <a:lnSpc>
                <a:spcPct val="200000"/>
              </a:lnSpc>
              <a:defRPr/>
            </a:pPr>
            <a:r>
              <a:rPr lang="en-US" dirty="0"/>
              <a:t>Cracks</a:t>
            </a:r>
          </a:p>
          <a:p>
            <a:pPr marL="628650" lvl="1">
              <a:lnSpc>
                <a:spcPct val="200000"/>
              </a:lnSpc>
              <a:defRPr/>
            </a:pPr>
            <a:r>
              <a:rPr lang="en-US" dirty="0"/>
              <a:t>Debonding</a:t>
            </a:r>
          </a:p>
          <a:p>
            <a:pPr marL="628650" lvl="1">
              <a:lnSpc>
                <a:spcPct val="200000"/>
              </a:lnSpc>
              <a:defRPr/>
            </a:pPr>
            <a:r>
              <a:rPr lang="en-US" dirty="0"/>
              <a:t>Wearing surface loss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517B63-B1BD-34A0-B3DD-A67B4A1F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</p:spTree>
    <p:extLst>
      <p:ext uri="{BB962C8B-B14F-4D97-AF65-F5344CB8AC3E}">
        <p14:creationId xmlns:p14="http://schemas.microsoft.com/office/powerpoint/2010/main" val="2668572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5F6E7-6840-C878-E230-D60DB7F0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Cast-in-place concrete beams, including concrete frames, concrete tees, and concrete boxes are rated in the girder section of the form.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Conventionally reinforced beams should be rated according to Section 7.15.3 </a:t>
            </a:r>
            <a:r>
              <a:rPr lang="en-US" sz="1600" b="0" i="0" u="sng" dirty="0">
                <a:solidFill>
                  <a:srgbClr val="000000"/>
                </a:solidFill>
                <a:effectLst/>
              </a:rPr>
              <a:t>except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No rating increases permitted for cast-in-place beams and the anchorage zone only applies to the free ends of the beams. Longitudinal cast-in-place beams are often continuous over interior supports and transverse cracks in the deck or girder tops over or near the supports should be rated as flexural cracks.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Prestressed beams should be rated according to Section 7.15.4 of the BIM manual.</a:t>
            </a:r>
            <a:r>
              <a:rPr lang="en-US" sz="1600" dirty="0"/>
              <a:t> </a:t>
            </a:r>
            <a:br>
              <a:rPr lang="en-US" sz="16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7CC7DB-6056-EFAE-8E42-5B132A03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in Place Concrete Superstructures</a:t>
            </a:r>
            <a:br>
              <a:rPr lang="en-US" dirty="0"/>
            </a:br>
            <a:r>
              <a:rPr lang="en-US" sz="1800" dirty="0"/>
              <a:t>CIP Concrete Beams – 7.15.5.2</a:t>
            </a:r>
          </a:p>
        </p:txBody>
      </p:sp>
    </p:spTree>
    <p:extLst>
      <p:ext uri="{BB962C8B-B14F-4D97-AF65-F5344CB8AC3E}">
        <p14:creationId xmlns:p14="http://schemas.microsoft.com/office/powerpoint/2010/main" val="3048779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5F6E7-6840-C878-E230-D60DB7F0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The deck top and underside on concrete arch bridges should be rated according to Section 7.5 and Section 7.21 of the BIM manual. 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Any transverse floor beams, if present, should be included in the ‘Piers / Bents – Bearing Seats / Caps’ rating and rated according to Section 8.5. 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Any longitudinal beams, if present, should be rated in the girder section according to Section 7.15.5.2. 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Any bents and the arch itself should be rated under the ‘Piers / Bents – Pier Shaft / Piles’ section according to Section 8.8 of the BIM manual. </a:t>
            </a:r>
          </a:p>
          <a:p>
            <a:pPr marL="0" indent="0">
              <a:buNone/>
              <a:defRPr/>
            </a:pPr>
            <a:br>
              <a:rPr lang="en-US" sz="1600" dirty="0"/>
            </a:br>
            <a:br>
              <a:rPr lang="en-US" sz="16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7CC7DB-6056-EFAE-8E42-5B132A03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in Place Concrete Superstructures</a:t>
            </a:r>
            <a:br>
              <a:rPr lang="en-US" dirty="0"/>
            </a:br>
            <a:r>
              <a:rPr lang="en-US" sz="1800" dirty="0"/>
              <a:t>CIP Concrete Arches – 7.15.5.3</a:t>
            </a:r>
          </a:p>
        </p:txBody>
      </p:sp>
    </p:spTree>
    <p:extLst>
      <p:ext uri="{BB962C8B-B14F-4D97-AF65-F5344CB8AC3E}">
        <p14:creationId xmlns:p14="http://schemas.microsoft.com/office/powerpoint/2010/main" val="2393766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0E41A-6A2B-4718-2D1F-EDF2642D8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953582"/>
            <a:ext cx="3758574" cy="3706400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Purpose</a:t>
            </a:r>
          </a:p>
          <a:p>
            <a:pPr marL="628650" lvl="1">
              <a:defRPr/>
            </a:pPr>
            <a:r>
              <a:rPr lang="en-US" sz="1600" dirty="0"/>
              <a:t>Receive loads from the deck</a:t>
            </a:r>
          </a:p>
          <a:p>
            <a:pPr marL="628650" lvl="1">
              <a:defRPr/>
            </a:pPr>
            <a:r>
              <a:rPr lang="en-US" sz="1600" dirty="0"/>
              <a:t>Transmit loads to the substructure</a:t>
            </a:r>
          </a:p>
          <a:p>
            <a:pPr marL="342900" lvl="1" indent="0">
              <a:buNone/>
              <a:defRPr/>
            </a:pPr>
            <a:endParaRPr lang="en-US" sz="600" dirty="0"/>
          </a:p>
          <a:p>
            <a:pPr>
              <a:defRPr/>
            </a:pPr>
            <a:r>
              <a:rPr lang="en-US" sz="1600" dirty="0"/>
              <a:t>Two types</a:t>
            </a:r>
          </a:p>
          <a:p>
            <a:pPr marL="628650" lvl="1">
              <a:defRPr/>
            </a:pPr>
            <a:r>
              <a:rPr lang="en-US" sz="1600" dirty="0"/>
              <a:t>Rolled beam</a:t>
            </a:r>
          </a:p>
          <a:p>
            <a:pPr marL="628650" lvl="1">
              <a:defRPr/>
            </a:pPr>
            <a:r>
              <a:rPr lang="en-US" sz="1600" dirty="0"/>
              <a:t>Welded plate girders</a:t>
            </a:r>
          </a:p>
          <a:p>
            <a:pPr marL="342900" lvl="1" indent="0">
              <a:buNone/>
              <a:defRPr/>
            </a:pPr>
            <a:endParaRPr lang="en-US" sz="600" dirty="0"/>
          </a:p>
          <a:p>
            <a:pPr>
              <a:defRPr/>
            </a:pPr>
            <a:r>
              <a:rPr lang="en-US" sz="1600" dirty="0"/>
              <a:t>Usually I-shaped</a:t>
            </a:r>
          </a:p>
          <a:p>
            <a:pPr marL="628650" lvl="1">
              <a:defRPr/>
            </a:pPr>
            <a:r>
              <a:rPr lang="en-US" sz="1600" dirty="0"/>
              <a:t>Web</a:t>
            </a:r>
          </a:p>
          <a:p>
            <a:pPr marL="628650" lvl="1">
              <a:defRPr/>
            </a:pPr>
            <a:r>
              <a:rPr lang="en-US" sz="1600" dirty="0"/>
              <a:t>Flanges</a:t>
            </a:r>
          </a:p>
          <a:p>
            <a:pPr marL="342900" lvl="1" indent="0">
              <a:buNone/>
              <a:defRPr/>
            </a:pPr>
            <a:endParaRPr lang="en-US" sz="600" dirty="0"/>
          </a:p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part of girder rated separately</a:t>
            </a:r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AE12C8-53BA-D2CA-7902-EA4DA339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758" y="378114"/>
            <a:ext cx="4174435" cy="4065846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Stiffeners</a:t>
            </a:r>
          </a:p>
          <a:p>
            <a:pPr marL="628650" lvl="1">
              <a:defRPr/>
            </a:pPr>
            <a:r>
              <a:rPr lang="en-US" sz="1600" dirty="0"/>
              <a:t>Vertical at bearings &amp; along span</a:t>
            </a:r>
          </a:p>
          <a:p>
            <a:pPr marL="628650" lvl="1">
              <a:defRPr/>
            </a:pPr>
            <a:r>
              <a:rPr lang="en-US" sz="1600" dirty="0"/>
              <a:t>Vertical stiffeners not connected to top and/or bottom flanges can cause fatigue cracks in web at top of stiffener</a:t>
            </a:r>
          </a:p>
          <a:p>
            <a:pPr marL="628650" lvl="1">
              <a:defRPr/>
            </a:pPr>
            <a:r>
              <a:rPr lang="en-US" sz="1600" dirty="0"/>
              <a:t>Intersection of vertical and horizontal stiffeners susceptible to fatigue cracks or sudden fracture </a:t>
            </a:r>
          </a:p>
          <a:p>
            <a:pPr marL="628650" lvl="1">
              <a:defRPr/>
            </a:pPr>
            <a:r>
              <a:rPr lang="en-US" sz="1600" dirty="0"/>
              <a:t>Horizontal in high bending stress areas</a:t>
            </a:r>
          </a:p>
          <a:p>
            <a:pPr>
              <a:defRPr/>
            </a:pPr>
            <a:r>
              <a:rPr lang="en-US" sz="1600" dirty="0"/>
              <a:t>Cover plates</a:t>
            </a:r>
          </a:p>
          <a:p>
            <a:pPr marL="628650" lvl="1">
              <a:defRPr/>
            </a:pPr>
            <a:r>
              <a:rPr lang="en-US" sz="1600" dirty="0"/>
              <a:t>Extra plates welded to flanges to increase capacity in high bending areas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88CB08-04A8-7CC5-D39B-DFCFC68D9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Steel Girders</a:t>
            </a:r>
          </a:p>
        </p:txBody>
      </p:sp>
    </p:spTree>
    <p:extLst>
      <p:ext uri="{BB962C8B-B14F-4D97-AF65-F5344CB8AC3E}">
        <p14:creationId xmlns:p14="http://schemas.microsoft.com/office/powerpoint/2010/main" val="12993892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530BA-4F0B-4B3A-8486-504C9225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3548"/>
            <a:ext cx="8229600" cy="3534426"/>
          </a:xfrm>
        </p:spPr>
        <p:txBody>
          <a:bodyPr/>
          <a:lstStyle/>
          <a:p>
            <a:pPr>
              <a:defRPr/>
            </a:pPr>
            <a:r>
              <a:rPr lang="en-US" dirty="0"/>
              <a:t>Cracks</a:t>
            </a:r>
          </a:p>
          <a:p>
            <a:pPr marL="628650" lvl="1">
              <a:defRPr/>
            </a:pPr>
            <a:r>
              <a:rPr lang="en-US" dirty="0"/>
              <a:t>Tension areas</a:t>
            </a:r>
          </a:p>
          <a:p>
            <a:pPr marL="628650" lvl="1">
              <a:defRPr/>
            </a:pPr>
            <a:r>
              <a:rPr lang="en-US" dirty="0"/>
              <a:t>End of cover plates</a:t>
            </a:r>
          </a:p>
          <a:p>
            <a:pPr marL="628650" lvl="1">
              <a:defRPr/>
            </a:pPr>
            <a:r>
              <a:rPr lang="en-US" dirty="0"/>
              <a:t>Stiffeners welded to bottom flange</a:t>
            </a:r>
          </a:p>
          <a:p>
            <a:pPr marL="628650" lvl="1">
              <a:defRPr/>
            </a:pPr>
            <a:r>
              <a:rPr lang="en-US" dirty="0"/>
              <a:t>Re-entrant corners</a:t>
            </a:r>
          </a:p>
          <a:p>
            <a:pPr marL="628650" lvl="1">
              <a:defRPr/>
            </a:pPr>
            <a:r>
              <a:rPr lang="en-US" dirty="0"/>
              <a:t>Changes in section</a:t>
            </a:r>
          </a:p>
          <a:p>
            <a:pPr marL="628650" lvl="1">
              <a:defRPr/>
            </a:pPr>
            <a:r>
              <a:rPr lang="en-US" dirty="0"/>
              <a:t>Stiffener welds that cross the weld from flange to web</a:t>
            </a:r>
          </a:p>
          <a:p>
            <a:pPr marL="628650" lvl="1">
              <a:defRPr/>
            </a:pPr>
            <a:r>
              <a:rPr lang="en-US" dirty="0"/>
              <a:t>Gouges, nicks, holes, collision damage</a:t>
            </a:r>
          </a:p>
          <a:p>
            <a:pPr marL="34290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Buckling</a:t>
            </a:r>
          </a:p>
          <a:p>
            <a:pPr marL="628650" lvl="1">
              <a:defRPr/>
            </a:pPr>
            <a:r>
              <a:rPr lang="en-US" dirty="0"/>
              <a:t>High stress areas such as at bearings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51D52C-E79E-9118-0D95-9E811B13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Girders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58850" y="1314450"/>
            <a:ext cx="510361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7217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EB46E-719B-97F4-32B1-82EF8A8F10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Alignment</a:t>
            </a:r>
          </a:p>
          <a:p>
            <a:pPr marL="628650" lvl="1">
              <a:defRPr/>
            </a:pPr>
            <a:r>
              <a:rPr lang="en-US" sz="1600" dirty="0"/>
              <a:t>Twists, bows, bends, sags</a:t>
            </a:r>
          </a:p>
          <a:p>
            <a:pPr marL="628650" lvl="1"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Corrosion</a:t>
            </a:r>
          </a:p>
          <a:p>
            <a:pPr marL="628650" lvl="1">
              <a:defRPr/>
            </a:pPr>
            <a:r>
              <a:rPr lang="en-US" sz="1600" dirty="0"/>
              <a:t>Top of bottom flange</a:t>
            </a:r>
          </a:p>
          <a:p>
            <a:pPr marL="628650" lvl="1">
              <a:defRPr/>
            </a:pPr>
            <a:r>
              <a:rPr lang="en-US" sz="1600" dirty="0"/>
              <a:t>Around connections</a:t>
            </a:r>
          </a:p>
          <a:p>
            <a:pPr marL="628650" lvl="1">
              <a:defRPr/>
            </a:pPr>
            <a:r>
              <a:rPr lang="en-US" sz="1600" dirty="0"/>
              <a:t>Under joints</a:t>
            </a:r>
            <a:endParaRPr lang="en-US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A73ED4-5B8A-633B-EA93-13AC850AD8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Connections</a:t>
            </a:r>
          </a:p>
          <a:p>
            <a:pPr marL="628650" lvl="1">
              <a:defRPr/>
            </a:pPr>
            <a:r>
              <a:rPr lang="en-US" sz="1600" dirty="0"/>
              <a:t>Loose or missing bolt or rivets</a:t>
            </a:r>
          </a:p>
          <a:p>
            <a:pPr marL="628650" lvl="1">
              <a:defRPr/>
            </a:pPr>
            <a:r>
              <a:rPr lang="en-US" sz="1600" dirty="0"/>
              <a:t>Poorly fitted connections</a:t>
            </a:r>
          </a:p>
          <a:p>
            <a:pPr marL="628650" lvl="1">
              <a:defRPr/>
            </a:pPr>
            <a:r>
              <a:rPr lang="en-US" sz="1600" dirty="0"/>
              <a:t>Misaligned bolt holes</a:t>
            </a:r>
          </a:p>
          <a:p>
            <a:pPr marL="628650" lvl="1">
              <a:defRPr/>
            </a:pPr>
            <a:r>
              <a:rPr lang="en-US" sz="1600" dirty="0"/>
              <a:t>Deformed bolt holes</a:t>
            </a:r>
          </a:p>
          <a:p>
            <a:pPr marL="628650" lvl="1">
              <a:defRPr/>
            </a:pPr>
            <a:r>
              <a:rPr lang="en-US" sz="1600" dirty="0"/>
              <a:t>Corrosion between plates</a:t>
            </a:r>
          </a:p>
          <a:p>
            <a:pPr marL="971550" lvl="2" indent="-285750">
              <a:defRPr/>
            </a:pPr>
            <a:r>
              <a:rPr lang="en-US" sz="1600" dirty="0"/>
              <a:t>warping of plates</a:t>
            </a:r>
          </a:p>
          <a:p>
            <a:pPr marL="971550" lvl="2" indent="-285750">
              <a:defRPr/>
            </a:pPr>
            <a:endParaRPr lang="en-US" sz="1800" dirty="0"/>
          </a:p>
          <a:p>
            <a:pPr>
              <a:defRPr/>
            </a:pPr>
            <a:r>
              <a:rPr lang="en-US" dirty="0"/>
              <a:t>Collision damage</a:t>
            </a:r>
          </a:p>
          <a:p>
            <a:pPr marL="628650" lvl="1">
              <a:defRPr/>
            </a:pPr>
            <a:r>
              <a:rPr lang="en-US" sz="1600" dirty="0"/>
              <a:t>Grade separations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ADA3DB-6BCB-5D38-A5D8-187B41F09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Steel Girders</a:t>
            </a:r>
          </a:p>
        </p:txBody>
      </p:sp>
    </p:spTree>
    <p:extLst>
      <p:ext uri="{BB962C8B-B14F-4D97-AF65-F5344CB8AC3E}">
        <p14:creationId xmlns:p14="http://schemas.microsoft.com/office/powerpoint/2010/main" val="24601150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FEDD7-453C-E4D2-E4DE-E9A1DE8E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20525"/>
            <a:ext cx="8229600" cy="3367449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Notches or stress raisers in tension areas </a:t>
            </a:r>
          </a:p>
          <a:p>
            <a:pPr marL="628650" lvl="1">
              <a:defRPr/>
            </a:pPr>
            <a:r>
              <a:rPr lang="en-US" sz="1400" dirty="0"/>
              <a:t>rate 4</a:t>
            </a:r>
          </a:p>
          <a:p>
            <a:pPr>
              <a:defRPr/>
            </a:pPr>
            <a:r>
              <a:rPr lang="en-US" sz="1600" dirty="0"/>
              <a:t>If corrosion is causing a loss of section </a:t>
            </a:r>
          </a:p>
          <a:p>
            <a:pPr marL="628650" lvl="1">
              <a:defRPr/>
            </a:pPr>
            <a:r>
              <a:rPr lang="en-US" sz="1400" dirty="0"/>
              <a:t>rate 4 or less</a:t>
            </a:r>
          </a:p>
          <a:p>
            <a:pPr>
              <a:defRPr/>
            </a:pPr>
            <a:r>
              <a:rPr lang="en-US" sz="1600" dirty="0"/>
              <a:t>If any signs of distortion or misalignment </a:t>
            </a:r>
          </a:p>
          <a:p>
            <a:pPr marL="628650" lvl="1">
              <a:defRPr/>
            </a:pPr>
            <a:r>
              <a:rPr lang="en-US" sz="1400" dirty="0"/>
              <a:t>rate 4 or less</a:t>
            </a:r>
          </a:p>
          <a:p>
            <a:pPr>
              <a:defRPr/>
            </a:pPr>
            <a:r>
              <a:rPr lang="en-US" sz="1600" dirty="0"/>
              <a:t>If fatigue cracks or signs of distortion </a:t>
            </a:r>
          </a:p>
          <a:p>
            <a:pPr marL="628650" lvl="1">
              <a:defRPr/>
            </a:pPr>
            <a:r>
              <a:rPr lang="en-US" sz="1400" dirty="0"/>
              <a:t>rate 4 or less</a:t>
            </a:r>
          </a:p>
          <a:p>
            <a:pPr>
              <a:defRPr/>
            </a:pPr>
            <a:r>
              <a:rPr lang="en-US" sz="1600" dirty="0"/>
              <a:t>Elements with visible cracks </a:t>
            </a:r>
          </a:p>
          <a:p>
            <a:pPr marL="628650" lvl="1">
              <a:defRPr/>
            </a:pPr>
            <a:r>
              <a:rPr lang="en-US" sz="1400" dirty="0"/>
              <a:t>rate 3 or less</a:t>
            </a:r>
          </a:p>
          <a:p>
            <a:pPr>
              <a:defRPr/>
            </a:pPr>
            <a:r>
              <a:rPr lang="en-US" sz="1600" dirty="0"/>
              <a:t>Fatigue cracks in a tension flange or element</a:t>
            </a:r>
          </a:p>
          <a:p>
            <a:pPr marL="628650" lvl="1">
              <a:defRPr/>
            </a:pPr>
            <a:r>
              <a:rPr lang="en-US" sz="1400" dirty="0"/>
              <a:t>rate 2 or less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A2D31F-48F2-81C1-935F-C11703E4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Girders</a:t>
            </a:r>
          </a:p>
        </p:txBody>
      </p:sp>
    </p:spTree>
    <p:extLst>
      <p:ext uri="{BB962C8B-B14F-4D97-AF65-F5344CB8AC3E}">
        <p14:creationId xmlns:p14="http://schemas.microsoft.com/office/powerpoint/2010/main" val="34845232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5F6E7-6840-C878-E230-D60DB7F0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62594"/>
            <a:ext cx="8229600" cy="342538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Purpose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Distribute loads between girders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Resist torsion forces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Support the compression flange of the girder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Generally made out of the same material as the girder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If not, usually steel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Rate according to condition and ability to function as designed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If diaphragms contribute to defects in the girder - rate 4 or less</a:t>
            </a:r>
          </a:p>
          <a:p>
            <a:pPr marL="628650" lvl="1">
              <a:defRPr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7CC7DB-6056-EFAE-8E42-5B132A03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Diaphragms / Cross Frame</a:t>
            </a:r>
          </a:p>
        </p:txBody>
      </p:sp>
    </p:spTree>
    <p:extLst>
      <p:ext uri="{BB962C8B-B14F-4D97-AF65-F5344CB8AC3E}">
        <p14:creationId xmlns:p14="http://schemas.microsoft.com/office/powerpoint/2010/main" val="38786927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A10AD-FA2B-8FE5-EFC2-EAB1479C99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pPr>
              <a:defRPr/>
            </a:pPr>
            <a:r>
              <a:rPr lang="en-US" sz="1600" dirty="0"/>
              <a:t>Purpose of truss as a unit is to:</a:t>
            </a:r>
          </a:p>
          <a:p>
            <a:pPr marL="628650" lvl="1">
              <a:defRPr/>
            </a:pPr>
            <a:r>
              <a:rPr lang="en-US" sz="1400" dirty="0"/>
              <a:t>Receive loads from deck</a:t>
            </a:r>
          </a:p>
          <a:p>
            <a:pPr marL="628650" lvl="1">
              <a:defRPr/>
            </a:pPr>
            <a:r>
              <a:rPr lang="en-US" sz="1400" dirty="0"/>
              <a:t>Transmit loads to substructure (through bearings)</a:t>
            </a:r>
          </a:p>
          <a:p>
            <a:pPr marL="628650" lvl="1">
              <a:defRPr/>
            </a:pPr>
            <a:endParaRPr lang="en-US" sz="1400" dirty="0"/>
          </a:p>
          <a:p>
            <a:pPr>
              <a:defRPr/>
            </a:pPr>
            <a:r>
              <a:rPr lang="en-US" sz="1600" dirty="0"/>
              <a:t>Three types of trusses</a:t>
            </a:r>
          </a:p>
          <a:p>
            <a:pPr marL="628650" lvl="1">
              <a:defRPr/>
            </a:pPr>
            <a:r>
              <a:rPr lang="en-US" sz="1400" dirty="0"/>
              <a:t>Through</a:t>
            </a:r>
          </a:p>
          <a:p>
            <a:pPr marL="628650" lvl="1">
              <a:defRPr/>
            </a:pPr>
            <a:r>
              <a:rPr lang="en-US" sz="1400" dirty="0"/>
              <a:t>Pony</a:t>
            </a:r>
          </a:p>
          <a:p>
            <a:pPr marL="628650" lvl="1">
              <a:defRPr/>
            </a:pPr>
            <a:r>
              <a:rPr lang="en-US" sz="1400" dirty="0"/>
              <a:t>Deck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28265B-0928-6B30-F532-B116A2AAA2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Member types are rated separately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Includes stringers and floor beams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Truss members in tension or compression</a:t>
            </a:r>
          </a:p>
          <a:p>
            <a:pPr marL="628650" lvl="1">
              <a:defRPr/>
            </a:pPr>
            <a:r>
              <a:rPr lang="en-US" sz="1400" dirty="0"/>
              <a:t>Inspector must identify each</a:t>
            </a:r>
          </a:p>
          <a:p>
            <a:pPr marL="628650" lvl="1">
              <a:defRPr/>
            </a:pPr>
            <a:r>
              <a:rPr lang="en-US" sz="1400" dirty="0"/>
              <a:t>Different concerns</a:t>
            </a:r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F285A-0A0C-5C5C-3606-BCADC7BC34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3" y="378113"/>
            <a:ext cx="3777885" cy="575469"/>
          </a:xfrm>
        </p:spPr>
        <p:txBody>
          <a:bodyPr/>
          <a:lstStyle/>
          <a:p>
            <a:r>
              <a:rPr lang="en-CA" dirty="0"/>
              <a:t>Steel Truss Members</a:t>
            </a:r>
          </a:p>
        </p:txBody>
      </p:sp>
    </p:spTree>
    <p:extLst>
      <p:ext uri="{BB962C8B-B14F-4D97-AF65-F5344CB8AC3E}">
        <p14:creationId xmlns:p14="http://schemas.microsoft.com/office/powerpoint/2010/main" val="19503735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78E99B-844C-81AF-A5C2-72CDDA37FB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Check alignment of trusses</a:t>
            </a:r>
          </a:p>
          <a:p>
            <a:pPr marL="628650" lvl="1">
              <a:defRPr/>
            </a:pPr>
            <a:r>
              <a:rPr lang="en-US" dirty="0"/>
              <a:t>top chord alignment especially important because it is in compression</a:t>
            </a:r>
          </a:p>
          <a:p>
            <a:pPr marL="34290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Check for wide or high load damage</a:t>
            </a:r>
          </a:p>
          <a:p>
            <a:pPr marL="628650" lvl="1">
              <a:defRPr/>
            </a:pPr>
            <a:r>
              <a:rPr lang="en-US" dirty="0"/>
              <a:t>If any present, indicate </a:t>
            </a:r>
            <a:r>
              <a:rPr lang="ja-JP" altLang="en-US" dirty="0"/>
              <a:t>“</a:t>
            </a:r>
            <a:r>
              <a:rPr lang="en-US" dirty="0"/>
              <a:t>YES</a:t>
            </a:r>
            <a:r>
              <a:rPr lang="ja-JP" altLang="en-US" dirty="0"/>
              <a:t>”</a:t>
            </a:r>
            <a:r>
              <a:rPr lang="en-US" dirty="0"/>
              <a:t> and explain in </a:t>
            </a:r>
            <a:r>
              <a:rPr lang="en-US" i="1" dirty="0"/>
              <a:t>Explanation of Condition</a:t>
            </a:r>
          </a:p>
          <a:p>
            <a:pPr marL="628650" lvl="1">
              <a:defRPr/>
            </a:pPr>
            <a:r>
              <a:rPr lang="en-US" dirty="0"/>
              <a:t>Especially look at portal bracing and sway bracing</a:t>
            </a:r>
            <a:endParaRPr lang="en-US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8CBA4D-E505-F234-DC73-0344905099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28650" lvl="1">
              <a:defRPr/>
            </a:pPr>
            <a:r>
              <a:rPr lang="en-US" dirty="0"/>
              <a:t>Wide or high load damage will affect the rating of the member(s) damaged</a:t>
            </a:r>
          </a:p>
          <a:p>
            <a:pPr marL="971550" lvl="2" indent="-285750">
              <a:defRPr/>
            </a:pPr>
            <a:r>
              <a:rPr lang="en-US" dirty="0"/>
              <a:t>compression members rating are especially lowered by bends</a:t>
            </a:r>
          </a:p>
          <a:p>
            <a:pPr marL="971550" lvl="2" indent="-285750">
              <a:defRPr/>
            </a:pPr>
            <a:r>
              <a:rPr lang="en-US" dirty="0"/>
              <a:t>tension members by cracks or nicks</a:t>
            </a:r>
          </a:p>
          <a:p>
            <a:pPr marL="685800" lvl="2" indent="0">
              <a:buNone/>
              <a:defRPr/>
            </a:pPr>
            <a:endParaRPr lang="en-US" dirty="0"/>
          </a:p>
          <a:p>
            <a:pPr marL="628650" lvl="1">
              <a:defRPr/>
            </a:pPr>
            <a:r>
              <a:rPr lang="en-US" dirty="0"/>
              <a:t>Check connections and members adjacent to damaged member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B5728A-D9E7-F6FF-66FC-CD2791C65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378113"/>
            <a:ext cx="4169192" cy="575469"/>
          </a:xfrm>
        </p:spPr>
        <p:txBody>
          <a:bodyPr/>
          <a:lstStyle/>
          <a:p>
            <a:r>
              <a:rPr lang="en-US" dirty="0"/>
              <a:t>Steel Truss Members</a:t>
            </a:r>
          </a:p>
        </p:txBody>
      </p:sp>
    </p:spTree>
    <p:extLst>
      <p:ext uri="{BB962C8B-B14F-4D97-AF65-F5344CB8AC3E}">
        <p14:creationId xmlns:p14="http://schemas.microsoft.com/office/powerpoint/2010/main" val="5844472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27294-619C-C308-7DCD-945482143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025718"/>
            <a:ext cx="3628206" cy="34182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Check each truss member in an orderly fashion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marL="228600">
              <a:defRPr/>
            </a:pPr>
            <a:r>
              <a:rPr lang="en-US" sz="1600" dirty="0"/>
              <a:t>On tension members or collision damaged members look for cracks at connections</a:t>
            </a:r>
          </a:p>
          <a:p>
            <a:pPr marL="571500" lvl="1">
              <a:defRPr/>
            </a:pPr>
            <a:r>
              <a:rPr lang="en-US" sz="1400" dirty="0"/>
              <a:t>crack will most often be at first bolt hole on the member side </a:t>
            </a:r>
          </a:p>
          <a:p>
            <a:pPr marL="571500" lvl="1">
              <a:defRPr/>
            </a:pPr>
            <a:r>
              <a:rPr lang="en-US" sz="1400" dirty="0"/>
              <a:t>light members with significant stress or stress reversal </a:t>
            </a:r>
          </a:p>
          <a:p>
            <a:pPr marL="285750" lvl="1" indent="0">
              <a:buNone/>
              <a:defRPr/>
            </a:pPr>
            <a:endParaRPr lang="en-US" dirty="0"/>
          </a:p>
          <a:p>
            <a:pPr marL="171450">
              <a:defRPr/>
            </a:pPr>
            <a:r>
              <a:rPr lang="en-US" sz="1600" dirty="0"/>
              <a:t>On compression members look for kinks or bows</a:t>
            </a:r>
          </a:p>
          <a:p>
            <a:pPr marL="571500" lvl="1"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875F-6D55-C0AD-C6D9-34EE17232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1025718"/>
            <a:ext cx="3628206" cy="3418241"/>
          </a:xfrm>
        </p:spPr>
        <p:txBody>
          <a:bodyPr/>
          <a:lstStyle/>
          <a:p>
            <a:pPr marL="228600">
              <a:defRPr/>
            </a:pPr>
            <a:r>
              <a:rPr lang="en-US" sz="1600" dirty="0"/>
              <a:t>Look for welds or torch cuts</a:t>
            </a:r>
          </a:p>
          <a:p>
            <a:pPr marL="571500" lvl="1">
              <a:defRPr/>
            </a:pPr>
            <a:r>
              <a:rPr lang="en-US" sz="1400" dirty="0"/>
              <a:t>crack prone</a:t>
            </a:r>
          </a:p>
          <a:p>
            <a:pPr marL="571500" lvl="1">
              <a:defRPr/>
            </a:pPr>
            <a:endParaRPr lang="en-US" sz="1400" dirty="0"/>
          </a:p>
          <a:p>
            <a:pPr marL="228600">
              <a:defRPr/>
            </a:pPr>
            <a:r>
              <a:rPr lang="en-US" sz="1600" dirty="0"/>
              <a:t>Look for fatigue prone details</a:t>
            </a:r>
          </a:p>
          <a:p>
            <a:pPr marL="571500" lvl="1">
              <a:defRPr/>
            </a:pPr>
            <a:r>
              <a:rPr lang="en-US" sz="1400" dirty="0"/>
              <a:t>sharp radius corners</a:t>
            </a:r>
          </a:p>
          <a:p>
            <a:pPr marL="571500" lvl="1">
              <a:defRPr/>
            </a:pPr>
            <a:r>
              <a:rPr lang="en-US" sz="1400" dirty="0"/>
              <a:t>notches</a:t>
            </a:r>
          </a:p>
          <a:p>
            <a:pPr marL="571500" lvl="1">
              <a:defRPr/>
            </a:pPr>
            <a:r>
              <a:rPr lang="en-US" sz="1400" dirty="0"/>
              <a:t>light members - especially with stress reversal</a:t>
            </a:r>
          </a:p>
          <a:p>
            <a:pPr marL="571500" lvl="1">
              <a:defRPr/>
            </a:pPr>
            <a:endParaRPr lang="en-US" sz="1400" dirty="0"/>
          </a:p>
          <a:p>
            <a:pPr marL="228600">
              <a:defRPr/>
            </a:pPr>
            <a:r>
              <a:rPr lang="en-US" sz="1600" dirty="0"/>
              <a:t>Check which member(s) govern load capacity</a:t>
            </a:r>
          </a:p>
          <a:p>
            <a:pPr marL="571500" lvl="1">
              <a:defRPr/>
            </a:pPr>
            <a:r>
              <a:rPr lang="en-US" sz="1400" i="1" dirty="0"/>
              <a:t>Allowable Load</a:t>
            </a:r>
            <a:r>
              <a:rPr lang="en-US" sz="1400" dirty="0"/>
              <a:t> on first page of form</a:t>
            </a:r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79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A1370-1869-C127-8692-22C7D2F5C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378113"/>
            <a:ext cx="3804010" cy="575469"/>
          </a:xfrm>
        </p:spPr>
        <p:txBody>
          <a:bodyPr/>
          <a:lstStyle/>
          <a:p>
            <a:r>
              <a:rPr lang="en-CA" dirty="0"/>
              <a:t>Steel Truss Members</a:t>
            </a:r>
          </a:p>
        </p:txBody>
      </p:sp>
    </p:spTree>
    <p:extLst>
      <p:ext uri="{BB962C8B-B14F-4D97-AF65-F5344CB8AC3E}">
        <p14:creationId xmlns:p14="http://schemas.microsoft.com/office/powerpoint/2010/main" val="205819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393A0-E515-7D93-BD27-7DAC3BE9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5840"/>
            <a:ext cx="8229600" cy="3582134"/>
          </a:xfrm>
        </p:spPr>
        <p:txBody>
          <a:bodyPr/>
          <a:lstStyle/>
          <a:p>
            <a:pPr>
              <a:defRPr/>
            </a:pPr>
            <a:r>
              <a:rPr lang="en-US" dirty="0"/>
              <a:t>Rate according to existing condition and functionality</a:t>
            </a:r>
          </a:p>
          <a:p>
            <a:pPr>
              <a:defRPr/>
            </a:pPr>
            <a:r>
              <a:rPr lang="en-US" dirty="0"/>
              <a:t>If wearing surface does not have sufficient skid resistance</a:t>
            </a:r>
          </a:p>
          <a:p>
            <a:pPr marL="628650" lvl="1">
              <a:defRPr/>
            </a:pPr>
            <a:r>
              <a:rPr lang="en-US" dirty="0"/>
              <a:t>rate 4 or less</a:t>
            </a:r>
          </a:p>
          <a:p>
            <a:pPr>
              <a:defRPr/>
            </a:pPr>
            <a:r>
              <a:rPr lang="en-US" dirty="0"/>
              <a:t>If wearing surface does not cover the entire deck (curb to curb) and the condition creates a possible wheel trap</a:t>
            </a:r>
          </a:p>
          <a:p>
            <a:pPr marL="628650" lvl="1">
              <a:defRPr/>
            </a:pPr>
            <a:r>
              <a:rPr lang="en-US" dirty="0"/>
              <a:t>rate 4 or less </a:t>
            </a:r>
          </a:p>
          <a:p>
            <a:pPr marL="628650" lvl="1">
              <a:defRPr/>
            </a:pPr>
            <a:r>
              <a:rPr lang="en-US" dirty="0"/>
              <a:t>rate 2 if traffic hazard</a:t>
            </a:r>
          </a:p>
          <a:p>
            <a:pPr>
              <a:defRPr/>
            </a:pPr>
            <a:r>
              <a:rPr lang="en-US" dirty="0"/>
              <a:t>Exposed nails or other fasteners</a:t>
            </a:r>
          </a:p>
          <a:p>
            <a:pPr marL="628650" lvl="1">
              <a:defRPr/>
            </a:pPr>
            <a:r>
              <a:rPr lang="en-US" dirty="0"/>
              <a:t>rate 4 or less</a:t>
            </a:r>
          </a:p>
          <a:p>
            <a:pPr>
              <a:defRPr/>
            </a:pPr>
            <a:r>
              <a:rPr lang="en-US" dirty="0"/>
              <a:t>Speed reduced due to potholes, missing planks, ruts or other deterioration</a:t>
            </a:r>
          </a:p>
          <a:p>
            <a:pPr marL="628650" lvl="1">
              <a:defRPr/>
            </a:pPr>
            <a:r>
              <a:rPr lang="en-US" dirty="0"/>
              <a:t>rate 4 or less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B25FA2-7AAB-3C93-CDCE-B31F56E3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</p:spTree>
    <p:extLst>
      <p:ext uri="{BB962C8B-B14F-4D97-AF65-F5344CB8AC3E}">
        <p14:creationId xmlns:p14="http://schemas.microsoft.com/office/powerpoint/2010/main" val="32338981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C6DD6-945A-9B58-A5AE-CFFFE9767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Check each connection in an orderly fashion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Loose or missing bolt or rivets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poorly fitted connections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misaligned bolt holes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deformed bolt holes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corrosion between plates</a:t>
            </a:r>
          </a:p>
          <a:p>
            <a:pPr marL="971550" lvl="2" indent="-285750">
              <a:lnSpc>
                <a:spcPct val="150000"/>
              </a:lnSpc>
              <a:defRPr/>
            </a:pPr>
            <a:r>
              <a:rPr lang="en-US" dirty="0"/>
              <a:t>warping of plates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D053-0419-AA3B-610E-7DE6FA58D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Check for Corrosion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Between Built up members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Splash zone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bottom chord, especially channel section</a:t>
            </a:r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80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57F53-74A8-F134-51B9-9ECD92D26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378113"/>
            <a:ext cx="3967296" cy="575469"/>
          </a:xfrm>
        </p:spPr>
        <p:txBody>
          <a:bodyPr/>
          <a:lstStyle/>
          <a:p>
            <a:r>
              <a:rPr lang="en-US" dirty="0"/>
              <a:t>Steel Truss Members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55045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81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12F3E-F05A-BBCB-ED64-E43B8F0D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45028"/>
            <a:ext cx="8229600" cy="354294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Distortion or misalignment on a tension member, no other defects - rate 5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Minor misalignment or damage to cross-bracing or portal - rate 5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Corrosion causing a loss of section - rate 4 or less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Missing rivets or bolts – rate 4 or less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Cracked member - rate 3 or less</a:t>
            </a:r>
          </a:p>
          <a:p>
            <a:pPr marL="628650" lvl="1">
              <a:lnSpc>
                <a:spcPct val="150000"/>
              </a:lnSpc>
              <a:defRPr/>
            </a:pPr>
            <a:r>
              <a:rPr lang="en-US" dirty="0"/>
              <a:t>Cracks on bottom flange of </a:t>
            </a:r>
            <a:r>
              <a:rPr lang="en-US" dirty="0" err="1"/>
              <a:t>floorbeam</a:t>
            </a:r>
            <a:r>
              <a:rPr lang="en-US" dirty="0"/>
              <a:t> or stringer extending into web - rate 2 or less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7A7575-E58A-3701-6FCF-E0764254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Truss Members </a:t>
            </a:r>
          </a:p>
        </p:txBody>
      </p:sp>
    </p:spTree>
    <p:extLst>
      <p:ext uri="{BB962C8B-B14F-4D97-AF65-F5344CB8AC3E}">
        <p14:creationId xmlns:p14="http://schemas.microsoft.com/office/powerpoint/2010/main" val="24187814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C7D681-5654-1D4C-8B4C-B048218BAD2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393A0-E515-7D93-BD27-7DAC3BE9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5840"/>
            <a:ext cx="8229600" cy="3582134"/>
          </a:xfrm>
        </p:spPr>
        <p:txBody>
          <a:bodyPr/>
          <a:lstStyle/>
          <a:p>
            <a:pPr>
              <a:defRPr/>
            </a:pPr>
            <a:r>
              <a:rPr lang="en-US" dirty="0"/>
              <a:t>Asphalt wearing surface</a:t>
            </a:r>
          </a:p>
          <a:p>
            <a:pPr marL="628650" lvl="1">
              <a:defRPr/>
            </a:pPr>
            <a:r>
              <a:rPr lang="en-US" dirty="0"/>
              <a:t>longitudinal or transverse cracks - rate 7 or less</a:t>
            </a:r>
          </a:p>
          <a:p>
            <a:pPr marL="628650" lvl="1">
              <a:defRPr/>
            </a:pPr>
            <a:r>
              <a:rPr lang="en-US" dirty="0"/>
              <a:t>cracks with edges raveling – rate 4 or less </a:t>
            </a:r>
          </a:p>
          <a:p>
            <a:pPr marL="628650" lvl="1">
              <a:defRPr/>
            </a:pPr>
            <a:r>
              <a:rPr lang="en-US" dirty="0"/>
              <a:t>rutting rate 4 or less</a:t>
            </a:r>
          </a:p>
          <a:p>
            <a:pPr marL="628650" lvl="1">
              <a:defRPr/>
            </a:pPr>
            <a:r>
              <a:rPr lang="en-US" dirty="0"/>
              <a:t>potholes or debonding (difficult to determine on Level 1) – rate 4 or less</a:t>
            </a:r>
          </a:p>
          <a:p>
            <a:pPr marL="628650"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Concrete to Grade or Concrete Overlay wearing surface </a:t>
            </a:r>
          </a:p>
          <a:p>
            <a:pPr marL="628650" lvl="1">
              <a:defRPr/>
            </a:pPr>
            <a:r>
              <a:rPr lang="en-US" dirty="0"/>
              <a:t>narrow cracks - rate 5 </a:t>
            </a:r>
          </a:p>
          <a:p>
            <a:pPr marL="628650" lvl="1">
              <a:defRPr/>
            </a:pPr>
            <a:r>
              <a:rPr lang="en-US" dirty="0"/>
              <a:t>Wide cracks - rate 4 or less</a:t>
            </a:r>
          </a:p>
          <a:p>
            <a:pPr marL="628650" lvl="1">
              <a:defRPr/>
            </a:pPr>
            <a:r>
              <a:rPr lang="en-US" dirty="0"/>
              <a:t>Severe scaling exposed aggregate, spalling or debonding – rate 3 or less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B25FA2-7AAB-3C93-CDCE-B31F56E3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</p:spTree>
    <p:extLst>
      <p:ext uri="{BB962C8B-B14F-4D97-AF65-F5344CB8AC3E}">
        <p14:creationId xmlns:p14="http://schemas.microsoft.com/office/powerpoint/2010/main" val="562981983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2271</TotalTime>
  <Words>3384</Words>
  <Application>Microsoft Office PowerPoint</Application>
  <PresentationFormat>On-screen Show (16:9)</PresentationFormat>
  <Paragraphs>654</Paragraphs>
  <Slides>82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ArialMT</vt:lpstr>
      <vt:lpstr>Calibri</vt:lpstr>
      <vt:lpstr>Times New Roman</vt:lpstr>
      <vt:lpstr>Wingdings</vt:lpstr>
      <vt:lpstr>Alberta - Goverment</vt:lpstr>
      <vt:lpstr>Body slides</vt:lpstr>
      <vt:lpstr>Worksheet</vt:lpstr>
      <vt:lpstr>MAJOR SUPERSTRUCTURE INSPECTION &amp; RATING</vt:lpstr>
      <vt:lpstr>Wearing Surface</vt:lpstr>
      <vt:lpstr>PowerPoint Presentation</vt:lpstr>
      <vt:lpstr>Wearing Surface</vt:lpstr>
      <vt:lpstr>Wearing Surface</vt:lpstr>
      <vt:lpstr>Wearing Surface</vt:lpstr>
      <vt:lpstr>Wearing Surface</vt:lpstr>
      <vt:lpstr>Wearing Surface</vt:lpstr>
      <vt:lpstr>Wearing Surface</vt:lpstr>
      <vt:lpstr>Wearing Surface</vt:lpstr>
      <vt:lpstr>Wearing Surface</vt:lpstr>
      <vt:lpstr>Wearing Surface</vt:lpstr>
      <vt:lpstr>Wearing Surface</vt:lpstr>
      <vt:lpstr>Deck Drainage</vt:lpstr>
      <vt:lpstr>Deck Drainage</vt:lpstr>
      <vt:lpstr>Deck Drainage</vt:lpstr>
      <vt:lpstr>Deck Drainage</vt:lpstr>
      <vt:lpstr>Deck Drainage</vt:lpstr>
      <vt:lpstr>Deck Drainage</vt:lpstr>
      <vt:lpstr>Deck Drainage</vt:lpstr>
      <vt:lpstr>Deck Drainage</vt:lpstr>
      <vt:lpstr>PowerPoint Presentation</vt:lpstr>
      <vt:lpstr>Deck Top/ Underside</vt:lpstr>
      <vt:lpstr>Deck Top/ Underside</vt:lpstr>
      <vt:lpstr>Deck Top/ Underside</vt:lpstr>
      <vt:lpstr>PowerPoint Presentation</vt:lpstr>
      <vt:lpstr>Deck Underside</vt:lpstr>
      <vt:lpstr>Deck Underside</vt:lpstr>
      <vt:lpstr>Deck Underside</vt:lpstr>
      <vt:lpstr>Concrete Girders</vt:lpstr>
      <vt:lpstr>PowerPoint Presentation</vt:lpstr>
      <vt:lpstr>Concrete Girders</vt:lpstr>
      <vt:lpstr>Concrete Girders</vt:lpstr>
      <vt:lpstr>Concrete Girders</vt:lpstr>
      <vt:lpstr>Concrete Girders</vt:lpstr>
      <vt:lpstr>Plain Reinforced Concrete Girder Rating</vt:lpstr>
      <vt:lpstr>Plain Reinforced Concrete Girder Rating Guide</vt:lpstr>
      <vt:lpstr>Plain Reinforced Concrete Girder Rating</vt:lpstr>
      <vt:lpstr>Plain Reinforced Concrete Girder Rating</vt:lpstr>
      <vt:lpstr>Plain Reinforced Concrete Girder Rating</vt:lpstr>
      <vt:lpstr>Plain Reinforced Concrete Girder Rating</vt:lpstr>
      <vt:lpstr>Plain Reinforced Concrete Girder Rating</vt:lpstr>
      <vt:lpstr>Prestressed Concrete Girder Rating</vt:lpstr>
      <vt:lpstr>Prestressed Concrete Girder Rating</vt:lpstr>
      <vt:lpstr>Prestressed Concrete Girder Rating</vt:lpstr>
      <vt:lpstr>Prestressed Concrete Girder Rating Type FC, FM, LF, VF</vt:lpstr>
      <vt:lpstr>Prestressed Concrete Girder Rating Type CBC, CBT, DBC, DBT</vt:lpstr>
      <vt:lpstr>Prestressed Concrete Girder Rating Type PB, PM, RD, RM, SC, SL, SM, VM, VS</vt:lpstr>
      <vt:lpstr>Prestressed Concrete Girder Rating Type SC – Premature Freeze/Thaw Deterioration</vt:lpstr>
      <vt:lpstr>Prestressed Concrete Girder Rating Type NU – Table 7.12 </vt:lpstr>
      <vt:lpstr>Prestressed Concrete Girder Rating Type NU – Horizontal or Radial End Zone Cracks</vt:lpstr>
      <vt:lpstr>Prestressed Concrete Girder Rating Type NU – Horizontal or Radial End Zone Cracks</vt:lpstr>
      <vt:lpstr>Prestressed Concrete Girder Rating Type NU – Horizontal or Radial End Zone Cracks</vt:lpstr>
      <vt:lpstr>Prestressed Concrete Girder Rating Type NU – Horizontal or Radial End Zone Cracks</vt:lpstr>
      <vt:lpstr>Prestressed Concrete Girder Rating Type NU – Potential Shear Cracks</vt:lpstr>
      <vt:lpstr>Prestressed Concrete Girder Rating Type NU – Potential Shear Cracks</vt:lpstr>
      <vt:lpstr>Prestressed Concrete Girder Rating Type NU – Horizontal Web Cracks</vt:lpstr>
      <vt:lpstr>Prestressed Concrete Girder Rating Type NU – Horizontal Web Cracks</vt:lpstr>
      <vt:lpstr>Prestressed Concrete Girder Rating Type NU – Vertical Web Cracks</vt:lpstr>
      <vt:lpstr>Prestressed Concrete Girder Rating Type NU – Vertical Web Cracks</vt:lpstr>
      <vt:lpstr>Prestressed Concrete Girder Rating Type NU – Cracks in Girder Splices and Closure Pours</vt:lpstr>
      <vt:lpstr>Prestressed Concrete Girder Rating Type NU – Cracks in Girder Splices and Closure Pours</vt:lpstr>
      <vt:lpstr>Prestressed Concrete Girder Rating Type NU – Cracks at Stress Raisers</vt:lpstr>
      <vt:lpstr>Prestressed Concrete Girder Rating Type NU – Cracks at Stress Raisers</vt:lpstr>
      <vt:lpstr>NU Girder – End Cast into Diaphragm </vt:lpstr>
      <vt:lpstr>NU Girder – with End Block</vt:lpstr>
      <vt:lpstr>NU Girder – with No End Block</vt:lpstr>
      <vt:lpstr>Cast in Place Concrete Superstructures Section 7.15.5</vt:lpstr>
      <vt:lpstr>Cast in Place Concrete Superstructures CIP Concrete Flat Slabs – Section 7.15.5.1</vt:lpstr>
      <vt:lpstr>Cast in Place Concrete Superstructures CIP Concrete Beams – 7.15.5.2</vt:lpstr>
      <vt:lpstr>Cast in Place Concrete Superstructures CIP Concrete Arches – 7.15.5.3</vt:lpstr>
      <vt:lpstr>PowerPoint Presentation</vt:lpstr>
      <vt:lpstr>Steel Girders</vt:lpstr>
      <vt:lpstr>PowerPoint Presentation</vt:lpstr>
      <vt:lpstr>Steel Girders</vt:lpstr>
      <vt:lpstr>Diaphragms / Cross Frame</vt:lpstr>
      <vt:lpstr>PowerPoint Presentation</vt:lpstr>
      <vt:lpstr>PowerPoint Presentation</vt:lpstr>
      <vt:lpstr>PowerPoint Presentation</vt:lpstr>
      <vt:lpstr>PowerPoint Presentation</vt:lpstr>
      <vt:lpstr>Steel Truss Members 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Roberts BVBS</dc:creator>
  <cp:lastModifiedBy>Calvin Roberts</cp:lastModifiedBy>
  <cp:revision>71</cp:revision>
  <dcterms:created xsi:type="dcterms:W3CDTF">2016-02-29T04:31:01Z</dcterms:created>
  <dcterms:modified xsi:type="dcterms:W3CDTF">2023-03-22T20:54:21Z</dcterms:modified>
</cp:coreProperties>
</file>