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79" r:id="rId10"/>
    <p:sldId id="280" r:id="rId11"/>
    <p:sldId id="281" r:id="rId12"/>
    <p:sldId id="282" r:id="rId13"/>
    <p:sldId id="328" r:id="rId14"/>
    <p:sldId id="268" r:id="rId15"/>
    <p:sldId id="274" r:id="rId16"/>
    <p:sldId id="275" r:id="rId17"/>
    <p:sldId id="276" r:id="rId18"/>
    <p:sldId id="277" r:id="rId19"/>
    <p:sldId id="278" r:id="rId20"/>
    <p:sldId id="327" r:id="rId21"/>
  </p:sldIdLst>
  <p:sldSz cx="9144000" cy="5143500" type="screen16x9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91CC2-72FD-9D47-8076-D738B4A07D6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A187-62F5-514D-BEF9-5EEE47C3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5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9311-47C9-6841-9FB6-CAC51A07A73E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EA3D3-0974-C64C-9DC3-96C5C595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2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</p:spTree>
    <p:extLst>
      <p:ext uri="{BB962C8B-B14F-4D97-AF65-F5344CB8AC3E}">
        <p14:creationId xmlns:p14="http://schemas.microsoft.com/office/powerpoint/2010/main" val="24743249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5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454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46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1149706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3539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57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65CA430-C304-C64D-9645-7EF9C8728EB8}" type="datetime1">
              <a:rPr lang="en-CA" smtClean="0"/>
              <a:t>2023-03-18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1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A6CC1-BFFC-8142-AD5C-E73EF56B7ED4}" type="datetime1">
              <a:rPr lang="en-CA" smtClean="0"/>
              <a:t>2023-03-18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5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744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197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113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53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7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2C963B-CC72-9E4C-990B-1C0B00DAF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2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7738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50" b="1" dirty="0"/>
              <a:t>LEVEL II INSPECTION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9313"/>
            <a:ext cx="2057400" cy="274637"/>
          </a:xfrm>
        </p:spPr>
        <p:txBody>
          <a:bodyPr/>
          <a:lstStyle/>
          <a:p>
            <a:fld id="{612C963B-CC72-9E4C-990B-1C0B00DAF6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5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978704"/>
            <a:ext cx="8229600" cy="9938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cs typeface="Calibri"/>
              </a:rPr>
              <a:t>Level II Inspection Forms – Inspection Scheduling Information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1408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68567"/>
            <a:ext cx="8229600" cy="22080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cs typeface="Calibri"/>
              </a:rPr>
              <a:t>Level II Inspection Forms – Maintenance Recommendations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7251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05001" y="859414"/>
            <a:ext cx="5333997" cy="38017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b="1" dirty="0">
                <a:cs typeface="Calibri"/>
              </a:rPr>
              <a:t>Level II Inspection Forms – Maintenance Recommendations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36847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2035C-B3A1-B43B-7CF5-74D1019B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73629"/>
            <a:ext cx="8229600" cy="3314345"/>
          </a:xfrm>
        </p:spPr>
        <p:txBody>
          <a:bodyPr/>
          <a:lstStyle/>
          <a:p>
            <a:pPr>
              <a:defRPr/>
            </a:pPr>
            <a:r>
              <a:rPr lang="en-US" dirty="0"/>
              <a:t>Primarily visual with standard tools (hammer, chains, etc.)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Measurement of damage / condition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Components inspected are</a:t>
            </a:r>
          </a:p>
          <a:p>
            <a:pPr marL="628650" lvl="1">
              <a:defRPr/>
            </a:pPr>
            <a:r>
              <a:rPr lang="en-US" sz="1800" dirty="0"/>
              <a:t>wearing surfaces</a:t>
            </a:r>
          </a:p>
          <a:p>
            <a:pPr marL="628650" lvl="1">
              <a:defRPr/>
            </a:pPr>
            <a:r>
              <a:rPr lang="en-US" sz="1800" dirty="0"/>
              <a:t>concrete overlay</a:t>
            </a:r>
          </a:p>
          <a:p>
            <a:pPr marL="628650" lvl="1">
              <a:defRPr/>
            </a:pPr>
            <a:r>
              <a:rPr lang="en-US" sz="1800" dirty="0"/>
              <a:t>concrete deck</a:t>
            </a:r>
          </a:p>
          <a:p>
            <a:pPr marL="628650" lvl="1">
              <a:defRPr/>
            </a:pPr>
            <a:r>
              <a:rPr lang="en-US" sz="1800" dirty="0"/>
              <a:t>concrete edge elements</a:t>
            </a:r>
          </a:p>
          <a:p>
            <a:pPr marL="628650" lvl="1">
              <a:defRPr/>
            </a:pPr>
            <a:r>
              <a:rPr lang="en-US" sz="1800" dirty="0"/>
              <a:t>deck joints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A45AFA-D444-C4C5-5386-37B7A61A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Deck Inspection</a:t>
            </a:r>
          </a:p>
        </p:txBody>
      </p:sp>
    </p:spTree>
    <p:extLst>
      <p:ext uri="{BB962C8B-B14F-4D97-AF65-F5344CB8AC3E}">
        <p14:creationId xmlns:p14="http://schemas.microsoft.com/office/powerpoint/2010/main" val="422744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53" y="1357313"/>
            <a:ext cx="5297394" cy="32305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ea typeface="+mn-ea"/>
                <a:cs typeface="Calibri"/>
              </a:rPr>
              <a:t>Concrete Deck Inspection – Wear Surface Inventory and Condition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2953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875" y="1357313"/>
            <a:ext cx="5347349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cs typeface="Calibri"/>
              </a:rPr>
              <a:t>Concrete Deck Inspection – Concrete Overlay Inventory and Condition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2725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76" y="1144417"/>
            <a:ext cx="5103847" cy="39313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cs typeface="Calibri"/>
              </a:rPr>
              <a:t>Concrete Deck Inspection – Concrete Deck  and Underside Inventory and Condition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759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5" y="1082993"/>
            <a:ext cx="5205449" cy="39535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cs typeface="Calibri"/>
              </a:rPr>
              <a:t>Concrete Deck Inspection – Edge Elements Inventory and Condition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1911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51229"/>
            <a:ext cx="8229600" cy="22427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cs typeface="Calibri"/>
              </a:rPr>
              <a:t>Concrete Deck Inspection – Deck Joint Inventory and Condition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1793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944B98-81D0-8F56-7163-DFA16ABA26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208314"/>
            <a:ext cx="8229600" cy="33796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Level I</a:t>
            </a:r>
          </a:p>
          <a:p>
            <a:pPr marL="628650" lvl="1">
              <a:defRPr/>
            </a:pPr>
            <a:r>
              <a:rPr lang="en-US" sz="1800" dirty="0"/>
              <a:t>primarily visual with standard tools</a:t>
            </a:r>
          </a:p>
          <a:p>
            <a:pPr marL="628650" lvl="1">
              <a:defRPr/>
            </a:pPr>
            <a:r>
              <a:rPr lang="en-US" sz="1800" dirty="0"/>
              <a:t>no special access</a:t>
            </a:r>
          </a:p>
          <a:p>
            <a:pPr marL="628650" lvl="1">
              <a:defRPr/>
            </a:pPr>
            <a:r>
              <a:rPr lang="en-US" sz="1800" dirty="0"/>
              <a:t>in accordance with BIM manual</a:t>
            </a:r>
          </a:p>
          <a:p>
            <a:pPr marL="628650" lvl="1"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dirty="0"/>
              <a:t>Level II</a:t>
            </a:r>
          </a:p>
          <a:p>
            <a:pPr marL="628650" lvl="1">
              <a:defRPr/>
            </a:pPr>
            <a:r>
              <a:rPr lang="en-US" sz="1800" dirty="0"/>
              <a:t>specialized knowledge / training and equipment</a:t>
            </a:r>
          </a:p>
          <a:p>
            <a:pPr marL="628650" lvl="1">
              <a:defRPr/>
            </a:pPr>
            <a:r>
              <a:rPr lang="en-US" sz="1800" dirty="0"/>
              <a:t>detailed information on a particular component or components</a:t>
            </a:r>
          </a:p>
          <a:p>
            <a:pPr marL="628650" lvl="1">
              <a:defRPr/>
            </a:pPr>
            <a:r>
              <a:rPr lang="en-US" sz="1800" dirty="0"/>
              <a:t>supervised by certified bridge inspector – usually Cl. A</a:t>
            </a:r>
          </a:p>
          <a:p>
            <a:pPr marL="628650" lvl="1">
              <a:defRPr/>
            </a:pPr>
            <a:r>
              <a:rPr lang="en-US" sz="1800" dirty="0"/>
              <a:t>often includes a completion of an updated Level 1 inspection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AF0AD1-DF58-7371-C616-3332AA4D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165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7396F-ED21-0AF5-1E16-DB978B6E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Copper Sulfate Electrode (CSE Testing)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Chloride Testing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Concrete Deck Inspection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Ultrasonic Truss Inspection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Culvert Barrel Measurements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Vertical Clearance Measurements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3C977F-49B2-6CCA-9DD2-F6B606A7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Inspection Types</a:t>
            </a:r>
          </a:p>
        </p:txBody>
      </p:sp>
    </p:spTree>
    <p:extLst>
      <p:ext uri="{BB962C8B-B14F-4D97-AF65-F5344CB8AC3E}">
        <p14:creationId xmlns:p14="http://schemas.microsoft.com/office/powerpoint/2010/main" val="88253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E3D0D-006C-F6F1-2EE7-D8CB2BEC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99754"/>
            <a:ext cx="8229600" cy="3288220"/>
          </a:xfrm>
        </p:spPr>
        <p:txBody>
          <a:bodyPr numCol="2"/>
          <a:lstStyle/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Concrete Girder Inspection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Paint Inspection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Timber Coring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Scour Monitor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Special Structure Monitor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Underwater Inspection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Steel Culvert Corrosion Testing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Pin and Hanger Connection Testing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Steel Girder Cover Plate Inspection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3DA394-A45D-5E79-AD84-29422E1C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Inspection Types</a:t>
            </a:r>
          </a:p>
        </p:txBody>
      </p:sp>
    </p:spTree>
    <p:extLst>
      <p:ext uri="{BB962C8B-B14F-4D97-AF65-F5344CB8AC3E}">
        <p14:creationId xmlns:p14="http://schemas.microsoft.com/office/powerpoint/2010/main" val="211187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A2BB2-605C-9A4D-49FC-A1E08A255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BIM condition rating system applies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Quantifies rating categories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Provides technical data / measurements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As required / ordered by Level I Inspector</a:t>
            </a:r>
          </a:p>
          <a:p>
            <a:pPr marL="257175" indent="-2571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Regular / predetermined schedule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AE6B48-2028-0F2D-A5D2-6538DDBD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</p:spTree>
    <p:extLst>
      <p:ext uri="{BB962C8B-B14F-4D97-AF65-F5344CB8AC3E}">
        <p14:creationId xmlns:p14="http://schemas.microsoft.com/office/powerpoint/2010/main" val="368830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462D4-7938-E059-43D9-207429C4E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Special access required</a:t>
            </a:r>
          </a:p>
          <a:p>
            <a:pPr marL="628650" lvl="1">
              <a:defRPr/>
            </a:pPr>
            <a:r>
              <a:rPr lang="en-US" sz="1800" dirty="0"/>
              <a:t>swing stages, manlifts, snoopers</a:t>
            </a:r>
          </a:p>
          <a:p>
            <a:pPr marL="628650" lvl="1">
              <a:defRPr/>
            </a:pPr>
            <a:r>
              <a:rPr lang="en-US" sz="1800" dirty="0"/>
              <a:t>dewatering culverts</a:t>
            </a:r>
          </a:p>
          <a:p>
            <a:pPr marL="628650" lvl="1">
              <a:defRPr/>
            </a:pPr>
            <a:r>
              <a:rPr lang="en-US" sz="1800" dirty="0"/>
              <a:t>underwater (scour or foundations)</a:t>
            </a:r>
          </a:p>
          <a:p>
            <a:pPr marL="628650" lvl="1">
              <a:defRPr/>
            </a:pPr>
            <a:endParaRPr lang="en-US" sz="1800" dirty="0"/>
          </a:p>
          <a:p>
            <a:pPr>
              <a:defRPr/>
            </a:pPr>
            <a:r>
              <a:rPr lang="en-US" dirty="0"/>
              <a:t>Overall assessment for rehabilitation or major maintenance</a:t>
            </a:r>
          </a:p>
          <a:p>
            <a:pPr marL="628650" lvl="1">
              <a:defRPr/>
            </a:pPr>
            <a:r>
              <a:rPr lang="en-US" sz="1800" dirty="0"/>
              <a:t>deck or paint inspections</a:t>
            </a:r>
          </a:p>
          <a:p>
            <a:pPr marL="628650" lvl="1">
              <a:defRPr/>
            </a:pPr>
            <a:r>
              <a:rPr lang="en-US" sz="1800" dirty="0"/>
              <a:t>condition evaluation</a:t>
            </a:r>
          </a:p>
          <a:p>
            <a:pPr marL="628650" lvl="1">
              <a:defRPr/>
            </a:pPr>
            <a:r>
              <a:rPr lang="en-US" sz="1800" dirty="0"/>
              <a:t>CSE, timber coring, ultrasonic</a:t>
            </a:r>
          </a:p>
          <a:p>
            <a:pPr marL="628650" lvl="1">
              <a:defRPr/>
            </a:pPr>
            <a:endParaRPr lang="en-US" sz="1800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5203B8-AEF5-6A8E-6ACC-5494F4DD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Required?</a:t>
            </a:r>
          </a:p>
        </p:txBody>
      </p:sp>
    </p:spTree>
    <p:extLst>
      <p:ext uri="{BB962C8B-B14F-4D97-AF65-F5344CB8AC3E}">
        <p14:creationId xmlns:p14="http://schemas.microsoft.com/office/powerpoint/2010/main" val="132545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A3A3E38-894F-5123-59AB-7346B004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 II Inspection Forms</a:t>
            </a:r>
            <a:endParaRPr lang="en-US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278673" y="1488830"/>
            <a:ext cx="474345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 anchor="ctr"/>
          <a:lstStyle/>
          <a:p>
            <a:pPr>
              <a:defRPr/>
            </a:pPr>
            <a:endParaRPr lang="en-US" sz="4500" dirty="0">
              <a:latin typeface="Courier New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30923"/>
            <a:ext cx="5282421" cy="317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Bridges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Culverts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78673" y="2967404"/>
            <a:ext cx="51435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675" tIns="33338" rIns="66675" bIns="33338" anchor="ctr"/>
          <a:lstStyle/>
          <a:p>
            <a:pPr>
              <a:defRPr/>
            </a:pPr>
            <a:endParaRPr lang="en-US" sz="4500" dirty="0">
              <a:latin typeface="Courier New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3" y="3144136"/>
            <a:ext cx="7388094" cy="8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9" y="1821980"/>
            <a:ext cx="8008366" cy="4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85" y="1357313"/>
            <a:ext cx="5167929" cy="32305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2400" b="1" dirty="0">
                <a:ea typeface="+mn-ea"/>
                <a:cs typeface="Calibri"/>
              </a:rPr>
              <a:t>Level II Inspection Forms – Common Inventory Information</a:t>
            </a:r>
            <a:br>
              <a:rPr lang="en-US" sz="2400" b="1" dirty="0">
                <a:ea typeface="+mn-ea"/>
                <a:cs typeface="Calibri"/>
              </a:rPr>
            </a:b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3152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2C963B-CC72-9E4C-990B-1C0B00DAF639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" y="1862138"/>
            <a:ext cx="8229600" cy="14192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cs typeface="Calibri"/>
              </a:rPr>
              <a:t>Level II Inspection Forms – Inspection Scheduling Information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14592887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- Goverment</Template>
  <TotalTime>139</TotalTime>
  <Words>324</Words>
  <Application>Microsoft Office PowerPoint</Application>
  <PresentationFormat>On-screen Show (16:9)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Alberta - Goverment</vt:lpstr>
      <vt:lpstr>Body slides</vt:lpstr>
      <vt:lpstr>LEVEL II INSPECTION</vt:lpstr>
      <vt:lpstr>Introduction</vt:lpstr>
      <vt:lpstr>Level II Inspection Types</vt:lpstr>
      <vt:lpstr>Level II Inspection Types</vt:lpstr>
      <vt:lpstr>General Principles</vt:lpstr>
      <vt:lpstr>When Required?</vt:lpstr>
      <vt:lpstr>Level II Inspection Forms</vt:lpstr>
      <vt:lpstr>Level II Inspection Forms – Common Inventory Information </vt:lpstr>
      <vt:lpstr>Level II Inspection Forms – Inspection Scheduling Information</vt:lpstr>
      <vt:lpstr>Level II Inspection Forms – Inspection Scheduling Information</vt:lpstr>
      <vt:lpstr>Level II Inspection Forms – Maintenance Recommendations</vt:lpstr>
      <vt:lpstr>Level II Inspection Forms – Maintenance Recommendations</vt:lpstr>
      <vt:lpstr>Concrete Deck Inspection</vt:lpstr>
      <vt:lpstr>Concrete Deck Inspection – Wear Surface Inventory and Condition</vt:lpstr>
      <vt:lpstr>Concrete Deck Inspection – Concrete Overlay Inventory and Condition</vt:lpstr>
      <vt:lpstr>Concrete Deck Inspection – Concrete Deck  and Underside Inventory and Condition</vt:lpstr>
      <vt:lpstr>Concrete Deck Inspection – Edge Elements Inventory and Condition</vt:lpstr>
      <vt:lpstr>Concrete Deck Inspection – Deck Joint Inventory and Condition</vt:lpstr>
      <vt:lpstr>Questions?</vt:lpstr>
    </vt:vector>
  </TitlesOfParts>
  <Company>BVBS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 Roberts BVBS</dc:creator>
  <cp:lastModifiedBy>Garry Roberts</cp:lastModifiedBy>
  <cp:revision>32</cp:revision>
  <dcterms:created xsi:type="dcterms:W3CDTF">2016-03-01T00:27:58Z</dcterms:created>
  <dcterms:modified xsi:type="dcterms:W3CDTF">2023-03-18T19:21:24Z</dcterms:modified>
</cp:coreProperties>
</file>