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60" r:id="rId1"/>
    <p:sldMasterId id="2147483665" r:id="rId2"/>
  </p:sldMasterIdLst>
  <p:notesMasterIdLst>
    <p:notesMasterId r:id="rId108"/>
  </p:notesMasterIdLst>
  <p:handoutMasterIdLst>
    <p:handoutMasterId r:id="rId109"/>
  </p:handoutMasterIdLst>
  <p:sldIdLst>
    <p:sldId id="279" r:id="rId3"/>
    <p:sldId id="280" r:id="rId4"/>
    <p:sldId id="281" r:id="rId5"/>
    <p:sldId id="282" r:id="rId6"/>
    <p:sldId id="283" r:id="rId7"/>
    <p:sldId id="284" r:id="rId8"/>
    <p:sldId id="285" r:id="rId9"/>
    <p:sldId id="409" r:id="rId10"/>
    <p:sldId id="286" r:id="rId11"/>
    <p:sldId id="287" r:id="rId12"/>
    <p:sldId id="288" r:id="rId13"/>
    <p:sldId id="291" r:id="rId14"/>
    <p:sldId id="289" r:id="rId15"/>
    <p:sldId id="290" r:id="rId16"/>
    <p:sldId id="310" r:id="rId17"/>
    <p:sldId id="311" r:id="rId18"/>
    <p:sldId id="312" r:id="rId19"/>
    <p:sldId id="316" r:id="rId20"/>
    <p:sldId id="317" r:id="rId21"/>
    <p:sldId id="381" r:id="rId22"/>
    <p:sldId id="383" r:id="rId23"/>
    <p:sldId id="384" r:id="rId24"/>
    <p:sldId id="420" r:id="rId25"/>
    <p:sldId id="421" r:id="rId26"/>
    <p:sldId id="422" r:id="rId27"/>
    <p:sldId id="410" r:id="rId28"/>
    <p:sldId id="292" r:id="rId29"/>
    <p:sldId id="293" r:id="rId30"/>
    <p:sldId id="306" r:id="rId31"/>
    <p:sldId id="307" r:id="rId32"/>
    <p:sldId id="308" r:id="rId33"/>
    <p:sldId id="309" r:id="rId34"/>
    <p:sldId id="294" r:id="rId35"/>
    <p:sldId id="295" r:id="rId36"/>
    <p:sldId id="326" r:id="rId37"/>
    <p:sldId id="321" r:id="rId38"/>
    <p:sldId id="322" r:id="rId39"/>
    <p:sldId id="323" r:id="rId40"/>
    <p:sldId id="324" r:id="rId41"/>
    <p:sldId id="325" r:id="rId42"/>
    <p:sldId id="296" r:id="rId43"/>
    <p:sldId id="318" r:id="rId44"/>
    <p:sldId id="411" r:id="rId45"/>
    <p:sldId id="297" r:id="rId46"/>
    <p:sldId id="378" r:id="rId47"/>
    <p:sldId id="377" r:id="rId48"/>
    <p:sldId id="298" r:id="rId49"/>
    <p:sldId id="379" r:id="rId50"/>
    <p:sldId id="400" r:id="rId51"/>
    <p:sldId id="423" r:id="rId52"/>
    <p:sldId id="388" r:id="rId53"/>
    <p:sldId id="389" r:id="rId54"/>
    <p:sldId id="390" r:id="rId55"/>
    <p:sldId id="393" r:id="rId56"/>
    <p:sldId id="424" r:id="rId57"/>
    <p:sldId id="394" r:id="rId58"/>
    <p:sldId id="425" r:id="rId59"/>
    <p:sldId id="396" r:id="rId60"/>
    <p:sldId id="397" r:id="rId61"/>
    <p:sldId id="412" r:id="rId62"/>
    <p:sldId id="299" r:id="rId63"/>
    <p:sldId id="300" r:id="rId64"/>
    <p:sldId id="301" r:id="rId65"/>
    <p:sldId id="302" r:id="rId66"/>
    <p:sldId id="331" r:id="rId67"/>
    <p:sldId id="334" r:id="rId68"/>
    <p:sldId id="332" r:id="rId69"/>
    <p:sldId id="385" r:id="rId70"/>
    <p:sldId id="386" r:id="rId71"/>
    <p:sldId id="402" r:id="rId72"/>
    <p:sldId id="403" r:id="rId73"/>
    <p:sldId id="413" r:id="rId74"/>
    <p:sldId id="313" r:id="rId75"/>
    <p:sldId id="314" r:id="rId76"/>
    <p:sldId id="315" r:id="rId77"/>
    <p:sldId id="414" r:id="rId78"/>
    <p:sldId id="348" r:id="rId79"/>
    <p:sldId id="349" r:id="rId80"/>
    <p:sldId id="350" r:id="rId81"/>
    <p:sldId id="352" r:id="rId82"/>
    <p:sldId id="353" r:id="rId83"/>
    <p:sldId id="354" r:id="rId84"/>
    <p:sldId id="415" r:id="rId85"/>
    <p:sldId id="337" r:id="rId86"/>
    <p:sldId id="343" r:id="rId87"/>
    <p:sldId id="372" r:id="rId88"/>
    <p:sldId id="344" r:id="rId89"/>
    <p:sldId id="345" r:id="rId90"/>
    <p:sldId id="346" r:id="rId91"/>
    <p:sldId id="416" r:id="rId92"/>
    <p:sldId id="338" r:id="rId93"/>
    <p:sldId id="339" r:id="rId94"/>
    <p:sldId id="404" r:id="rId95"/>
    <p:sldId id="405" r:id="rId96"/>
    <p:sldId id="417" r:id="rId97"/>
    <p:sldId id="361" r:id="rId98"/>
    <p:sldId id="364" r:id="rId99"/>
    <p:sldId id="368" r:id="rId100"/>
    <p:sldId id="418" r:id="rId101"/>
    <p:sldId id="406" r:id="rId102"/>
    <p:sldId id="419" r:id="rId103"/>
    <p:sldId id="407" r:id="rId104"/>
    <p:sldId id="408" r:id="rId105"/>
    <p:sldId id="380" r:id="rId106"/>
    <p:sldId id="327" r:id="rId107"/>
  </p:sldIdLst>
  <p:sldSz cx="9144000" cy="5143500" type="screen16x9"/>
  <p:notesSz cx="7010400" cy="92964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AB"/>
    <a:srgbClr val="3399FF"/>
    <a:srgbClr val="FFFFFF"/>
    <a:srgbClr val="EAE8EA"/>
    <a:srgbClr val="EAEAE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34" autoAdjust="0"/>
    <p:restoredTop sz="94660"/>
  </p:normalViewPr>
  <p:slideViewPr>
    <p:cSldViewPr>
      <p:cViewPr varScale="1">
        <p:scale>
          <a:sx n="80" d="100"/>
          <a:sy n="80" d="100"/>
        </p:scale>
        <p:origin x="632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F970B6E1-24D8-FD4F-4D51-A0EFA5F95D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FF80783-C587-698D-4547-C1C0BB6B620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1B261E4B-6087-3EF8-FFA3-9F127A8246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7" name="Rectangle 5">
            <a:extLst>
              <a:ext uri="{FF2B5EF4-FFF2-40B4-BE49-F238E27FC236}">
                <a16:creationId xmlns:a16="http://schemas.microsoft.com/office/drawing/2014/main" id="{0510FCEA-0E16-0293-8EF8-5C7CF63502A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E55780-00D7-492F-A6B2-1845723AD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50C264B-4455-2796-2180-6EBAB58F7A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36338DC-EDF5-AF53-A578-A671E7B34D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1796CD3E-F702-3CFB-F108-E63D1D1CD8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8E10D8D9-0531-10E5-2A48-04A84FCD35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73FB686C-0E5C-CDE5-4411-F844451DD6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C6F7E873-98C8-DF05-4223-9C66A1527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A81BA005-D31B-48D7-9FC0-BDAA6E4EE7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BA005-D31B-48D7-9FC0-BDAA6E4EE702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77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4803999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6"/>
            <a:ext cx="8348464" cy="1507173"/>
          </a:xfrm>
        </p:spPr>
        <p:txBody>
          <a:bodyPr anchor="t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050" baseline="0">
                <a:solidFill>
                  <a:schemeClr val="bg1"/>
                </a:solidFill>
              </a:defRPr>
            </a:lvl1pPr>
            <a:lvl2pPr marL="0" indent="0">
              <a:buNone/>
              <a:defRPr sz="105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</p:spTree>
    <p:extLst>
      <p:ext uri="{BB962C8B-B14F-4D97-AF65-F5344CB8AC3E}">
        <p14:creationId xmlns:p14="http://schemas.microsoft.com/office/powerpoint/2010/main" val="307513092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1"/>
            <a:ext cx="7315200" cy="3227456"/>
          </a:xfr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1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1"/>
            <a:ext cx="7315200" cy="3227456"/>
          </a:xfr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7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2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9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24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10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2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1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8"/>
            <a:ext cx="3628206" cy="3168352"/>
          </a:xfrm>
        </p:spPr>
        <p:txBody>
          <a:bodyPr/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8"/>
            <a:ext cx="3628206" cy="3168352"/>
          </a:xfrm>
        </p:spPr>
        <p:txBody>
          <a:bodyPr/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2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1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706592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8"/>
            <a:ext cx="3628206" cy="3168352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8"/>
            <a:ext cx="3628206" cy="3168352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903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75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63">
            <a:extLst>
              <a:ext uri="{FF2B5EF4-FFF2-40B4-BE49-F238E27FC236}">
                <a16:creationId xmlns:a16="http://schemas.microsoft.com/office/drawing/2014/main" id="{926571BB-77FA-B16A-6044-37D402ABAA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DEC5E-0E0B-4DBF-BFB1-75C5C2B8C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666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6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803999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6"/>
            <a:ext cx="8348464" cy="1507173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433903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257175" indent="-257175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557213" indent="-214313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857250" indent="-1714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1543050" indent="-1714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2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24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826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257175" indent="-257175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543050" indent="-1714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159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257175" indent="-257175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543050" indent="-1714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883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9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3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2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9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3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1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9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3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6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1"/>
            <a:ext cx="7315200" cy="3227456"/>
          </a:xfr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6" y="4953399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2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15411BC-ECE6-4DF6-B418-8C595A2EDA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83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35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35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21446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.alberta.ca/publications/standard-specifications-for-bridge-construction-edition-17" TargetMode="Externa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>
                <a:solidFill>
                  <a:schemeClr val="bg1"/>
                </a:solidFill>
              </a:rPr>
              <a:t>MAJOR MAINTENANCE  &amp; REHABILITATION OF CONCRETE BRIDGES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32C8F-CCB8-2EFB-ED31-9DBD16A77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49F849-6A52-4769-BF0C-96717274AAAB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9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E975B52-37AD-073D-4D58-D2B6F8FBDE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276350"/>
            <a:ext cx="8229600" cy="33116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altLang="en-US" dirty="0"/>
              <a:t>Latex Modified Concrete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also started using in mid-1970’s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latex used to replace some of the water in mix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also site batched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low permeability/high slump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can be used for thin overlays &lt; 40 mm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difficult to finish and cracks easily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section of overlay can become loose if bonding problems present</a:t>
            </a:r>
            <a:endParaRPr lang="en-US" altLang="en-US" sz="1600" dirty="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58B732D-5635-7C81-D531-D4417F6AD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Types of Concrete Overlays</a:t>
            </a:r>
            <a:endParaRPr lang="en-US" sz="3200" b="1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DDF73D02-C36C-45CD-958D-F06B84E3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2297113" y="619522"/>
            <a:ext cx="4549775" cy="3412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9EBD38D3-8BC4-4E4A-5752-814B42010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51E6472E-E41F-4C91-9F14-DF7444782F2A}" type="slidenum">
              <a:rPr lang="en-US" altLang="en-US" sz="9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99</a:t>
            </a:fld>
            <a:endParaRPr lang="en-US" altLang="en-US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54">
            <a:extLst>
              <a:ext uri="{FF2B5EF4-FFF2-40B4-BE49-F238E27FC236}">
                <a16:creationId xmlns:a16="http://schemas.microsoft.com/office/drawing/2014/main" id="{DDF73D02-C36C-45CD-958D-F06B84E3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890" y="50800"/>
            <a:ext cx="6946221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9EBD38D3-8BC4-4E4A-5752-814B42010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51E6472E-E41F-4C91-9F14-DF7444782F2A}" type="slidenum">
              <a:rPr lang="en-US" altLang="en-US" sz="9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100</a:t>
            </a:fld>
            <a:endParaRPr lang="en-US" altLang="en-US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68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55">
            <a:extLst>
              <a:ext uri="{FF2B5EF4-FFF2-40B4-BE49-F238E27FC236}">
                <a16:creationId xmlns:a16="http://schemas.microsoft.com/office/drawing/2014/main" id="{2EE5C33C-6BDF-AB85-2239-842889B5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7825" y="209550"/>
            <a:ext cx="3048349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EA55EF76-1D93-C4BC-1AC2-2C930A4B92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1AD8E18F-FCC4-4429-AF53-FA6A69AE0599}" type="slidenum">
              <a:rPr lang="en-US" altLang="en-US" sz="9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101</a:t>
            </a:fld>
            <a:endParaRPr lang="en-US" altLang="en-US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57">
            <a:extLst>
              <a:ext uri="{FF2B5EF4-FFF2-40B4-BE49-F238E27FC236}">
                <a16:creationId xmlns:a16="http://schemas.microsoft.com/office/drawing/2014/main" id="{DD72B329-FE9E-CE83-B764-C2D2B7D92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974" y="438150"/>
            <a:ext cx="6222051" cy="416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68D8C569-C682-B1C9-9744-35D6AB08BD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CEE40A4C-E4B6-426D-9024-3D980587ED55}" type="slidenum">
              <a:rPr lang="en-US" altLang="en-US" sz="9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102</a:t>
            </a:fld>
            <a:endParaRPr lang="en-US" altLang="en-US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58B29-9ED2-8B9B-7C41-C684F182F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55CC1077-3FCE-476F-85A8-FAC4FFE13902}" type="slidenum">
              <a:rPr lang="en-US" altLang="en-US" sz="975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103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5E2B0-F764-27F2-AF40-C8FC4773D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Section 4 - Cast in Place Concrete </a:t>
            </a:r>
          </a:p>
          <a:p>
            <a:pPr>
              <a:defRPr/>
            </a:pPr>
            <a:r>
              <a:rPr lang="en-CA" dirty="0"/>
              <a:t>Section 15 - Polymer Overlays </a:t>
            </a:r>
          </a:p>
          <a:p>
            <a:pPr>
              <a:defRPr/>
            </a:pPr>
            <a:r>
              <a:rPr lang="en-CA" dirty="0"/>
              <a:t>Section 16 - Bridge Deck Waterproofing</a:t>
            </a:r>
          </a:p>
          <a:p>
            <a:pPr>
              <a:defRPr/>
            </a:pPr>
            <a:r>
              <a:rPr lang="en-CA" dirty="0"/>
              <a:t>Section 20 – Deck Overlays and Concrete Rehabilitation 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Link to Specifications for Bridge Construction: </a:t>
            </a:r>
          </a:p>
          <a:p>
            <a:pPr marL="0" indent="0">
              <a:buNone/>
              <a:defRPr/>
            </a:pPr>
            <a:r>
              <a:rPr lang="en-CA" dirty="0">
                <a:solidFill>
                  <a:srgbClr val="0081AB"/>
                </a:solidFill>
                <a:hlinkClick r:id="rId2"/>
              </a:rPr>
              <a:t>https://open.alberta.ca/publications/standard-specifications-for-bridge-construction-edition-17</a:t>
            </a:r>
            <a:endParaRPr lang="en-CA" dirty="0">
              <a:solidFill>
                <a:srgbClr val="0081AB"/>
              </a:solidFill>
            </a:endParaRPr>
          </a:p>
          <a:p>
            <a:pPr marL="0" indent="0">
              <a:buNone/>
              <a:defRPr/>
            </a:pP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8989C-F7F7-CBD1-5424-3092C155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dirty="0"/>
              <a:t>Specifications for Bridge Construction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01" y="267944"/>
            <a:ext cx="4114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D8173-ECD6-6546-636D-CFDF68ADE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EC0536-DD59-4E83-AA1B-035BB2582212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9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C85466B-A3F7-ACB3-775A-42ACEA7BC5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altLang="en-US" dirty="0" err="1"/>
              <a:t>Pyrament</a:t>
            </a:r>
            <a:r>
              <a:rPr lang="en-CA" altLang="en-US" dirty="0"/>
              <a:t> Cement Concrete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cement with high fly ash content – 35%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on market in early 1990’s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pre-bag mix – water added at site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fast setting, high strength, low permeability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hard to finish – shrinkage cracks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AAR problems – reduced bond</a:t>
            </a:r>
            <a:endParaRPr lang="en-US" altLang="en-US" sz="1600" dirty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DD356742-5107-20D1-FBFD-76B8E6AA1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Types of Concrete Overlays</a:t>
            </a:r>
            <a:endParaRPr lang="en-US" sz="3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F362EF6-7D11-55E8-AD39-7CCDBE079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Types of Concrete Overlays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55BB83C-472F-34EE-2E51-183A737FF3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wrap="square" anchor="t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CA" altLang="en-US" dirty="0"/>
              <a:t>Modified Silica Fume Concrete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small amount of fly ash in mix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fog curing immediately behind finishing machine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seven day wet curing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increase strength – reduces cracks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can be used with and without steel fibres</a:t>
            </a:r>
          </a:p>
          <a:p>
            <a:pPr marL="342900" lvl="1" indent="0">
              <a:lnSpc>
                <a:spcPct val="150000"/>
              </a:lnSpc>
              <a:buNone/>
              <a:defRPr/>
            </a:pPr>
            <a:endParaRPr lang="en-US" altLang="en-US" sz="16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6F5E2-5A9C-A645-CBA1-69817266D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16E15BDD-3D24-4DAE-8F94-F0F1327AE9EA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11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6DB3B3B-3813-6D1B-9F94-2457B585F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3351"/>
            <a:ext cx="8229600" cy="7620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Types of Concrete Overlays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44C5F09-C65E-51B1-B5B1-81CFEB35D6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895350"/>
            <a:ext cx="8229600" cy="3699273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en-CA" altLang="en-US" sz="1700" dirty="0"/>
              <a:t>High Performance Concrete (HPC) 45 </a:t>
            </a:r>
            <a:r>
              <a:rPr lang="en-CA" altLang="en-US" sz="1700" dirty="0" err="1"/>
              <a:t>Mpa</a:t>
            </a:r>
            <a:r>
              <a:rPr lang="en-CA" altLang="en-US" sz="1700" dirty="0"/>
              <a:t> – commonly used on AT decks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Silica fume in mix (6-8%)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Fly ash in mix (11-15%)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early use – pre-bag mix – water at site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presently mostly transit mix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low permeability – good durability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little more difficult to finish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700" dirty="0"/>
              <a:t>more sensitive to shrinkage cracks when used without fibers</a:t>
            </a:r>
          </a:p>
          <a:p>
            <a:pPr lvl="1">
              <a:lnSpc>
                <a:spcPct val="110000"/>
              </a:lnSpc>
              <a:defRPr/>
            </a:pPr>
            <a:r>
              <a:rPr lang="en-CA" altLang="en-US" sz="1700" dirty="0"/>
              <a:t>1</a:t>
            </a:r>
            <a:r>
              <a:rPr lang="en-CA" altLang="en-US" sz="1700" baseline="30000" dirty="0"/>
              <a:t>st</a:t>
            </a:r>
            <a:r>
              <a:rPr lang="en-CA" altLang="en-US" sz="1700" dirty="0"/>
              <a:t> trial deck in Alberta 2022 using 15% lime (GUL replacing GU) BF 1973 – Longview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CA" altLang="en-US" sz="1500" dirty="0"/>
              <a:t>Part of “green” initiative – lime more environmentally friendly to produce</a:t>
            </a:r>
          </a:p>
          <a:p>
            <a:pPr lvl="1">
              <a:lnSpc>
                <a:spcPct val="150000"/>
              </a:lnSpc>
              <a:defRPr/>
            </a:pPr>
            <a:endParaRPr lang="en-US" alt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9A6D6-90F0-1DF9-00CD-DAA3C9DED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43A4096F-D575-4248-BC3F-49FF29B58626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12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B70E9F0-5B70-CC33-813F-293C25BDF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Types of Concrete Overlays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6845BC2-FB63-27E6-8A8A-7DC88E8FA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wrap="square" anchor="t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HPC with Steel Fibres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steel fibres added to mix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increases tensile strength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reduces/controls shrinkage cracks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holds overlay together if debonded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commonly used in AT overlays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E6230-D118-9FE2-FDA2-07D974541E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8C75F92A-7D99-4EEF-B317-85BA40827CF9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13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C:\Users\Garry\Documents\Garry's Documents\BIM\Class A Course\2016\Presentations\2016\Reference photos\Deck Pours\DSCN3396.JPG">
            <a:extLst>
              <a:ext uri="{FF2B5EF4-FFF2-40B4-BE49-F238E27FC236}">
                <a16:creationId xmlns:a16="http://schemas.microsoft.com/office/drawing/2014/main" id="{2EEE576E-AAC3-FE19-B9BD-91E5ED95B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1966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AF07DCCD-16DB-2866-087C-3450E664A1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C16BB6D-7652-4F71-B6D3-1E8BB6BB522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6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C:\Users\Garry\Documents\Garry's Documents\BIM\Class A Course\2016\Presentations\2016\Reference photos\Deck Pours\DSCN3391.JPG">
            <a:extLst>
              <a:ext uri="{FF2B5EF4-FFF2-40B4-BE49-F238E27FC236}">
                <a16:creationId xmlns:a16="http://schemas.microsoft.com/office/drawing/2014/main" id="{2AB94A86-A063-3E4D-7108-519F526D9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89C7CCAB-6D81-1FD9-06B7-4C2FE924CB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55BBEDB-ED52-4D4B-8866-908A06D4CBBA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4" descr="C:\Users\Garry\Documents\Garry's Documents\BIM\Class A Course\2016\Presentations\2016\Reference photos\Deck Pours\DSCN3392.JPG">
            <a:extLst>
              <a:ext uri="{FF2B5EF4-FFF2-40B4-BE49-F238E27FC236}">
                <a16:creationId xmlns:a16="http://schemas.microsoft.com/office/drawing/2014/main" id="{4EEA1945-0BD4-7BB6-85A8-3D3BC514A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2135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20BE1FBD-0FB0-3C11-A4F0-9988554FE7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5DEBD83-7062-4627-A76B-12EE8AB37E6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4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 descr="C:\Users\Garry\Documents\Garry's Documents\BIM\Class A Course\2016\Presentations\2016\Reference photos\Deck Pours\DSCN4083.JPG">
            <a:extLst>
              <a:ext uri="{FF2B5EF4-FFF2-40B4-BE49-F238E27FC236}">
                <a16:creationId xmlns:a16="http://schemas.microsoft.com/office/drawing/2014/main" id="{E3D48181-926A-D058-51BB-04309FA3D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b="1836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7B2DB006-FE73-B51C-0992-A5AC163550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F264A25-7816-42EB-9622-802B922B750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06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5">
            <a:extLst>
              <a:ext uri="{FF2B5EF4-FFF2-40B4-BE49-F238E27FC236}">
                <a16:creationId xmlns:a16="http://schemas.microsoft.com/office/drawing/2014/main" id="{370AB60F-5FB8-F61A-6252-650C7E5BD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971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EA00BA9B-43C3-501A-4057-FCA8019FBC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7AC7B14-ED77-443A-B185-F64A44E89D8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5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3480C-AD76-72AC-1F38-BD82237D0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916DFE-4CFE-4C6B-BCCC-C9739E698DE4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9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4C98277-A16B-0203-A18A-19FB78BDD8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Large Percentage of All Bridge Decks (over 90%)</a:t>
            </a:r>
          </a:p>
          <a:p>
            <a:pPr>
              <a:defRPr/>
            </a:pPr>
            <a:endParaRPr lang="en-CA" altLang="en-US" dirty="0"/>
          </a:p>
          <a:p>
            <a:pPr>
              <a:defRPr/>
            </a:pPr>
            <a:r>
              <a:rPr lang="en-CA" altLang="en-US" dirty="0"/>
              <a:t>Two Main Mechanisms of Deterioration</a:t>
            </a:r>
          </a:p>
          <a:p>
            <a:pPr lvl="1">
              <a:defRPr/>
            </a:pPr>
            <a:r>
              <a:rPr lang="en-CA" altLang="en-US" sz="1600" dirty="0"/>
              <a:t>freeze thaw damage</a:t>
            </a:r>
          </a:p>
          <a:p>
            <a:pPr lvl="1">
              <a:defRPr/>
            </a:pPr>
            <a:r>
              <a:rPr lang="en-CA" altLang="en-US" sz="1600" dirty="0"/>
              <a:t>corrosion of rebar – delamination of concrete</a:t>
            </a:r>
          </a:p>
          <a:p>
            <a:pPr lvl="1">
              <a:defRPr/>
            </a:pPr>
            <a:endParaRPr lang="en-CA" altLang="en-US" sz="1600" dirty="0"/>
          </a:p>
          <a:p>
            <a:pPr>
              <a:defRPr/>
            </a:pPr>
            <a:r>
              <a:rPr lang="en-CA" altLang="en-US" dirty="0"/>
              <a:t>Prevention of Freeze Thaw Damage</a:t>
            </a:r>
          </a:p>
          <a:p>
            <a:pPr lvl="1">
              <a:defRPr/>
            </a:pPr>
            <a:r>
              <a:rPr lang="en-CA" altLang="en-US" sz="1600" dirty="0"/>
              <a:t>proper concrete mix design and air entrainment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1A5905D-87F5-20E7-2075-435B55BCB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Concrete Bridge Decks</a:t>
            </a:r>
            <a:endParaRPr lang="en-US" sz="3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 descr="C:\Users\Garry\Documents\Garry's Documents\BIM\Class A Course\2016\Presentations\2016\Reference photos\Deck Pours\DSCN4086.JPG">
            <a:extLst>
              <a:ext uri="{FF2B5EF4-FFF2-40B4-BE49-F238E27FC236}">
                <a16:creationId xmlns:a16="http://schemas.microsoft.com/office/drawing/2014/main" id="{B94B3721-E6E8-6665-EC3E-72E8BA485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6" b="1279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6A78AA2-C5D1-920C-408C-372EDEDD62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8652FD1-E6FF-46AB-9047-1A0191A519D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93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 descr="C:\Users\Garry\Documents\Garry's Documents\BIM\Class A Course\2016\Presentations\2016\Reference photos\Deck Pours\DSCN4088.JPG">
            <a:extLst>
              <a:ext uri="{FF2B5EF4-FFF2-40B4-BE49-F238E27FC236}">
                <a16:creationId xmlns:a16="http://schemas.microsoft.com/office/drawing/2014/main" id="{672BE765-96CA-1C54-57FD-508B18EC1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5826D27-5712-417D-FD3C-0D7985852E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083683B-BF47-474D-8BF8-A7370555BD3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0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C:\Users\Garry\Documents\Garry's Documents\BIM\Class A Course\2016\Presentations\2016\Reference photos\Deck Pours\DSCN7040.JPG">
            <a:extLst>
              <a:ext uri="{FF2B5EF4-FFF2-40B4-BE49-F238E27FC236}">
                <a16:creationId xmlns:a16="http://schemas.microsoft.com/office/drawing/2014/main" id="{AD14A43B-C171-2434-C509-C7089D2E8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 b="15039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8AC9A0A6-4B24-5F10-CD25-0FD9686562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96A3D4-289E-49BB-BA28-1BDD86314CD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91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AD14A43B-C171-2434-C509-C7089D2E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500" b="125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8AC9A0A6-4B24-5F10-CD25-0FD9686562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96A3D4-289E-49BB-BA28-1BDD86314CD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67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AD14A43B-C171-2434-C509-C7089D2E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500" b="125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8AC9A0A6-4B24-5F10-CD25-0FD9686562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96A3D4-289E-49BB-BA28-1BDD86314CD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91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AD14A43B-C171-2434-C509-C7089D2E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500" b="125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8AC9A0A6-4B24-5F10-CD25-0FD9686562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96A3D4-289E-49BB-BA28-1BDD86314CD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53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ACP and Polymer </a:t>
            </a:r>
            <a:r>
              <a:rPr lang="en-CA" sz="3200" b="1" dirty="0">
                <a:solidFill>
                  <a:schemeClr val="bg1"/>
                </a:solidFill>
              </a:rPr>
              <a:t>Overlays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23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D6AFD85-55FE-DFF5-2A78-DCCBDB222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Types of Membrane/ACP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42D7C5E-A610-DE76-FDF8-ED5CE66E44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Hot Applied Rubberized Membrane &amp; Protection Board with 2-40 mm Layers ACP (80 mm + 10 mm membrane = 90 mm)</a:t>
            </a:r>
          </a:p>
          <a:p>
            <a:pPr lvl="1">
              <a:defRPr/>
            </a:pPr>
            <a:r>
              <a:rPr lang="en-CA" sz="1600" dirty="0"/>
              <a:t>used on new construction</a:t>
            </a:r>
          </a:p>
          <a:p>
            <a:pPr lvl="1">
              <a:defRPr/>
            </a:pPr>
            <a:r>
              <a:rPr lang="en-CA" sz="1600" dirty="0"/>
              <a:t>dead load limits use for rehabilitation</a:t>
            </a:r>
          </a:p>
          <a:p>
            <a:pPr lvl="1">
              <a:defRPr/>
            </a:pPr>
            <a:endParaRPr lang="en-CA" sz="1600" dirty="0"/>
          </a:p>
          <a:p>
            <a:pPr>
              <a:defRPr/>
            </a:pPr>
            <a:r>
              <a:rPr lang="en-CA" dirty="0"/>
              <a:t>Sheet Membrane with 50 mm ACP</a:t>
            </a:r>
          </a:p>
          <a:p>
            <a:pPr lvl="1">
              <a:defRPr/>
            </a:pPr>
            <a:r>
              <a:rPr lang="en-CA" sz="1600" dirty="0"/>
              <a:t>repair any damage to deck</a:t>
            </a:r>
          </a:p>
          <a:p>
            <a:pPr lvl="1">
              <a:defRPr/>
            </a:pPr>
            <a:r>
              <a:rPr lang="en-CA" sz="1600" dirty="0"/>
              <a:t>requires fairly smooth surface</a:t>
            </a:r>
          </a:p>
          <a:p>
            <a:pPr lvl="1">
              <a:defRPr/>
            </a:pPr>
            <a:r>
              <a:rPr lang="en-CA" sz="1600" dirty="0"/>
              <a:t>bond with concrete and joints between sheets main concerns</a:t>
            </a:r>
          </a:p>
          <a:p>
            <a:pPr lvl="1">
              <a:defRPr/>
            </a:pPr>
            <a:r>
              <a:rPr lang="en-CA" sz="1600" dirty="0"/>
              <a:t>top of sheet rough surface to protect from and provide bond with ACP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FC2F-77FE-D639-0645-A59E1CC10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ED5619CE-46DC-4ADB-AA1E-2CFABA775D0F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26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8575D-27C3-E844-ABCB-428EF5754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FB8831-ACDF-466A-8314-0E9C8452B1A0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9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6C33D4E-D99A-8EA3-4923-70730D5BB1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Polymer Membrane with 50 mm ACP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requires relatively smooth surface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good bond with concrete decks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bond with ACP problem unless some aggregate in top layer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aggregate can affect permeability of membrane</a:t>
            </a:r>
            <a:endParaRPr lang="en-US" sz="1600" dirty="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9F73F-B917-C12E-250D-E3C7C5C82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Types of Membrane/ACP</a:t>
            </a:r>
            <a:endParaRPr lang="en-US" sz="3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C:\Users\Garry\Documents\Garry's Documents\BIM\Class A Course\2016\Presentations\2016\Reference photos\acp overlay\DSCN6878.JPG">
            <a:extLst>
              <a:ext uri="{FF2B5EF4-FFF2-40B4-BE49-F238E27FC236}">
                <a16:creationId xmlns:a16="http://schemas.microsoft.com/office/drawing/2014/main" id="{0CC17B42-6981-B7D1-D477-8BF3B74DA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9" b="1947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C2F506C7-E1A1-4D48-6276-B6520D54B3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E2E3499D-2CC2-41A4-9090-9EDAA9EEE1A1}" type="slidenum">
              <a:rPr lang="en-US" altLang="en-US" sz="900" smtClean="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28</a:t>
            </a:fld>
            <a:endParaRPr lang="en-US" altLang="en-US"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4A195-27D2-7205-50CA-5FE065EAC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BCC2E6-E184-4F48-8D75-5CB6C51F6702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90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B199341-3DC6-40B2-F5A2-4497154420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Prevention of Corrosion Damage</a:t>
            </a:r>
          </a:p>
          <a:p>
            <a:pPr lvl="1">
              <a:defRPr/>
            </a:pPr>
            <a:r>
              <a:rPr lang="en-CA" altLang="en-US" sz="1600" dirty="0"/>
              <a:t>prevent moisture/chloride entering concrete</a:t>
            </a:r>
          </a:p>
          <a:p>
            <a:pPr lvl="1">
              <a:defRPr/>
            </a:pPr>
            <a:r>
              <a:rPr lang="en-CA" altLang="en-US" sz="1600" dirty="0"/>
              <a:t>ensure concrete around rebar remains passive</a:t>
            </a:r>
          </a:p>
          <a:p>
            <a:pPr lvl="1">
              <a:defRPr/>
            </a:pPr>
            <a:r>
              <a:rPr lang="en-CA" altLang="en-US" sz="1600" dirty="0"/>
              <a:t>use non-corrosive rebar</a:t>
            </a:r>
          </a:p>
          <a:p>
            <a:pPr lvl="1">
              <a:defRPr/>
            </a:pPr>
            <a:endParaRPr lang="en-US" altLang="en-US" sz="1600" dirty="0"/>
          </a:p>
          <a:p>
            <a:pPr>
              <a:defRPr/>
            </a:pPr>
            <a:r>
              <a:rPr lang="en-CA" altLang="en-US" dirty="0"/>
              <a:t>Deck Durability – New Construction</a:t>
            </a:r>
          </a:p>
          <a:p>
            <a:pPr lvl="1">
              <a:defRPr/>
            </a:pPr>
            <a:r>
              <a:rPr lang="en-CA" altLang="en-US" sz="1600" dirty="0"/>
              <a:t>membrane and ACP</a:t>
            </a:r>
          </a:p>
          <a:p>
            <a:pPr lvl="1">
              <a:defRPr/>
            </a:pPr>
            <a:r>
              <a:rPr lang="en-CA" altLang="en-US" sz="1600" dirty="0"/>
              <a:t>epoxy coated rebar</a:t>
            </a:r>
          </a:p>
          <a:p>
            <a:pPr lvl="1">
              <a:defRPr/>
            </a:pPr>
            <a:r>
              <a:rPr lang="en-CA" altLang="en-US" sz="1600" dirty="0"/>
              <a:t>stainless steel/stainless steel clad rebar</a:t>
            </a:r>
          </a:p>
          <a:p>
            <a:pPr lvl="1">
              <a:defRPr/>
            </a:pPr>
            <a:r>
              <a:rPr lang="en-CA" altLang="en-US" sz="1600" dirty="0"/>
              <a:t>corrosion inhibitors</a:t>
            </a:r>
            <a:endParaRPr lang="en-US" altLang="en-US" sz="1600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5E57E54-3B87-3BAB-07EB-AF24208BF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Concrete Bridge Decks</a:t>
            </a:r>
            <a:endParaRPr lang="en-US" sz="3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C:\Users\Garry\Documents\Garry's Documents\BIM\Class A Course\2016\Presentations\2016\Reference photos\acp overlay\DSCN6795.JPG">
            <a:extLst>
              <a:ext uri="{FF2B5EF4-FFF2-40B4-BE49-F238E27FC236}">
                <a16:creationId xmlns:a16="http://schemas.microsoft.com/office/drawing/2014/main" id="{24AE7A45-4FC1-AC3B-B774-46602ECC5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92C9F2F-8DF1-E5BB-D4FE-79CC777869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41DFF6C9-6D88-4A28-92FC-0DED27DF9C14}" type="slidenum">
              <a:rPr lang="en-US" altLang="en-US" sz="900" smtClean="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29</a:t>
            </a:fld>
            <a:endParaRPr lang="en-US" altLang="en-US" sz="9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C:\Users\Garry\Documents\Garry's Documents\BIM\Class A Course\2016\Presentations\2016\Reference photos\acp overlay\DSCN6880.JPG">
            <a:extLst>
              <a:ext uri="{FF2B5EF4-FFF2-40B4-BE49-F238E27FC236}">
                <a16:creationId xmlns:a16="http://schemas.microsoft.com/office/drawing/2014/main" id="{EEB28E41-4799-0DB8-FD41-81EA8EA7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7B0117D3-B0C8-84A7-9EE3-2F3F38E057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A9CC38DF-2FA9-4A16-9D0A-5BB56251E932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30</a:t>
            </a:fld>
            <a:endParaRPr lang="en-US" altLang="en-US" sz="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C:\Users\Garry\Documents\Garry's Documents\BIM\Class A Course\2016\Presentations\2016\Reference photos\acp overlay\DSCN6992.JPG">
            <a:extLst>
              <a:ext uri="{FF2B5EF4-FFF2-40B4-BE49-F238E27FC236}">
                <a16:creationId xmlns:a16="http://schemas.microsoft.com/office/drawing/2014/main" id="{C81BF404-44FB-9A93-A8F0-6E328501B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3E347DA7-842B-595B-27AA-703147DE66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81DE2E57-536C-477E-A865-95F897C3F4D0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31</a:t>
            </a:fld>
            <a:endParaRPr lang="en-US" altLang="en-US" sz="9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CD8D273-A1F0-0D61-5EDA-EA9A1DE29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Thin Polymer Overlays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1D71140-04A9-50B0-4107-767887CD6F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wrap="square" anchor="t">
            <a:normAutofit lnSpcReduction="10000"/>
          </a:bodyPr>
          <a:lstStyle/>
          <a:p>
            <a:pPr>
              <a:defRPr/>
            </a:pPr>
            <a:r>
              <a:rPr lang="en-CA" dirty="0"/>
              <a:t>Flexible Epoxy Overlays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two components - must be mixed properly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can be multi-layer system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very low permeability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requires very good preparation of concrete surface</a:t>
            </a:r>
          </a:p>
          <a:p>
            <a:pPr lvl="2">
              <a:lnSpc>
                <a:spcPct val="150000"/>
              </a:lnSpc>
              <a:defRPr/>
            </a:pPr>
            <a:r>
              <a:rPr lang="en-CA" sz="1400" dirty="0"/>
              <a:t>rough texture but clean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very sensitive to weather conditions</a:t>
            </a:r>
          </a:p>
          <a:p>
            <a:pPr lvl="2">
              <a:lnSpc>
                <a:spcPct val="150000"/>
              </a:lnSpc>
              <a:defRPr/>
            </a:pPr>
            <a:r>
              <a:rPr lang="en-CA" sz="1400" dirty="0"/>
              <a:t>concrete internally dry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even flexible epoxy is a relatively brittle material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897E8-DF8C-FBCA-FA09-BC61F8C17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9902548-5866-4ABD-820D-A0C0A04DFB5A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32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60E437A-4C0A-5B7E-3E7C-6C9BBAE1D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Thin Polymer Overlays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BE5C577-F7B6-84FA-6424-4CD43D0A9D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MMA Overlays</a:t>
            </a:r>
          </a:p>
          <a:p>
            <a:pPr lvl="1">
              <a:defRPr/>
            </a:pPr>
            <a:r>
              <a:rPr lang="en-CA" sz="1600" dirty="0"/>
              <a:t>more flexible, thicker material</a:t>
            </a:r>
          </a:p>
          <a:p>
            <a:pPr lvl="1">
              <a:defRPr/>
            </a:pPr>
            <a:r>
              <a:rPr lang="en-CA" sz="1600" dirty="0"/>
              <a:t>single layer</a:t>
            </a:r>
          </a:p>
          <a:p>
            <a:pPr lvl="1">
              <a:defRPr/>
            </a:pPr>
            <a:r>
              <a:rPr lang="en-CA" sz="1600" dirty="0"/>
              <a:t>somewhat more expensive than epoxy</a:t>
            </a:r>
          </a:p>
          <a:p>
            <a:pPr lvl="1">
              <a:defRPr/>
            </a:pPr>
            <a:r>
              <a:rPr lang="en-CA" sz="1600" dirty="0"/>
              <a:t>also requires very good concrete surface preparation</a:t>
            </a:r>
          </a:p>
          <a:p>
            <a:pPr lvl="1">
              <a:defRPr/>
            </a:pPr>
            <a:r>
              <a:rPr lang="en-CA" sz="1600" dirty="0"/>
              <a:t>works better on more flexible decks</a:t>
            </a:r>
          </a:p>
          <a:p>
            <a:pPr lvl="1">
              <a:defRPr/>
            </a:pPr>
            <a:endParaRPr lang="en-CA" sz="1600" dirty="0"/>
          </a:p>
          <a:p>
            <a:pPr>
              <a:defRPr/>
            </a:pPr>
            <a:r>
              <a:rPr lang="en-CA" dirty="0"/>
              <a:t>Urethane Overlays</a:t>
            </a:r>
          </a:p>
          <a:p>
            <a:pPr lvl="1">
              <a:defRPr/>
            </a:pPr>
            <a:r>
              <a:rPr lang="en-CA" sz="1600" dirty="0"/>
              <a:t>use in parking garages</a:t>
            </a:r>
          </a:p>
          <a:p>
            <a:pPr lvl="1">
              <a:defRPr/>
            </a:pPr>
            <a:r>
              <a:rPr lang="en-CA" sz="1600" dirty="0"/>
              <a:t>not durable enough for highway traffic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5A55-5090-1EF4-1E98-8B1D22FD2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F0DE6CF6-9BF3-4420-A0B9-0F2847B239F7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33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84F0BB9C-9923-4610-0217-F5191FF26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500" b="125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7223EC47-C842-A125-BF1B-7FB839EBE7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6A56845-C03D-4701-9207-218C5F3EECF7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34</a:t>
            </a:fld>
            <a:endParaRPr lang="en-US" altLang="en-US" sz="9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9">
            <a:extLst>
              <a:ext uri="{FF2B5EF4-FFF2-40B4-BE49-F238E27FC236}">
                <a16:creationId xmlns:a16="http://schemas.microsoft.com/office/drawing/2014/main" id="{2AD99833-8FAB-650C-090B-355738A34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 b="6289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EE9E7ED0-EB5F-EBCA-6DE3-E5EE19A3C0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5B79E5E5-8515-4645-8577-0F12DE7B1013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35</a:t>
            </a:fld>
            <a:endParaRPr lang="en-US" altLang="en-US" sz="9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0">
            <a:extLst>
              <a:ext uri="{FF2B5EF4-FFF2-40B4-BE49-F238E27FC236}">
                <a16:creationId xmlns:a16="http://schemas.microsoft.com/office/drawing/2014/main" id="{CEB83F2A-7F6C-4449-0C99-A32AD7EC5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96F25AA3-F0F2-DB3D-4BAC-3E90A27E35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73600"/>
            <a:ext cx="2057400" cy="274638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FA2D0CD-6372-4C48-9B67-1951B15BB925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36</a:t>
            </a:fld>
            <a:endParaRPr lang="en-US" altLang="en-US" sz="9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1">
            <a:extLst>
              <a:ext uri="{FF2B5EF4-FFF2-40B4-BE49-F238E27FC236}">
                <a16:creationId xmlns:a16="http://schemas.microsoft.com/office/drawing/2014/main" id="{5A969BC8-1AE8-103B-E5F5-400431306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E7DFB63F-D3BB-02B4-9342-3F6F7C6EF3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A42E1577-49C2-435C-9C2D-23A1D5563093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37</a:t>
            </a:fld>
            <a:endParaRPr lang="en-US" altLang="en-US" sz="9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2">
            <a:extLst>
              <a:ext uri="{FF2B5EF4-FFF2-40B4-BE49-F238E27FC236}">
                <a16:creationId xmlns:a16="http://schemas.microsoft.com/office/drawing/2014/main" id="{43BDADFD-D7E8-DAD1-2B2F-E5CE3DCD4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b="824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9F56942D-75E3-0ACB-3220-99A58DEF50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8947CE4A-EC38-4FC7-A427-5DFB984868CB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38</a:t>
            </a:fld>
            <a:endParaRPr lang="en-US" altLang="en-US" sz="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3C0E-8D3B-3515-419E-D837F18B1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C6F52E-8593-492D-964B-74AB75E0311D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9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AF1AECC-8176-9007-C0C7-A20E6DE8BE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971550"/>
            <a:ext cx="8229600" cy="36164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CA" dirty="0"/>
              <a:t>Optimum timing gives best life cycle cost</a:t>
            </a:r>
          </a:p>
          <a:p>
            <a:pPr>
              <a:lnSpc>
                <a:spcPct val="90000"/>
              </a:lnSpc>
              <a:defRPr/>
            </a:pPr>
            <a:endParaRPr lang="en-CA" dirty="0"/>
          </a:p>
          <a:p>
            <a:pPr>
              <a:lnSpc>
                <a:spcPct val="90000"/>
              </a:lnSpc>
              <a:defRPr/>
            </a:pPr>
            <a:r>
              <a:rPr lang="en-CA" dirty="0"/>
              <a:t>Too early</a:t>
            </a:r>
          </a:p>
          <a:p>
            <a:pPr lvl="1">
              <a:lnSpc>
                <a:spcPct val="90000"/>
              </a:lnSpc>
              <a:defRPr/>
            </a:pPr>
            <a:r>
              <a:rPr lang="en-CA" sz="1600" dirty="0"/>
              <a:t>existing deck protection still working</a:t>
            </a:r>
          </a:p>
          <a:p>
            <a:pPr lvl="1">
              <a:lnSpc>
                <a:spcPct val="90000"/>
              </a:lnSpc>
              <a:defRPr/>
            </a:pPr>
            <a:r>
              <a:rPr lang="en-CA" sz="1600" dirty="0"/>
              <a:t>no significant damage to deck</a:t>
            </a:r>
          </a:p>
          <a:p>
            <a:pPr lvl="1">
              <a:lnSpc>
                <a:spcPct val="90000"/>
              </a:lnSpc>
              <a:defRPr/>
            </a:pPr>
            <a:r>
              <a:rPr lang="en-CA" sz="1600" dirty="0"/>
              <a:t>future life of deck/bridge not shortened if rehabilitation delayed</a:t>
            </a:r>
          </a:p>
          <a:p>
            <a:pPr lvl="1">
              <a:lnSpc>
                <a:spcPct val="90000"/>
              </a:lnSpc>
              <a:defRPr/>
            </a:pPr>
            <a:endParaRPr lang="en-CA" sz="1600" dirty="0"/>
          </a:p>
          <a:p>
            <a:pPr>
              <a:lnSpc>
                <a:spcPct val="90000"/>
              </a:lnSpc>
              <a:defRPr/>
            </a:pPr>
            <a:r>
              <a:rPr lang="en-CA" dirty="0"/>
              <a:t>Too late</a:t>
            </a:r>
          </a:p>
          <a:p>
            <a:pPr lvl="1">
              <a:lnSpc>
                <a:spcPct val="90000"/>
              </a:lnSpc>
              <a:defRPr/>
            </a:pPr>
            <a:r>
              <a:rPr lang="en-CA" sz="1600" dirty="0"/>
              <a:t>significant corrosion damage to deck</a:t>
            </a:r>
          </a:p>
          <a:p>
            <a:pPr lvl="1">
              <a:lnSpc>
                <a:spcPct val="90000"/>
              </a:lnSpc>
              <a:defRPr/>
            </a:pPr>
            <a:r>
              <a:rPr lang="en-CA" sz="1600" dirty="0"/>
              <a:t>rehabilitation costs have significantly increased</a:t>
            </a:r>
          </a:p>
          <a:p>
            <a:pPr lvl="1">
              <a:lnSpc>
                <a:spcPct val="90000"/>
              </a:lnSpc>
              <a:defRPr/>
            </a:pPr>
            <a:r>
              <a:rPr lang="en-CA" sz="1600" dirty="0"/>
              <a:t>high chlorides or other factors have significantly shortened life of deck/bridge</a:t>
            </a:r>
          </a:p>
          <a:p>
            <a:pPr lvl="1">
              <a:lnSpc>
                <a:spcPct val="90000"/>
              </a:lnSpc>
              <a:defRPr/>
            </a:pPr>
            <a:endParaRPr lang="en-CA" sz="1600" dirty="0"/>
          </a:p>
          <a:p>
            <a:pPr>
              <a:lnSpc>
                <a:spcPct val="90000"/>
              </a:lnSpc>
              <a:defRPr/>
            </a:pPr>
            <a:r>
              <a:rPr lang="en-CA" dirty="0"/>
              <a:t>Great deal of experience and judgement to determine optimum timing</a:t>
            </a:r>
            <a:endParaRPr lang="en-US" dirty="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F329A34A-A1EB-5910-47AE-1DD03C1F2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Deck Rehabilitation - Timing</a:t>
            </a:r>
            <a:endParaRPr lang="en-US" sz="32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23">
            <a:extLst>
              <a:ext uri="{FF2B5EF4-FFF2-40B4-BE49-F238E27FC236}">
                <a16:creationId xmlns:a16="http://schemas.microsoft.com/office/drawing/2014/main" id="{85600E77-156E-BA42-F7F5-E002DCF0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9389" y="209550"/>
            <a:ext cx="3105221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3D273A8D-26EA-EDC1-9C04-29A2E34B2B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B0EA4356-6DF1-4812-A5FD-FC1FAA4D1316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39</a:t>
            </a:fld>
            <a:endParaRPr lang="en-US" altLang="en-US" sz="9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472D576-D044-15F1-97BB-330A34C54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81AB"/>
                </a:solidFill>
              </a:rPr>
              <a:t>Cathodic Protection Systems</a:t>
            </a:r>
            <a:endParaRPr lang="en-US" b="1" dirty="0">
              <a:solidFill>
                <a:srgbClr val="0081AB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67FBF58-C087-50D2-1D2F-C0793AA521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Conductive Wire Mesh in Overlay (Titanium)</a:t>
            </a:r>
          </a:p>
          <a:p>
            <a:pPr lvl="1">
              <a:defRPr/>
            </a:pPr>
            <a:r>
              <a:rPr lang="en-CA" sz="1600" dirty="0"/>
              <a:t>requires concrete overlay</a:t>
            </a:r>
          </a:p>
          <a:p>
            <a:pPr lvl="1">
              <a:defRPr/>
            </a:pPr>
            <a:r>
              <a:rPr lang="en-CA" sz="1600" dirty="0"/>
              <a:t>must eliminate all shorts between mesh and deck</a:t>
            </a:r>
          </a:p>
          <a:p>
            <a:pPr lvl="1">
              <a:defRPr/>
            </a:pPr>
            <a:r>
              <a:rPr lang="en-CA" sz="1600" dirty="0"/>
              <a:t>requires monitoring</a:t>
            </a:r>
          </a:p>
          <a:p>
            <a:pPr lvl="1">
              <a:defRPr/>
            </a:pPr>
            <a:endParaRPr lang="en-CA" sz="1600" dirty="0"/>
          </a:p>
          <a:p>
            <a:pPr>
              <a:defRPr/>
            </a:pPr>
            <a:r>
              <a:rPr lang="en-CA" dirty="0"/>
              <a:t>Under Deck Conductive Coating</a:t>
            </a:r>
          </a:p>
          <a:p>
            <a:pPr lvl="1">
              <a:defRPr/>
            </a:pPr>
            <a:r>
              <a:rPr lang="en-CA" sz="1600" dirty="0"/>
              <a:t>do not require concrete overlay</a:t>
            </a:r>
          </a:p>
          <a:p>
            <a:pPr lvl="1">
              <a:defRPr/>
            </a:pPr>
            <a:r>
              <a:rPr lang="en-CA" sz="1600" dirty="0"/>
              <a:t>still must eliminate all shorts</a:t>
            </a:r>
          </a:p>
          <a:p>
            <a:pPr lvl="1">
              <a:defRPr/>
            </a:pPr>
            <a:r>
              <a:rPr lang="en-CA" sz="1600" dirty="0"/>
              <a:t>requires monitoring</a:t>
            </a:r>
          </a:p>
          <a:p>
            <a:pPr lvl="1">
              <a:defRPr/>
            </a:pPr>
            <a:r>
              <a:rPr lang="en-CA" sz="1600" dirty="0"/>
              <a:t>long-term performance not proven</a:t>
            </a:r>
          </a:p>
          <a:p>
            <a:pPr lvl="1">
              <a:defRPr/>
            </a:pPr>
            <a:r>
              <a:rPr lang="en-CA" sz="1600" dirty="0"/>
              <a:t>coating system appears to dry out and become non-conductive with time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513AF-201A-237C-2340-2FECDB832A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504" y="4673378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EF56DD3A-7F53-4044-918E-A945FC45B1C9}" type="slidenum">
              <a:rPr lang="en-US" altLang="en-US" sz="975">
                <a:solidFill>
                  <a:schemeClr val="tx1">
                    <a:tint val="75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40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6">
            <a:extLst>
              <a:ext uri="{FF2B5EF4-FFF2-40B4-BE49-F238E27FC236}">
                <a16:creationId xmlns:a16="http://schemas.microsoft.com/office/drawing/2014/main" id="{FE7C3DEA-4FBF-C348-088E-C5AD668D3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559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E6B92CE-13E4-730D-C325-7333EB3368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6DC5AE1-005E-4A95-95F9-46BDA6E38D79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41</a:t>
            </a:fld>
            <a:endParaRPr lang="en-US" altLang="en-US" sz="9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Girder Connections and Strengthening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13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3CDB-4508-8EB6-00F5-722FD899F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12FA0FDC-8CDA-4934-92D4-68722D3C8D5D}" type="slidenum">
              <a:rPr lang="en-US" altLang="en-US" sz="975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43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091A063-63DB-4A5C-470B-4E4723C72F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AT has a number of concrete girder types that are placed side by side and connected together by grout-keys or connector bolts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These grout keys have not stood up well over time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During rehabilitation of these type bridges the lateral connections are usually upgraded and supplemented (underslung beams, lateral post-tensioning)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US" dirty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099C34F-6A32-0AF2-172B-A5294FD1B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b="1" dirty="0"/>
              <a:t>Lateral Connection Between Girders</a:t>
            </a:r>
            <a:endParaRPr lang="en-US" sz="32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4C20-B222-238E-90A7-E911689D5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>
            <a:lvl1pPr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F691D63B-6EE6-4B4B-9B71-E5AAF13BA428}" type="slidenum">
              <a:rPr lang="en-US" altLang="en-US" sz="975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altLang="en-US" sz="975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465C3-B48A-C97A-107D-EDEEEAF6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Autofit/>
          </a:bodyPr>
          <a:lstStyle/>
          <a:p>
            <a:pPr>
              <a:defRPr/>
            </a:pPr>
            <a:r>
              <a:rPr lang="en-CA" sz="3200" b="1" dirty="0">
                <a:solidFill>
                  <a:srgbClr val="0081AB"/>
                </a:solidFill>
              </a:rPr>
              <a:t>Typical Shear Key – PM Girders</a:t>
            </a:r>
          </a:p>
        </p:txBody>
      </p:sp>
      <p:pic>
        <p:nvPicPr>
          <p:cNvPr id="22533" name="Picture 2" descr="C:\Users\Garry\Documents\Garry's Documents\BIM\Class A Course\2016\Presentations\2016\Reference photos\grout keys\DSC06102.JPG">
            <a:extLst>
              <a:ext uri="{FF2B5EF4-FFF2-40B4-BE49-F238E27FC236}">
                <a16:creationId xmlns:a16="http://schemas.microsoft.com/office/drawing/2014/main" id="{0C894350-B5D8-FA50-EF12-2283417B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9" y="1200151"/>
            <a:ext cx="4525962" cy="33944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17C9D-BCFC-5CA6-03F3-A8C84D610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DF1BF74E-F2B0-4CB7-9832-509DC91E7929}" type="slidenum">
              <a:rPr lang="en-US" altLang="en-US" sz="975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pic>
        <p:nvPicPr>
          <p:cNvPr id="23557" name="Picture 2" descr="C:\Users\Garry\Documents\Garry's Documents\BIM\Class A Course\2016\Presentations\2016\Reference photos\grout keys\DSC06321.JPG">
            <a:extLst>
              <a:ext uri="{FF2B5EF4-FFF2-40B4-BE49-F238E27FC236}">
                <a16:creationId xmlns:a16="http://schemas.microsoft.com/office/drawing/2014/main" id="{AEE2F154-F219-DFC9-6579-B8EC45E02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" b="38866"/>
          <a:stretch/>
        </p:blipFill>
        <p:spPr bwMode="auto">
          <a:xfrm>
            <a:off x="539552" y="1356959"/>
            <a:ext cx="8229600" cy="32310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55ECA-785D-0830-2DAC-C1E891EA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dirty="0"/>
              <a:t>Grouting Girder Shear Keys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47891-66EE-B260-42C8-34E43C10B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FC5CA72F-6079-4D4D-8A73-0A667CD92F06}" type="slidenum">
              <a:rPr lang="en-US" altLang="en-US" sz="975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46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88269BD-CA68-4361-2BA2-56C6F63614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Short Span Girders with Bolted Connector Pockets (HC,VS,SM,SL)</a:t>
            </a:r>
          </a:p>
          <a:p>
            <a:pPr lvl="1">
              <a:defRPr/>
            </a:pPr>
            <a:r>
              <a:rPr lang="en-CA" sz="1800" dirty="0"/>
              <a:t>reinforced concrete overlay (nominally 150 mm)</a:t>
            </a:r>
          </a:p>
          <a:p>
            <a:pPr lvl="1">
              <a:defRPr/>
            </a:pPr>
            <a:r>
              <a:rPr lang="en-CA" sz="1800" dirty="0"/>
              <a:t>hair pin bars and grouting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Longer Span Girders (FC, VF, FM)</a:t>
            </a:r>
          </a:p>
          <a:p>
            <a:pPr lvl="1">
              <a:defRPr/>
            </a:pPr>
            <a:r>
              <a:rPr lang="en-CA" sz="1800" dirty="0"/>
              <a:t>lateral stressing</a:t>
            </a:r>
          </a:p>
          <a:p>
            <a:pPr lvl="1">
              <a:defRPr/>
            </a:pPr>
            <a:r>
              <a:rPr lang="en-CA" sz="1800" dirty="0"/>
              <a:t>underslung beams</a:t>
            </a:r>
          </a:p>
          <a:p>
            <a:pPr lvl="1">
              <a:defRPr/>
            </a:pPr>
            <a:r>
              <a:rPr lang="en-CA" sz="1800" dirty="0"/>
              <a:t>combination of both</a:t>
            </a:r>
            <a:endParaRPr lang="en-US" sz="1800" dirty="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DFDE4840-2C5E-D29A-3557-63F8572F1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b="1" dirty="0"/>
              <a:t>Lateral Connection Between Girders</a:t>
            </a:r>
            <a:endParaRPr lang="en-US" sz="32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892A5-59E3-A1FD-8CA7-9C1EF1E6C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61B0341B-8948-4F77-B047-95001DB73411}" type="slidenum">
              <a:rPr lang="en-US" altLang="en-US" sz="975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pic>
        <p:nvPicPr>
          <p:cNvPr id="25605" name="Picture 5" descr="C:\Users\Garry\Documents\Garry's Documents\BIM\Class A Course\2016\Presentations\2016\Reference photos\Lateral Stress\76850_20150224_003.JPG">
            <a:extLst>
              <a:ext uri="{FF2B5EF4-FFF2-40B4-BE49-F238E27FC236}">
                <a16:creationId xmlns:a16="http://schemas.microsoft.com/office/drawing/2014/main" id="{18EA9D69-89D3-1D56-5786-E31CCCA6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219" y="886747"/>
            <a:ext cx="4979562" cy="37346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F80CE-94D4-3DDC-BB87-6F41100D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dirty="0"/>
              <a:t>Lateral Stressing  and Underslung Beam – FC Girders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2" descr="C:\Users\Garry\Documents\Garry's Documents\BIM\Class A Course\2016\Presentations\2016\Reference photos\Lateral Stress\76850_20150224_001.JPG">
            <a:extLst>
              <a:ext uri="{FF2B5EF4-FFF2-40B4-BE49-F238E27FC236}">
                <a16:creationId xmlns:a16="http://schemas.microsoft.com/office/drawing/2014/main" id="{0DAC0481-C0AC-1E94-BB7C-73F13B72C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6B792685-D5F2-67CA-8FF1-1E603EC79A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E80C0D-0842-4042-854C-9F430D82123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4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DCF32-21AD-7588-3B22-1365A5E71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A637B-6E7C-44B1-BB2B-4B610359AF7E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90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4FE4EF8-83EB-4182-ED0D-D1F6E0030B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CA" altLang="en-US" dirty="0"/>
              <a:t>Concrete Overlays</a:t>
            </a:r>
          </a:p>
          <a:p>
            <a:pPr lvl="1">
              <a:defRPr/>
            </a:pPr>
            <a:r>
              <a:rPr lang="en-CA" altLang="en-US" sz="1600" dirty="0"/>
              <a:t>provides durable long lasting wearing surface</a:t>
            </a:r>
          </a:p>
          <a:p>
            <a:pPr lvl="1">
              <a:defRPr/>
            </a:pPr>
            <a:r>
              <a:rPr lang="en-CA" altLang="en-US" sz="1600" dirty="0"/>
              <a:t>less permeable – reduces moisture in deck</a:t>
            </a:r>
          </a:p>
          <a:p>
            <a:pPr lvl="1">
              <a:defRPr/>
            </a:pPr>
            <a:r>
              <a:rPr lang="en-CA" altLang="en-US" sz="1600" dirty="0"/>
              <a:t>reduces rate of corrosion</a:t>
            </a:r>
          </a:p>
          <a:p>
            <a:pPr lvl="1">
              <a:defRPr/>
            </a:pPr>
            <a:endParaRPr lang="en-CA" altLang="en-US" sz="1600" dirty="0"/>
          </a:p>
          <a:p>
            <a:pPr>
              <a:defRPr/>
            </a:pPr>
            <a:r>
              <a:rPr lang="en-CA" altLang="en-US" dirty="0"/>
              <a:t>Waterproofing Membrane and ACP</a:t>
            </a:r>
          </a:p>
          <a:p>
            <a:pPr lvl="1">
              <a:defRPr/>
            </a:pPr>
            <a:r>
              <a:rPr lang="en-CA" altLang="en-US" sz="1600" dirty="0"/>
              <a:t>waterproofs deck surface</a:t>
            </a:r>
          </a:p>
          <a:p>
            <a:pPr lvl="1">
              <a:defRPr/>
            </a:pPr>
            <a:r>
              <a:rPr lang="en-CA" altLang="en-US" sz="1600" dirty="0"/>
              <a:t>stops additional moisture getting in deck</a:t>
            </a:r>
          </a:p>
          <a:p>
            <a:pPr lvl="1">
              <a:defRPr/>
            </a:pPr>
            <a:r>
              <a:rPr lang="en-CA" altLang="en-US" sz="1600" dirty="0"/>
              <a:t>significantly reduces corrosion</a:t>
            </a:r>
          </a:p>
          <a:p>
            <a:pPr lvl="1">
              <a:defRPr/>
            </a:pPr>
            <a:r>
              <a:rPr lang="en-CA" altLang="en-US" sz="1600" dirty="0"/>
              <a:t>membrane/ACP not as long lasting of a wearing surface as concrete</a:t>
            </a:r>
            <a:endParaRPr lang="en-US" altLang="en-US" sz="1600" dirty="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66A491D-3223-F7AF-576F-3D5DA61CE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Methods/Options for Rehabilitation</a:t>
            </a:r>
            <a:endParaRPr lang="en-US" sz="32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Girder Shear Strengthening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4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4" descr="C:\Users\Garry\Documents\Garry's Documents\BIM\Class A Course\2016\Presentations\2016\Reference photos\girder strengthening\DSCN5953.JPG">
            <a:extLst>
              <a:ext uri="{FF2B5EF4-FFF2-40B4-BE49-F238E27FC236}">
                <a16:creationId xmlns:a16="http://schemas.microsoft.com/office/drawing/2014/main" id="{4E9770ED-BC29-10F4-6DB8-52F34FB12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5B5F01A6-0BB3-E067-BDC4-2D631ED308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B4F330C-B194-41A0-9B51-97EC5BCD7E6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02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C:\Users\Garry\Documents\Garry's Documents\BIM\Class A Course\2016\Presentations\2016\Reference photos\girder strengthening\DSCN5970.JPG">
            <a:extLst>
              <a:ext uri="{FF2B5EF4-FFF2-40B4-BE49-F238E27FC236}">
                <a16:creationId xmlns:a16="http://schemas.microsoft.com/office/drawing/2014/main" id="{94633C9A-51E4-61C8-BA41-FBB2DED6D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9DD19177-19C7-5970-A092-6DF17832F1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24A3870-4A5E-4B1A-8BFA-AFEC44A4D68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54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 descr="C:\Users\Garry\Documents\Garry's Documents\BIM\Class A Course\2016\Presentations\2016\Reference photos\girder strengthening\DSCN6921.JPG">
            <a:extLst>
              <a:ext uri="{FF2B5EF4-FFF2-40B4-BE49-F238E27FC236}">
                <a16:creationId xmlns:a16="http://schemas.microsoft.com/office/drawing/2014/main" id="{418BCF9B-7292-FD58-AFA6-072A0EE7D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1441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D7B9FC0-43A8-AF24-626F-D75ED1A104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38EB294-685E-474A-A4A6-3C638A1A96A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35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>
            <a:extLst>
              <a:ext uri="{FF2B5EF4-FFF2-40B4-BE49-F238E27FC236}">
                <a16:creationId xmlns:a16="http://schemas.microsoft.com/office/drawing/2014/main" id="{BEF3A69E-03F6-189A-E1F8-96DC44C8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500" b="125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1EB5E36-4142-D4A4-11C4-5AAD3DE021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5F9ED99-E1BC-4B9A-A07F-49892633139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20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 descr="C:\Users\Garry\Documents\Garry's Documents\BIM\Class A Course\2016\Presentations\2016\Reference photos\girder strengthening\DSCN6691.JPG">
            <a:extLst>
              <a:ext uri="{FF2B5EF4-FFF2-40B4-BE49-F238E27FC236}">
                <a16:creationId xmlns:a16="http://schemas.microsoft.com/office/drawing/2014/main" id="{BEF3A69E-03F6-189A-E1F8-96DC44C89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15068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1EB5E36-4142-D4A4-11C4-5AAD3DE021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5F9ED99-E1BC-4B9A-A07F-49892633139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71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>
            <a:extLst>
              <a:ext uri="{FF2B5EF4-FFF2-40B4-BE49-F238E27FC236}">
                <a16:creationId xmlns:a16="http://schemas.microsoft.com/office/drawing/2014/main" id="{66AD5C72-C7F5-BDE8-A768-25DE8838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2500" b="125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18E1E425-838F-FDBA-B8D1-CEB6FD6FC4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9219248-7815-48C9-AC14-3F4D28D2DC7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94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 descr="C:\Users\Garry\Documents\Garry's Documents\BIM\Class A Course\2016\Presentations\2016\Reference photos\girder strengthening\DSCN6754.JPG">
            <a:extLst>
              <a:ext uri="{FF2B5EF4-FFF2-40B4-BE49-F238E27FC236}">
                <a16:creationId xmlns:a16="http://schemas.microsoft.com/office/drawing/2014/main" id="{66AD5C72-C7F5-BDE8-A768-25DE88383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9" b="210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18E1E425-838F-FDBA-B8D1-CEB6FD6FC4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9219248-7815-48C9-AC14-3F4D28D2DC7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72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 descr="C:\Users\Garry\Documents\Garry's Documents\BIM\Class A Course\2016\Presentations\2016\Reference photos\girder strengthening\DSCN7925.JPG">
            <a:extLst>
              <a:ext uri="{FF2B5EF4-FFF2-40B4-BE49-F238E27FC236}">
                <a16:creationId xmlns:a16="http://schemas.microsoft.com/office/drawing/2014/main" id="{7F501373-AB0A-85E3-F959-C1D519FC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AC3D74F-04E6-50C6-025A-C22B73E3BE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FB3B90-CAD3-4429-B03A-ACDDCA4BEB9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64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 descr="C:\Users\Garry\Documents\Garry's Documents\BIM\Class A Course\2016\Presentations\2016\Reference photos\girder strengthening\DSCN7928.JPG">
            <a:extLst>
              <a:ext uri="{FF2B5EF4-FFF2-40B4-BE49-F238E27FC236}">
                <a16:creationId xmlns:a16="http://schemas.microsoft.com/office/drawing/2014/main" id="{DB7B1273-EF81-E809-C0D8-1E8AF75B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b="2112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0244552-D43E-EBB9-94D2-0BD1767D20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C3218C-F7DD-4A71-B672-68DA21A6896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B4335-AFEA-8007-B0DD-EC5CB57DD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E53A5D-C87F-4C88-8270-C0B89B8A867E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9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8C6F689-0978-F61C-64EA-25FF6A3FD9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Thin Polymer Overlays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membrane without protection of ACP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does not add significant dead load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existing concrete deck in good condition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need very good bond with concrete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subject to damage from snow </a:t>
            </a:r>
            <a:r>
              <a:rPr lang="en-CA" sz="1600" dirty="0" err="1"/>
              <a:t>plows</a:t>
            </a:r>
            <a:r>
              <a:rPr lang="en-CA" sz="1600" dirty="0"/>
              <a:t>, vehicle wear, UV rays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F41AEBE-B295-9080-05D2-F99D9C792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Methods/Options for Rehabilitation</a:t>
            </a:r>
            <a:endParaRPr lang="en-US" sz="32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Deck Joints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61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64C22-1C49-5E38-B58D-AD028364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E998B17B-0CCB-4535-AADE-CFA605FF9FA6}" type="slidenum">
              <a:rPr lang="en-US" altLang="en-US" sz="975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60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507EA48-C049-5E9C-BD0C-73697B5E65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CA" altLang="en-US" dirty="0"/>
              <a:t>Pre – 1975 Bridges</a:t>
            </a:r>
          </a:p>
          <a:p>
            <a:pPr lvl="1">
              <a:defRPr/>
            </a:pPr>
            <a:r>
              <a:rPr lang="en-CA" altLang="en-US" sz="1800" dirty="0"/>
              <a:t>lots of simple spans</a:t>
            </a:r>
          </a:p>
          <a:p>
            <a:pPr lvl="1">
              <a:defRPr/>
            </a:pPr>
            <a:r>
              <a:rPr lang="en-CA" altLang="en-US" sz="1800" dirty="0"/>
              <a:t>lots of non-waterproof joints</a:t>
            </a:r>
          </a:p>
          <a:p>
            <a:pPr>
              <a:defRPr/>
            </a:pPr>
            <a:endParaRPr lang="en-CA" altLang="en-US" dirty="0"/>
          </a:p>
          <a:p>
            <a:pPr>
              <a:defRPr/>
            </a:pPr>
            <a:r>
              <a:rPr lang="en-CA" altLang="en-US" dirty="0"/>
              <a:t>Existing Practice</a:t>
            </a:r>
          </a:p>
          <a:p>
            <a:pPr lvl="1">
              <a:defRPr/>
            </a:pPr>
            <a:r>
              <a:rPr lang="en-CA" altLang="en-US" sz="1800" dirty="0"/>
              <a:t>continuous spans, eliminate deck joints where possible</a:t>
            </a:r>
          </a:p>
          <a:p>
            <a:pPr lvl="1">
              <a:defRPr/>
            </a:pPr>
            <a:r>
              <a:rPr lang="en-CA" altLang="en-US" sz="1800" dirty="0"/>
              <a:t>joints waterproof or with drainage systems</a:t>
            </a:r>
            <a:endParaRPr lang="en-US" altLang="en-US" sz="1800" dirty="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0651682-C07D-3B6F-D734-5C971B5F5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b="1" dirty="0"/>
              <a:t>Bridge Deck Joints</a:t>
            </a:r>
            <a:endParaRPr lang="en-US" sz="32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4624-9266-B212-D7F3-1FA768025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5D738B08-470B-44E6-B69F-0AC80C568BA5}" type="slidenum">
              <a:rPr lang="en-US" altLang="en-US" sz="975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61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1BAEBAA-9E41-73B9-B47A-CFF08EE83D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Strip Seal Joints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waterproof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a rubber/neoprene seal attached to metal extrusion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moderate thermal movements (up to approx. 75 mm)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make sure installation fills all voids behind extrusions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work well but seals must be replaced from time to time</a:t>
            </a:r>
            <a:endParaRPr lang="en-US" sz="1600" dirty="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A23471FF-1542-0BF8-11D2-538590AA9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b="1" dirty="0"/>
              <a:t>Types of Deck Joints</a:t>
            </a:r>
            <a:endParaRPr lang="en-US" sz="32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2E971-1D5E-85B0-FEAF-7139F08ED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47F8451F-DB36-4C45-BD41-CF7FD95DD7D2}" type="slidenum">
              <a:rPr lang="en-US" altLang="en-US" sz="975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62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EDAA9BB-2519-6E27-5847-952F2089D2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Finger Plate Joints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non-waterproof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sliding finger plates with plumbing/drainage system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works for large thermal movements (&gt; 75 mm)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careful to fill all voids behind plates when installing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mis-alignment of fingers due to dead load creep and abutment rotation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plumbing/drainage systems need to be cleaned out from time to time</a:t>
            </a:r>
            <a:endParaRPr lang="en-US" sz="1600" dirty="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BC687A4D-F198-1BD0-00CE-497B210B2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b="1" dirty="0"/>
              <a:t>Types of Deck Joints</a:t>
            </a:r>
            <a:endParaRPr lang="en-US" sz="3200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2A31E-AF40-C9B2-CC19-ACBFE1944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3"/>
            <a:ext cx="2057400" cy="274637"/>
          </a:xfr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D7384115-6224-4558-9335-B873ED3AE105}" type="slidenum">
              <a:rPr lang="en-US" altLang="en-US" sz="975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63</a:t>
            </a:fld>
            <a:endParaRPr lang="en-US" altLang="en-US" sz="975">
              <a:solidFill>
                <a:srgbClr val="000000"/>
              </a:solidFill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D4AACC3-6EDF-F22B-3179-01520932CB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56959"/>
            <a:ext cx="8229600" cy="3231016"/>
          </a:xfrm>
        </p:spPr>
        <p:txBody>
          <a:bodyPr wrap="square" anchor="t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Small Movement Joints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800" dirty="0"/>
              <a:t>small movements due to live load deflection, etc.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800" dirty="0"/>
              <a:t>compression seals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800" dirty="0"/>
              <a:t>types of caulking materials</a:t>
            </a:r>
            <a:endParaRPr lang="en-US" sz="1800" dirty="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B0BB00E-896E-AD6C-F00F-B51C4DEE58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wrap="square" anchor="t">
            <a:noAutofit/>
          </a:bodyPr>
          <a:lstStyle/>
          <a:p>
            <a:pPr>
              <a:defRPr/>
            </a:pPr>
            <a:r>
              <a:rPr lang="en-CA" sz="3200" b="1" dirty="0"/>
              <a:t>Types of Deck Joints</a:t>
            </a:r>
            <a:endParaRPr lang="en-US" sz="32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9">
            <a:extLst>
              <a:ext uri="{FF2B5EF4-FFF2-40B4-BE49-F238E27FC236}">
                <a16:creationId xmlns:a16="http://schemas.microsoft.com/office/drawing/2014/main" id="{CA73ECF6-A4A3-16E0-B9B6-96297ABAE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7606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F74F4C0E-FC2C-A8C2-7236-2171F8D389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6140D3-79A5-4BC1-B542-0CB94B49C64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576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32">
            <a:extLst>
              <a:ext uri="{FF2B5EF4-FFF2-40B4-BE49-F238E27FC236}">
                <a16:creationId xmlns:a16="http://schemas.microsoft.com/office/drawing/2014/main" id="{87BB7220-1878-8C3F-9D78-80A9268A5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B496478A-16C5-205D-CE0A-386B40DE25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BEC85F1-8211-4A00-ADE8-FF1BF54887EA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26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4" descr="C:\Users\Garry\Documents\Garry's Documents\BIM\Class A Course\2016\Presentations\2016\Reference photos\Joints\DSCN6441.JPG">
            <a:extLst>
              <a:ext uri="{FF2B5EF4-FFF2-40B4-BE49-F238E27FC236}">
                <a16:creationId xmlns:a16="http://schemas.microsoft.com/office/drawing/2014/main" id="{8A2DC6A1-DB32-68D2-0D05-B0D84E33B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784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2A532171-00D3-383F-34D7-E5DAA95F09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A75FDA5-1789-46DE-A794-0C81A80D8B6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390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C:\Users\Garry\Documents\Garry's Documents\BIM\Class A Course\2016\Presentations\2016\Reference photos\Deck Pours\DSCN7043.JPG">
            <a:extLst>
              <a:ext uri="{FF2B5EF4-FFF2-40B4-BE49-F238E27FC236}">
                <a16:creationId xmlns:a16="http://schemas.microsoft.com/office/drawing/2014/main" id="{607596B7-8592-83C3-50A0-27E731096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" b="21188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FBCD0C61-6814-DFBF-DE10-37C3B099C3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5147500-452C-4CD4-9E51-E42176A9EF0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76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 descr="C:\Users\Garry\Documents\Garry's Documents\BIM\Class A Course\2016\Presentations\2016\Reference photos\Deck Pours\DSCN7082.JPG">
            <a:extLst>
              <a:ext uri="{FF2B5EF4-FFF2-40B4-BE49-F238E27FC236}">
                <a16:creationId xmlns:a16="http://schemas.microsoft.com/office/drawing/2014/main" id="{2450827D-0DA9-8677-C9AB-CFC4AE27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14A40D70-C63E-1C84-72E0-F54ACD6D23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070E9AF-FD35-45EE-A5CC-5D4295E2737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6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B7B5E-BE4D-5ED6-5CCA-00A722259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355BA5-8F05-4119-AF25-49C6EEAF3498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90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2A1D88C-36FC-0F37-20F4-3BF555C03B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Cathodic Protection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electric potential over deck surface prevents additional corrosion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use when existing corrosion activity very high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need power source at site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generally needs to be used with concrete overlay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1600" dirty="0"/>
              <a:t>monitoring and maintenance required to ensure system is working</a:t>
            </a:r>
            <a:endParaRPr lang="en-US" sz="1600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0BCAC630-8528-5847-A372-955D89453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Methods/Options for Rehabilitation</a:t>
            </a:r>
            <a:endParaRPr lang="en-US" sz="32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C:\Users\Garry\Documents\Garry's Documents\BIM\Class A Course\2016\Presentations\2016\Reference photos\Joints\DSCN7105.JPG">
            <a:extLst>
              <a:ext uri="{FF2B5EF4-FFF2-40B4-BE49-F238E27FC236}">
                <a16:creationId xmlns:a16="http://schemas.microsoft.com/office/drawing/2014/main" id="{C15CD655-3C01-217C-ABDE-24CF08719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" b="2414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3D3E86A6-D826-0F6C-3695-A9DE90D2CF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583BF20-9216-4AB4-BF0A-6529CFD710D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917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Garry\Documents\Garry's Documents\BIM\Class A Course\2016\Presentations\2016\Reference photos\Joints\IMG_1458.JPG">
            <a:extLst>
              <a:ext uri="{FF2B5EF4-FFF2-40B4-BE49-F238E27FC236}">
                <a16:creationId xmlns:a16="http://schemas.microsoft.com/office/drawing/2014/main" id="{AA08B92A-F291-A45D-CC51-DA0944E2D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 b="778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325EDD18-91E8-FB59-AE47-0F8A78CEDA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0D3575-48EB-41F2-B434-1C35D75832E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132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Full and Partial Depth Deck Repairs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919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C:\Users\Garry\Documents\Garry's Documents\BIM\Class A Course\2016\Presentations\2016\Reference photos\deck partial depth\DSCN3397.JPG">
            <a:extLst>
              <a:ext uri="{FF2B5EF4-FFF2-40B4-BE49-F238E27FC236}">
                <a16:creationId xmlns:a16="http://schemas.microsoft.com/office/drawing/2014/main" id="{2235B2EA-350D-9D81-D5C4-B5BB91F32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2F621109-9820-3E4C-BEE6-47B82FA355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A8BCAE43-32FC-4A0D-B961-ED44118ECECD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72</a:t>
            </a:fld>
            <a:endParaRPr lang="en-US" altLang="en-US" sz="9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 descr="C:\Users\Garry\Documents\Garry's Documents\BIM\Class A Course\2016\Presentations\2016\Reference photos\full depth\P6030066.JPG">
            <a:extLst>
              <a:ext uri="{FF2B5EF4-FFF2-40B4-BE49-F238E27FC236}">
                <a16:creationId xmlns:a16="http://schemas.microsoft.com/office/drawing/2014/main" id="{6274300E-88B2-EFD9-025D-06F47FAC5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 b="23226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BDCE168-6BEB-55A1-8EE6-BD61011210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8AF00A0B-5D32-4335-BDEC-097065146C73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73</a:t>
            </a:fld>
            <a:endParaRPr lang="en-US" altLang="en-US" sz="9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4" descr="C:\Users\Garry\Documents\Garry's Documents\BIM\Class A Course\2016\Presentations\2016\Reference photos\full depth\P6070021.JPG">
            <a:extLst>
              <a:ext uri="{FF2B5EF4-FFF2-40B4-BE49-F238E27FC236}">
                <a16:creationId xmlns:a16="http://schemas.microsoft.com/office/drawing/2014/main" id="{48E07532-8647-51F9-773D-D2C171DB1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213377B8-F211-802A-C628-C8AABED093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99B8AF58-7927-4F14-9E1E-A98BAD82545F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74</a:t>
            </a:fld>
            <a:endParaRPr lang="en-US" altLang="en-US" sz="9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High Load Repairs – Concrete Girders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51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46">
            <a:extLst>
              <a:ext uri="{FF2B5EF4-FFF2-40B4-BE49-F238E27FC236}">
                <a16:creationId xmlns:a16="http://schemas.microsoft.com/office/drawing/2014/main" id="{484BCD0D-2AEC-C4D1-E2D9-1658F2275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562553C-68FA-7C68-4210-72057C7CEE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B8B9955C-D7FC-4CEB-9AAA-C0CD6C157B04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76</a:t>
            </a:fld>
            <a:endParaRPr lang="en-US" altLang="en-US" sz="9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47">
            <a:extLst>
              <a:ext uri="{FF2B5EF4-FFF2-40B4-BE49-F238E27FC236}">
                <a16:creationId xmlns:a16="http://schemas.microsoft.com/office/drawing/2014/main" id="{87759D3B-D976-0460-3DE8-9DFB7350F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15B6E41-8E35-871F-F3E0-F7B2C234F4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894F9AC0-CE8E-41B2-8C52-BAAC153DE74D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77</a:t>
            </a:fld>
            <a:endParaRPr lang="en-US" altLang="en-US" sz="9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48">
            <a:extLst>
              <a:ext uri="{FF2B5EF4-FFF2-40B4-BE49-F238E27FC236}">
                <a16:creationId xmlns:a16="http://schemas.microsoft.com/office/drawing/2014/main" id="{12A625D5-E895-1A92-AB8E-F63247EF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7825" y="209550"/>
            <a:ext cx="3048349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FA5FB3E7-80E6-C048-1E40-DB1A7E6A9F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1989CD9F-8BA3-401E-9909-4F42CB1CAE33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78</a:t>
            </a:fld>
            <a:endParaRPr lang="en-US" altLang="en-US" sz="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>
                <a:solidFill>
                  <a:schemeClr val="bg1"/>
                </a:solidFill>
              </a:rPr>
              <a:t>Concrete Overlays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30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50">
            <a:extLst>
              <a:ext uri="{FF2B5EF4-FFF2-40B4-BE49-F238E27FC236}">
                <a16:creationId xmlns:a16="http://schemas.microsoft.com/office/drawing/2014/main" id="{5D0A307A-4BC5-D9EE-DE6B-9B4A99163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b="1102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E68C93B3-49E7-91EE-F2A8-F532E0CF7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C8CEBCDC-2087-4B1E-8A85-8CD536598086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79</a:t>
            </a:fld>
            <a:endParaRPr lang="en-US" altLang="en-US" sz="9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51">
            <a:extLst>
              <a:ext uri="{FF2B5EF4-FFF2-40B4-BE49-F238E27FC236}">
                <a16:creationId xmlns:a16="http://schemas.microsoft.com/office/drawing/2014/main" id="{21FC89EF-904E-268B-81D7-77B52BB17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562F24AD-7CB6-C235-39EA-3F45536C29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40218902-FED1-45B6-A985-93B5922D98C3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80</a:t>
            </a:fld>
            <a:endParaRPr lang="en-US" altLang="en-US" sz="9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52">
            <a:extLst>
              <a:ext uri="{FF2B5EF4-FFF2-40B4-BE49-F238E27FC236}">
                <a16:creationId xmlns:a16="http://schemas.microsoft.com/office/drawing/2014/main" id="{BB660F64-A6EC-3CF5-607C-AF25A81E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DDDAE83F-7224-B09D-79D4-E12A48A0D8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69B6FDAC-2BEC-4675-AB31-8769741F7106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81</a:t>
            </a:fld>
            <a:endParaRPr lang="en-US" altLang="en-US" sz="9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Shotcrete Concrete Repairs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472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35">
            <a:extLst>
              <a:ext uri="{FF2B5EF4-FFF2-40B4-BE49-F238E27FC236}">
                <a16:creationId xmlns:a16="http://schemas.microsoft.com/office/drawing/2014/main" id="{82BA7594-F986-1A6F-FFBA-C062DFE6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887" y="361950"/>
            <a:ext cx="3014225" cy="4397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30EFF389-892B-C679-FD02-090A89F373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AD97C490-A71B-4457-AD70-C5E5EB1B4362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83</a:t>
            </a:fld>
            <a:endParaRPr lang="en-US" altLang="en-US" sz="9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41">
            <a:extLst>
              <a:ext uri="{FF2B5EF4-FFF2-40B4-BE49-F238E27FC236}">
                <a16:creationId xmlns:a16="http://schemas.microsoft.com/office/drawing/2014/main" id="{8ACB2FC3-9C0A-9D08-9E41-6F34390A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0764" y="296862"/>
            <a:ext cx="3082472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6367F9FC-3CA7-0131-7E0A-3379849FB8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768588-16B4-428C-9AB6-55ADC7433B4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170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67">
            <a:extLst>
              <a:ext uri="{FF2B5EF4-FFF2-40B4-BE49-F238E27FC236}">
                <a16:creationId xmlns:a16="http://schemas.microsoft.com/office/drawing/2014/main" id="{FD900033-797D-AEF7-A754-8511D2F7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3323" y="285750"/>
            <a:ext cx="2957353" cy="4473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5BD97AD5-69EA-71D2-76B8-84DA02C58F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1A56BE45-5D34-4EA6-9CB4-37EBA8061F75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85</a:t>
            </a:fld>
            <a:endParaRPr lang="en-US" altLang="en-US" sz="9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42">
            <a:extLst>
              <a:ext uri="{FF2B5EF4-FFF2-40B4-BE49-F238E27FC236}">
                <a16:creationId xmlns:a16="http://schemas.microsoft.com/office/drawing/2014/main" id="{3C4146A0-8AC3-E4B2-1AD6-27623E5B0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" b="1399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AA29401E-B6E7-EE6F-0C17-BDBAA6802A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0889681-08E6-43E2-BFF3-30CF3B23B11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915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43">
            <a:extLst>
              <a:ext uri="{FF2B5EF4-FFF2-40B4-BE49-F238E27FC236}">
                <a16:creationId xmlns:a16="http://schemas.microsoft.com/office/drawing/2014/main" id="{218D33CD-AFBB-E293-2318-7A1EC8A37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2385E095-30A1-792A-0C35-B15506D68A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6D8A4F9-F28D-49D2-82F4-C1137478982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759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44">
            <a:extLst>
              <a:ext uri="{FF2B5EF4-FFF2-40B4-BE49-F238E27FC236}">
                <a16:creationId xmlns:a16="http://schemas.microsoft.com/office/drawing/2014/main" id="{BA7F52BA-F4C9-AA02-BB61-CA6FFC6AF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6E6E049C-B3CB-DEDA-42A4-CDC621F9F3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BBA706-6A50-4BE1-B522-B4506863CA2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6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2DC2F-3E8B-44A1-BB0B-75DE3F6B0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C02379-4C0C-4639-A764-6161D0893775}" type="slidenum">
              <a:rPr lang="en-US" altLang="en-US" sz="9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9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42B25F4-6674-EE26-215A-E1FA448084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276350"/>
            <a:ext cx="8229600" cy="33116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altLang="en-US" dirty="0"/>
              <a:t>High Density Concrete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started using in mid-1970’s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low water/cement ratio – low slump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site batched with mobile mixer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placed with special finishing machine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very good durability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less permeable than normal concretes</a:t>
            </a:r>
          </a:p>
          <a:p>
            <a:pPr lvl="1">
              <a:lnSpc>
                <a:spcPct val="150000"/>
              </a:lnSpc>
              <a:defRPr/>
            </a:pPr>
            <a:r>
              <a:rPr lang="en-CA" altLang="en-US" sz="1600" dirty="0"/>
              <a:t>still relatively high permeability</a:t>
            </a:r>
            <a:endParaRPr lang="en-US" altLang="en-US" sz="1600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BC098960-ED7D-B4B9-4822-84F139E05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200" b="1" dirty="0"/>
              <a:t>Types of Concrete Overlay</a:t>
            </a:r>
            <a:endParaRPr lang="en-US" sz="3200"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Curb Concrete Repairs/Replacement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444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36">
            <a:extLst>
              <a:ext uri="{FF2B5EF4-FFF2-40B4-BE49-F238E27FC236}">
                <a16:creationId xmlns:a16="http://schemas.microsoft.com/office/drawing/2014/main" id="{B80AE13D-9DE6-F4FD-0BBE-DCBF96E8D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26620E1A-E32F-98BD-5308-647F317C66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FADDF9DD-5C64-4D63-ADAC-8351C237C7AB}" type="slidenum">
              <a:rPr lang="en-US" altLang="en-US" sz="900" smtClean="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90</a:t>
            </a:fld>
            <a:endParaRPr lang="en-US" altLang="en-US" sz="9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37">
            <a:extLst>
              <a:ext uri="{FF2B5EF4-FFF2-40B4-BE49-F238E27FC236}">
                <a16:creationId xmlns:a16="http://schemas.microsoft.com/office/drawing/2014/main" id="{3762797E-C325-6C4D-16E6-4A6E9ECD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888" y="438150"/>
            <a:ext cx="3014225" cy="416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7F32DDFE-FD02-F2DF-D436-D889693E57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955EC0A1-730E-46A9-9A37-4D7628B18889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91</a:t>
            </a:fld>
            <a:endParaRPr lang="en-US" altLang="en-US" sz="9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2" descr="C:\Users\Garry\Documents\Garry's Documents\BIM\Class A Course\2016\Presentations\2016\Reference photos\Curb repairs\DSCN7930.JPG">
            <a:extLst>
              <a:ext uri="{FF2B5EF4-FFF2-40B4-BE49-F238E27FC236}">
                <a16:creationId xmlns:a16="http://schemas.microsoft.com/office/drawing/2014/main" id="{394E4262-B8AB-43C9-D562-7CCB3BA70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 b="1476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6468B842-ECA9-61E2-B3E5-79EC01800A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BA5F495B-5428-4C59-B5E2-007FD9038FB2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92</a:t>
            </a:fld>
            <a:endParaRPr lang="en-US" altLang="en-US" sz="9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2" descr="C:\Users\Garry\Documents\Garry's Documents\BIM\Class A Course\2016\Presentations\2016\Reference photos\Curb repairs\DSC00581.JPG">
            <a:extLst>
              <a:ext uri="{FF2B5EF4-FFF2-40B4-BE49-F238E27FC236}">
                <a16:creationId xmlns:a16="http://schemas.microsoft.com/office/drawing/2014/main" id="{E0A2412B-4294-A8CE-449C-59EC0117E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" b="2273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06C00A4D-87EB-2691-FCC6-A8CAF8F686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88430795-8014-44BF-8190-0A086692724B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93</a:t>
            </a:fld>
            <a:endParaRPr lang="en-US" altLang="en-US" sz="9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3200" dirty="0"/>
              <a:t>Concrete Crack Repairs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3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59">
            <a:extLst>
              <a:ext uri="{FF2B5EF4-FFF2-40B4-BE49-F238E27FC236}">
                <a16:creationId xmlns:a16="http://schemas.microsoft.com/office/drawing/2014/main" id="{BE44ECC0-C812-2013-C0E6-35808EB47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6830" y="296862"/>
            <a:ext cx="3230340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69EF9627-5AAB-1907-7D8E-3F266FB49E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D7BB2B68-5704-434A-9021-5450BBF45CCF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95</a:t>
            </a:fld>
            <a:endParaRPr lang="en-US" altLang="en-US" sz="9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62">
            <a:extLst>
              <a:ext uri="{FF2B5EF4-FFF2-40B4-BE49-F238E27FC236}">
                <a16:creationId xmlns:a16="http://schemas.microsoft.com/office/drawing/2014/main" id="{590716B9-876E-EC1D-B490-F18364D2F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8962" y="209550"/>
            <a:ext cx="3526075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450CFFD7-EAEE-6EDF-0A25-9D508F0D42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6B90B81B-D07D-41A5-86B9-E0D4A86474F7}" type="slidenum">
              <a:rPr lang="en-US" altLang="en-US" sz="900" smtClean="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96</a:t>
            </a:fld>
            <a:endParaRPr lang="en-US" altLang="en-US" sz="9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63">
            <a:extLst>
              <a:ext uri="{FF2B5EF4-FFF2-40B4-BE49-F238E27FC236}">
                <a16:creationId xmlns:a16="http://schemas.microsoft.com/office/drawing/2014/main" id="{0FAF8C14-C013-9ECC-C6CD-D4B07BF5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7825" y="296862"/>
            <a:ext cx="3048349" cy="454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 hidden="1">
            <a:extLst>
              <a:ext uri="{FF2B5EF4-FFF2-40B4-BE49-F238E27FC236}">
                <a16:creationId xmlns:a16="http://schemas.microsoft.com/office/drawing/2014/main" id="{78449473-E1AD-0B9E-474D-2B5E38D79D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504" y="4673378"/>
            <a:ext cx="2057400" cy="27463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454CC65F-DF7D-4092-9673-0C6827CAA5C3}" type="slidenum">
              <a:rPr lang="en-US" altLang="en-US" sz="9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97</a:t>
            </a:fld>
            <a:endParaRPr lang="en-US" altLang="en-US" sz="9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9B1D-1EF9-7E78-0E6F-635020E6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CA" sz="2900" dirty="0"/>
              <a:t>Concrete Sealing – Preventative Maintenance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805208357"/>
      </p:ext>
    </p:extLst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berta - Goverment" id="{B5B9DE0F-B4AD-4032-AF5B-DF91C75EA15F}" vid="{0F13C157-AA60-4577-BBE0-D12A7DEBDB48}"/>
    </a:ext>
  </a:extLst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Alberta - Goverment</Template>
  <TotalTime>1589</TotalTime>
  <Words>1331</Words>
  <Application>Microsoft Office PowerPoint</Application>
  <PresentationFormat>On-screen Show (16:9)</PresentationFormat>
  <Paragraphs>319</Paragraphs>
  <Slides>105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Times New Roman</vt:lpstr>
      <vt:lpstr>Wingdings</vt:lpstr>
      <vt:lpstr>Alberta - Goverment</vt:lpstr>
      <vt:lpstr>Body slides</vt:lpstr>
      <vt:lpstr>MAJOR MAINTENANCE  &amp; REHABILITATION OF CONCRETE BRIDGES</vt:lpstr>
      <vt:lpstr>Concrete Bridge Decks</vt:lpstr>
      <vt:lpstr>Concrete Bridge Decks</vt:lpstr>
      <vt:lpstr>Deck Rehabilitation - Timing</vt:lpstr>
      <vt:lpstr>Methods/Options for Rehabilitation</vt:lpstr>
      <vt:lpstr>Methods/Options for Rehabilitation</vt:lpstr>
      <vt:lpstr>Methods/Options for Rehabilitation</vt:lpstr>
      <vt:lpstr>Concrete Overlays</vt:lpstr>
      <vt:lpstr>Types of Concrete Overlay</vt:lpstr>
      <vt:lpstr>Types of Concrete Overlays</vt:lpstr>
      <vt:lpstr>Types of Concrete Overlays</vt:lpstr>
      <vt:lpstr>Types of Concrete Overlays</vt:lpstr>
      <vt:lpstr>Types of Concrete Overlays</vt:lpstr>
      <vt:lpstr>Types of Concrete Overlays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ACP and Polymer Overlays</vt:lpstr>
      <vt:lpstr>Types of Membrane/ACP</vt:lpstr>
      <vt:lpstr>Types of Membrane/ACP</vt:lpstr>
      <vt:lpstr>PowerPoint Presentation</vt:lpstr>
      <vt:lpstr>PowerPoint Presentation</vt:lpstr>
      <vt:lpstr>PowerPoint Presentation</vt:lpstr>
      <vt:lpstr>PowerPoint Presentation</vt:lpstr>
      <vt:lpstr>Thin Polymer Overlays</vt:lpstr>
      <vt:lpstr>Thin Polymer Overlays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Cathodic Protection Systems</vt:lpstr>
      <vt:lpstr>PowerPoint Presentation</vt:lpstr>
      <vt:lpstr>Girder Connections and Strengthening</vt:lpstr>
      <vt:lpstr>Lateral Connection Between Girders</vt:lpstr>
      <vt:lpstr>Typical Shear Key – PM Girders</vt:lpstr>
      <vt:lpstr>Grouting Girder Shear Keys </vt:lpstr>
      <vt:lpstr>Lateral Connection Between Girders</vt:lpstr>
      <vt:lpstr>Lateral Stressing  and Underslung Beam – FC Girders</vt:lpstr>
      <vt:lpstr>PowerPoint Presentation</vt:lpstr>
      <vt:lpstr>Girder Shear Strengthening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Deck Joints</vt:lpstr>
      <vt:lpstr>Bridge Deck Joints</vt:lpstr>
      <vt:lpstr>Types of Deck Joints</vt:lpstr>
      <vt:lpstr>Types of Deck Joints</vt:lpstr>
      <vt:lpstr>Types of Deck Joints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and Partial Depth Deck Repairs</vt:lpstr>
      <vt:lpstr>PowerPoint Presentation</vt:lpstr>
      <vt:lpstr>PowerPoint Presentation</vt:lpstr>
      <vt:lpstr>PowerPoint Presentation</vt:lpstr>
      <vt:lpstr>High Load Repairs – Concrete Girders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Shotcrete Concrete Repairs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Curb Concrete Repairs/Replacement</vt:lpstr>
      <vt:lpstr>PowerPoint Presentation</vt:lpstr>
      <vt:lpstr>PowerPoint Presentation</vt:lpstr>
      <vt:lpstr>PowerPoint Presentation</vt:lpstr>
      <vt:lpstr>PowerPoint Presentation</vt:lpstr>
      <vt:lpstr>Concrete Crack Repairs</vt:lpstr>
      <vt:lpstr>PowerPoint Presentation</vt:lpstr>
      <vt:lpstr>PowerPoint Presentation</vt:lpstr>
      <vt:lpstr>PowerPoint Presentation</vt:lpstr>
      <vt:lpstr>Concrete Sealing – Preventative Maintenance</vt:lpstr>
      <vt:lpstr>PowerPoint Presentation</vt:lpstr>
      <vt:lpstr>PowerPoint Presentation</vt:lpstr>
      <vt:lpstr>PowerPoint Presentation</vt:lpstr>
      <vt:lpstr>PowerPoint Presentation</vt:lpstr>
      <vt:lpstr>Specifications for Bridge Construction</vt:lpstr>
      <vt:lpstr>Questions?</vt:lpstr>
    </vt:vector>
  </TitlesOfParts>
  <Company>BVBS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G. Roberts BVBS</dc:creator>
  <cp:lastModifiedBy>Garry Roberts</cp:lastModifiedBy>
  <cp:revision>110</cp:revision>
  <cp:lastPrinted>2000-04-24T23:56:54Z</cp:lastPrinted>
  <dcterms:created xsi:type="dcterms:W3CDTF">2000-01-03T16:36:33Z</dcterms:created>
  <dcterms:modified xsi:type="dcterms:W3CDTF">2023-03-18T23:05:54Z</dcterms:modified>
</cp:coreProperties>
</file>