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6" r:id="rId2"/>
    <p:sldMasterId id="2147483672" r:id="rId3"/>
  </p:sldMasterIdLst>
  <p:notesMasterIdLst>
    <p:notesMasterId r:id="rId69"/>
  </p:notesMasterIdLst>
  <p:sldIdLst>
    <p:sldId id="25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301" r:id="rId13"/>
    <p:sldId id="266" r:id="rId14"/>
    <p:sldId id="278" r:id="rId15"/>
    <p:sldId id="311" r:id="rId16"/>
    <p:sldId id="312" r:id="rId17"/>
    <p:sldId id="313" r:id="rId18"/>
    <p:sldId id="314" r:id="rId19"/>
    <p:sldId id="267" r:id="rId20"/>
    <p:sldId id="268" r:id="rId21"/>
    <p:sldId id="315" r:id="rId22"/>
    <p:sldId id="316" r:id="rId23"/>
    <p:sldId id="317" r:id="rId24"/>
    <p:sldId id="269" r:id="rId25"/>
    <p:sldId id="319" r:id="rId26"/>
    <p:sldId id="328" r:id="rId27"/>
    <p:sldId id="326" r:id="rId28"/>
    <p:sldId id="327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302" r:id="rId38"/>
    <p:sldId id="299" r:id="rId39"/>
    <p:sldId id="300" r:id="rId40"/>
    <p:sldId id="310" r:id="rId41"/>
    <p:sldId id="307" r:id="rId42"/>
    <p:sldId id="306" r:id="rId43"/>
    <p:sldId id="308" r:id="rId44"/>
    <p:sldId id="305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97" r:id="rId53"/>
    <p:sldId id="303" r:id="rId54"/>
    <p:sldId id="298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304" r:id="rId63"/>
    <p:sldId id="293" r:id="rId64"/>
    <p:sldId id="294" r:id="rId65"/>
    <p:sldId id="309" r:id="rId66"/>
    <p:sldId id="295" r:id="rId67"/>
    <p:sldId id="296" r:id="rId68"/>
  </p:sldIdLst>
  <p:sldSz cx="9144000" cy="5143500" type="screen16x9"/>
  <p:notesSz cx="6858000" cy="8924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3" roundtripDataSignature="AMtx7mjgBicK+NeCnNCeaUAdUjApd9NZ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478838"/>
            <a:ext cx="297180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478838"/>
            <a:ext cx="297180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668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784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682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6756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9229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204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1144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094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9019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0498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3656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5290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8395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263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41108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22748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162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26835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1744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5681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98508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95689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5" name="Google Shape;54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138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9" name="Google Shape;55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14861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3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3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3"/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8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48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41515"/>
              </a:buClr>
              <a:buSzPts val="2400"/>
              <a:buFont typeface="Noto Sans Symbols"/>
              <a:buChar char="▪"/>
              <a:defRPr>
                <a:solidFill>
                  <a:srgbClr val="141515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515"/>
              </a:buClr>
              <a:buSzPts val="2000"/>
              <a:buFont typeface="Noto Sans Symbols"/>
              <a:buChar char="▪"/>
              <a:defRPr>
                <a:solidFill>
                  <a:srgbClr val="141515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0081A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genda">
  <p:cSld name="2_Agenda">
    <p:bg>
      <p:bgPr>
        <a:solidFill>
          <a:srgbClr val="0081A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▪"/>
              <a:defRPr>
                <a:solidFill>
                  <a:srgbClr val="F2F2F2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55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">
  <p:cSld name="3_Agenda">
    <p:bg>
      <p:bgPr>
        <a:solidFill>
          <a:srgbClr val="36424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56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▪"/>
              <a:defRPr>
                <a:solidFill>
                  <a:srgbClr val="F2F2F2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6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5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Light)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7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57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57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Dark)">
  <p:cSld name="Divider (Dark)"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8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8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58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8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Colour)">
  <p:cSld name="Divider (Colour)">
    <p:bg>
      <p:bgPr>
        <a:solidFill>
          <a:schemeClr val="accen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59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9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9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9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Light)">
  <p:cSld name="Emphasis (Light)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0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60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" name="Google Shape;12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Dark)">
  <p:cSld name="Emphasis (Dark)"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1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6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61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Colour)">
  <p:cSld name="Emphasis (Colour)">
    <p:bg>
      <p:bgPr>
        <a:solidFill>
          <a:schemeClr val="accen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2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2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62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7"/>
          <p:cNvSpPr txBox="1"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body" idx="1"/>
          </p:nvPr>
        </p:nvSpPr>
        <p:spPr>
          <a:xfrm>
            <a:off x="304800" y="1200152"/>
            <a:ext cx="8610600" cy="325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36424A"/>
              </a:buClr>
              <a:buSzPts val="1350"/>
              <a:buChar char="•"/>
              <a:defRPr sz="1350"/>
            </a:lvl1pPr>
            <a:lvl2pPr marL="914400" lvl="1" indent="-300037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36424A"/>
              </a:buClr>
              <a:buSzPts val="1125"/>
              <a:buChar char="–"/>
              <a:defRPr sz="1125"/>
            </a:lvl2pPr>
            <a:lvl3pPr marL="1371600" lvl="2" indent="-292925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36424A"/>
              </a:buClr>
              <a:buSzPts val="1013"/>
              <a:buChar char="•"/>
              <a:defRPr sz="1013"/>
            </a:lvl3pPr>
            <a:lvl4pPr marL="1828800" lvl="3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6424A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6424A"/>
              </a:buClr>
              <a:buSzPts val="900"/>
              <a:buChar char="»"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no title">
  <p:cSld name="Content with no 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3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8229600" cy="402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63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 (Colour)">
  <p:cSld name="Compare / Contrast (Colour)">
    <p:bg>
      <p:bgPr>
        <a:solidFill>
          <a:schemeClr val="accen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4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4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4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64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4"/>
          <p:cNvSpPr txBox="1">
            <a:spLocks noGrp="1"/>
          </p:cNvSpPr>
          <p:nvPr>
            <p:ph type="body" idx="1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64"/>
          <p:cNvSpPr txBox="1">
            <a:spLocks noGrp="1"/>
          </p:cNvSpPr>
          <p:nvPr>
            <p:ph type="body" idx="2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8" name="Google Shape;148;p64"/>
          <p:cNvSpPr txBox="1">
            <a:spLocks noGrp="1"/>
          </p:cNvSpPr>
          <p:nvPr>
            <p:ph type="body" idx="3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slide photo">
  <p:cSld name="Full-slide photo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069942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65"/>
          <p:cNvSpPr txBox="1">
            <a:spLocks noGrp="1"/>
          </p:cNvSpPr>
          <p:nvPr>
            <p:ph type="body" idx="1"/>
          </p:nvPr>
        </p:nvSpPr>
        <p:spPr>
          <a:xfrm>
            <a:off x="467544" y="483518"/>
            <a:ext cx="8208912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6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lt1"/>
                </a:solidFill>
              </a:defRPr>
            </a:lvl1pPr>
            <a:lvl2pPr lvl="1" algn="r">
              <a:buNone/>
              <a:defRPr>
                <a:solidFill>
                  <a:schemeClr val="lt1"/>
                </a:solidFill>
              </a:defRPr>
            </a:lvl2pPr>
            <a:lvl3pPr lvl="2" algn="r">
              <a:buNone/>
              <a:defRPr>
                <a:solidFill>
                  <a:schemeClr val="lt1"/>
                </a:solidFill>
              </a:defRPr>
            </a:lvl3pPr>
            <a:lvl4pPr lvl="3" algn="r">
              <a:buNone/>
              <a:defRPr>
                <a:solidFill>
                  <a:schemeClr val="lt1"/>
                </a:solidFill>
              </a:defRPr>
            </a:lvl4pPr>
            <a:lvl5pPr lvl="4" algn="r">
              <a:buNone/>
              <a:defRPr>
                <a:solidFill>
                  <a:schemeClr val="lt1"/>
                </a:solidFill>
              </a:defRPr>
            </a:lvl5pPr>
            <a:lvl6pPr lvl="5" algn="r">
              <a:buNone/>
              <a:defRPr>
                <a:solidFill>
                  <a:schemeClr val="lt1"/>
                </a:solidFill>
              </a:defRPr>
            </a:lvl6pPr>
            <a:lvl7pPr lvl="6" algn="r">
              <a:buNone/>
              <a:defRPr>
                <a:solidFill>
                  <a:schemeClr val="lt1"/>
                </a:solidFill>
              </a:defRPr>
            </a:lvl7pPr>
            <a:lvl8pPr lvl="7" algn="r">
              <a:buNone/>
              <a:defRPr>
                <a:solidFill>
                  <a:schemeClr val="lt1"/>
                </a:solidFill>
              </a:defRPr>
            </a:lvl8pPr>
            <a:lvl9pPr lvl="8" algn="r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8991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0350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183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5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2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9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8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rgbClr val="0081AB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9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070348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9"/>
          <p:cNvSpPr txBox="1">
            <a:spLocks noGrp="1"/>
          </p:cNvSpPr>
          <p:nvPr>
            <p:ph type="subTitle" idx="1"/>
          </p:nvPr>
        </p:nvSpPr>
        <p:spPr>
          <a:xfrm>
            <a:off x="483446" y="3363838"/>
            <a:ext cx="8355754" cy="45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body" idx="3"/>
          </p:nvPr>
        </p:nvSpPr>
        <p:spPr>
          <a:xfrm>
            <a:off x="483446" y="3834358"/>
            <a:ext cx="835575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9"/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lt1"/>
                </a:solidFill>
              </a:defRPr>
            </a:lvl1pPr>
            <a:lvl2pPr lvl="1" algn="r">
              <a:buNone/>
              <a:defRPr>
                <a:solidFill>
                  <a:schemeClr val="lt1"/>
                </a:solidFill>
              </a:defRPr>
            </a:lvl2pPr>
            <a:lvl3pPr lvl="2" algn="r">
              <a:buNone/>
              <a:defRPr>
                <a:solidFill>
                  <a:schemeClr val="lt1"/>
                </a:solidFill>
              </a:defRPr>
            </a:lvl3pPr>
            <a:lvl4pPr lvl="3" algn="r">
              <a:buNone/>
              <a:defRPr>
                <a:solidFill>
                  <a:schemeClr val="lt1"/>
                </a:solidFill>
              </a:defRPr>
            </a:lvl4pPr>
            <a:lvl5pPr lvl="4" algn="r">
              <a:buNone/>
              <a:defRPr>
                <a:solidFill>
                  <a:schemeClr val="lt1"/>
                </a:solidFill>
              </a:defRPr>
            </a:lvl5pPr>
            <a:lvl6pPr lvl="5" algn="r">
              <a:buNone/>
              <a:defRPr>
                <a:solidFill>
                  <a:schemeClr val="lt1"/>
                </a:solidFill>
              </a:defRPr>
            </a:lvl6pPr>
            <a:lvl7pPr lvl="6" algn="r">
              <a:buNone/>
              <a:defRPr>
                <a:solidFill>
                  <a:schemeClr val="lt1"/>
                </a:solidFill>
              </a:defRPr>
            </a:lvl7pPr>
            <a:lvl8pPr lvl="7" algn="r">
              <a:buNone/>
              <a:defRPr>
                <a:solidFill>
                  <a:schemeClr val="lt1"/>
                </a:solidFill>
              </a:defRPr>
            </a:lvl8pPr>
            <a:lvl9pPr lvl="8" algn="r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7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3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0382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5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2321549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6168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39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9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0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0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subTitle" idx="1"/>
          </p:nvPr>
        </p:nvSpPr>
        <p:spPr>
          <a:xfrm>
            <a:off x="1331640" y="2679762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E9193"/>
              </a:buClr>
              <a:buSzPts val="2800"/>
              <a:buNone/>
              <a:defRPr>
                <a:solidFill>
                  <a:srgbClr val="8E9193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E9193"/>
              </a:buClr>
              <a:buSzPts val="24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4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0081A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">
  <p:cSld name="Compare / Contrast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1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2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46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4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6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rgbClr val="0081A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  <a:defRPr sz="2800" b="1">
                <a:solidFill>
                  <a:srgbClr val="0081A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642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6424A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sldNum" idx="12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44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m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-1542678785,&quot;Placement&quot;:&quot;Footer&quot;,&quot;Top&quot;:382.997253,&quot;Left&quot;:0.0,&quot;SlideWidth&quot;:720,&quot;SlideHeight&quot;:405}"/>
          <p:cNvSpPr txBox="1"/>
          <p:nvPr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100" dirty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</a:p>
        </p:txBody>
      </p:sp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2948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erta.ca/assets/documents/trans-bridge-barrier-drawings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transportation.alberta.ca/Content/docType233/Production/RDG-B1-5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ROAD INSPECTION AND RATING</a:t>
            </a:r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"/>
          <p:cNvSpPr txBox="1">
            <a:spLocks noGrp="1"/>
          </p:cNvSpPr>
          <p:nvPr>
            <p:ph type="body" idx="1"/>
          </p:nvPr>
        </p:nvSpPr>
        <p:spPr>
          <a:xfrm>
            <a:off x="467544" y="1116111"/>
            <a:ext cx="3816424" cy="3327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 dirty="0"/>
              <a:t>Horizontal defects result in a reduction in speed to drive the road safely.  They include:</a:t>
            </a:r>
            <a:endParaRPr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Reduced visibility – trees, buildings, embankments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Sharp corners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Intersecting or access  roads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Bridge is at beginning of or in curve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Bridge is offset from straight alignment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Limited sight distance for passing safely</a:t>
            </a:r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endParaRPr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</p:txBody>
      </p:sp>
      <p:pic>
        <p:nvPicPr>
          <p:cNvPr id="381" name="Google Shape;381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4683024" y="1116111"/>
            <a:ext cx="4390778" cy="291127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83" name="Google Shape;383;p12"/>
          <p:cNvSpPr txBox="1">
            <a:spLocks noGrp="1"/>
          </p:cNvSpPr>
          <p:nvPr>
            <p:ph type="body" idx="3"/>
          </p:nvPr>
        </p:nvSpPr>
        <p:spPr>
          <a:xfrm>
            <a:off x="326003" y="378113"/>
            <a:ext cx="3769747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</a:pPr>
            <a:r>
              <a:rPr lang="en-US" dirty="0"/>
              <a:t>Horizontal Alignment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8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1"/>
          <p:cNvSpPr txBox="1">
            <a:spLocks noGrp="1"/>
          </p:cNvSpPr>
          <p:nvPr>
            <p:ph type="body" idx="1"/>
          </p:nvPr>
        </p:nvSpPr>
        <p:spPr>
          <a:xfrm>
            <a:off x="539552" y="1172817"/>
            <a:ext cx="8229600" cy="341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Note presence and record location of intersections or access roads including residential or commercial (field accesses do not affect rating).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Rate 7 or less depending on visibility, traffic volume and traffic type.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Rating may be 8 or 9 if on tangent and no intersections within 1km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horizontal defect is cause of reduced speed, then rate: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6 or more if driven safely at legal speed limit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5 can be </a:t>
            </a:r>
            <a:r>
              <a:rPr lang="en-US" dirty="0">
                <a:solidFill>
                  <a:srgbClr val="000000"/>
                </a:solidFill>
              </a:rPr>
              <a:t>driven safely and posted not more than 20 km/</a:t>
            </a:r>
            <a:r>
              <a:rPr lang="en-US" dirty="0" err="1">
                <a:solidFill>
                  <a:srgbClr val="000000"/>
                </a:solidFill>
              </a:rPr>
              <a:t>hr</a:t>
            </a:r>
            <a:r>
              <a:rPr lang="en-US" dirty="0">
                <a:solidFill>
                  <a:srgbClr val="000000"/>
                </a:solidFill>
              </a:rPr>
              <a:t> below legal speed limit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/>
              <a:t>4 or less  if posted more than 20 km/</a:t>
            </a:r>
            <a:r>
              <a:rPr lang="en-US" dirty="0" err="1"/>
              <a:t>hr</a:t>
            </a:r>
            <a:r>
              <a:rPr lang="en-US" dirty="0"/>
              <a:t> below the legal speed limit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4 or less if sharp or blind curves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5 if Land Access bridge and appropriate warning signs are in place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Rate 2 if </a:t>
            </a: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combined effect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 horizontal and vertical alignment is hazardous (e.g. very steep hill combined with sharp hair-pin curve)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endParaRPr lang="en-US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endParaRPr lang="en-US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endParaRPr dirty="0"/>
          </a:p>
        </p:txBody>
      </p:sp>
      <p:sp>
        <p:nvSpPr>
          <p:cNvPr id="374" name="Google Shape;374;p1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Horizontal Alignment Ratings</a:t>
            </a:r>
            <a:endParaRPr/>
          </a:p>
        </p:txBody>
      </p:sp>
      <p:sp>
        <p:nvSpPr>
          <p:cNvPr id="375" name="Google Shape;375;p1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382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92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12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94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"/>
          <p:cNvSpPr txBox="1">
            <a:spLocks noGrp="1"/>
          </p:cNvSpPr>
          <p:nvPr>
            <p:ph type="body" idx="1"/>
          </p:nvPr>
        </p:nvSpPr>
        <p:spPr>
          <a:xfrm>
            <a:off x="467544" y="1236429"/>
            <a:ext cx="3816424" cy="320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 dirty="0"/>
              <a:t>Vertical alignment defects result in a reduction in speed to drive the road safely.  They include: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Reduced visibility – crests 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Steep grades (take into consideration road surface e.g. loose gravel)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Adequate sight distance for stopping or passing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Intersecting roads</a:t>
            </a:r>
            <a:endParaRPr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</p:txBody>
      </p:sp>
      <p:pic>
        <p:nvPicPr>
          <p:cNvPr id="381" name="Google Shape;381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4683024" y="1110818"/>
            <a:ext cx="4390778" cy="292186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83" name="Google Shape;383;p12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</a:pPr>
            <a:r>
              <a:rPr lang="en-US" dirty="0"/>
              <a:t>Vertical Alignment 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"/>
          <p:cNvSpPr txBox="1">
            <a:spLocks noGrp="1"/>
          </p:cNvSpPr>
          <p:nvPr>
            <p:ph type="body" idx="1"/>
          </p:nvPr>
        </p:nvSpPr>
        <p:spPr>
          <a:xfrm>
            <a:off x="539552" y="1236428"/>
            <a:ext cx="8229600" cy="335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Vertical alignment with a straight grade of 1% or less - rate 9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If road can be driven safely at legal speed limit rate 6 or more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road can be safely driven and posted not more than 20 km/</a:t>
            </a:r>
            <a:r>
              <a:rPr lang="en-US" dirty="0" err="1"/>
              <a:t>hr</a:t>
            </a:r>
            <a:r>
              <a:rPr lang="en-US" dirty="0"/>
              <a:t> below legal rate 5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4 or less if: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posted more than 20 km/</a:t>
            </a:r>
            <a:r>
              <a:rPr lang="en-US" dirty="0" err="1"/>
              <a:t>hr</a:t>
            </a:r>
            <a:r>
              <a:rPr lang="en-US" dirty="0"/>
              <a:t> below posted speed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sight distance is less than required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Steep grades, blind crest curves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2 if </a:t>
            </a:r>
            <a:r>
              <a:rPr lang="en-US" u="sng" dirty="0"/>
              <a:t>combined effect </a:t>
            </a:r>
            <a:r>
              <a:rPr lang="en-US" dirty="0"/>
              <a:t>of horizontal and vertical alignment is hazardous (e.g. very steep hill combined with sharp hair-pin curve)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5 if Land Access bridge</a:t>
            </a:r>
            <a:endParaRPr dirty="0"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Vertical Alignment Rating</a:t>
            </a:r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95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"/>
          <p:cNvSpPr txBox="1">
            <a:spLocks noGrp="1"/>
          </p:cNvSpPr>
          <p:nvPr>
            <p:ph type="body" idx="1"/>
          </p:nvPr>
        </p:nvSpPr>
        <p:spPr>
          <a:xfrm>
            <a:off x="539552" y="914401"/>
            <a:ext cx="8229600" cy="367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Approach road is the road leading up to the bridge or culvert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8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Basic rule is alignment OVER is rated in Approach Road section and Alignment UNDER is rated in Grade Separation or Channel section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8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For purpose of this presentation – not road under bridge or through culvert – covered in GS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800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For culverts it includes the road fill over the culvert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800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Considerations for rating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Geometric alignment at the bridge site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Condition of approach fill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Inventory and condition of guardrails on approaches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Drainage on approaches to bridge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65" name="Google Shape;165;p2"/>
          <p:cNvSpPr txBox="1">
            <a:spLocks noGrp="1"/>
          </p:cNvSpPr>
          <p:nvPr>
            <p:ph type="title"/>
          </p:nvPr>
        </p:nvSpPr>
        <p:spPr>
          <a:xfrm>
            <a:off x="539552" y="209018"/>
            <a:ext cx="8219256" cy="65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166" name="Google Shape;166;p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04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344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4"/>
          <p:cNvSpPr txBox="1">
            <a:spLocks noGrp="1"/>
          </p:cNvSpPr>
          <p:nvPr>
            <p:ph type="body" idx="1"/>
          </p:nvPr>
        </p:nvSpPr>
        <p:spPr>
          <a:xfrm>
            <a:off x="539552" y="1105231"/>
            <a:ext cx="8229600" cy="348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For land access structures: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Road services land only, not residential access, minimal traffic</a:t>
            </a:r>
            <a:endParaRPr sz="14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Appropriate warning signs in place</a:t>
            </a:r>
            <a:endParaRPr sz="14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Previous rating guidelines do not apply – rate 5</a:t>
            </a:r>
          </a:p>
          <a:p>
            <a:pPr marL="457200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sz="1400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Alignment of railway, pedestrian and animal overpasses, and utility structures </a:t>
            </a:r>
            <a:r>
              <a:rPr lang="en-US" u="sng" dirty="0">
                <a:solidFill>
                  <a:srgbClr val="000000"/>
                </a:solidFill>
              </a:rPr>
              <a:t>crossing over top </a:t>
            </a:r>
            <a:r>
              <a:rPr lang="en-US" dirty="0">
                <a:solidFill>
                  <a:srgbClr val="000000"/>
                </a:solidFill>
              </a:rPr>
              <a:t>are rated X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If both Horizontal and Vertical alignments rated X, General Rating is rated 5.</a:t>
            </a:r>
            <a:endParaRPr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Pedestrian bridges over streams/watercourse or roadways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Grade Separation - Wildlife crossing over top of roadway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Grade Separation - Railway crossing over roadway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tabLst/>
              <a:defRPr/>
            </a:pPr>
            <a:endParaRPr sz="1400"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396" name="Google Shape;396;p1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Alignment – Vertical And Horizontal</a:t>
            </a:r>
            <a:endParaRPr dirty="0"/>
          </a:p>
        </p:txBody>
      </p:sp>
      <p:sp>
        <p:nvSpPr>
          <p:cNvPr id="397" name="Google Shape;397;p1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/>
          <p:cNvPicPr preferRelativeResize="0"/>
          <p:nvPr/>
        </p:nvPicPr>
        <p:blipFill>
          <a:blip r:embed="rId3"/>
          <a:srcRect/>
          <a:stretch/>
        </p:blipFill>
        <p:spPr>
          <a:xfrm>
            <a:off x="1056554" y="1341620"/>
            <a:ext cx="7030892" cy="31466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539552" y="359763"/>
            <a:ext cx="8219256" cy="854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Culvert Grade Separation – Wildlife Over</a:t>
            </a:r>
            <a:br>
              <a:rPr lang="en-US" dirty="0"/>
            </a:br>
            <a:r>
              <a:rPr lang="en-US" sz="1700" dirty="0"/>
              <a:t>Horizontal &amp; Vertical Approach Road Alignment Rated X so Gen. Rating = 5</a:t>
            </a:r>
            <a:endParaRPr sz="1700" dirty="0"/>
          </a:p>
        </p:txBody>
      </p:sp>
      <p:sp>
        <p:nvSpPr>
          <p:cNvPr id="173" name="Google Shape;173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425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0D651A61-016C-870B-A203-2EC161DB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1457325"/>
            <a:ext cx="24431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50006" tIns="25003" rIns="50006" bIns="25003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pic>
        <p:nvPicPr>
          <p:cNvPr id="8196" name="Picture 1">
            <a:extLst>
              <a:ext uri="{FF2B5EF4-FFF2-40B4-BE49-F238E27FC236}">
                <a16:creationId xmlns:a16="http://schemas.microsoft.com/office/drawing/2014/main" id="{5539D700-D2CE-8EA8-6509-72E7840B8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10" y="1275606"/>
            <a:ext cx="4460379" cy="334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DB74D-918F-B92D-C686-D8D495D7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9502"/>
            <a:ext cx="7128792" cy="648072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</a:rPr>
              <a:t>Culvert Grade Separation - Wildlife Overpass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A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en-US" sz="1600" dirty="0"/>
              <a:t>Vertical &amp; Horizontal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A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Road Alignment OVER Rated X, Gen. Rating = 5</a:t>
            </a:r>
            <a:b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A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</a:b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br>
              <a:rPr lang="en-US" altLang="en-US" sz="2400" dirty="0">
                <a:latin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7B779-4831-8B16-8E35-459EE83F0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281A5-0AAD-5C43-9874-F8F3A9F5B29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/>
          <p:cNvPicPr preferRelativeResize="0"/>
          <p:nvPr/>
        </p:nvPicPr>
        <p:blipFill>
          <a:blip r:embed="rId3"/>
          <a:srcRect/>
          <a:stretch/>
        </p:blipFill>
        <p:spPr>
          <a:xfrm>
            <a:off x="962650" y="1525152"/>
            <a:ext cx="7218700" cy="2919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8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Pedestrian Bridge – Stream Under</a:t>
            </a:r>
            <a:br>
              <a:rPr lang="en-US" dirty="0"/>
            </a:br>
            <a:r>
              <a:rPr lang="en-US" sz="1800" dirty="0"/>
              <a:t>Horizontal &amp; Vertical Approach Road Alignment Rated X – Gen. Rating =5</a:t>
            </a:r>
            <a:endParaRPr sz="1800" dirty="0"/>
          </a:p>
        </p:txBody>
      </p:sp>
      <p:sp>
        <p:nvSpPr>
          <p:cNvPr id="173" name="Google Shape;173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837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900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5" descr="approach road 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4839" y="1092896"/>
            <a:ext cx="5274321" cy="93533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5"/>
          <p:cNvSpPr txBox="1">
            <a:spLocks noGrp="1"/>
          </p:cNvSpPr>
          <p:nvPr>
            <p:ph type="body" idx="1"/>
          </p:nvPr>
        </p:nvSpPr>
        <p:spPr>
          <a:xfrm>
            <a:off x="539552" y="2283718"/>
            <a:ext cx="8229600" cy="23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This is the width of the traveled lanes and shoulders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Do not include median width if present on approach road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curbs on the approach road, measure between faces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Measure at a representative cross-section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Record minimum width to the nearest 0.1m if different between ends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Provide explanation if different on each side of structure</a:t>
            </a:r>
            <a:endParaRPr dirty="0"/>
          </a:p>
        </p:txBody>
      </p:sp>
      <p:sp>
        <p:nvSpPr>
          <p:cNvPr id="404" name="Google Shape;404;p1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Roadway Width</a:t>
            </a:r>
            <a:endParaRPr/>
          </a:p>
        </p:txBody>
      </p:sp>
      <p:sp>
        <p:nvSpPr>
          <p:cNvPr id="405" name="Google Shape;405;p1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6" descr="App Rd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2659" y="1303189"/>
            <a:ext cx="4018681" cy="293737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Roadway Width</a:t>
            </a:r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7" descr="approach road 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5183" y="1024536"/>
            <a:ext cx="5347994" cy="116036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7"/>
          <p:cNvSpPr txBox="1">
            <a:spLocks noGrp="1"/>
          </p:cNvSpPr>
          <p:nvPr>
            <p:ph type="body" idx="1"/>
          </p:nvPr>
        </p:nvSpPr>
        <p:spPr>
          <a:xfrm>
            <a:off x="539552" y="2355726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u="sng" dirty="0"/>
              <a:t>Bridges only</a:t>
            </a:r>
            <a:endParaRPr u="sng"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Refers to the smoothness of the transition onto the structure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Severe bump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Can be hazard to traffic (2 or less)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Can lead to increased impact loading on structure (4 or maybe 3 or less)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419" name="Google Shape;419;p1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Bump</a:t>
            </a:r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 txBox="1">
            <a:spLocks noGrp="1"/>
          </p:cNvSpPr>
          <p:nvPr>
            <p:ph type="body" idx="1"/>
          </p:nvPr>
        </p:nvSpPr>
        <p:spPr>
          <a:xfrm>
            <a:off x="539552" y="1247503"/>
            <a:ext cx="3672408" cy="334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-US" b="1" dirty="0">
                <a:solidFill>
                  <a:schemeClr val="accent2"/>
                </a:solidFill>
              </a:rPr>
              <a:t>Roads are used by: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People with reduced abilities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People who just got licensed or new to driving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Inattentive drivers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Dangerous / erratic drivers</a:t>
            </a:r>
            <a:endParaRPr dirty="0"/>
          </a:p>
        </p:txBody>
      </p:sp>
      <p:sp>
        <p:nvSpPr>
          <p:cNvPr id="179" name="Google Shape;179;p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Road Use</a:t>
            </a:r>
            <a:endParaRPr/>
          </a:p>
        </p:txBody>
      </p:sp>
      <p:sp>
        <p:nvSpPr>
          <p:cNvPr id="180" name="Google Shape;180;p4"/>
          <p:cNvSpPr txBox="1"/>
          <p:nvPr/>
        </p:nvSpPr>
        <p:spPr>
          <a:xfrm>
            <a:off x="4493623" y="1012371"/>
            <a:ext cx="3737341" cy="308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Drivers unfamiliar with the area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Vehicles/Tires in poor condition</a:t>
            </a:r>
          </a:p>
          <a:p>
            <a: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of these factors have to be accommodated by the approach road alignment.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8"/>
          <p:cNvSpPr txBox="1">
            <a:spLocks noGrp="1"/>
          </p:cNvSpPr>
          <p:nvPr>
            <p:ph type="body" idx="1"/>
          </p:nvPr>
        </p:nvSpPr>
        <p:spPr>
          <a:xfrm>
            <a:off x="539552" y="1000593"/>
            <a:ext cx="8229600" cy="358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May be a symptom of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Settlement of the approach fill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Instability of the fill (slumping)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Undermining of fill by water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Settlement of or damage to approach slab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Drive over at legal speed if safe – or at safest speed that conditions allow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Observe traffic crossing structure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no defects and smooth transition rate 9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bump is noticeable but tolerable - rate 5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speed must be reduced - rate 4 or less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causing significant impact loading on bridge deck – rate 3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hazardous to traffic - rate 2 or less</a:t>
            </a:r>
            <a:endParaRPr dirty="0"/>
          </a:p>
        </p:txBody>
      </p:sp>
      <p:sp>
        <p:nvSpPr>
          <p:cNvPr id="426" name="Google Shape;426;p1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Bump</a:t>
            </a:r>
            <a:endParaRPr/>
          </a:p>
        </p:txBody>
      </p:sp>
      <p:sp>
        <p:nvSpPr>
          <p:cNvPr id="427" name="Google Shape;427;p1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9" descr="approach road 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3156" y="981622"/>
            <a:ext cx="4940574" cy="195564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9"/>
          <p:cNvSpPr txBox="1">
            <a:spLocks noGrp="1"/>
          </p:cNvSpPr>
          <p:nvPr>
            <p:ph type="body" idx="1"/>
          </p:nvPr>
        </p:nvSpPr>
        <p:spPr>
          <a:xfrm>
            <a:off x="539552" y="3009275"/>
            <a:ext cx="8229600" cy="157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Refers to guardrail or other traffic barrier along edges of the approach road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Purpose: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Prevent traffic from leaving the roadway at the structure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Prevent traffic from impacting structure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434" name="Google Shape;434;p1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Guardrail</a:t>
            </a:r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Rating is not required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Record the presence of guardrail by </a:t>
            </a:r>
            <a:r>
              <a:rPr lang="en-US" b="1" dirty="0"/>
              <a:t>Yes</a:t>
            </a:r>
            <a:r>
              <a:rPr lang="en-US" dirty="0"/>
              <a:t> or </a:t>
            </a:r>
            <a:r>
              <a:rPr lang="en-US" b="1" dirty="0"/>
              <a:t>No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Provide comment if g</a:t>
            </a:r>
            <a:r>
              <a:rPr lang="en-US" dirty="0"/>
              <a:t>uardrail is on one shoulder only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Guardrail that is too short or is otherwise ineffective  – provide comment and maintenance recommendation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Provide comment and maintenance recommendation if missing and is required for safety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Note defects (e.g. - broken posts, damaged rails) and provide comment and maintenance recommendation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i="1" dirty="0"/>
              <a:t>No</a:t>
            </a:r>
            <a:r>
              <a:rPr lang="en-US" dirty="0"/>
              <a:t> indicates no guardrail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441" name="Google Shape;441;p2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Guardrail - Culverts</a:t>
            </a:r>
            <a:endParaRPr/>
          </a:p>
        </p:txBody>
      </p:sp>
      <p:sp>
        <p:nvSpPr>
          <p:cNvPr id="442" name="Google Shape;442;p2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"/>
          <p:cNvSpPr txBox="1">
            <a:spLocks noGrp="1"/>
          </p:cNvSpPr>
          <p:nvPr>
            <p:ph type="body" idx="1"/>
          </p:nvPr>
        </p:nvSpPr>
        <p:spPr>
          <a:xfrm>
            <a:off x="539552" y="1041816"/>
            <a:ext cx="8229600" cy="354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the presence of guardrail by </a:t>
            </a:r>
            <a:r>
              <a:rPr lang="en-US" sz="1600" b="1" dirty="0"/>
              <a:t>Yes</a:t>
            </a:r>
            <a:r>
              <a:rPr lang="en-US" sz="1600" dirty="0"/>
              <a:t> or </a:t>
            </a:r>
            <a:r>
              <a:rPr lang="en-US" sz="1600" b="1" dirty="0"/>
              <a:t>No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the minimum length to the nearest meter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Comment/Explain if different lengths exist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Maximum is 99 m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the type of termination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dirty="0"/>
              <a:t>Common type is Turned Down End, Wing End, Attenuator, </a:t>
            </a:r>
            <a:r>
              <a:rPr lang="en-US" sz="1400" dirty="0" err="1"/>
              <a:t>Fleat</a:t>
            </a:r>
            <a:endParaRPr sz="1400"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Built based on current Standard Drawings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Since 2001 most common S1643, 1649, 1651, 1652, 1653, and S1705 (newest)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if the guardrail meets current standards (Yes/No)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dirty="0"/>
              <a:t>Explain if “No”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dirty="0"/>
              <a:t>Common acceptable explanation is “Not thriebeam” or “Not attenuator”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HTCB is currently preferred standard and may transition with W-beam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u="sng" dirty="0">
                <a:solidFill>
                  <a:schemeClr val="hlink"/>
                </a:solidFill>
                <a:hlinkClick r:id="rId3"/>
              </a:rPr>
              <a:t>https://www.alberta.ca/assets/documents/trans-bridge-barrier-drawings.pdf</a:t>
            </a:r>
            <a:endParaRPr lang="en-US" sz="1600" u="sng" dirty="0">
              <a:solidFill>
                <a:schemeClr val="hlink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1600" dirty="0"/>
          </a:p>
        </p:txBody>
      </p:sp>
      <p:sp>
        <p:nvSpPr>
          <p:cNvPr id="448" name="Google Shape;448;p2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Guardrails - Bridges</a:t>
            </a:r>
            <a:endParaRPr dirty="0"/>
          </a:p>
        </p:txBody>
      </p:sp>
      <p:sp>
        <p:nvSpPr>
          <p:cNvPr id="449" name="Google Shape;449;p2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 txBox="1">
            <a:spLocks noGrp="1"/>
          </p:cNvSpPr>
          <p:nvPr>
            <p:ph type="body" idx="1"/>
          </p:nvPr>
        </p:nvSpPr>
        <p:spPr>
          <a:xfrm>
            <a:off x="539552" y="1150494"/>
            <a:ext cx="7952376" cy="343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Inspect up to 20 m from bridge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Inspect all components of guardrail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Posts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Rail or Cable if HTCB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Connections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Splices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Termination (if within 20 m). Comment is more than one type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Rate according to condition only - not standard</a:t>
            </a:r>
            <a:endParaRPr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e.g</a:t>
            </a:r>
            <a:r>
              <a:rPr lang="en-US" dirty="0">
                <a:solidFill>
                  <a:srgbClr val="36424A"/>
                </a:solidFill>
              </a:rPr>
              <a:t>. do not down-rate if not built to current standard. Rate condition and  functionality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E.g. W-beam 550mm road top to center – down-rate if too low or high to function</a:t>
            </a:r>
            <a:endParaRPr dirty="0"/>
          </a:p>
        </p:txBody>
      </p:sp>
      <p:sp>
        <p:nvSpPr>
          <p:cNvPr id="455" name="Google Shape;455;p2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Guardrails - Bridges</a:t>
            </a:r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396044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Inspect up to 20 m from bridge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Inspect all components of guardrail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Posts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Rail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Connections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Splices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Termination (if within 20 m)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Rate according to condition only - not standard</a:t>
            </a:r>
            <a:endParaRPr dirty="0"/>
          </a:p>
          <a:p>
            <a:pPr marL="257175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sp>
        <p:nvSpPr>
          <p:cNvPr id="455" name="Google Shape;455;p2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Guardrails - Bridges</a:t>
            </a:r>
            <a:endParaRPr/>
          </a:p>
        </p:txBody>
      </p:sp>
      <p:sp>
        <p:nvSpPr>
          <p:cNvPr id="456" name="Google Shape;456;p22"/>
          <p:cNvSpPr txBox="1"/>
          <p:nvPr/>
        </p:nvSpPr>
        <p:spPr>
          <a:xfrm>
            <a:off x="4633418" y="1356958"/>
            <a:ext cx="3865117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Minor damage but still functional – rate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Missing bolts or improper laps - 4 or less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Damaged - requires replacement – rate 3 or less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Damaged – potential hazard – rate 2 or less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Rate “X” if no guardrail exists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required, comment and recommendation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149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 txBox="1">
            <a:spLocks noGrp="1"/>
          </p:cNvSpPr>
          <p:nvPr>
            <p:ph type="body" idx="1"/>
          </p:nvPr>
        </p:nvSpPr>
        <p:spPr>
          <a:xfrm>
            <a:off x="467544" y="1315845"/>
            <a:ext cx="3628206" cy="312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dirty="0"/>
              <a:t>New W-Beam guardrail installed with </a:t>
            </a:r>
            <a:r>
              <a:rPr lang="en-CA" dirty="0" err="1"/>
              <a:t>Fleat</a:t>
            </a:r>
            <a:r>
              <a:rPr lang="en-CA" dirty="0"/>
              <a:t> 350 Energy Absorbing Terminals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CA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dirty="0"/>
              <a:t>By design, the 3</a:t>
            </a:r>
            <a:r>
              <a:rPr lang="en-CA" baseline="30000" dirty="0"/>
              <a:t>rd</a:t>
            </a:r>
            <a:r>
              <a:rPr lang="en-CA" dirty="0"/>
              <a:t> post from the Fleat 350 Terminal is left unbolted from the rail. Does not affect the guardrail rating.</a:t>
            </a:r>
            <a:endParaRPr dirty="0"/>
          </a:p>
          <a:p>
            <a:pPr marL="257175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sp>
        <p:nvSpPr>
          <p:cNvPr id="457" name="Google Shape;45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BD99-F1E1-2203-AAF0-0FD2F983382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37084" y="348377"/>
            <a:ext cx="4788397" cy="575469"/>
          </a:xfrm>
        </p:spPr>
        <p:txBody>
          <a:bodyPr/>
          <a:lstStyle/>
          <a:p>
            <a:r>
              <a:rPr lang="en-US" dirty="0"/>
              <a:t>Guardrails – RDG-B1.5</a:t>
            </a:r>
            <a:endParaRPr lang="en-CA" dirty="0"/>
          </a:p>
        </p:txBody>
      </p:sp>
      <p:pic>
        <p:nvPicPr>
          <p:cNvPr id="7" name="Picture 6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D22DAC6E-DFE9-91F1-A52C-6197E588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3" b="27362"/>
          <a:stretch/>
        </p:blipFill>
        <p:spPr>
          <a:xfrm>
            <a:off x="5153317" y="232749"/>
            <a:ext cx="3628206" cy="1409170"/>
          </a:xfrm>
          <a:prstGeom prst="rect">
            <a:avLst/>
          </a:prstGeom>
        </p:spPr>
      </p:pic>
      <p:pic>
        <p:nvPicPr>
          <p:cNvPr id="9" name="Picture 8" descr="A picture containing sky, outdoor, ground, shore&#10;&#10;Description automatically generated">
            <a:extLst>
              <a:ext uri="{FF2B5EF4-FFF2-40B4-BE49-F238E27FC236}">
                <a16:creationId xmlns:a16="http://schemas.microsoft.com/office/drawing/2014/main" id="{44EDA66D-EC09-E6CC-6169-6A64A7CF4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317" y="1791630"/>
            <a:ext cx="3628206" cy="27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9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3D4D1D-3589-A4DA-330C-06331DE52C15}"/>
              </a:ext>
            </a:extLst>
          </p:cNvPr>
          <p:cNvSpPr/>
          <p:nvPr/>
        </p:nvSpPr>
        <p:spPr>
          <a:xfrm>
            <a:off x="4167051" y="1508760"/>
            <a:ext cx="1449978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Placeholder 16" descr="Diagram&#10;&#10;Description automatically generated">
            <a:extLst>
              <a:ext uri="{FF2B5EF4-FFF2-40B4-BE49-F238E27FC236}">
                <a16:creationId xmlns:a16="http://schemas.microsoft.com/office/drawing/2014/main" id="{C47E75F1-EC9B-E10A-590C-5E87E9EF52B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-421" t="13412" r="421" b="4101"/>
          <a:stretch/>
        </p:blipFill>
        <p:spPr>
          <a:xfrm>
            <a:off x="0" y="0"/>
            <a:ext cx="9144000" cy="4846320"/>
          </a:xfr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0F0717E-873E-C2E5-E74C-41D1EEF5167E}"/>
              </a:ext>
            </a:extLst>
          </p:cNvPr>
          <p:cNvSpPr/>
          <p:nvPr/>
        </p:nvSpPr>
        <p:spPr>
          <a:xfrm>
            <a:off x="4376057" y="1084217"/>
            <a:ext cx="1025434" cy="483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E109FC-D1E4-9454-BF76-1432EE32F88A}"/>
              </a:ext>
            </a:extLst>
          </p:cNvPr>
          <p:cNvSpPr txBox="1"/>
          <p:nvPr/>
        </p:nvSpPr>
        <p:spPr>
          <a:xfrm>
            <a:off x="111035" y="4792762"/>
            <a:ext cx="6800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4"/>
              </a:rPr>
              <a:t>http://www.transportation.alberta.ca/Content/docType233/Production/RDG-B1-5.pdf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1899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824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11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 descr="approach road 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90" y="1324671"/>
            <a:ext cx="6152894" cy="30924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Road Section - Bridges</a:t>
            </a:r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973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424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 rotWithShape="1">
          <a:blip r:embed="rId3">
            <a:alphaModFix/>
          </a:blip>
          <a:srcRect t="5331" b="19669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126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4"/>
          <p:cNvPicPr preferRelativeResize="0"/>
          <p:nvPr/>
        </p:nvPicPr>
        <p:blipFill rotWithShape="1">
          <a:blip r:embed="rId3">
            <a:alphaModFix/>
          </a:blip>
          <a:srcRect t="12593" b="12407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9" name="Google Shape;469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5"/>
          <p:cNvPicPr preferRelativeResize="0"/>
          <p:nvPr/>
        </p:nvPicPr>
        <p:blipFill rotWithShape="1">
          <a:blip r:embed="rId3">
            <a:alphaModFix/>
          </a:blip>
          <a:srcRect t="3516" b="21482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75" name="Google Shape;47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6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81" name="Google Shape;481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7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87" name="Google Shape;487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Applies to bridges only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Refers to the ability of the approaches to handle drainage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Must not allow water to drain onto structure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Must not allow damage to fills or headslopes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Must not pond on approaches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Includes drain troughs on approaches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Water may originate from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Precipitation onto approaches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Runoff from roadway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Runoff from structure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93" name="Google Shape;493;p2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Drainage</a:t>
            </a:r>
            <a:endParaRPr/>
          </a:p>
        </p:txBody>
      </p:sp>
      <p:sp>
        <p:nvSpPr>
          <p:cNvPr id="494" name="Google Shape;494;p2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Look for: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Ponding of water on approaches or ends of structure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Erosion of fills, road embankment, headslope or ditches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Voids under approach slabs or abutments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Undermining of drain troughs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Damage or deterioration of drain troughs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00" name="Google Shape;500;p2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Drainage</a:t>
            </a:r>
            <a:endParaRPr/>
          </a:p>
        </p:txBody>
      </p:sp>
      <p:sp>
        <p:nvSpPr>
          <p:cNvPr id="501" name="Google Shape;501;p2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Good drainage away from bridge – rate 5 or more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Drainage onto bridge gutters - rate 4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Drainage onto bridge driving lanes-rate 3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Drainage eroding headslope or </a:t>
            </a:r>
            <a:r>
              <a:rPr lang="en-US" dirty="0" err="1"/>
              <a:t>sideslope</a:t>
            </a:r>
            <a:r>
              <a:rPr lang="en-US" dirty="0"/>
              <a:t> – rate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     4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Erosion from approach road ditch drainage – rate 4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Drainage causing a hazard - rate 2 or less (e.g. ponding or icing into travel lanes)</a:t>
            </a:r>
            <a:endParaRPr dirty="0"/>
          </a:p>
        </p:txBody>
      </p:sp>
      <p:sp>
        <p:nvSpPr>
          <p:cNvPr id="507" name="Google Shape;507;p3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Drainage</a:t>
            </a:r>
            <a:endParaRPr/>
          </a:p>
        </p:txBody>
      </p:sp>
      <p:sp>
        <p:nvSpPr>
          <p:cNvPr id="508" name="Google Shape;508;p3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/>
          <p:nvPr/>
        </p:nvSpPr>
        <p:spPr>
          <a:xfrm>
            <a:off x="-4157662" y="8752880"/>
            <a:ext cx="11608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-4157662" y="8752880"/>
            <a:ext cx="11608" cy="893"/>
          </a:xfrm>
          <a:custGeom>
            <a:avLst/>
            <a:gdLst/>
            <a:ahLst/>
            <a:cxnLst/>
            <a:rect l="l" t="t" r="r" b="b"/>
            <a:pathLst>
              <a:path w="26" h="1588" extrusionOk="0">
                <a:moveTo>
                  <a:pt x="26" y="0"/>
                </a:moveTo>
                <a:lnTo>
                  <a:pt x="26" y="0"/>
                </a:lnTo>
                <a:lnTo>
                  <a:pt x="0" y="0"/>
                </a:lnTo>
                <a:lnTo>
                  <a:pt x="2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/>
          <p:nvPr/>
        </p:nvSpPr>
        <p:spPr>
          <a:xfrm>
            <a:off x="-414605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-4157662" y="8752880"/>
            <a:ext cx="11608" cy="893"/>
          </a:xfrm>
          <a:custGeom>
            <a:avLst/>
            <a:gdLst/>
            <a:ahLst/>
            <a:cxnLst/>
            <a:rect l="l" t="t" r="r" b="b"/>
            <a:pathLst>
              <a:path w="26" h="1588" extrusionOk="0">
                <a:moveTo>
                  <a:pt x="0" y="0"/>
                </a:moveTo>
                <a:lnTo>
                  <a:pt x="0" y="0"/>
                </a:lnTo>
                <a:lnTo>
                  <a:pt x="26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5"/>
          <p:cNvSpPr/>
          <p:nvPr/>
        </p:nvSpPr>
        <p:spPr>
          <a:xfrm>
            <a:off x="-4157663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"/>
          <p:cNvSpPr/>
          <p:nvPr/>
        </p:nvSpPr>
        <p:spPr>
          <a:xfrm>
            <a:off x="-4152305" y="8751094"/>
            <a:ext cx="1106072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Upstream End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-4146054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-4151412" y="8753773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-4151412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-4151412" y="8755559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/>
          <p:nvPr/>
        </p:nvSpPr>
        <p:spPr>
          <a:xfrm>
            <a:off x="-4151412" y="8752880"/>
            <a:ext cx="893" cy="2679"/>
          </a:xfrm>
          <a:custGeom>
            <a:avLst/>
            <a:gdLst/>
            <a:ahLst/>
            <a:cxnLst/>
            <a:rect l="l" t="t" r="r" b="b"/>
            <a:pathLst>
              <a:path w="1588" h="5" extrusionOk="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/>
          <p:cNvSpPr/>
          <p:nvPr/>
        </p:nvSpPr>
        <p:spPr>
          <a:xfrm>
            <a:off x="-4151412" y="8752880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/>
          <p:nvPr/>
        </p:nvSpPr>
        <p:spPr>
          <a:xfrm>
            <a:off x="-4146054" y="8752880"/>
            <a:ext cx="893" cy="2679"/>
          </a:xfrm>
          <a:custGeom>
            <a:avLst/>
            <a:gdLst/>
            <a:ahLst/>
            <a:cxnLst/>
            <a:rect l="l" t="t" r="r" b="b"/>
            <a:pathLst>
              <a:path w="1588" h="5" extrusionOk="0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-4151412" y="8752880"/>
            <a:ext cx="5358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-4151412" y="8752880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-414605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-4151412" y="8752880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-4151412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-4152305" y="8752880"/>
            <a:ext cx="893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-4151412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-4153198" y="8752880"/>
            <a:ext cx="1786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-4153198" y="8753773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7" extrusionOk="0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-4153198" y="8752880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8" extrusionOk="0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-4151412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"/>
          <p:cNvSpPr/>
          <p:nvPr/>
        </p:nvSpPr>
        <p:spPr>
          <a:xfrm>
            <a:off x="-4153198" y="8755559"/>
            <a:ext cx="893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5"/>
          <p:cNvSpPr/>
          <p:nvPr/>
        </p:nvSpPr>
        <p:spPr>
          <a:xfrm>
            <a:off x="-4153198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-4152305" y="8755559"/>
            <a:ext cx="893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-4152305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-4151412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-4153198" y="8753773"/>
            <a:ext cx="1786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-4153198" y="8754666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8" extrusionOk="0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-4153198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-4153198" y="8753773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7" extrusionOk="0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-4151412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/>
          <p:nvPr/>
        </p:nvSpPr>
        <p:spPr>
          <a:xfrm>
            <a:off x="-4154984" y="8753773"/>
            <a:ext cx="1786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5"/>
          <p:cNvSpPr/>
          <p:nvPr/>
        </p:nvSpPr>
        <p:spPr>
          <a:xfrm>
            <a:off x="-4154984" y="8754666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8" extrusionOk="0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-4153198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-4154984" y="8753773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7" extrusionOk="0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-4154984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/>
          <p:cNvSpPr/>
          <p:nvPr/>
        </p:nvSpPr>
        <p:spPr>
          <a:xfrm>
            <a:off x="-4153198" y="8752880"/>
            <a:ext cx="893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5"/>
          <p:cNvSpPr/>
          <p:nvPr/>
        </p:nvSpPr>
        <p:spPr>
          <a:xfrm>
            <a:off x="-4154984" y="8752880"/>
            <a:ext cx="1786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5"/>
          <p:cNvSpPr/>
          <p:nvPr/>
        </p:nvSpPr>
        <p:spPr>
          <a:xfrm>
            <a:off x="-4154984" y="8752880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8" extrusionOk="0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5"/>
          <p:cNvSpPr/>
          <p:nvPr/>
        </p:nvSpPr>
        <p:spPr>
          <a:xfrm>
            <a:off x="-415498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-4154984" y="8752880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8" extrusionOk="0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5"/>
          <p:cNvSpPr/>
          <p:nvPr/>
        </p:nvSpPr>
        <p:spPr>
          <a:xfrm>
            <a:off x="-4157663" y="8752880"/>
            <a:ext cx="2679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5"/>
          <p:cNvSpPr/>
          <p:nvPr/>
        </p:nvSpPr>
        <p:spPr>
          <a:xfrm>
            <a:off x="-4157663" y="8752880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8" extrusionOk="0">
                <a:moveTo>
                  <a:pt x="7" y="0"/>
                </a:moveTo>
                <a:lnTo>
                  <a:pt x="7" y="0"/>
                </a:lnTo>
                <a:lnTo>
                  <a:pt x="0" y="0"/>
                </a:lnTo>
                <a:lnTo>
                  <a:pt x="7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"/>
          <p:cNvSpPr/>
          <p:nvPr/>
        </p:nvSpPr>
        <p:spPr>
          <a:xfrm>
            <a:off x="-415498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5"/>
          <p:cNvSpPr/>
          <p:nvPr/>
        </p:nvSpPr>
        <p:spPr>
          <a:xfrm>
            <a:off x="-4157663" y="8752880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8" extrusionOk="0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5"/>
          <p:cNvSpPr/>
          <p:nvPr/>
        </p:nvSpPr>
        <p:spPr>
          <a:xfrm>
            <a:off x="-4157663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"/>
          <p:cNvSpPr/>
          <p:nvPr/>
        </p:nvSpPr>
        <p:spPr>
          <a:xfrm>
            <a:off x="-4157663" y="8752880"/>
            <a:ext cx="4465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-4157663" y="8753773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7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-4157663" y="8752880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-4157663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-4157663" y="8755559"/>
            <a:ext cx="4465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-4157663" y="8756452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-4157663" y="8755559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7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5"/>
          <p:cNvSpPr/>
          <p:nvPr/>
        </p:nvSpPr>
        <p:spPr>
          <a:xfrm>
            <a:off x="-4157663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"/>
          <p:cNvSpPr/>
          <p:nvPr/>
        </p:nvSpPr>
        <p:spPr>
          <a:xfrm>
            <a:off x="-4157663" y="8756452"/>
            <a:ext cx="6251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5"/>
          <p:cNvSpPr/>
          <p:nvPr/>
        </p:nvSpPr>
        <p:spPr>
          <a:xfrm>
            <a:off x="-4157663" y="8756452"/>
            <a:ext cx="6251" cy="893"/>
          </a:xfrm>
          <a:custGeom>
            <a:avLst/>
            <a:gdLst/>
            <a:ahLst/>
            <a:cxnLst/>
            <a:rect l="l" t="t" r="r" b="b"/>
            <a:pathLst>
              <a:path w="14" h="1588" extrusionOk="0">
                <a:moveTo>
                  <a:pt x="14" y="0"/>
                </a:moveTo>
                <a:lnTo>
                  <a:pt x="14" y="0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/>
          <p:nvPr/>
        </p:nvSpPr>
        <p:spPr>
          <a:xfrm>
            <a:off x="-4151412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"/>
          <p:cNvSpPr/>
          <p:nvPr/>
        </p:nvSpPr>
        <p:spPr>
          <a:xfrm>
            <a:off x="-4157663" y="8756452"/>
            <a:ext cx="6251" cy="893"/>
          </a:xfrm>
          <a:custGeom>
            <a:avLst/>
            <a:gdLst/>
            <a:ahLst/>
            <a:cxnLst/>
            <a:rect l="l" t="t" r="r" b="b"/>
            <a:pathLst>
              <a:path w="14" h="1588" extrusionOk="0">
                <a:moveTo>
                  <a:pt x="0" y="0"/>
                </a:moveTo>
                <a:lnTo>
                  <a:pt x="0" y="0"/>
                </a:lnTo>
                <a:lnTo>
                  <a:pt x="14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"/>
          <p:cNvSpPr/>
          <p:nvPr/>
        </p:nvSpPr>
        <p:spPr>
          <a:xfrm>
            <a:off x="-4157663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5"/>
          <p:cNvSpPr/>
          <p:nvPr/>
        </p:nvSpPr>
        <p:spPr>
          <a:xfrm>
            <a:off x="-4151412" y="8755559"/>
            <a:ext cx="5358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5"/>
          <p:cNvSpPr/>
          <p:nvPr/>
        </p:nvSpPr>
        <p:spPr>
          <a:xfrm>
            <a:off x="-4151412" y="8755559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5"/>
          <p:cNvSpPr/>
          <p:nvPr/>
        </p:nvSpPr>
        <p:spPr>
          <a:xfrm>
            <a:off x="-4151412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51412" y="8756452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-4146054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-4157663" y="8753773"/>
            <a:ext cx="2679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-4157663" y="8754666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8" extrusionOk="0">
                <a:moveTo>
                  <a:pt x="7" y="0"/>
                </a:moveTo>
                <a:lnTo>
                  <a:pt x="7" y="0"/>
                </a:lnTo>
                <a:lnTo>
                  <a:pt x="0" y="0"/>
                </a:lnTo>
                <a:lnTo>
                  <a:pt x="7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4154984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-4157663" y="8753773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7" extrusionOk="0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4157663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"/>
          <p:cNvSpPr/>
          <p:nvPr/>
        </p:nvSpPr>
        <p:spPr>
          <a:xfrm>
            <a:off x="-4157663" y="8754666"/>
            <a:ext cx="4465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5"/>
          <p:cNvSpPr/>
          <p:nvPr/>
        </p:nvSpPr>
        <p:spPr>
          <a:xfrm>
            <a:off x="-4157663" y="8754666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-4157663" y="8754666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-4157663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-4153198" y="8754666"/>
            <a:ext cx="893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"/>
          <p:cNvSpPr/>
          <p:nvPr/>
        </p:nvSpPr>
        <p:spPr>
          <a:xfrm>
            <a:off x="-4152305" y="8754666"/>
            <a:ext cx="893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"/>
          <p:cNvSpPr/>
          <p:nvPr/>
        </p:nvSpPr>
        <p:spPr>
          <a:xfrm>
            <a:off x="-4151412" y="8754666"/>
            <a:ext cx="5358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5"/>
          <p:cNvSpPr/>
          <p:nvPr/>
        </p:nvSpPr>
        <p:spPr>
          <a:xfrm>
            <a:off x="-4146054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"/>
          <p:cNvSpPr/>
          <p:nvPr/>
        </p:nvSpPr>
        <p:spPr>
          <a:xfrm>
            <a:off x="-4157663" y="8754666"/>
            <a:ext cx="4465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5"/>
          <p:cNvSpPr/>
          <p:nvPr/>
        </p:nvSpPr>
        <p:spPr>
          <a:xfrm>
            <a:off x="-4157663" y="8755559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7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-4157663" y="8754666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-4157663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"/>
          <p:cNvSpPr/>
          <p:nvPr/>
        </p:nvSpPr>
        <p:spPr>
          <a:xfrm>
            <a:off x="-4153198" y="8754666"/>
            <a:ext cx="893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"/>
          <p:cNvSpPr/>
          <p:nvPr/>
        </p:nvSpPr>
        <p:spPr>
          <a:xfrm>
            <a:off x="-4152305" y="8754666"/>
            <a:ext cx="893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Google Shape;306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5"/>
          <p:cNvSpPr/>
          <p:nvPr/>
        </p:nvSpPr>
        <p:spPr>
          <a:xfrm>
            <a:off x="-4151412" y="8754666"/>
            <a:ext cx="5358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5"/>
          <p:cNvSpPr/>
          <p:nvPr/>
        </p:nvSpPr>
        <p:spPr>
          <a:xfrm>
            <a:off x="-4151412" y="8755559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5"/>
          <p:cNvSpPr/>
          <p:nvPr/>
        </p:nvSpPr>
        <p:spPr>
          <a:xfrm>
            <a:off x="-4146054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5"/>
          <p:cNvSpPr/>
          <p:nvPr/>
        </p:nvSpPr>
        <p:spPr>
          <a:xfrm>
            <a:off x="-4153198" y="8752880"/>
            <a:ext cx="893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5"/>
          <p:cNvSpPr/>
          <p:nvPr/>
        </p:nvSpPr>
        <p:spPr>
          <a:xfrm>
            <a:off x="-4153198" y="8752880"/>
            <a:ext cx="893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5"/>
          <p:cNvSpPr/>
          <p:nvPr/>
        </p:nvSpPr>
        <p:spPr>
          <a:xfrm>
            <a:off x="-4152305" y="8752880"/>
            <a:ext cx="893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-4152305" y="8752880"/>
            <a:ext cx="893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p5"/>
          <p:cNvSpPr/>
          <p:nvPr/>
        </p:nvSpPr>
        <p:spPr>
          <a:xfrm>
            <a:off x="-4151412" y="8752880"/>
            <a:ext cx="1786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-4151412" y="8752880"/>
            <a:ext cx="1786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5"/>
          <p:cNvSpPr/>
          <p:nvPr/>
        </p:nvSpPr>
        <p:spPr>
          <a:xfrm>
            <a:off x="-4157662" y="8751987"/>
            <a:ext cx="682879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5"/>
          <p:cNvSpPr/>
          <p:nvPr/>
        </p:nvSpPr>
        <p:spPr>
          <a:xfrm>
            <a:off x="-4157663" y="8753773"/>
            <a:ext cx="779059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Wingwalls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5"/>
          <p:cNvSpPr/>
          <p:nvPr/>
        </p:nvSpPr>
        <p:spPr>
          <a:xfrm>
            <a:off x="-4157662" y="8754666"/>
            <a:ext cx="85600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(Shape :   )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5"/>
          <p:cNvSpPr/>
          <p:nvPr/>
        </p:nvSpPr>
        <p:spPr>
          <a:xfrm>
            <a:off x="-4157663" y="8752880"/>
            <a:ext cx="1786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5"/>
          <p:cNvSpPr/>
          <p:nvPr/>
        </p:nvSpPr>
        <p:spPr>
          <a:xfrm>
            <a:off x="-4157663" y="8752880"/>
            <a:ext cx="1786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5"/>
          <p:cNvSpPr/>
          <p:nvPr/>
        </p:nvSpPr>
        <p:spPr>
          <a:xfrm>
            <a:off x="-4157663" y="8751987"/>
            <a:ext cx="203908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 Treatment (Concrete, 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5"/>
          <p:cNvSpPr/>
          <p:nvPr/>
        </p:nvSpPr>
        <p:spPr>
          <a:xfrm>
            <a:off x="-4157662" y="8751987"/>
            <a:ext cx="157735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Steel, Others, None)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5"/>
          <p:cNvSpPr/>
          <p:nvPr/>
        </p:nvSpPr>
        <p:spPr>
          <a:xfrm>
            <a:off x="-4157663" y="8753773"/>
            <a:ext cx="251992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Collar/Concrete Slope Protection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5"/>
          <p:cNvSpPr/>
          <p:nvPr/>
        </p:nvSpPr>
        <p:spPr>
          <a:xfrm>
            <a:off x="-4157663" y="8752880"/>
            <a:ext cx="71173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Headwall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0" name="Google Shape;330;p5" descr="approach road 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694" y="1413264"/>
            <a:ext cx="7358612" cy="28525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1" name="Google Shape;331;p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Road Section - Culverts</a:t>
            </a:r>
            <a:endParaRPr/>
          </a:p>
        </p:txBody>
      </p:sp>
      <p:sp>
        <p:nvSpPr>
          <p:cNvPr id="332" name="Google Shape;332;p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1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52410"/>
            <a:ext cx="9143978" cy="51434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25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1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52410"/>
            <a:ext cx="9143978" cy="51434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639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pic>
        <p:nvPicPr>
          <p:cNvPr id="3" name="Picture 2" descr="A picture containing grass, outdoor, road, way&#10;&#10;Description automatically generated">
            <a:extLst>
              <a:ext uri="{FF2B5EF4-FFF2-40B4-BE49-F238E27FC236}">
                <a16:creationId xmlns:a16="http://schemas.microsoft.com/office/drawing/2014/main" id="{4CBFF60D-A5AF-E708-B0A8-3DBDA599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71" y="12768"/>
            <a:ext cx="6196285" cy="46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876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1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52410"/>
            <a:ext cx="9143978" cy="51434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3" descr="approach road 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309" y="958791"/>
            <a:ext cx="4075381" cy="100952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3"/>
          <p:cNvSpPr txBox="1">
            <a:spLocks noGrp="1"/>
          </p:cNvSpPr>
          <p:nvPr>
            <p:ph type="body" idx="1"/>
          </p:nvPr>
        </p:nvSpPr>
        <p:spPr>
          <a:xfrm>
            <a:off x="539552" y="2067694"/>
            <a:ext cx="8229600" cy="252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Applies to culverts only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Rates the stability of the road embankment at the culvert and the effects on: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traffic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structural and functional integrity of the culvert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Evaluates: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roadway surface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Side slopes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transitions at ends of culvert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27" name="Google Shape;527;p3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Embankment</a:t>
            </a:r>
            <a:endParaRPr/>
          </a:p>
        </p:txBody>
      </p:sp>
      <p:sp>
        <p:nvSpPr>
          <p:cNvPr id="528" name="Google Shape;528;p3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4" descr="App Rd 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4667" y="1347614"/>
            <a:ext cx="3874665" cy="283210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Embankment – Culvert Approach Road</a:t>
            </a:r>
            <a:endParaRPr dirty="0"/>
          </a:p>
        </p:txBody>
      </p:sp>
      <p:sp>
        <p:nvSpPr>
          <p:cNvPr id="535" name="Google Shape;535;p3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Refers to Culvert Approach Roads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Look for: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cracks or other evidence of instability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signs of erosion such as gullying on sideslopes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scour at toes of sideslopes or end transitions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Embankments with no instability or scour/erosion - rate 7 or better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Embankments with erosion problems - rate 4 or less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Unstable embankments causing damage to the culvert - rate 3 or less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Unstable embankments affecting roadway - rate 3 or less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541" name="Google Shape;541;p3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Embankment</a:t>
            </a:r>
            <a:endParaRPr/>
          </a:p>
        </p:txBody>
      </p:sp>
      <p:sp>
        <p:nvSpPr>
          <p:cNvPr id="542" name="Google Shape;542;p3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6"/>
          <p:cNvSpPr txBox="1">
            <a:spLocks noGrp="1"/>
          </p:cNvSpPr>
          <p:nvPr>
            <p:ph type="body" idx="1"/>
          </p:nvPr>
        </p:nvSpPr>
        <p:spPr>
          <a:xfrm>
            <a:off x="539552" y="1191718"/>
            <a:ext cx="8229600" cy="339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 rated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9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Estimate or measure the slope of the </a:t>
            </a:r>
            <a:r>
              <a:rPr lang="en-US" dirty="0" err="1"/>
              <a:t>sideslope</a:t>
            </a:r>
            <a:r>
              <a:rPr lang="en-US" dirty="0"/>
              <a:t> (</a:t>
            </a:r>
            <a:r>
              <a:rPr lang="en-US" dirty="0" err="1"/>
              <a:t>h:v</a:t>
            </a:r>
            <a:r>
              <a:rPr lang="en-US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Record steeper of upstream or downstream </a:t>
            </a:r>
            <a:r>
              <a:rPr lang="en-US" dirty="0" err="1"/>
              <a:t>sideslope</a:t>
            </a: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berms or different slopes on the same side, record steepest slope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Do not record average slope</a:t>
            </a:r>
          </a:p>
          <a:p>
            <a:pPr marL="45720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Explain if sideslopes are irregular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varying slopes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benches or berms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different slopes on each </a:t>
            </a:r>
            <a:r>
              <a:rPr lang="en-US" dirty="0" err="1"/>
              <a:t>sideslope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48" name="Google Shape;548;p3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Sideslopes</a:t>
            </a:r>
            <a:endParaRPr/>
          </a:p>
        </p:txBody>
      </p:sp>
      <p:sp>
        <p:nvSpPr>
          <p:cNvPr id="549" name="Google Shape;549;p3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37" descr="App Rd 29-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290" y="1419622"/>
            <a:ext cx="4553420" cy="26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Sideslopes</a:t>
            </a:r>
            <a:endParaRPr/>
          </a:p>
        </p:txBody>
      </p:sp>
      <p:sp>
        <p:nvSpPr>
          <p:cNvPr id="556" name="Google Shape;556;p3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" descr="approach road 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682" y="1203146"/>
            <a:ext cx="5858635" cy="83328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6"/>
          <p:cNvSpPr txBox="1">
            <a:spLocks noGrp="1"/>
          </p:cNvSpPr>
          <p:nvPr>
            <p:ph type="body" idx="1"/>
          </p:nvPr>
        </p:nvSpPr>
        <p:spPr>
          <a:xfrm>
            <a:off x="539552" y="2499742"/>
            <a:ext cx="8229600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Separate ratings are provided for horizontal and vertical alignments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Defects in alignment must be categorized in either the horizontal or vertical components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Inspector should consider road alignments are used during adverse weather or road conditions – e.g. fog, heavy rain, snow, un-</a:t>
            </a:r>
            <a:r>
              <a:rPr lang="en-US" dirty="0" err="1"/>
              <a:t>gravelled</a:t>
            </a:r>
            <a:r>
              <a:rPr lang="en-US" dirty="0"/>
              <a:t> surfaces, icy roads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Alignment</a:t>
            </a:r>
            <a:endParaRPr/>
          </a:p>
        </p:txBody>
      </p:sp>
      <p:sp>
        <p:nvSpPr>
          <p:cNvPr id="340" name="Google Shape;340;p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1246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38" descr="approach road 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930" y="979289"/>
            <a:ext cx="4185890" cy="1756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8"/>
          <p:cNvSpPr txBox="1">
            <a:spLocks noGrp="1"/>
          </p:cNvSpPr>
          <p:nvPr>
            <p:ph type="body" idx="1"/>
          </p:nvPr>
        </p:nvSpPr>
        <p:spPr>
          <a:xfrm>
            <a:off x="539552" y="2855626"/>
            <a:ext cx="8229600" cy="173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Inventory item (grey box on form). Record if blank, revise if incorrect.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The vertical distance between top of roadway at centerline and top of the  culvert at the </a:t>
            </a:r>
            <a:r>
              <a:rPr lang="en-US" u="sng" dirty="0"/>
              <a:t>upstream end</a:t>
            </a:r>
            <a:endParaRPr u="sng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Need to be accurate, especially for low covers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Live load effects are greater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Record to the nearest 0.1m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63" name="Google Shape;563;p3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Height of Cover</a:t>
            </a:r>
            <a:endParaRPr/>
          </a:p>
        </p:txBody>
      </p:sp>
      <p:sp>
        <p:nvSpPr>
          <p:cNvPr id="564" name="Google Shape;564;p3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39" descr="App Rd 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8859" y="1544216"/>
            <a:ext cx="3377358" cy="243576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Height of Cover</a:t>
            </a:r>
            <a:endParaRPr/>
          </a:p>
        </p:txBody>
      </p:sp>
      <p:sp>
        <p:nvSpPr>
          <p:cNvPr id="571" name="Google Shape;571;p3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346BA-0E1A-0B4C-7600-9CC9FFBECBA2}"/>
              </a:ext>
            </a:extLst>
          </p:cNvPr>
          <p:cNvSpPr txBox="1"/>
          <p:nvPr/>
        </p:nvSpPr>
        <p:spPr>
          <a:xfrm>
            <a:off x="5812807" y="1700028"/>
            <a:ext cx="1456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Top of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FE093-B8C4-2A93-4E98-2761CB9D96D0}"/>
              </a:ext>
            </a:extLst>
          </p:cNvPr>
          <p:cNvSpPr txBox="1"/>
          <p:nvPr/>
        </p:nvSpPr>
        <p:spPr>
          <a:xfrm>
            <a:off x="5812807" y="2873911"/>
            <a:ext cx="1767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Top of Roof at U/S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DECCE7-6C38-2C16-CB40-4C139D684C2C}"/>
              </a:ext>
            </a:extLst>
          </p:cNvPr>
          <p:cNvCxnSpPr>
            <a:cxnSpLocks/>
          </p:cNvCxnSpPr>
          <p:nvPr/>
        </p:nvCxnSpPr>
        <p:spPr>
          <a:xfrm flipH="1">
            <a:off x="4389119" y="3671667"/>
            <a:ext cx="893299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D95E6D-8180-7C22-99AC-AD906C2551C4}"/>
              </a:ext>
            </a:extLst>
          </p:cNvPr>
          <p:cNvSpPr txBox="1"/>
          <p:nvPr/>
        </p:nvSpPr>
        <p:spPr>
          <a:xfrm>
            <a:off x="4567538" y="3416911"/>
            <a:ext cx="560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Flow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2036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0"/>
          <p:cNvSpPr txBox="1">
            <a:spLocks noGrp="1"/>
          </p:cNvSpPr>
          <p:nvPr>
            <p:ph type="body" idx="1"/>
          </p:nvPr>
        </p:nvSpPr>
        <p:spPr>
          <a:xfrm>
            <a:off x="539552" y="1058091"/>
            <a:ext cx="8229600" cy="352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Refer to 1.10. 1 and 6.8 (Bridges)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Refer to 1.10.6 and 13.4.6 (Culverts)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Governing Elements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Horizontal alignment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Vertical alignment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Safety Concerns (severe approach bump)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Potential hazards (Drainage causing ponding/icing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Embankment rating of 3 or less (Culverts)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Guardrail that is damaged resulting in a hazard (i.e. missing sections)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No approach rails but hazardous governs the General Rating (rate 2)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Horizontal and Vertical alignment rated X – General rating is 5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577" name="Google Shape;577;p4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General Rating</a:t>
            </a:r>
            <a:endParaRPr/>
          </a:p>
        </p:txBody>
      </p:sp>
      <p:sp>
        <p:nvSpPr>
          <p:cNvPr id="578" name="Google Shape;578;p4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584" name="Google Shape;58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5901" y="267944"/>
            <a:ext cx="4114800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1"/>
          <p:cNvSpPr txBox="1">
            <a:spLocks noGrp="1"/>
          </p:cNvSpPr>
          <p:nvPr>
            <p:ph type="sldNum" idx="12"/>
          </p:nvPr>
        </p:nvSpPr>
        <p:spPr>
          <a:xfrm>
            <a:off x="-76692" y="4697599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7" descr="App Rd 05-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131590"/>
            <a:ext cx="5040560" cy="31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Length of Approach</a:t>
            </a:r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8" descr="App Rd 06-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1374280"/>
            <a:ext cx="6314586" cy="230787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Length of Approach</a:t>
            </a:r>
            <a:endParaRPr/>
          </a:p>
        </p:txBody>
      </p:sp>
      <p:sp>
        <p:nvSpPr>
          <p:cNvPr id="354" name="Google Shape;354;p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body" idx="1"/>
          </p:nvPr>
        </p:nvSpPr>
        <p:spPr>
          <a:xfrm>
            <a:off x="539552" y="1172980"/>
            <a:ext cx="8229600" cy="341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Design speed is the posted legal speed for road  plus 10 kph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Evaluate by driving legal speed limit - if safe to do so and conditions permit.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Observe sight distances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Note if bridge is super-elevated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Note presence of speed limit or other signs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Sharp curve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Steep hill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Intersection ahead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Could indicate sight distance problem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60" name="Google Shape;360;p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Alignment</a:t>
            </a:r>
            <a:endParaRPr/>
          </a:p>
        </p:txBody>
      </p:sp>
      <p:sp>
        <p:nvSpPr>
          <p:cNvPr id="361" name="Google Shape;361;p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2037</Words>
  <Application>Microsoft Office PowerPoint</Application>
  <PresentationFormat>On-screen Show (16:9)</PresentationFormat>
  <Paragraphs>342</Paragraphs>
  <Slides>65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Noto Sans Symbols</vt:lpstr>
      <vt:lpstr>Times New Roman</vt:lpstr>
      <vt:lpstr>Wingdings</vt:lpstr>
      <vt:lpstr>Alberta - Goverment</vt:lpstr>
      <vt:lpstr>Body slides</vt:lpstr>
      <vt:lpstr>1_Body slides</vt:lpstr>
      <vt:lpstr>APPROACH ROAD INSPECTION AND RATING</vt:lpstr>
      <vt:lpstr>Introduction</vt:lpstr>
      <vt:lpstr>Road Use</vt:lpstr>
      <vt:lpstr>Approach Road Section - Bridges</vt:lpstr>
      <vt:lpstr>Approach Road Section - Culverts</vt:lpstr>
      <vt:lpstr>Alignment</vt:lpstr>
      <vt:lpstr>Length of Approach</vt:lpstr>
      <vt:lpstr>Length of Approach</vt:lpstr>
      <vt:lpstr>Alignment</vt:lpstr>
      <vt:lpstr>PowerPoint Presentation</vt:lpstr>
      <vt:lpstr>Horizontal Alignment Ratings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Alignment Rating</vt:lpstr>
      <vt:lpstr>PowerPoint Presentation</vt:lpstr>
      <vt:lpstr>PowerPoint Presentation</vt:lpstr>
      <vt:lpstr>PowerPoint Presentation</vt:lpstr>
      <vt:lpstr>Alignment – Vertical And Horizontal</vt:lpstr>
      <vt:lpstr>Culvert Grade Separation – Wildlife Over Horizontal &amp; Vertical Approach Road Alignment Rated X so Gen. Rating = 5</vt:lpstr>
      <vt:lpstr>Culvert Grade Separation - Wildlife Overpass  Vertical &amp; Horizontal Road Alignment OVER Rated X, Gen. Rating = 5   </vt:lpstr>
      <vt:lpstr>Pedestrian Bridge – Stream Under Horizontal &amp; Vertical Approach Road Alignment Rated X – Gen. Rating =5</vt:lpstr>
      <vt:lpstr>PowerPoint Presentation</vt:lpstr>
      <vt:lpstr>Roadway Width</vt:lpstr>
      <vt:lpstr>Roadway Width</vt:lpstr>
      <vt:lpstr>Approach Bump</vt:lpstr>
      <vt:lpstr>Approach Bump</vt:lpstr>
      <vt:lpstr>Guardrail</vt:lpstr>
      <vt:lpstr>Guardrail - Culverts</vt:lpstr>
      <vt:lpstr>Guardrails - Bridges</vt:lpstr>
      <vt:lpstr>Guardrails - Bridges</vt:lpstr>
      <vt:lpstr>Guardrails - Bridges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Drainage</vt:lpstr>
      <vt:lpstr>Drainage</vt:lpstr>
      <vt:lpstr>Drainage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Embankment</vt:lpstr>
      <vt:lpstr>Embankment – Culvert Approach Road</vt:lpstr>
      <vt:lpstr>Embankment</vt:lpstr>
      <vt:lpstr>Sideslopes</vt:lpstr>
      <vt:lpstr>Sideslopes</vt:lpstr>
      <vt:lpstr>PowerPoint Presentation</vt:lpstr>
      <vt:lpstr>Height of Cover</vt:lpstr>
      <vt:lpstr>Height of Cover</vt:lpstr>
      <vt:lpstr>PowerPoint Presentation</vt:lpstr>
      <vt:lpstr>General Rating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ROAD INSPECTION AND RATING</dc:title>
  <dc:creator>Garry Roberts</dc:creator>
  <cp:lastModifiedBy>Garry Roberts</cp:lastModifiedBy>
  <cp:revision>61</cp:revision>
  <dcterms:created xsi:type="dcterms:W3CDTF">2000-01-02T19:55:07Z</dcterms:created>
  <dcterms:modified xsi:type="dcterms:W3CDTF">2023-03-19T00:45:16Z</dcterms:modified>
</cp:coreProperties>
</file>