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48" r:id="rId1"/>
    <p:sldMasterId id="2147483654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jXuuCKd2eZvcbcCeciqPN5giHh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4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03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03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3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203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203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03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03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03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03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03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03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03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03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03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03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03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03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03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03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03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03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bg>
      <p:bgPr>
        <a:solidFill>
          <a:schemeClr val="accen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/>
          <p:nvPr/>
        </p:nvSpPr>
        <p:spPr>
          <a:xfrm>
            <a:off x="552420" y="637396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bg>
      <p:bgPr>
        <a:solidFill>
          <a:schemeClr val="accent2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4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4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4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/>
          <p:nvPr/>
        </p:nvSpPr>
        <p:spPr>
          <a:xfrm>
            <a:off x="552420" y="2376000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9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141515"/>
              </a:buClr>
              <a:buSzPts val="1800"/>
              <a:buFont typeface="Noto Sans Symbols"/>
              <a:buChar char="▪"/>
              <a:defRPr sz="1800">
                <a:solidFill>
                  <a:srgbClr val="141515"/>
                </a:solidFill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141515"/>
              </a:buClr>
              <a:buSzPts val="1600"/>
              <a:buFont typeface="Noto Sans Symbols"/>
              <a:buChar char="▪"/>
              <a:defRPr sz="1600">
                <a:solidFill>
                  <a:srgbClr val="141515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rgbClr val="141515"/>
              </a:buClr>
              <a:buSzPts val="1400"/>
              <a:buFont typeface="Noto Sans Symbols"/>
              <a:buChar char="▪"/>
              <a:defRPr>
                <a:solidFill>
                  <a:srgbClr val="141515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141515"/>
              </a:buClr>
              <a:buSzPts val="1400"/>
              <a:buFont typeface="Noto Sans Symbols"/>
              <a:buChar char="▪"/>
              <a:defRPr>
                <a:solidFill>
                  <a:srgbClr val="141515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141515"/>
              </a:buClr>
              <a:buSzPts val="1400"/>
              <a:buFont typeface="Noto Sans Symbols"/>
              <a:buChar char="▪"/>
              <a:defRPr>
                <a:solidFill>
                  <a:srgbClr val="141515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9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rgbClr val="0081A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Agenda">
  <p:cSld name="3_Agenda">
    <p:bg>
      <p:bgPr>
        <a:solidFill>
          <a:srgbClr val="36424A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Noto Sans Symbols"/>
              <a:buChar char="▪"/>
              <a:defRPr sz="1800">
                <a:solidFill>
                  <a:srgbClr val="F2F2F2"/>
                </a:solidFill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Noto Sans Symbols"/>
              <a:buChar char="▪"/>
              <a:defRPr sz="1600">
                <a:solidFill>
                  <a:srgbClr val="F2F2F2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0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0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Light)" type="title">
  <p:cSld name="TITL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1"/>
          <p:cNvSpPr txBox="1">
            <a:spLocks noGrp="1"/>
          </p:cNvSpPr>
          <p:nvPr>
            <p:ph type="ctrTitle"/>
          </p:nvPr>
        </p:nvSpPr>
        <p:spPr>
          <a:xfrm>
            <a:off x="685800" y="679288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subTitle" idx="1"/>
          </p:nvPr>
        </p:nvSpPr>
        <p:spPr>
          <a:xfrm>
            <a:off x="1371600" y="2801722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>
                <a:solidFill>
                  <a:schemeClr val="dk1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31"/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31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1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8" name="Google Shape;9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Dark)">
  <p:cSld name="Divider (Dark)">
    <p:bg>
      <p:bgPr>
        <a:solidFill>
          <a:schemeClr val="dk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2"/>
          <p:cNvSpPr txBox="1">
            <a:spLocks noGrp="1"/>
          </p:cNvSpPr>
          <p:nvPr>
            <p:ph type="ctrTitle"/>
          </p:nvPr>
        </p:nvSpPr>
        <p:spPr>
          <a:xfrm>
            <a:off x="685800" y="679288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2"/>
          <p:cNvSpPr txBox="1">
            <a:spLocks noGrp="1"/>
          </p:cNvSpPr>
          <p:nvPr>
            <p:ph type="subTitle" idx="1"/>
          </p:nvPr>
        </p:nvSpPr>
        <p:spPr>
          <a:xfrm>
            <a:off x="1371600" y="2801722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>
                <a:solidFill>
                  <a:schemeClr val="lt1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32"/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2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2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Colour)">
  <p:cSld name="Divider (Colour)">
    <p:bg>
      <p:bgPr>
        <a:solidFill>
          <a:schemeClr val="accent2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3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3"/>
          <p:cNvSpPr txBox="1">
            <a:spLocks noGrp="1"/>
          </p:cNvSpPr>
          <p:nvPr>
            <p:ph type="ctrTitle"/>
          </p:nvPr>
        </p:nvSpPr>
        <p:spPr>
          <a:xfrm>
            <a:off x="685800" y="679288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3"/>
          <p:cNvSpPr txBox="1">
            <a:spLocks noGrp="1"/>
          </p:cNvSpPr>
          <p:nvPr>
            <p:ph type="subTitle" idx="1"/>
          </p:nvPr>
        </p:nvSpPr>
        <p:spPr>
          <a:xfrm>
            <a:off x="1371600" y="2801722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>
                <a:solidFill>
                  <a:schemeClr val="lt1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33"/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3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(Light)">
  <p:cSld name="Emphasis (Light)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4"/>
          <p:cNvSpPr txBox="1">
            <a:spLocks noGrp="1"/>
          </p:cNvSpPr>
          <p:nvPr>
            <p:ph type="subTitle" idx="1"/>
          </p:nvPr>
        </p:nvSpPr>
        <p:spPr>
          <a:xfrm>
            <a:off x="914400" y="928470"/>
            <a:ext cx="7315200" cy="32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0">
                <a:solidFill>
                  <a:schemeClr val="dk1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34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4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8" name="Google Shape;11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(Dark)">
  <p:cSld name="Emphasis (Dark)">
    <p:bg>
      <p:bgPr>
        <a:solidFill>
          <a:schemeClr val="dk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5"/>
          <p:cNvSpPr txBox="1">
            <a:spLocks noGrp="1"/>
          </p:cNvSpPr>
          <p:nvPr>
            <p:ph type="subTitle" idx="1"/>
          </p:nvPr>
        </p:nvSpPr>
        <p:spPr>
          <a:xfrm>
            <a:off x="914400" y="928470"/>
            <a:ext cx="7315200" cy="32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>
                <a:solidFill>
                  <a:schemeClr val="lt1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35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35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no title">
  <p:cSld name="Content with no titl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6"/>
          <p:cNvSpPr txBox="1">
            <a:spLocks noGrp="1"/>
          </p:cNvSpPr>
          <p:nvPr>
            <p:ph type="body" idx="1"/>
          </p:nvPr>
        </p:nvSpPr>
        <p:spPr>
          <a:xfrm>
            <a:off x="457200" y="438150"/>
            <a:ext cx="8229600" cy="4029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36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6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8" name="Google Shape;128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e / Contrast (Colour)">
  <p:cSld name="Compare / Contrast (Colour)">
    <p:bg>
      <p:bgPr>
        <a:solidFill>
          <a:schemeClr val="accent2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7"/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7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7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7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37"/>
          <p:cNvSpPr txBox="1">
            <a:spLocks noGrp="1"/>
          </p:cNvSpPr>
          <p:nvPr>
            <p:ph type="title"/>
          </p:nvPr>
        </p:nvSpPr>
        <p:spPr>
          <a:xfrm>
            <a:off x="5039544" y="379974"/>
            <a:ext cx="3628206" cy="569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7"/>
          <p:cNvSpPr txBox="1">
            <a:spLocks noGrp="1"/>
          </p:cNvSpPr>
          <p:nvPr>
            <p:ph type="body" idx="1"/>
          </p:nvPr>
        </p:nvSpPr>
        <p:spPr>
          <a:xfrm>
            <a:off x="467544" y="378113"/>
            <a:ext cx="3628206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37"/>
          <p:cNvSpPr txBox="1">
            <a:spLocks noGrp="1"/>
          </p:cNvSpPr>
          <p:nvPr>
            <p:ph type="body" idx="2"/>
          </p:nvPr>
        </p:nvSpPr>
        <p:spPr>
          <a:xfrm>
            <a:off x="467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»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8" name="Google Shape;138;p37"/>
          <p:cNvSpPr txBox="1">
            <a:spLocks noGrp="1"/>
          </p:cNvSpPr>
          <p:nvPr>
            <p:ph type="body" idx="3"/>
          </p:nvPr>
        </p:nvSpPr>
        <p:spPr>
          <a:xfrm>
            <a:off x="5039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»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 2">
    <p:bg>
      <p:bgPr>
        <a:solidFill>
          <a:srgbClr val="0081AB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070348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25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5"/>
          <p:cNvSpPr txBox="1">
            <a:spLocks noGrp="1"/>
          </p:cNvSpPr>
          <p:nvPr>
            <p:ph type="subTitle" idx="1"/>
          </p:nvPr>
        </p:nvSpPr>
        <p:spPr>
          <a:xfrm>
            <a:off x="483446" y="3363838"/>
            <a:ext cx="8355754" cy="45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>
                <a:solidFill>
                  <a:schemeClr val="lt1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body" idx="3"/>
          </p:nvPr>
        </p:nvSpPr>
        <p:spPr>
          <a:xfrm>
            <a:off x="483446" y="3834358"/>
            <a:ext cx="835575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/>
          <p:nvPr/>
        </p:nvSpPr>
        <p:spPr>
          <a:xfrm>
            <a:off x="552420" y="637396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-slide photo">
  <p:cSld name="Full-slide photo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069942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38"/>
          <p:cNvSpPr txBox="1">
            <a:spLocks noGrp="1"/>
          </p:cNvSpPr>
          <p:nvPr>
            <p:ph type="body" idx="1"/>
          </p:nvPr>
        </p:nvSpPr>
        <p:spPr>
          <a:xfrm>
            <a:off x="467544" y="483518"/>
            <a:ext cx="8208912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8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bg>
      <p:bgPr>
        <a:solidFill>
          <a:schemeClr val="accent2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" name="Google Shape;3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6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6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/>
          <p:nvPr/>
        </p:nvSpPr>
        <p:spPr>
          <a:xfrm>
            <a:off x="552420" y="2376000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 txBox="1"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subTitle" idx="1"/>
          </p:nvPr>
        </p:nvSpPr>
        <p:spPr>
          <a:xfrm>
            <a:off x="1331640" y="2679762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Clr>
                <a:srgbClr val="8E9193"/>
              </a:buClr>
              <a:buSzPts val="2800"/>
              <a:buNone/>
              <a:defRPr>
                <a:solidFill>
                  <a:srgbClr val="8E9193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E9193"/>
              </a:buClr>
              <a:buSzPts val="2400"/>
              <a:buNone/>
              <a:defRPr>
                <a:solidFill>
                  <a:srgbClr val="8E9193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1"/>
          </p:nvPr>
        </p:nvSpPr>
        <p:spPr>
          <a:xfrm>
            <a:off x="304800" y="1200152"/>
            <a:ext cx="8610600" cy="325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spcBef>
                <a:spcPts val="270"/>
              </a:spcBef>
              <a:spcAft>
                <a:spcPts val="0"/>
              </a:spcAft>
              <a:buClr>
                <a:srgbClr val="36424A"/>
              </a:buClr>
              <a:buSzPts val="1350"/>
              <a:buChar char="•"/>
              <a:defRPr sz="1350"/>
            </a:lvl1pPr>
            <a:lvl2pPr marL="914400" lvl="1" indent="-300037" algn="l">
              <a:spcBef>
                <a:spcPts val="225"/>
              </a:spcBef>
              <a:spcAft>
                <a:spcPts val="0"/>
              </a:spcAft>
              <a:buClr>
                <a:srgbClr val="36424A"/>
              </a:buClr>
              <a:buSzPts val="1125"/>
              <a:buChar char="–"/>
              <a:defRPr sz="1125"/>
            </a:lvl2pPr>
            <a:lvl3pPr marL="1371600" lvl="2" indent="-292925" algn="l">
              <a:spcBef>
                <a:spcPts val="203"/>
              </a:spcBef>
              <a:spcAft>
                <a:spcPts val="0"/>
              </a:spcAft>
              <a:buClr>
                <a:srgbClr val="36424A"/>
              </a:buClr>
              <a:buSzPts val="1013"/>
              <a:buChar char="•"/>
              <a:defRPr sz="1013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rgbClr val="36424A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rgbClr val="36424A"/>
              </a:buClr>
              <a:buSzPts val="900"/>
              <a:buChar char="»"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title">
  <p:cSld name="Content with titl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0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8" name="Google Shape;4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0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solidFill>
                  <a:schemeClr val="dk1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200"/>
              <a:buNone/>
              <a:defRPr b="1">
                <a:solidFill>
                  <a:srgbClr val="0081A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e / Contrast">
  <p:cSld name="Compare / Contrast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1"/>
          <p:cNvSpPr txBox="1">
            <a:spLocks noGrp="1"/>
          </p:cNvSpPr>
          <p:nvPr>
            <p:ph type="body" idx="1"/>
          </p:nvPr>
        </p:nvSpPr>
        <p:spPr>
          <a:xfrm>
            <a:off x="467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2"/>
          </p:nvPr>
        </p:nvSpPr>
        <p:spPr>
          <a:xfrm>
            <a:off x="5039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5" name="Google Shape;55;p21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1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7" name="Google Shape;5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1"/>
          <p:cNvSpPr txBox="1">
            <a:spLocks noGrp="1"/>
          </p:cNvSpPr>
          <p:nvPr>
            <p:ph type="title"/>
          </p:nvPr>
        </p:nvSpPr>
        <p:spPr>
          <a:xfrm>
            <a:off x="5039544" y="379974"/>
            <a:ext cx="3628206" cy="569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rgbClr val="0081A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body" idx="3"/>
          </p:nvPr>
        </p:nvSpPr>
        <p:spPr>
          <a:xfrm>
            <a:off x="467544" y="378113"/>
            <a:ext cx="3628206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0081AB"/>
              </a:buClr>
              <a:buSzPts val="2000"/>
              <a:buNone/>
              <a:defRPr sz="2000" b="1">
                <a:solidFill>
                  <a:srgbClr val="0081AB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Agenda">
  <p:cSld name="2_Agenda">
    <p:bg>
      <p:bgPr>
        <a:solidFill>
          <a:srgbClr val="0081AB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Noto Sans Symbols"/>
              <a:buChar char="▪"/>
              <a:defRPr sz="1800">
                <a:solidFill>
                  <a:srgbClr val="F2F2F2"/>
                </a:solidFill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Noto Sans Symbols"/>
              <a:buChar char="▪"/>
              <a:defRPr sz="1600">
                <a:solidFill>
                  <a:srgbClr val="F2F2F2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2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(Colour)">
  <p:cSld name="Emphasis (Colour)">
    <p:bg>
      <p:bgPr>
        <a:solidFill>
          <a:schemeClr val="accen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3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3"/>
          <p:cNvSpPr txBox="1">
            <a:spLocks noGrp="1"/>
          </p:cNvSpPr>
          <p:nvPr>
            <p:ph type="subTitle" idx="1"/>
          </p:nvPr>
        </p:nvSpPr>
        <p:spPr>
          <a:xfrm>
            <a:off x="914400" y="928470"/>
            <a:ext cx="7315200" cy="32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>
                <a:solidFill>
                  <a:schemeClr val="lt1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23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6424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36424A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sldNum" idx="12"/>
          </p:nvPr>
        </p:nvSpPr>
        <p:spPr>
          <a:xfrm>
            <a:off x="107504" y="4731990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9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107504" y="4673377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m</a:t>
            </a:r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ep.alberta.ca/fish-wildlife/wildlife-diseases/whirling-disease/stop-the-spread.asp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jpg"/><Relationship Id="rId4" Type="http://schemas.openxmlformats.org/officeDocument/2006/relationships/hyperlink" Target="https://www.alberta.ca/whirling-disease.aspx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PREPARATION FOR INSPECTION AND INSPECTION SAFETY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"/>
          <p:cNvSpPr txBox="1">
            <a:spLocks noGrp="1"/>
          </p:cNvSpPr>
          <p:nvPr>
            <p:ph type="body" idx="1"/>
          </p:nvPr>
        </p:nvSpPr>
        <p:spPr>
          <a:xfrm>
            <a:off x="467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BIM Inspection Forms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dirty="0"/>
              <a:t>order from BIS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dirty="0"/>
              <a:t>carry blank forms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dirty="0"/>
              <a:t>review previous inspections</a:t>
            </a:r>
            <a:endParaRPr dirty="0"/>
          </a:p>
          <a:p>
            <a:pPr marL="257175" lvl="1" indent="0" algn="l" rtl="0">
              <a:lnSpc>
                <a:spcPct val="9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Bridge File Maps or AT Maps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dirty="0"/>
              <a:t>shows bridge locations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dirty="0"/>
              <a:t>GPS co-ordinates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dirty="0"/>
              <a:t>plan route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dirty="0"/>
              <a:t>set-up designated check-in person or system – test it!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  <a:p>
            <a:pPr marL="342900" lvl="0" indent="-273050" algn="l" rtl="0">
              <a:lnSpc>
                <a:spcPct val="9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/>
          </a:p>
        </p:txBody>
      </p:sp>
      <p:sp>
        <p:nvSpPr>
          <p:cNvPr id="212" name="Google Shape;212;p10"/>
          <p:cNvSpPr txBox="1">
            <a:spLocks noGrp="1"/>
          </p:cNvSpPr>
          <p:nvPr>
            <p:ph type="body" idx="2"/>
          </p:nvPr>
        </p:nvSpPr>
        <p:spPr>
          <a:xfrm>
            <a:off x="5039544" y="1152939"/>
            <a:ext cx="3628206" cy="329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Bridge Inventory Information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dirty="0"/>
              <a:t>use to confirm bridge characteristics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dirty="0"/>
              <a:t>Inspection requirements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dirty="0"/>
              <a:t>check bridge file number 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dirty="0"/>
              <a:t>update inventory during inspection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Hazard Assessment</a:t>
            </a:r>
            <a:endParaRPr dirty="0"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</a:pPr>
            <a:r>
              <a:rPr lang="en-US" dirty="0"/>
              <a:t>Complete a Field Level Risk Assessment prior to start of inspections.</a:t>
            </a:r>
            <a:endParaRPr dirty="0"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</a:pPr>
            <a:r>
              <a:rPr lang="en-US" dirty="0"/>
              <a:t>A FLRA can represent multiple sites if hazards are similar </a:t>
            </a:r>
            <a:endParaRPr dirty="0"/>
          </a:p>
        </p:txBody>
      </p:sp>
      <p:sp>
        <p:nvSpPr>
          <p:cNvPr id="213" name="Google Shape;213;p10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14" name="Google Shape;214;p10"/>
          <p:cNvSpPr txBox="1">
            <a:spLocks noGrp="1"/>
          </p:cNvSpPr>
          <p:nvPr>
            <p:ph type="body" idx="3"/>
          </p:nvPr>
        </p:nvSpPr>
        <p:spPr>
          <a:xfrm>
            <a:off x="467544" y="378113"/>
            <a:ext cx="4032448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1AB"/>
              </a:buClr>
              <a:buSzPts val="2400"/>
              <a:buNone/>
            </a:pPr>
            <a:r>
              <a:rPr lang="en-US" sz="2400"/>
              <a:t>Preparation for Inspection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20" name="Google Shape;220;p11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Char char="•"/>
            </a:pPr>
            <a:r>
              <a:rPr lang="en-US" sz="1600"/>
              <a:t>Whirling disease is caused by a microscopic parasite of salmonid fish.</a:t>
            </a:r>
            <a:endParaRPr/>
          </a:p>
          <a:p>
            <a:pPr marL="342900" lvl="0" indent="-2413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None/>
            </a:pPr>
            <a:endParaRPr sz="1600"/>
          </a:p>
          <a:p>
            <a:pPr marL="342900" lvl="0" indent="-3429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Char char="•"/>
            </a:pPr>
            <a:r>
              <a:rPr lang="en-US" sz="1600"/>
              <a:t>This disease is not harmful to humans or other mammals but can have significant effects on some fish populations. It can be transmitted from infected locations to other water bodies: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Char char="–"/>
            </a:pPr>
            <a:r>
              <a:rPr lang="en-US"/>
              <a:t>through equipment used for swimming, paddling, boating, water pumping, and fishing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Char char="–"/>
            </a:pPr>
            <a:r>
              <a:rPr lang="en-US"/>
              <a:t>The movement of fish, mud, and water can potentially spread whirling disease.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Char char="•"/>
            </a:pPr>
            <a:r>
              <a:rPr lang="en-US" sz="1600"/>
              <a:t>Basic Preventative Practices as outlined by Alberta Environment and Parks (AEP)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Char char="–"/>
            </a:pPr>
            <a:r>
              <a:rPr lang="en-US"/>
              <a:t>Clean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Char char="–"/>
            </a:pPr>
            <a:r>
              <a:rPr lang="en-US"/>
              <a:t>Drain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Char char="–"/>
            </a:pPr>
            <a:r>
              <a:rPr lang="en-US"/>
              <a:t>Dry</a:t>
            </a:r>
            <a:endParaRPr/>
          </a:p>
          <a:p>
            <a:pPr marL="257175" lvl="1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500"/>
              <a:buNone/>
            </a:pPr>
            <a:endParaRPr sz="1500"/>
          </a:p>
          <a:p>
            <a:pPr marL="342900" lvl="0" indent="-2476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500"/>
              <a:buFont typeface="Arial"/>
              <a:buNone/>
            </a:pPr>
            <a:endParaRPr sz="1500"/>
          </a:p>
        </p:txBody>
      </p:sp>
      <p:sp>
        <p:nvSpPr>
          <p:cNvPr id="221" name="Google Shape;221;p11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Whirling Disease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27" name="Google Shape;227;p12"/>
          <p:cNvSpPr txBox="1">
            <a:spLocks noGrp="1"/>
          </p:cNvSpPr>
          <p:nvPr>
            <p:ph type="title" idx="4294967295"/>
          </p:nvPr>
        </p:nvSpPr>
        <p:spPr>
          <a:xfrm>
            <a:off x="925513" y="339725"/>
            <a:ext cx="8218487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Whirling Disease – 2020 Heat Map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28" name="Google Shape;22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1639" y="915566"/>
            <a:ext cx="4980721" cy="394827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4294967295"/>
          </p:nvPr>
        </p:nvSpPr>
        <p:spPr>
          <a:xfrm>
            <a:off x="925513" y="339725"/>
            <a:ext cx="8218487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Whirling Disease – 2020 Heat Map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35" name="Google Shape;23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7784" y="912011"/>
            <a:ext cx="3961272" cy="402260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"/>
          <p:cNvSpPr txBox="1">
            <a:spLocks noGrp="1"/>
          </p:cNvSpPr>
          <p:nvPr>
            <p:ph type="body" idx="1"/>
          </p:nvPr>
        </p:nvSpPr>
        <p:spPr>
          <a:xfrm>
            <a:off x="343717" y="1370890"/>
            <a:ext cx="3875857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0" dirty="0"/>
              <a:t>Decontamination Protocols as they apply to Bridge Inspection:</a:t>
            </a:r>
            <a:endParaRPr b="0" dirty="0"/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dirty="0"/>
              <a:t>Different levels of decontamination required depending on what zone you are working in.</a:t>
            </a:r>
            <a:endParaRPr b="0"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257175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dirty="0">
              <a:solidFill>
                <a:srgbClr val="FF0000"/>
              </a:solidFill>
            </a:endParaRPr>
          </a:p>
          <a:p>
            <a:pPr marL="742950" lvl="1" indent="-1968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257175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</p:txBody>
      </p:sp>
      <p:sp>
        <p:nvSpPr>
          <p:cNvPr id="241" name="Google Shape;241;p14"/>
          <p:cNvSpPr txBox="1">
            <a:spLocks noGrp="1"/>
          </p:cNvSpPr>
          <p:nvPr>
            <p:ph type="body" idx="2"/>
          </p:nvPr>
        </p:nvSpPr>
        <p:spPr>
          <a:xfrm>
            <a:off x="4973156" y="987574"/>
            <a:ext cx="3987963" cy="348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AEP has four useful documents on their website that inspectors are required to familiarize themselves with and adhere to: </a:t>
            </a:r>
            <a:endParaRPr dirty="0"/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/>
              <a:t>Decontamination Protocol  - Watercraft &amp; Equipment</a:t>
            </a:r>
            <a:endParaRPr dirty="0"/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/>
              <a:t>Decontamination Risk Map</a:t>
            </a:r>
            <a:endParaRPr dirty="0"/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/>
              <a:t>Decontamination Quick Reference Guide</a:t>
            </a:r>
            <a:endParaRPr dirty="0"/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/>
              <a:t>Decontamination Equipment List</a:t>
            </a:r>
            <a:endParaRPr dirty="0"/>
          </a:p>
          <a:p>
            <a:pPr marL="257175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u="sng" dirty="0">
              <a:solidFill>
                <a:srgbClr val="FF000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57175" lvl="1" indent="0" algn="l" rtl="0">
              <a:spcBef>
                <a:spcPts val="28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</a:pPr>
            <a:r>
              <a:rPr lang="en-US" u="sng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https://www.alberta.ca/whirling-disease.aspx</a:t>
            </a:r>
            <a:endParaRPr lang="en-US" u="sng" dirty="0">
              <a:solidFill>
                <a:srgbClr val="FFFF00"/>
              </a:solidFill>
            </a:endParaRPr>
          </a:p>
          <a:p>
            <a:pPr marL="257175" lvl="1" indent="0" algn="l" rtl="0">
              <a:spcBef>
                <a:spcPts val="28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</a:pPr>
            <a:endParaRPr dirty="0">
              <a:solidFill>
                <a:srgbClr val="FF0000"/>
              </a:solidFill>
            </a:endParaRPr>
          </a:p>
          <a:p>
            <a:pPr marL="257175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dirty="0"/>
          </a:p>
        </p:txBody>
      </p:sp>
      <p:pic>
        <p:nvPicPr>
          <p:cNvPr id="243" name="Google Shape;24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1967" y="2903271"/>
            <a:ext cx="4299355" cy="14441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42;p14">
            <a:extLst>
              <a:ext uri="{FF2B5EF4-FFF2-40B4-BE49-F238E27FC236}">
                <a16:creationId xmlns:a16="http://schemas.microsoft.com/office/drawing/2014/main" id="{CF86EBCA-0486-EBB0-7794-AEB6FD05DAC4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7544" y="378113"/>
            <a:ext cx="3628206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1AB"/>
              </a:buClr>
              <a:buSzPts val="2400"/>
              <a:buNone/>
            </a:pPr>
            <a:r>
              <a:rPr lang="en-US" sz="2400" b="1" dirty="0"/>
              <a:t>Whirling Disease</a:t>
            </a:r>
            <a:endParaRPr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5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49" name="Google Shape;249;p15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•"/>
            </a:pPr>
            <a:r>
              <a:rPr lang="en-US"/>
              <a:t>Zone (HUC6 boundary) is identified on BIM form in “Department Comments” area.</a:t>
            </a:r>
            <a:endParaRPr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•"/>
            </a:pPr>
            <a:r>
              <a:rPr lang="en-US"/>
              <a:t>Make appropriate preparations prior to inspections.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</a:pP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•"/>
            </a:pPr>
            <a:r>
              <a:rPr lang="en-US"/>
              <a:t>Development of internal protocols is a requirement. </a:t>
            </a:r>
            <a:endParaRPr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endParaRPr/>
          </a:p>
          <a:p>
            <a:pPr marL="257175" lvl="1" indent="0" algn="l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</a:pPr>
            <a:endParaRPr sz="180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endParaRPr/>
          </a:p>
        </p:txBody>
      </p:sp>
      <p:sp>
        <p:nvSpPr>
          <p:cNvPr id="250" name="Google Shape;250;p15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Whirling Disease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6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/>
          </a:p>
        </p:txBody>
      </p:sp>
      <p:pic>
        <p:nvPicPr>
          <p:cNvPr id="256" name="Google Shape;25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5901" y="267944"/>
            <a:ext cx="4114800" cy="39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Occupational Health &amp; Safety Act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/>
              <a:t>high rigging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/>
              <a:t>scaffold &amp; swing stages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/>
              <a:t>crane safety and rigging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/>
              <a:t>confined spaces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/>
              <a:t>working over water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/>
              <a:t>working alone</a:t>
            </a:r>
            <a:endParaRPr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153" name="Google Shape;153;p2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Inspection Safety</a:t>
            </a:r>
            <a:endParaRPr/>
          </a:p>
        </p:txBody>
      </p:sp>
      <p:pic>
        <p:nvPicPr>
          <p:cNvPr id="154" name="Google Shape;154;p2" descr="Construction worker male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2120" y="1479054"/>
            <a:ext cx="2185392" cy="2185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"/>
          <p:cNvSpPr txBox="1">
            <a:spLocks noGrp="1"/>
          </p:cNvSpPr>
          <p:nvPr>
            <p:ph type="body" idx="1"/>
          </p:nvPr>
        </p:nvSpPr>
        <p:spPr>
          <a:xfrm>
            <a:off x="467544" y="1779661"/>
            <a:ext cx="3628206" cy="2664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General Safety Issues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use proper equipment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park in a safe location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avoid unnecessary risk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assume all electrical is live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do not wear chest waders in fast moving water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use caution on ice</a:t>
            </a:r>
            <a:endParaRPr/>
          </a:p>
          <a:p>
            <a:pPr marL="742950" lvl="1" indent="-215900" algn="l" rtl="0">
              <a:lnSpc>
                <a:spcPct val="9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/>
          </a:p>
          <a:p>
            <a:pPr marL="342900" lvl="0" indent="-273050" algn="l" rtl="0">
              <a:lnSpc>
                <a:spcPct val="9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/>
          </a:p>
        </p:txBody>
      </p:sp>
      <p:sp>
        <p:nvSpPr>
          <p:cNvPr id="160" name="Google Shape;160;p3"/>
          <p:cNvSpPr txBox="1">
            <a:spLocks noGrp="1"/>
          </p:cNvSpPr>
          <p:nvPr>
            <p:ph type="body" idx="2"/>
          </p:nvPr>
        </p:nvSpPr>
        <p:spPr>
          <a:xfrm>
            <a:off x="4572000" y="1779661"/>
            <a:ext cx="4095750" cy="2664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do not enter confined spaces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un-even ground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slippery culverts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fast flowing water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3-point contact on bridgerails</a:t>
            </a:r>
            <a:endParaRPr sz="1600"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inspect facing traffic – be alert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Working alone. Use the check-in procedure – test it!!</a:t>
            </a:r>
            <a:endParaRPr/>
          </a:p>
          <a:p>
            <a:pPr marL="342900" lvl="0" indent="-2413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</p:txBody>
      </p:sp>
      <p:sp>
        <p:nvSpPr>
          <p:cNvPr id="161" name="Google Shape;161;p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62" name="Google Shape;162;p3"/>
          <p:cNvSpPr txBox="1">
            <a:spLocks noGrp="1"/>
          </p:cNvSpPr>
          <p:nvPr>
            <p:ph type="body" idx="3"/>
          </p:nvPr>
        </p:nvSpPr>
        <p:spPr>
          <a:xfrm>
            <a:off x="467544" y="378113"/>
            <a:ext cx="3628206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1AB"/>
              </a:buClr>
              <a:buSzPts val="2400"/>
              <a:buNone/>
            </a:pPr>
            <a:r>
              <a:rPr lang="en-US" sz="2400"/>
              <a:t>Inspection Safety (Continued)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700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3</a:t>
            </a:fld>
            <a:endParaRPr lang="en-US" sz="700"/>
          </a:p>
        </p:txBody>
      </p:sp>
      <p:sp>
        <p:nvSpPr>
          <p:cNvPr id="168" name="Google Shape;168;p4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342900" lvl="0" indent="-34293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100000"/>
              <a:buFont typeface="Arial"/>
              <a:buChar char="•"/>
            </a:pPr>
            <a:r>
              <a:rPr lang="en-US" sz="1500" dirty="0"/>
              <a:t>Traffic Safety</a:t>
            </a:r>
          </a:p>
          <a:p>
            <a:pPr marL="742950" lvl="1" indent="-285781" rtl="0">
              <a:lnSpc>
                <a:spcPct val="90000"/>
              </a:lnSpc>
              <a:spcBef>
                <a:spcPts val="314"/>
              </a:spcBef>
              <a:spcAft>
                <a:spcPts val="0"/>
              </a:spcAft>
              <a:buClr>
                <a:srgbClr val="F2F2F2"/>
              </a:buClr>
              <a:buSzPct val="100000"/>
              <a:buFont typeface="Arial"/>
              <a:buChar char="−"/>
            </a:pPr>
            <a:r>
              <a:rPr lang="en-US" sz="1500" dirty="0"/>
              <a:t>If possible, schedule during low-traffic flow</a:t>
            </a:r>
          </a:p>
          <a:p>
            <a:pPr marL="742950" lvl="1" indent="-285781" rtl="0">
              <a:lnSpc>
                <a:spcPct val="90000"/>
              </a:lnSpc>
              <a:spcBef>
                <a:spcPts val="314"/>
              </a:spcBef>
              <a:spcAft>
                <a:spcPts val="0"/>
              </a:spcAft>
              <a:buClr>
                <a:srgbClr val="F2F2F2"/>
              </a:buClr>
              <a:buSzPct val="100000"/>
              <a:buFont typeface="Arial"/>
              <a:buChar char="−"/>
            </a:pPr>
            <a:r>
              <a:rPr lang="en-US" sz="1500" dirty="0"/>
              <a:t>Inform road authority </a:t>
            </a:r>
          </a:p>
          <a:p>
            <a:pPr marL="742950" lvl="1" indent="-285781" rtl="0">
              <a:lnSpc>
                <a:spcPct val="90000"/>
              </a:lnSpc>
              <a:spcBef>
                <a:spcPts val="314"/>
              </a:spcBef>
              <a:spcAft>
                <a:spcPts val="0"/>
              </a:spcAft>
              <a:buClr>
                <a:srgbClr val="F2F2F2"/>
              </a:buClr>
              <a:buSzPct val="100000"/>
              <a:buFont typeface="Arial"/>
              <a:buChar char="−"/>
            </a:pPr>
            <a:r>
              <a:rPr lang="en-US" sz="1500" dirty="0"/>
              <a:t>Park vehicles in a safe location completely off the driving surface</a:t>
            </a:r>
          </a:p>
          <a:p>
            <a:pPr marL="1143000" lvl="2" indent="-228631" rtl="0">
              <a:lnSpc>
                <a:spcPct val="90000"/>
              </a:lnSpc>
              <a:spcBef>
                <a:spcPts val="314"/>
              </a:spcBef>
              <a:spcAft>
                <a:spcPts val="0"/>
              </a:spcAft>
              <a:buClr>
                <a:srgbClr val="F2F2F2"/>
              </a:buClr>
              <a:buSzPct val="100000"/>
              <a:buFont typeface="Arial"/>
              <a:buChar char="−"/>
            </a:pPr>
            <a:r>
              <a:rPr lang="en-US" sz="1500" dirty="0"/>
              <a:t>If not possible due to snow, steep side slopes etc. than vehicle must be parked a minimum of 1.0 m from the outside edge of the shoulder.</a:t>
            </a:r>
          </a:p>
          <a:p>
            <a:pPr marL="1143000" lvl="2" indent="-228631" rtl="0">
              <a:lnSpc>
                <a:spcPct val="90000"/>
              </a:lnSpc>
              <a:spcBef>
                <a:spcPts val="314"/>
              </a:spcBef>
              <a:spcAft>
                <a:spcPts val="0"/>
              </a:spcAft>
              <a:buClr>
                <a:srgbClr val="F2F2F2"/>
              </a:buClr>
              <a:buSzPct val="100000"/>
              <a:buFont typeface="Arial"/>
              <a:buChar char="−"/>
            </a:pPr>
            <a:r>
              <a:rPr lang="en-US" sz="1500" dirty="0"/>
              <a:t>If no safe parking is available, may have to find nearest driveway or field access and walk back to site.</a:t>
            </a:r>
          </a:p>
          <a:p>
            <a:pPr marL="1143000" lvl="2" indent="-228631" rtl="0">
              <a:lnSpc>
                <a:spcPct val="90000"/>
              </a:lnSpc>
              <a:spcBef>
                <a:spcPts val="314"/>
              </a:spcBef>
              <a:spcAft>
                <a:spcPts val="0"/>
              </a:spcAft>
              <a:buClr>
                <a:srgbClr val="F2F2F2"/>
              </a:buClr>
              <a:buSzPct val="100000"/>
              <a:buFont typeface="Arial"/>
              <a:buChar char="−"/>
            </a:pPr>
            <a:r>
              <a:rPr lang="en-US" sz="1500" dirty="0"/>
              <a:t>Avoid parking in vicinity of blind corners or hills</a:t>
            </a:r>
          </a:p>
          <a:p>
            <a:pPr marL="742950" lvl="1" indent="-285781" rtl="0">
              <a:lnSpc>
                <a:spcPct val="90000"/>
              </a:lnSpc>
              <a:spcBef>
                <a:spcPts val="314"/>
              </a:spcBef>
              <a:spcAft>
                <a:spcPts val="0"/>
              </a:spcAft>
              <a:buClr>
                <a:srgbClr val="F2F2F2"/>
              </a:buClr>
              <a:buSzPct val="100000"/>
              <a:buFont typeface="Arial"/>
              <a:buChar char="−"/>
            </a:pPr>
            <a:r>
              <a:rPr lang="en-US" sz="1500" dirty="0"/>
              <a:t>Inspection vehicles must be equipped with a Cl. 1 or 2 amber LED light bar that remains for the duration of the inspection</a:t>
            </a:r>
          </a:p>
          <a:p>
            <a:pPr marL="742950" lvl="1" indent="-285781" rtl="0">
              <a:lnSpc>
                <a:spcPct val="90000"/>
              </a:lnSpc>
              <a:spcBef>
                <a:spcPts val="314"/>
              </a:spcBef>
              <a:spcAft>
                <a:spcPts val="0"/>
              </a:spcAft>
              <a:buClr>
                <a:srgbClr val="F2F2F2"/>
              </a:buClr>
              <a:buSzPct val="100000"/>
              <a:buFont typeface="Arial"/>
              <a:buChar char="−"/>
            </a:pPr>
            <a:r>
              <a:rPr lang="en-US" sz="1500" dirty="0"/>
              <a:t>A magnetic sign (24 x 15”) or similar must be on the back of the inspector's vehicle stating “”Bridge/Culvert Inspection in Process” at all times during the Level 1 Inspection.</a:t>
            </a:r>
          </a:p>
          <a:p>
            <a:pPr marL="342900" lvl="0" indent="-237172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F2F2F2"/>
              </a:buClr>
              <a:buSzPct val="100000"/>
              <a:buNone/>
            </a:pPr>
            <a:endParaRPr lang="en-US" sz="1500" dirty="0"/>
          </a:p>
        </p:txBody>
      </p:sp>
      <p:sp>
        <p:nvSpPr>
          <p:cNvPr id="169" name="Google Shape;169;p4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Inspection Safety (Continued)</a:t>
            </a:r>
            <a:endParaRPr lang="en-C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700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4</a:t>
            </a:fld>
            <a:endParaRPr lang="en-US" sz="700"/>
          </a:p>
        </p:txBody>
      </p:sp>
      <p:sp>
        <p:nvSpPr>
          <p:cNvPr id="175" name="Google Shape;175;p5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</p:spPr>
        <p:txBody>
          <a:bodyPr spcFirstLastPara="1" wrap="square" lIns="0" tIns="45700" rIns="91425" bIns="45700" anchor="t" anchorCtr="0">
            <a:normAutofit lnSpcReduction="10000"/>
          </a:bodyPr>
          <a:lstStyle/>
          <a:p>
            <a:pPr marL="742950" lvl="1" indent="-285750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−"/>
            </a:pPr>
            <a:r>
              <a:rPr lang="en-US" sz="1800" dirty="0"/>
              <a:t>Wear high visibility vests (must be CSA Cl. 2 standard)</a:t>
            </a:r>
          </a:p>
          <a:p>
            <a:pPr marL="742950" lvl="1" indent="-285750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−"/>
            </a:pPr>
            <a:endParaRPr lang="en-CA" sz="1800" dirty="0"/>
          </a:p>
          <a:p>
            <a:pPr marL="742950" lvl="1" indent="-285750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−"/>
            </a:pPr>
            <a:r>
              <a:rPr lang="en-US" sz="1800" dirty="0"/>
              <a:t>Be efficient and follow a routine – don’t cross back and forth in traffic un-necessarily </a:t>
            </a:r>
          </a:p>
          <a:p>
            <a:pPr marL="742950" lvl="1" indent="-285750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−"/>
            </a:pPr>
            <a:endParaRPr lang="en-CA" sz="1800" dirty="0"/>
          </a:p>
          <a:p>
            <a:pPr marL="742950" lvl="1" indent="-285750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−"/>
            </a:pPr>
            <a:r>
              <a:rPr lang="en-US" sz="1800" dirty="0"/>
              <a:t>Be alert – be safe. Always be aware of surroundings, particularly when working near an active roadway</a:t>
            </a:r>
          </a:p>
          <a:p>
            <a:pPr marL="742950" lvl="1" indent="-285750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−"/>
            </a:pPr>
            <a:endParaRPr lang="en-CA" sz="1800" dirty="0"/>
          </a:p>
          <a:p>
            <a:pPr marL="742950" lvl="1" indent="-285750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−"/>
            </a:pPr>
            <a:r>
              <a:rPr lang="en-US" sz="1800" dirty="0"/>
              <a:t>During Level 1.5 and Level 2 inspections over railways or navigated water obtain permission from Railway/Transport Canada. Ensure all their requirements are met if inspector or equipment is within their ROW</a:t>
            </a:r>
            <a:endParaRPr lang="en-CA" sz="1800" dirty="0"/>
          </a:p>
          <a:p>
            <a:pPr marL="342900" lvl="0" indent="-228600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</a:pPr>
            <a:endParaRPr lang="en-CA" dirty="0"/>
          </a:p>
        </p:txBody>
      </p:sp>
      <p:sp>
        <p:nvSpPr>
          <p:cNvPr id="176" name="Google Shape;176;p5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Inspection Safety (Continued)</a:t>
            </a:r>
            <a:endParaRPr lang="en-C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>
            <a:spLocks noGrp="1"/>
          </p:cNvSpPr>
          <p:nvPr>
            <p:ph type="body" idx="1"/>
          </p:nvPr>
        </p:nvSpPr>
        <p:spPr>
          <a:xfrm>
            <a:off x="467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Personal Equipment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hard hat (as required)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proper footwear (non-slip soles)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hip waders 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chest waders*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eye protection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warm clothing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extra clothing</a:t>
            </a:r>
            <a:endParaRPr/>
          </a:p>
          <a:p>
            <a:pPr marL="742950" lvl="1" indent="-1841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342900" lvl="0" indent="-2413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</p:txBody>
      </p:sp>
      <p:sp>
        <p:nvSpPr>
          <p:cNvPr id="182" name="Google Shape;182;p6"/>
          <p:cNvSpPr txBox="1">
            <a:spLocks noGrp="1"/>
          </p:cNvSpPr>
          <p:nvPr>
            <p:ph type="body" idx="2"/>
          </p:nvPr>
        </p:nvSpPr>
        <p:spPr>
          <a:xfrm>
            <a:off x="4572000" y="1275607"/>
            <a:ext cx="4095750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rain gear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1</a:t>
            </a:r>
            <a:r>
              <a:rPr lang="en-US" sz="1600" baseline="30000"/>
              <a:t>st</a:t>
            </a:r>
            <a:r>
              <a:rPr lang="en-US" sz="1600"/>
              <a:t> aid kit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bug spray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bear spray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snake bite kit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safety harness – Level 2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life jackets – Level 2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cell phone, gps</a:t>
            </a:r>
            <a:endParaRPr sz="1600"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satellite communication device when working remotely</a:t>
            </a:r>
            <a:endParaRPr/>
          </a:p>
          <a:p>
            <a:pPr marL="342900" lvl="0" indent="-2413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</p:txBody>
      </p:sp>
      <p:sp>
        <p:nvSpPr>
          <p:cNvPr id="183" name="Google Shape;183;p6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84" name="Google Shape;184;p6"/>
          <p:cNvSpPr txBox="1">
            <a:spLocks noGrp="1"/>
          </p:cNvSpPr>
          <p:nvPr>
            <p:ph type="body" idx="3"/>
          </p:nvPr>
        </p:nvSpPr>
        <p:spPr>
          <a:xfrm>
            <a:off x="467544" y="378113"/>
            <a:ext cx="3628206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1AB"/>
              </a:buClr>
              <a:buSzPts val="2400"/>
              <a:buNone/>
            </a:pPr>
            <a:r>
              <a:rPr lang="en-US" sz="2400"/>
              <a:t>Personal Safety 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"/>
          <p:cNvSpPr txBox="1">
            <a:spLocks noGrp="1"/>
          </p:cNvSpPr>
          <p:nvPr>
            <p:ph type="body" idx="1"/>
          </p:nvPr>
        </p:nvSpPr>
        <p:spPr>
          <a:xfrm>
            <a:off x="467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BIM Manual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Reference Manual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Clip board and extra pencils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Camera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Long tape &amp; steel weight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Short (5-8m) wide blade tape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Chipping hammer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Prism pole or similar sturdy device for probing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Pocket knife</a:t>
            </a:r>
            <a:endParaRPr dirty="0"/>
          </a:p>
          <a:p>
            <a:pPr marL="34290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190" name="Google Shape;190;p7"/>
          <p:cNvSpPr txBox="1">
            <a:spLocks noGrp="1"/>
          </p:cNvSpPr>
          <p:nvPr>
            <p:ph type="body" idx="2"/>
          </p:nvPr>
        </p:nvSpPr>
        <p:spPr>
          <a:xfrm>
            <a:off x="5039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Binoculars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Crack width gauge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Angle finder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Flashlight and headlamp c/w extra batteries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Marking crayons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Inspection mirror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Compass</a:t>
            </a:r>
            <a:endParaRPr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191" name="Google Shape;191;p7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92" name="Google Shape;192;p7"/>
          <p:cNvSpPr txBox="1">
            <a:spLocks noGrp="1"/>
          </p:cNvSpPr>
          <p:nvPr>
            <p:ph type="body" idx="3"/>
          </p:nvPr>
        </p:nvSpPr>
        <p:spPr>
          <a:xfrm>
            <a:off x="467544" y="378113"/>
            <a:ext cx="4032448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1AB"/>
              </a:buClr>
              <a:buSzPts val="2400"/>
              <a:buNone/>
            </a:pPr>
            <a:r>
              <a:rPr lang="en-US" sz="2400"/>
              <a:t>Basic Tools for Inspection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Surveyor hand level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Regular hand level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Wire brush/scraper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Plumb bob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String line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Measuring pole or laser measuring device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Personal equipment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dirty="0">
                <a:solidFill>
                  <a:srgbClr val="000000"/>
                </a:solidFill>
              </a:rPr>
              <a:t>Shovel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dirty="0">
                <a:solidFill>
                  <a:srgbClr val="000000"/>
                </a:solidFill>
              </a:rPr>
              <a:t>Decontamination supplies </a:t>
            </a:r>
            <a:r>
              <a:rPr lang="en-US" i="1" dirty="0">
                <a:solidFill>
                  <a:srgbClr val="000000"/>
                </a:solidFill>
              </a:rPr>
              <a:t>(discussed further with Whirling Disease)</a:t>
            </a:r>
            <a:endParaRPr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198" name="Google Shape;198;p8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Basic Tools for Inspection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"/>
          <p:cNvSpPr txBox="1">
            <a:spLocks noGrp="1"/>
          </p:cNvSpPr>
          <p:nvPr>
            <p:ph type="body" idx="1"/>
          </p:nvPr>
        </p:nvSpPr>
        <p:spPr>
          <a:xfrm>
            <a:off x="467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 dirty="0"/>
              <a:t>Level 2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portable ladders</a:t>
            </a:r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dirty="0"/>
              <a:t>base 1/4 of  length from wall</a:t>
            </a:r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dirty="0"/>
              <a:t>do not work on top two rungs</a:t>
            </a:r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dirty="0"/>
              <a:t>base firm and non-slip</a:t>
            </a:r>
          </a:p>
          <a:p>
            <a:pPr marL="457200" lvl="1" indent="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dirty="0"/>
              <a:t>extension ladders proper overlap</a:t>
            </a:r>
            <a:endParaRPr dirty="0"/>
          </a:p>
          <a:p>
            <a:pPr marL="514350" lvl="2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  <p:sp>
        <p:nvSpPr>
          <p:cNvPr id="204" name="Google Shape;204;p9"/>
          <p:cNvSpPr txBox="1">
            <a:spLocks noGrp="1"/>
          </p:cNvSpPr>
          <p:nvPr>
            <p:ph type="body" idx="2"/>
          </p:nvPr>
        </p:nvSpPr>
        <p:spPr>
          <a:xfrm>
            <a:off x="5148064" y="1275607"/>
            <a:ext cx="351968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scaffold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/>
              <a:t>anchor properly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/>
              <a:t>design = 4X load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/>
              <a:t>inspect daily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safety harness – Level 2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/>
              <a:t>adjust to fit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/>
              <a:t>attach to fixed anchor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/>
              <a:t>check prior to use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/>
              <a:t>must be certified for use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/>
          </a:p>
        </p:txBody>
      </p:sp>
      <p:sp>
        <p:nvSpPr>
          <p:cNvPr id="205" name="Google Shape;205;p9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06" name="Google Shape;206;p9"/>
          <p:cNvSpPr txBox="1">
            <a:spLocks noGrp="1"/>
          </p:cNvSpPr>
          <p:nvPr>
            <p:ph type="body" idx="3"/>
          </p:nvPr>
        </p:nvSpPr>
        <p:spPr>
          <a:xfrm>
            <a:off x="467544" y="378113"/>
            <a:ext cx="3628206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1AB"/>
              </a:buClr>
              <a:buSzPts val="2400"/>
              <a:buNone/>
            </a:pPr>
            <a:r>
              <a:rPr lang="en-US" sz="2400"/>
              <a:t>Inspection Equipment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berta - Goverment">
  <a:themeElements>
    <a:clrScheme name="Custom 4">
      <a:dk1>
        <a:srgbClr val="36424A"/>
      </a:dk1>
      <a:lt1>
        <a:srgbClr val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dy slides">
  <a:themeElements>
    <a:clrScheme name="Sky basic">
      <a:dk1>
        <a:srgbClr val="36424A"/>
      </a:dk1>
      <a:lt1>
        <a:srgbClr val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848</Words>
  <Application>Microsoft Office PowerPoint</Application>
  <PresentationFormat>On-screen Show (16:9)</PresentationFormat>
  <Paragraphs>176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Noto Sans Symbols</vt:lpstr>
      <vt:lpstr>Times New Roman</vt:lpstr>
      <vt:lpstr>Alberta - Goverment</vt:lpstr>
      <vt:lpstr>Body slides</vt:lpstr>
      <vt:lpstr>PREPARATION FOR INSPECTION AND INSPECTION SAFETY</vt:lpstr>
      <vt:lpstr>Inspection Safety</vt:lpstr>
      <vt:lpstr>PowerPoint Presentation</vt:lpstr>
      <vt:lpstr>Inspection Safety (Continued)</vt:lpstr>
      <vt:lpstr>Inspection Safety (Continued)</vt:lpstr>
      <vt:lpstr>PowerPoint Presentation</vt:lpstr>
      <vt:lpstr>PowerPoint Presentation</vt:lpstr>
      <vt:lpstr>Basic Tools for Inspection</vt:lpstr>
      <vt:lpstr>PowerPoint Presentation</vt:lpstr>
      <vt:lpstr>PowerPoint Presentation</vt:lpstr>
      <vt:lpstr>Whirling Disease</vt:lpstr>
      <vt:lpstr>Whirling Disease – 2020 Heat Map</vt:lpstr>
      <vt:lpstr>Whirling Disease – 2020 Heat Map</vt:lpstr>
      <vt:lpstr>PowerPoint Presentation</vt:lpstr>
      <vt:lpstr>Whirling Disease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FOR INSPECTION AND INSPECTION SAFETY</dc:title>
  <dc:creator>Garry Roberts</dc:creator>
  <cp:lastModifiedBy>Garry Roberts</cp:lastModifiedBy>
  <cp:revision>7</cp:revision>
  <dcterms:created xsi:type="dcterms:W3CDTF">1999-08-12T02:37:32Z</dcterms:created>
  <dcterms:modified xsi:type="dcterms:W3CDTF">2023-03-06T21:29:49Z</dcterms:modified>
</cp:coreProperties>
</file>