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8" r:id="rId7"/>
    <p:sldId id="262" r:id="rId8"/>
    <p:sldId id="263" r:id="rId9"/>
    <p:sldId id="270" r:id="rId10"/>
    <p:sldId id="264" r:id="rId11"/>
    <p:sldId id="269" r:id="rId12"/>
    <p:sldId id="267" r:id="rId13"/>
    <p:sldId id="266" r:id="rId14"/>
  </p:sldIdLst>
  <p:sldSz cx="9144000" cy="5143500" type="screen16x9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ZbP/MFB7VUu/H23Roqd1xXVj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675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an icon that best represents the concept you are presenting on. Icons are available at: alberta.ca/identity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don’t have a subtitle, move your name and title up to create balance with the main title</a:t>
            </a:r>
            <a:endParaRPr/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SHOULD BE UPDATED</a:t>
            </a: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369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97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7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LIKELY NEEDS UPDATING</a:t>
            </a: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2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4294967295"/>
          </p:nvPr>
        </p:nvSpPr>
        <p:spPr>
          <a:xfrm>
            <a:off x="467544" y="1508087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Bridge Inspection &amp; Maintenance System (BIM)</a:t>
            </a:r>
            <a:endParaRPr sz="2800" b="0" i="0" u="none" strike="noStrike" cap="none" dirty="0">
              <a:solidFill>
                <a:srgbClr val="3642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Structures Statistics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67544" y="900212"/>
            <a:ext cx="86764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Bridge Structures Built per Year by Road Type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FB246468-B5AA-E666-C292-389A586FC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" t="7608" r="1551" b="4235"/>
          <a:stretch/>
        </p:blipFill>
        <p:spPr>
          <a:xfrm>
            <a:off x="650461" y="1332679"/>
            <a:ext cx="7997438" cy="29787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78292-F689-3BBE-03E8-C0DAA93B4096}"/>
              </a:ext>
            </a:extLst>
          </p:cNvPr>
          <p:cNvSpPr txBox="1"/>
          <p:nvPr/>
        </p:nvSpPr>
        <p:spPr>
          <a:xfrm>
            <a:off x="3857136" y="4311407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Year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4662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E3FFD-A56D-0ED4-3935-77ADF1BA33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73174-F1C7-0FBB-73C4-6C1EAC8C4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kern="0" dirty="0"/>
              <a:t>The accuracy of the information contained within the BIM system directly impacts the effectiveness of the system.</a:t>
            </a:r>
          </a:p>
          <a:p>
            <a:endParaRPr lang="en-US" altLang="en-US" sz="800" b="0" kern="0" dirty="0"/>
          </a:p>
          <a:p>
            <a:pPr lvl="1"/>
            <a:r>
              <a:rPr lang="en-US" altLang="en-US" b="0" kern="0" dirty="0"/>
              <a:t>Consistency of inspection standards</a:t>
            </a:r>
          </a:p>
          <a:p>
            <a:pPr lvl="1"/>
            <a:r>
              <a:rPr lang="en-US" altLang="en-US" b="0" kern="0" dirty="0"/>
              <a:t>Inspection accuracy</a:t>
            </a:r>
          </a:p>
          <a:p>
            <a:pPr lvl="1"/>
            <a:r>
              <a:rPr lang="en-US" altLang="en-US" b="0" kern="0" dirty="0"/>
              <a:t>Inventory accuracy</a:t>
            </a:r>
          </a:p>
          <a:p>
            <a:pPr lvl="1"/>
            <a:r>
              <a:rPr lang="en-US" altLang="en-US" b="0" kern="0" dirty="0"/>
              <a:t>Maintenance accuracy</a:t>
            </a:r>
          </a:p>
          <a:p>
            <a:pPr lvl="1"/>
            <a:endParaRPr lang="en-US" altLang="en-US" b="0" kern="0" dirty="0"/>
          </a:p>
          <a:p>
            <a:pPr marL="269875" indent="-285750"/>
            <a:r>
              <a:rPr lang="en-US" altLang="en-US" b="0" kern="0" dirty="0"/>
              <a:t>The bridge inspector must adhere to the highest standard at all times.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8FEA6-3806-BE6B-B40B-580121A4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BIM System – Critical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04009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A comprehensive inventory management system with the ability to process inspection and component information to support: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Inspection management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Maintenance programming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Strategic &amp; Life Cycle planning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Rehabilitation programs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Replacement programs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Budget development</a:t>
            </a:r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Section 1.2 in Manual</a:t>
            </a:r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Definition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Ensures appropriate levels of </a:t>
            </a:r>
            <a:r>
              <a:rPr lang="en-US" sz="1800" dirty="0">
                <a:solidFill>
                  <a:schemeClr val="accent3"/>
                </a:solidFill>
              </a:rPr>
              <a:t>safety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3"/>
                </a:solidFill>
              </a:rPr>
              <a:t>service</a:t>
            </a:r>
            <a:r>
              <a:rPr lang="en-US" sz="1800" dirty="0"/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Helps to </a:t>
            </a:r>
            <a:r>
              <a:rPr lang="en-US" sz="1800" dirty="0">
                <a:solidFill>
                  <a:schemeClr val="accent3"/>
                </a:solidFill>
              </a:rPr>
              <a:t>maximize life </a:t>
            </a:r>
            <a:r>
              <a:rPr lang="en-US" sz="1800" dirty="0"/>
              <a:t>and utility of bridge structures.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Assists service life </a:t>
            </a:r>
            <a:r>
              <a:rPr lang="en-US" sz="1800" dirty="0">
                <a:solidFill>
                  <a:schemeClr val="accent3"/>
                </a:solidFill>
              </a:rPr>
              <a:t>prediction</a:t>
            </a:r>
            <a:r>
              <a:rPr lang="en-US" sz="1800" dirty="0"/>
              <a:t> of bridge elements or structure types.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Identifies the need for continued </a:t>
            </a:r>
            <a:r>
              <a:rPr lang="en-US" sz="1800" dirty="0">
                <a:solidFill>
                  <a:schemeClr val="accent3"/>
                </a:solidFill>
              </a:rPr>
              <a:t>monitoring</a:t>
            </a:r>
            <a:r>
              <a:rPr lang="en-US" sz="1800" dirty="0">
                <a:solidFill>
                  <a:srgbClr val="5FCEEA"/>
                </a:solidFill>
              </a:rPr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Provides an electronic system for managing </a:t>
            </a:r>
            <a:r>
              <a:rPr lang="en-US" sz="1800" dirty="0">
                <a:solidFill>
                  <a:schemeClr val="accent3"/>
                </a:solidFill>
              </a:rPr>
              <a:t>inspection </a:t>
            </a:r>
            <a:r>
              <a:rPr lang="en-US" sz="1800" dirty="0"/>
              <a:t>information and collecting and verifying </a:t>
            </a:r>
            <a:r>
              <a:rPr lang="en-US" sz="1800" dirty="0">
                <a:solidFill>
                  <a:schemeClr val="accent3"/>
                </a:solidFill>
              </a:rPr>
              <a:t>inventory</a:t>
            </a:r>
            <a:r>
              <a:rPr lang="en-US" sz="1800" dirty="0"/>
              <a:t> data.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Provides data for setting </a:t>
            </a:r>
            <a:r>
              <a:rPr lang="en-US" sz="1800" dirty="0">
                <a:solidFill>
                  <a:schemeClr val="accent3"/>
                </a:solidFill>
              </a:rPr>
              <a:t>priorities.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Functions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539552" y="1017767"/>
            <a:ext cx="8229600" cy="357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Assists with the </a:t>
            </a:r>
            <a:r>
              <a:rPr lang="en-US" sz="1800" dirty="0">
                <a:solidFill>
                  <a:schemeClr val="accent3"/>
                </a:solidFill>
              </a:rPr>
              <a:t>allocation of resources.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200" dirty="0">
              <a:solidFill>
                <a:schemeClr val="accent3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information to develop </a:t>
            </a:r>
            <a:r>
              <a:rPr lang="en-US" sz="1800" dirty="0">
                <a:solidFill>
                  <a:schemeClr val="accent3"/>
                </a:solidFill>
              </a:rPr>
              <a:t>maintenance costs </a:t>
            </a:r>
            <a:r>
              <a:rPr lang="en-US" sz="1800" dirty="0">
                <a:solidFill>
                  <a:srgbClr val="36424A"/>
                </a:solidFill>
              </a:rPr>
              <a:t>(</a:t>
            </a:r>
            <a:r>
              <a:rPr lang="en-US" sz="1800" dirty="0"/>
              <a:t>i.e. materials, quantities).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Provides a system to </a:t>
            </a:r>
            <a:r>
              <a:rPr lang="en-US" dirty="0">
                <a:solidFill>
                  <a:schemeClr val="accent3"/>
                </a:solidFill>
              </a:rPr>
              <a:t>track the status </a:t>
            </a:r>
            <a:r>
              <a:rPr lang="en-US" dirty="0">
                <a:solidFill>
                  <a:srgbClr val="000000"/>
                </a:solidFill>
              </a:rPr>
              <a:t>of maintenance recommendations.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Facilitates </a:t>
            </a:r>
            <a:r>
              <a:rPr lang="en-US" sz="1800" dirty="0">
                <a:solidFill>
                  <a:schemeClr val="accent3"/>
                </a:solidFill>
              </a:rPr>
              <a:t>information exchange </a:t>
            </a:r>
            <a:r>
              <a:rPr lang="en-US" sz="1800" dirty="0"/>
              <a:t>with others.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a framework for training and evaluation of </a:t>
            </a:r>
            <a:r>
              <a:rPr lang="en-US" sz="1800" dirty="0">
                <a:solidFill>
                  <a:schemeClr val="accent3"/>
                </a:solidFill>
              </a:rPr>
              <a:t>inspectors.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200" dirty="0">
              <a:solidFill>
                <a:schemeClr val="accent3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information for </a:t>
            </a:r>
            <a:r>
              <a:rPr lang="en-US" sz="1800" dirty="0">
                <a:solidFill>
                  <a:schemeClr val="accent3"/>
                </a:solidFill>
              </a:rPr>
              <a:t>evaluating</a:t>
            </a:r>
            <a:r>
              <a:rPr lang="en-US" sz="1800" dirty="0">
                <a:solidFill>
                  <a:srgbClr val="5FCEEA"/>
                </a:solidFill>
              </a:rPr>
              <a:t> </a:t>
            </a:r>
            <a:r>
              <a:rPr lang="en-US" sz="1800" dirty="0"/>
              <a:t>design, construction &amp; maintenance standards.</a:t>
            </a:r>
            <a:endParaRPr dirty="0"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Functions (cont’d)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64265F-636A-D52D-B489-49597410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2673911" cy="519912"/>
          </a:xfrm>
        </p:spPr>
        <p:txBody>
          <a:bodyPr/>
          <a:lstStyle/>
          <a:p>
            <a:r>
              <a:rPr lang="en-CA" dirty="0"/>
              <a:t>BIM Management System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8B7419E-9C8C-889B-E00C-5BC71179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31" y="0"/>
            <a:ext cx="5501669" cy="46046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8F330F-8338-E17E-AB22-F45A9E71530D}"/>
              </a:ext>
            </a:extLst>
          </p:cNvPr>
          <p:cNvSpPr txBox="1"/>
          <p:nvPr/>
        </p:nvSpPr>
        <p:spPr>
          <a:xfrm>
            <a:off x="436327" y="2067200"/>
            <a:ext cx="2880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Alberta Transportation uses a single Web Based knowledge system designed to manage infrastructure assets known as the </a:t>
            </a:r>
            <a:r>
              <a:rPr lang="en-US" b="1" dirty="0"/>
              <a:t>Transportation Infrastructure Management System (TIMS)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94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467544" y="313018"/>
            <a:ext cx="5112568" cy="9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US" sz="3200" dirty="0"/>
              <a:t>Bridge Information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US" sz="3200" dirty="0"/>
              <a:t>System (BIS)</a:t>
            </a:r>
            <a:endParaRPr dirty="0"/>
          </a:p>
        </p:txBody>
      </p:sp>
      <p:pic>
        <p:nvPicPr>
          <p:cNvPr id="189" name="Google Shape;189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555526"/>
            <a:ext cx="2784188" cy="360040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cxnSp>
        <p:nvCxnSpPr>
          <p:cNvPr id="190" name="Google Shape;190;p7"/>
          <p:cNvCxnSpPr/>
          <p:nvPr/>
        </p:nvCxnSpPr>
        <p:spPr>
          <a:xfrm>
            <a:off x="2221640" y="2005504"/>
            <a:ext cx="0" cy="5760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1" name="Google Shape;191;p7"/>
          <p:cNvSpPr/>
          <p:nvPr/>
        </p:nvSpPr>
        <p:spPr>
          <a:xfrm>
            <a:off x="1866650" y="1645464"/>
            <a:ext cx="709979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276199" y="2607455"/>
            <a:ext cx="1903160" cy="530541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BIS Application (BIM)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693823" y="3562036"/>
            <a:ext cx="1055631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Inspection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073147" y="3562036"/>
            <a:ext cx="1282829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314500" y="3579862"/>
            <a:ext cx="961700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Inventory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7"/>
          <p:cNvCxnSpPr>
            <a:stCxn id="192" idx="2"/>
            <a:endCxn id="193" idx="0"/>
          </p:cNvCxnSpPr>
          <p:nvPr/>
        </p:nvCxnSpPr>
        <p:spPr>
          <a:xfrm flipH="1">
            <a:off x="2221779" y="3137996"/>
            <a:ext cx="6000" cy="423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7" name="Google Shape;197;p7"/>
          <p:cNvCxnSpPr>
            <a:stCxn id="192" idx="1"/>
            <a:endCxn id="195" idx="0"/>
          </p:cNvCxnSpPr>
          <p:nvPr/>
        </p:nvCxnSpPr>
        <p:spPr>
          <a:xfrm flipH="1">
            <a:off x="795299" y="2872725"/>
            <a:ext cx="480900" cy="7071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7"/>
          <p:cNvCxnSpPr>
            <a:stCxn id="192" idx="3"/>
            <a:endCxn id="194" idx="0"/>
          </p:cNvCxnSpPr>
          <p:nvPr/>
        </p:nvCxnSpPr>
        <p:spPr>
          <a:xfrm>
            <a:off x="3179359" y="2872725"/>
            <a:ext cx="535200" cy="6894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39552" y="1057523"/>
            <a:ext cx="8136904" cy="35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Standard Bridges (inspected by Cl. B or A)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A bridge constructed using “standard” components and “standard” drawings. (except standard girder bridges with composite overlays, (SM</a:t>
            </a:r>
            <a:r>
              <a:rPr lang="en-US" sz="1400" u="sng" dirty="0"/>
              <a:t>C</a:t>
            </a:r>
            <a:r>
              <a:rPr lang="en-US" sz="1400" dirty="0"/>
              <a:t>, SC</a:t>
            </a:r>
            <a:r>
              <a:rPr lang="en-US" sz="1400" u="sng" dirty="0"/>
              <a:t>C</a:t>
            </a:r>
            <a:r>
              <a:rPr lang="en-US" sz="1400" dirty="0"/>
              <a:t>, and SL</a:t>
            </a:r>
            <a:r>
              <a:rPr lang="en-US" sz="1400" u="sng" dirty="0"/>
              <a:t>C</a:t>
            </a:r>
            <a:r>
              <a:rPr lang="en-US" sz="1400" dirty="0"/>
              <a:t>) </a:t>
            </a:r>
            <a:endParaRPr sz="1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/>
              <a:t>Culverts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(inspected by Cl. B or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Bridge-sized culverts have an equivalent diameter of 1500 mm or larger (or multiple smaller diameter culverts with equivalent hydraulic capacity (e.g. – 2 - 1200mm)</a:t>
            </a:r>
            <a:endParaRPr sz="1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/>
              <a:t>Major Bridges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(inspected by Cl.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All bridges which are not standard</a:t>
            </a:r>
            <a:endParaRPr sz="14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Includes Standard bridges with composite overlays (SM</a:t>
            </a:r>
            <a:r>
              <a:rPr lang="en-US" sz="1400" u="sng" dirty="0"/>
              <a:t>C</a:t>
            </a:r>
            <a:r>
              <a:rPr lang="en-US" sz="1400" dirty="0"/>
              <a:t>, SC</a:t>
            </a:r>
            <a:r>
              <a:rPr lang="en-US" sz="1400" u="sng" dirty="0"/>
              <a:t>C</a:t>
            </a:r>
            <a:r>
              <a:rPr lang="en-US" sz="1400" dirty="0"/>
              <a:t>, SL</a:t>
            </a:r>
            <a:r>
              <a:rPr lang="en-US" sz="1400" u="sng" dirty="0"/>
              <a:t>C</a:t>
            </a:r>
            <a:r>
              <a:rPr lang="en-US" sz="1400" dirty="0"/>
              <a:t> bridges)</a:t>
            </a:r>
            <a:endParaRPr sz="14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Sign Structures (inspected by Cl.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Overhead sign structures and variable message boards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Watercourse Training Structures (inspected by Cl. B or 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consist of spurs, guide banks, berms, extended rock, located &gt;50 m from bridge</a:t>
            </a:r>
            <a:endParaRPr sz="1800"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 Categories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39552" y="1057523"/>
            <a:ext cx="8136904" cy="35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3 MAIN categories are: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 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US" sz="1800" dirty="0"/>
              <a:t>Standard Bridges, 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US" sz="1800" dirty="0"/>
              <a:t>Culverts, </a:t>
            </a:r>
          </a:p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-US" sz="1800" dirty="0"/>
              <a:t>Major Bridges</a:t>
            </a:r>
            <a:endParaRPr sz="18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 Categories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382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/>
              <a:t>BIM – Bridge Structure Statistics</a:t>
            </a:r>
            <a:endParaRPr sz="2400"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0B1F7DD-BD43-538D-450E-83677B04D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3"/>
          <a:stretch/>
        </p:blipFill>
        <p:spPr>
          <a:xfrm>
            <a:off x="1430465" y="803779"/>
            <a:ext cx="6283070" cy="4250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58531-9413-03AC-7F96-F0BE077CF866}"/>
              </a:ext>
            </a:extLst>
          </p:cNvPr>
          <p:cNvSpPr txBox="1"/>
          <p:nvPr/>
        </p:nvSpPr>
        <p:spPr>
          <a:xfrm>
            <a:off x="4010891" y="962891"/>
            <a:ext cx="409086" cy="46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CA" sz="700" dirty="0"/>
              <a:t>8,515</a:t>
            </a:r>
          </a:p>
          <a:p>
            <a:pPr>
              <a:spcAft>
                <a:spcPts val="150"/>
              </a:spcAft>
            </a:pPr>
            <a:r>
              <a:rPr lang="en-CA" sz="700" dirty="0"/>
              <a:t>1,667</a:t>
            </a:r>
          </a:p>
          <a:p>
            <a:pPr>
              <a:spcAft>
                <a:spcPts val="150"/>
              </a:spcAft>
            </a:pPr>
            <a:r>
              <a:rPr lang="en-CA" sz="700" dirty="0"/>
              <a:t>3,223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8BDF1-A5DE-7187-2024-A34921B5636B}"/>
              </a:ext>
            </a:extLst>
          </p:cNvPr>
          <p:cNvSpPr txBox="1"/>
          <p:nvPr/>
        </p:nvSpPr>
        <p:spPr>
          <a:xfrm>
            <a:off x="3429000" y="1429685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Total = 13,405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531</Words>
  <Application>Microsoft Office PowerPoint</Application>
  <PresentationFormat>On-screen Show (16:9)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Title Slides</vt:lpstr>
      <vt:lpstr>Body slides</vt:lpstr>
      <vt:lpstr>INTRODUCTION </vt:lpstr>
      <vt:lpstr>BIM System Definition</vt:lpstr>
      <vt:lpstr>BIM System Functions</vt:lpstr>
      <vt:lpstr>BIM System Functions (cont’d)</vt:lpstr>
      <vt:lpstr>BIM Management System</vt:lpstr>
      <vt:lpstr>PowerPoint Presentation</vt:lpstr>
      <vt:lpstr>Bridge Structure Categories</vt:lpstr>
      <vt:lpstr>Bridge Structure Categories</vt:lpstr>
      <vt:lpstr>BIM – Bridge Structure Statistics</vt:lpstr>
      <vt:lpstr>Bridge Structures Statistics</vt:lpstr>
      <vt:lpstr>BIM System – Critical Considerations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Ian Giles</dc:creator>
  <cp:lastModifiedBy>Garry Roberts</cp:lastModifiedBy>
  <cp:revision>29</cp:revision>
  <dcterms:created xsi:type="dcterms:W3CDTF">2017-11-22T23:36:19Z</dcterms:created>
  <dcterms:modified xsi:type="dcterms:W3CDTF">2024-04-06T15:17:26Z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2020-09-01T20:09:44Z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65da1c54-69dd-4bce-9f74-0000ff487d90</vt:lpwstr>
  </property>
  <property fmtid="{D5CDD505-2E9C-101B-9397-08002B2CF9AE}" pid="8" name="MSIP_Label_abf2ea38-542c-4b75-bd7d-582ec36a519f_ContentBits">
    <vt:lpwstr>2</vt:lpwstr>
  </property>
</Properties>
</file>