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  <p:sldMasterId id="2147483654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i1Lk00QlaZHSwZHILmSXHCYJfH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6022975" y="100013"/>
            <a:ext cx="757238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300" tIns="44450" rIns="87300" bIns="4445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5" name="Google Shape;22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8" name="Google Shape;26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0" name="Google Shape;28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>
            <a:spLocks noGrp="1"/>
          </p:cNvSpPr>
          <p:nvPr>
            <p:ph type="body" idx="1"/>
          </p:nvPr>
        </p:nvSpPr>
        <p:spPr>
          <a:xfrm>
            <a:off x="76200" y="4343400"/>
            <a:ext cx="6705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08000" y="6350"/>
            <a:ext cx="7613650" cy="428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accent2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7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7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483446" y="3363839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body" idx="2"/>
          </p:nvPr>
        </p:nvSpPr>
        <p:spPr>
          <a:xfrm>
            <a:off x="483446" y="3834359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Light)" type="title">
  <p:cSld name="TIT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7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37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8" name="Google Shape;7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Dark)">
  <p:cSld name="Divider (Dark)"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38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8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8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Colour)">
  <p:cSld name="Divider (Colour)">
    <p:bg>
      <p:bgPr>
        <a:solidFill>
          <a:schemeClr val="accent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9"/>
          <p:cNvSpPr txBox="1">
            <a:spLocks noGrp="1"/>
          </p:cNvSpPr>
          <p:nvPr>
            <p:ph type="ctrTitle"/>
          </p:nvPr>
        </p:nvSpPr>
        <p:spPr>
          <a:xfrm>
            <a:off x="685800" y="679289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9"/>
          <p:cNvSpPr txBox="1">
            <a:spLocks noGrp="1"/>
          </p:cNvSpPr>
          <p:nvPr>
            <p:ph type="subTitle" idx="1"/>
          </p:nvPr>
        </p:nvSpPr>
        <p:spPr>
          <a:xfrm>
            <a:off x="1371600" y="2801723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39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9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Light)">
  <p:cSld name="Emphasis (Light)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0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40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8" name="Google Shape;9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Dark)">
  <p:cSld name="Emphasis (Dark)"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41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4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41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Colour)">
  <p:cSld name="Emphasis (Colour)">
    <p:bg>
      <p:bgPr>
        <a:solidFill>
          <a:schemeClr val="accen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2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2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42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no title">
  <p:cSld name="Content with no title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3"/>
          <p:cNvSpPr txBox="1">
            <a:spLocks noGrp="1"/>
          </p:cNvSpPr>
          <p:nvPr>
            <p:ph type="body" idx="1"/>
          </p:nvPr>
        </p:nvSpPr>
        <p:spPr>
          <a:xfrm>
            <a:off x="457200" y="438150"/>
            <a:ext cx="8229600" cy="402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3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4" name="Google Shape;11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">
  <p:cSld name="Compare / Contrast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4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4"/>
          <p:cNvSpPr txBox="1">
            <a:spLocks noGrp="1"/>
          </p:cNvSpPr>
          <p:nvPr>
            <p:ph type="body" idx="1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8" name="Google Shape;118;p44"/>
          <p:cNvSpPr txBox="1">
            <a:spLocks noGrp="1"/>
          </p:cNvSpPr>
          <p:nvPr>
            <p:ph type="body" idx="2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9" name="Google Shape;119;p44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1" name="Google Shape;12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44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4"/>
          <p:cNvSpPr txBox="1">
            <a:spLocks noGrp="1"/>
          </p:cNvSpPr>
          <p:nvPr>
            <p:ph type="body" idx="3"/>
          </p:nvPr>
        </p:nvSpPr>
        <p:spPr>
          <a:xfrm>
            <a:off x="467544" y="378114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  <a:defRPr sz="2800" b="1">
                <a:solidFill>
                  <a:srgbClr val="0081AB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 (Colour)">
  <p:cSld name="Compare / Contrast (Colour)">
    <p:bg>
      <p:bgPr>
        <a:solidFill>
          <a:schemeClr val="accent2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5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5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" name="Google Shape;130;p45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5"/>
          <p:cNvSpPr txBox="1">
            <a:spLocks noGrp="1"/>
          </p:cNvSpPr>
          <p:nvPr>
            <p:ph type="body" idx="1"/>
          </p:nvPr>
        </p:nvSpPr>
        <p:spPr>
          <a:xfrm>
            <a:off x="467544" y="378114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45"/>
          <p:cNvSpPr txBox="1">
            <a:spLocks noGrp="1"/>
          </p:cNvSpPr>
          <p:nvPr>
            <p:ph type="body" idx="2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3" name="Google Shape;133;p45"/>
          <p:cNvSpPr txBox="1">
            <a:spLocks noGrp="1"/>
          </p:cNvSpPr>
          <p:nvPr>
            <p:ph type="body" idx="3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slide photo">
  <p:cSld name="Full-slide photo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6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69942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46"/>
          <p:cNvSpPr txBox="1">
            <a:spLocks noGrp="1"/>
          </p:cNvSpPr>
          <p:nvPr>
            <p:ph type="body" idx="1"/>
          </p:nvPr>
        </p:nvSpPr>
        <p:spPr>
          <a:xfrm>
            <a:off x="467545" y="483518"/>
            <a:ext cx="8208912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46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0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0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rgbClr val="0081AB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70348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1"/>
          <p:cNvSpPr txBox="1">
            <a:spLocks noGrp="1"/>
          </p:cNvSpPr>
          <p:nvPr>
            <p:ph type="subTitle" idx="1"/>
          </p:nvPr>
        </p:nvSpPr>
        <p:spPr>
          <a:xfrm>
            <a:off x="483446" y="3363839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body" idx="3"/>
          </p:nvPr>
        </p:nvSpPr>
        <p:spPr>
          <a:xfrm>
            <a:off x="483446" y="3834359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1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1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2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ubTitle" idx="1"/>
          </p:nvPr>
        </p:nvSpPr>
        <p:spPr>
          <a:xfrm>
            <a:off x="1331640" y="2679762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E9193"/>
              </a:buClr>
              <a:buSzPts val="2800"/>
              <a:buNone/>
              <a:defRPr>
                <a:solidFill>
                  <a:srgbClr val="8E9193"/>
                </a:solidFill>
              </a:defRPr>
            </a:lvl1pPr>
            <a:lvl2pPr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E9193"/>
              </a:buClr>
              <a:buSzPts val="2400"/>
              <a:buNone/>
              <a:defRPr>
                <a:solidFill>
                  <a:srgbClr val="8E9193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304800" y="1200152"/>
            <a:ext cx="8610600" cy="325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36424A"/>
              </a:buClr>
              <a:buSzPts val="1350"/>
              <a:buChar char="•"/>
              <a:defRPr sz="1350"/>
            </a:lvl1pPr>
            <a:lvl2pPr marL="914400" lvl="1" indent="-300037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36424A"/>
              </a:buClr>
              <a:buSzPts val="1125"/>
              <a:buChar char="–"/>
              <a:defRPr sz="1125"/>
            </a:lvl2pPr>
            <a:lvl3pPr marL="1371600" lvl="2" indent="-292925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36424A"/>
              </a:buClr>
              <a:buSzPts val="1013"/>
              <a:buChar char="•"/>
              <a:defRPr sz="1013"/>
            </a:lvl3pPr>
            <a:lvl4pPr marL="1828800" lvl="3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6424A"/>
              </a:buClr>
              <a:buSzPts val="900"/>
              <a:buChar char="–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6424A"/>
              </a:buClr>
              <a:buSzPts val="900"/>
              <a:buChar char="»"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9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9" name="Google Shape;4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29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34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41515"/>
              </a:buClr>
              <a:buSzPts val="2400"/>
              <a:buFont typeface="Noto Sans Symbols"/>
              <a:buChar char="▪"/>
              <a:defRPr>
                <a:solidFill>
                  <a:srgbClr val="141515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41515"/>
              </a:buClr>
              <a:buSzPts val="2000"/>
              <a:buFont typeface="Noto Sans Symbols"/>
              <a:buChar char="▪"/>
              <a:defRPr>
                <a:solidFill>
                  <a:srgbClr val="141515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genda">
  <p:cSld name="2_Agenda">
    <p:bg>
      <p:bgPr>
        <a:solidFill>
          <a:srgbClr val="0081AB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5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Agenda">
  <p:cSld name="3_Agenda">
    <p:bg>
      <p:bgPr>
        <a:solidFill>
          <a:srgbClr val="36424A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36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6"/>
          <p:cNvSpPr/>
          <p:nvPr/>
        </p:nvSpPr>
        <p:spPr>
          <a:xfrm>
            <a:off x="107505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3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6424A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6424A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6"/>
          <p:cNvSpPr txBox="1">
            <a:spLocks noGrp="1"/>
          </p:cNvSpPr>
          <p:nvPr>
            <p:ph type="sldNum" idx="12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" name="Google Shape;10;p26"/>
          <p:cNvCxnSpPr/>
          <p:nvPr/>
        </p:nvCxnSpPr>
        <p:spPr>
          <a:xfrm rot="10800000">
            <a:off x="457200" y="272356"/>
            <a:ext cx="8686800" cy="0"/>
          </a:xfrm>
          <a:prstGeom prst="straightConnector1">
            <a:avLst/>
          </a:prstGeom>
          <a:noFill/>
          <a:ln w="12700" cap="flat" cmpd="sng">
            <a:solidFill>
              <a:srgbClr val="004F7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8"/>
          <p:cNvSpPr txBox="1">
            <a:spLocks noGrp="1"/>
          </p:cNvSpPr>
          <p:nvPr>
            <p:ph type="sldNum" idx="12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r>
              <a:rPr lang="en-US"/>
              <a:t>m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ortation.alberta.ca/Content/docType30/Production/Final_BIM_Certification_Process_Dec%2016%202014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open.alberta.ca/publications/bridge-inspection-and-maintenance-bim-system-inspector-certification-proces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637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INSPECTION POLICIES &amp; PROCEDURES</a:t>
            </a:r>
            <a:endParaRPr/>
          </a:p>
        </p:txBody>
      </p:sp>
      <p:sp>
        <p:nvSpPr>
          <p:cNvPr id="143" name="Google Shape;143;p1"/>
          <p:cNvSpPr txBox="1"/>
          <p:nvPr/>
        </p:nvSpPr>
        <p:spPr>
          <a:xfrm>
            <a:off x="472007" y="2038350"/>
            <a:ext cx="716976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Requirements for Certification and Re-Certification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 status is reviewed by AT every 3 years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Decision on re-certification is made by AT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Assistance from Regional bridge staff as required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meeting requirements will be re-certified and notified by AT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not meeting requirements will be asked if they intend to maintain certification. If so, a 3 member AT panel will review the inspector’s status and make recommendations to the Director of Bridge Engineering.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Panel may develop a plan for the inspector – typically writing re-certification exam and 5 test sites </a:t>
            </a:r>
            <a:endParaRPr/>
          </a:p>
        </p:txBody>
      </p:sp>
      <p:sp>
        <p:nvSpPr>
          <p:cNvPr id="201" name="Google Shape;201;p1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Re-Certification Process </a:t>
            </a:r>
            <a:endParaRPr/>
          </a:p>
        </p:txBody>
      </p:sp>
      <p:sp>
        <p:nvSpPr>
          <p:cNvPr id="202" name="Google Shape;202;p10"/>
          <p:cNvSpPr/>
          <p:nvPr/>
        </p:nvSpPr>
        <p:spPr>
          <a:xfrm>
            <a:off x="5247084" y="800100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/>
          <p:nvPr/>
        </p:nvSpPr>
        <p:spPr>
          <a:xfrm>
            <a:off x="5514975" y="1400175"/>
            <a:ext cx="3000375" cy="248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CA028D-6B83-AF2B-A5C5-C14E2475C8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"/>
          <p:cNvSpPr txBox="1">
            <a:spLocks noGrp="1"/>
          </p:cNvSpPr>
          <p:nvPr>
            <p:ph type="body" idx="1"/>
          </p:nvPr>
        </p:nvSpPr>
        <p:spPr>
          <a:xfrm>
            <a:off x="659958" y="1065475"/>
            <a:ext cx="7832035" cy="336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All formal inspections in Alberta must be performed by a certified inspector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en-US" sz="1800" dirty="0"/>
          </a:p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Most bridge structures can be visually inspected by a qualified inspector on a routine basis. (Level 1)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Some structures or their components will require a specialized inspection (Level 1.5 or 2) in order to: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accurately determine their condition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gather additional information 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 dirty="0"/>
              <a:t>access components that are not fully accessible during routine Level 1 inspections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10" name="Google Shape;210;p11"/>
          <p:cNvSpPr txBox="1">
            <a:spLocks noGrp="1"/>
          </p:cNvSpPr>
          <p:nvPr>
            <p:ph type="title"/>
          </p:nvPr>
        </p:nvSpPr>
        <p:spPr>
          <a:xfrm>
            <a:off x="906450" y="339502"/>
            <a:ext cx="765710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Levels of Inspection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89A7D4-1002-7C1C-A4D3-4D9561070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"/>
          <p:cNvSpPr txBox="1">
            <a:spLocks noGrp="1"/>
          </p:cNvSpPr>
          <p:nvPr>
            <p:ph type="body" idx="1"/>
          </p:nvPr>
        </p:nvSpPr>
        <p:spPr>
          <a:xfrm>
            <a:off x="539552" y="1001865"/>
            <a:ext cx="8229600" cy="3586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1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 general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Primarily visual, completed without use of specialized equipment or tools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Requires completion of the Level 1 BIM inspection report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Use of basic tools and equipment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1.5 Inspection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Level 1 visual inspection but within arms reach of all bridge elements using a manlift, snooper or other specialized access equipment and traffic control.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Usually select major bridges with elements not visible/accessible in Level 1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Completed by Certified Cl. A inspector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</a:pPr>
            <a:endParaRPr sz="1350" dirty="0"/>
          </a:p>
          <a:p>
            <a:pPr marL="342905" lvl="0" indent="-34290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dirty="0"/>
          </a:p>
        </p:txBody>
      </p:sp>
      <p:sp>
        <p:nvSpPr>
          <p:cNvPr id="216" name="Google Shape;216;p1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Levels of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16821D-AD45-BF1A-6CB4-49ED2E7108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"/>
          <p:cNvSpPr txBox="1">
            <a:spLocks noGrp="1"/>
          </p:cNvSpPr>
          <p:nvPr>
            <p:ph type="body" idx="1"/>
          </p:nvPr>
        </p:nvSpPr>
        <p:spPr>
          <a:xfrm>
            <a:off x="539552" y="985962"/>
            <a:ext cx="8229600" cy="3602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4"/>
                </a:solidFill>
              </a:rPr>
              <a:t>Level 2 Inspections: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In-depth inspection of culverts, standard, major, or sign bridges.</a:t>
            </a:r>
            <a:endParaRPr dirty="0"/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Completed by Certified Cl. A inspector (exception is SBM).</a:t>
            </a:r>
            <a:endParaRPr dirty="0"/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Completion of appropriate Level 2 inspection report (e.g. SBM, TCR, CDK)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Level 1 report.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Use of specialized knowledge, equipment, tests, or procedures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Generally, requires traffic control (exceptions might be TCR, SBM)</a:t>
            </a:r>
          </a:p>
          <a:p>
            <a:pPr marL="342905" lvl="0" indent="-342905" algn="l" rtl="0">
              <a:lnSpc>
                <a:spcPct val="15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endParaRPr dirty="0"/>
          </a:p>
          <a:p>
            <a:pPr marL="342905" indent="-228603">
              <a:spcBef>
                <a:spcPts val="540"/>
              </a:spcBef>
              <a:buSzPts val="1800"/>
              <a:buNone/>
            </a:pPr>
            <a:endParaRPr lang="en-US" sz="800" b="1" dirty="0">
              <a:solidFill>
                <a:schemeClr val="accent4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2" name="Google Shape;222;p1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Levels of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FBFD67-9829-1C9F-14E2-73C4B3A4EF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"/>
          <p:cNvSpPr txBox="1">
            <a:spLocks noGrp="1"/>
          </p:cNvSpPr>
          <p:nvPr>
            <p:ph type="body" idx="1"/>
          </p:nvPr>
        </p:nvSpPr>
        <p:spPr>
          <a:xfrm>
            <a:off x="539552" y="1152939"/>
            <a:ext cx="8229600" cy="343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</a:pPr>
            <a:r>
              <a:rPr lang="en-US" sz="1600" b="1" dirty="0">
                <a:solidFill>
                  <a:schemeClr val="accent4"/>
                </a:solidFill>
              </a:rPr>
              <a:t>Level 1 inspections performed on all bridge structures on a cycle not exceeding: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All structures located on roadways designated as Level 1 or Level 2 in accordance with the Provincial Highway Service Classification – every 21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All structures located on roadways designated as Level 3 or Level 4 in accordance with the Provincial Highway Service Classification – every 39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Major bridges on local roads - 39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Standard bridges and culverts on local roads - 57 months.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All new structures – as part of final construction completion.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After significant maintenance or rehabilitation.</a:t>
            </a:r>
            <a:endParaRPr dirty="0"/>
          </a:p>
          <a:p>
            <a:pPr marL="160734" lvl="0" indent="-160734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 dirty="0"/>
              <a:t>Frequencies intended to provide benefit of inspecting during different seasonal conditions.</a:t>
            </a:r>
            <a:endParaRPr dirty="0"/>
          </a:p>
        </p:txBody>
      </p:sp>
      <p:sp>
        <p:nvSpPr>
          <p:cNvPr id="228" name="Google Shape;228;p1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Inspection Frequency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1E0293-56FD-EA06-E352-3E6C522F1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5"/>
          <p:cNvSpPr txBox="1">
            <a:spLocks noGrp="1"/>
          </p:cNvSpPr>
          <p:nvPr>
            <p:ph type="body" idx="1"/>
          </p:nvPr>
        </p:nvSpPr>
        <p:spPr>
          <a:xfrm>
            <a:off x="539552" y="1123406"/>
            <a:ext cx="8229600" cy="3464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In special circumstances (park road - summer access only) Department may modify frequency.  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 shorter cycle may be appropriate depending on: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age of the structure.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traffic characteristics.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known deficiencies.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inaccessibility of a component or element.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If a shorter cycle is necessary, make a recommendation in “Special Comments For Next Inspection” box.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Reviewer will flag and notify AT if in agreement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AT will change inspection cycle if in final agreement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A date beyond the next standard cycle date will not be accepted by the system.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CA" sz="1400" dirty="0">
                <a:solidFill>
                  <a:schemeClr val="tx2">
                    <a:lumMod val="10000"/>
                  </a:schemeClr>
                </a:solidFill>
              </a:rPr>
              <a:t>Level 1.5 and Level 2 inspections on a prescribed cycle or an “as required” basis. 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Refer to BIM Manual – Section 2.5 for more information</a:t>
            </a:r>
            <a:endParaRPr sz="1400" dirty="0">
              <a:solidFill>
                <a:schemeClr val="tx2">
                  <a:lumMod val="10000"/>
                </a:schemeClr>
              </a:solidFill>
              <a:highlight>
                <a:srgbClr val="00FFFF"/>
              </a:highlight>
            </a:endParaRPr>
          </a:p>
        </p:txBody>
      </p:sp>
      <p:sp>
        <p:nvSpPr>
          <p:cNvPr id="234" name="Google Shape;234;p1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Inspection Frequency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9D95F8-6591-CF8F-6856-D1F5E70AB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"/>
          <p:cNvSpPr txBox="1">
            <a:spLocks noGrp="1"/>
          </p:cNvSpPr>
          <p:nvPr>
            <p:ph type="body" idx="1"/>
          </p:nvPr>
        </p:nvSpPr>
        <p:spPr>
          <a:xfrm>
            <a:off x="2590801" y="1356958"/>
            <a:ext cx="6178352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Technical Services Branch manages the delivery of the BIM Bridge Inspection Courses and the BIM Class B Field Training Course (boot camp)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Regions responsible for field training Department Staff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Non-Department staff are responsible to arrange for additional field training after completing 3-day BIM Field Training Course by engaging an appropriate mentor (Stage 3 Mentorship program described earlier)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 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40" name="Google Shape;240;p16"/>
          <p:cNvSpPr txBox="1">
            <a:spLocks noGrp="1"/>
          </p:cNvSpPr>
          <p:nvPr>
            <p:ph type="title"/>
          </p:nvPr>
        </p:nvSpPr>
        <p:spPr>
          <a:xfrm>
            <a:off x="757238" y="339502"/>
            <a:ext cx="8001570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Training of Inspectors</a:t>
            </a:r>
            <a:endParaRPr/>
          </a:p>
        </p:txBody>
      </p:sp>
      <p:pic>
        <p:nvPicPr>
          <p:cNvPr id="241" name="Google Shape;241;p16" descr="Checklist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7917" y="1809750"/>
            <a:ext cx="2192884" cy="219288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2F26DF-EF31-14D0-2079-67B6B2E2E5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7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186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Alberta Transportation - Technical Services Branch 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Develop and manage the BIM System.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Develop and monitor standards, policies and procedures.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Perform audit inspections with assistance from Regions as required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Provide technical support to Regions.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Maintain and oversee updating of inventory databases.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Refer to Section 2.2 and 2.4.1 for further information</a:t>
            </a:r>
            <a:endParaRPr dirty="0"/>
          </a:p>
        </p:txBody>
      </p:sp>
      <p:sp>
        <p:nvSpPr>
          <p:cNvPr id="247" name="Google Shape;247;p1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192881" lvl="0" indent="-1928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 </a:t>
            </a:r>
            <a:br>
              <a:rPr lang="en-US"/>
            </a:br>
            <a:br>
              <a:rPr lang="en-US" sz="1350">
                <a:solidFill>
                  <a:srgbClr val="000000"/>
                </a:solidFill>
              </a:rPr>
            </a:br>
            <a:r>
              <a:rPr lang="en-US"/>
              <a:t> 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93BE51-40A8-67D1-C9B3-026C196B21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"/>
          <p:cNvSpPr txBox="1">
            <a:spLocks noGrp="1"/>
          </p:cNvSpPr>
          <p:nvPr>
            <p:ph type="body" idx="1"/>
          </p:nvPr>
        </p:nvSpPr>
        <p:spPr>
          <a:xfrm>
            <a:off x="539552" y="1240971"/>
            <a:ext cx="7918648" cy="3347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Manage inspection programs for Provincial Roads and major bridges on Local Roads through BIM inspection consultant.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Carry out ad hoc inspections.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Arrange for specialized inspections by others.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Review and accept inventory updates.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Review and accept inspection reports.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Initiate appropriate action where deficiencies are identified.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Provide technical support to Local Road Authorities as resources permit.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53" name="Google Shape;253;p1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Responsibility for Inspection</a:t>
            </a:r>
            <a:br>
              <a:rPr lang="en-US" dirty="0"/>
            </a:br>
            <a:br>
              <a:rPr lang="en-US" dirty="0"/>
            </a:br>
            <a:r>
              <a:rPr lang="en-US" sz="1800" dirty="0"/>
              <a:t>Alberta Transportation - Regions</a:t>
            </a:r>
            <a:br>
              <a:rPr lang="en-US" dirty="0"/>
            </a:b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35A65B-4F0D-F855-20B1-6F86E35CC9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"/>
          <p:cNvSpPr txBox="1">
            <a:spLocks noGrp="1"/>
          </p:cNvSpPr>
          <p:nvPr>
            <p:ph type="body" idx="1"/>
          </p:nvPr>
        </p:nvSpPr>
        <p:spPr>
          <a:xfrm>
            <a:off x="539552" y="1773140"/>
            <a:ext cx="8229600" cy="317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Manage BIM inspection program for Std. bridges &amp; Culverts on local roads.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Control and manage all bridge structures in their jurisdictions (</a:t>
            </a:r>
            <a:r>
              <a:rPr lang="en-US" sz="1800" dirty="0" err="1"/>
              <a:t>Cul</a:t>
            </a:r>
            <a:r>
              <a:rPr lang="en-US" sz="1800" dirty="0"/>
              <a:t> Std Maj)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Print forms and complete scheduled Level 1 inspections on standard bridges and culverts (in-house or consultant delivery).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Monitor all bridge structures as required.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Hazardous or structural element concerns (rated 2 or less) are reported to LRA only and are no longer reported to the Regional Bridge Manager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Perform maintenance on all structure types.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Refer to Sections 2.3 and 2.4.2 for further information.</a:t>
            </a:r>
            <a:endParaRPr dirty="0"/>
          </a:p>
        </p:txBody>
      </p:sp>
      <p:sp>
        <p:nvSpPr>
          <p:cNvPr id="259" name="Google Shape;259;p1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</a:t>
            </a:r>
            <a:br>
              <a:rPr lang="en-US"/>
            </a:br>
            <a:br>
              <a:rPr lang="en-US"/>
            </a:br>
            <a:r>
              <a:rPr lang="en-US" sz="1800"/>
              <a:t>Local Road Authorities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340DA1-102B-02BB-B36F-4426CE7691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6044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Identify safety-related deficiencies.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Take appropriate action (immediate if hazard </a:t>
            </a:r>
            <a:r>
              <a:rPr lang="en-US" sz="1800"/>
              <a:t>or risk of failure).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Perform a thorough inspection.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Accurately determine the condition of the bridge components.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Rate the bridge elements in accordance with established criteria (BIM Manual).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Identify deficiencies and recommend appropriate and timely maintenance.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Properly document required items on the appropriate inspection form.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Provide additional documentation to back up ratings and maintenance recommendations.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Verify, update or collect necessary inventory information.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49" name="Google Shape;149;p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Inspector's Role and Responsibilities</a:t>
            </a: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896916" y="800100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FD3803-1194-F65A-26E4-30A2CFB27E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0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>
                <a:solidFill>
                  <a:schemeClr val="accent2"/>
                </a:solidFill>
              </a:rPr>
              <a:t>All Inspectors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Inspectors must follow established guidelines and reporting procedures to ensure that:</a:t>
            </a:r>
            <a:endParaRPr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Proper action is initiated when safety-related concerns are identified.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Information is reported in a systematic and organized manner.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Proper expertise is applied to inspection and maintenance.</a:t>
            </a:r>
            <a:endParaRPr sz="1800"/>
          </a:p>
          <a:p>
            <a:pPr marL="800105" lvl="1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1800"/>
              <a:t>Follow-up is done for maintenance recommendations.</a:t>
            </a:r>
            <a:endParaRPr sz="1800"/>
          </a:p>
        </p:txBody>
      </p:sp>
      <p:sp>
        <p:nvSpPr>
          <p:cNvPr id="265" name="Google Shape;265;p2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Responsibility for Inspection</a:t>
            </a:r>
            <a:endParaRPr sz="18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FC427E-5CB1-F4D3-6D3E-CE70C12B9A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>
                <a:solidFill>
                  <a:schemeClr val="accent2"/>
                </a:solidFill>
              </a:rPr>
              <a:t>All Inspectors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Use the appropriate BIM report for inspections.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Carry blank forms for possible structure changes.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Assign ratings according to BIM system.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Provide ratings that are consistent with explanations and supporting documentation.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Gather sufficient information (dimensions, material types, etc.) to initiate structure change when encountered.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Verify or revise inventory data on the inspection form.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Provide missing inventory data.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 </a:t>
            </a:r>
            <a:endParaRPr/>
          </a:p>
        </p:txBody>
      </p:sp>
      <p:sp>
        <p:nvSpPr>
          <p:cNvPr id="271" name="Google Shape;271;p21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accent2"/>
                </a:solidFill>
              </a:rPr>
              <a:t>Responsibility for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C9771D-CC3D-0109-8B68-57EA68312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2"/>
          <p:cNvSpPr txBox="1">
            <a:spLocks noGrp="1"/>
          </p:cNvSpPr>
          <p:nvPr>
            <p:ph type="body" idx="1"/>
          </p:nvPr>
        </p:nvSpPr>
        <p:spPr>
          <a:xfrm>
            <a:off x="544724" y="954157"/>
            <a:ext cx="8229600" cy="33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</a:rPr>
              <a:t>Condition ratings of 4 or less the inspector must </a:t>
            </a:r>
            <a:endParaRPr sz="1800"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an explanation/comment of the condition.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</a:t>
            </a:r>
            <a:r>
              <a:rPr lang="en-CA" sz="1600" dirty="0">
                <a:solidFill>
                  <a:schemeClr val="tx2">
                    <a:lumMod val="10000"/>
                  </a:schemeClr>
                </a:solidFill>
              </a:rPr>
              <a:t> a photo of condition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457206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600" dirty="0">
              <a:solidFill>
                <a:schemeClr val="tx2">
                  <a:lumMod val="10000"/>
                </a:schemeClr>
              </a:solidFill>
              <a:highlight>
                <a:srgbClr val="00FFFF"/>
              </a:highlight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</a:rPr>
              <a:t>Condition ratings of 3 or less the inspector must;</a:t>
            </a:r>
            <a:endParaRPr sz="1800"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an explanation</a:t>
            </a:r>
            <a:r>
              <a:rPr lang="en-US" sz="1600">
                <a:solidFill>
                  <a:schemeClr val="tx2">
                    <a:lumMod val="10000"/>
                  </a:schemeClr>
                </a:solidFill>
              </a:rPr>
              <a:t>/comment 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of condition.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Provide photos (also sketches/measurements if needed).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742960" lvl="1" indent="-28575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Make appropriate recommendation for maintenance (include quantities).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  <a:p>
            <a:pPr marL="257175" lvl="1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	(a decrease in the next inspection date </a:t>
            </a:r>
            <a:r>
              <a:rPr lang="en-US" sz="1600" u="sng" dirty="0">
                <a:solidFill>
                  <a:schemeClr val="tx2">
                    <a:lumMod val="10000"/>
                  </a:schemeClr>
                </a:solidFill>
              </a:rPr>
              <a:t>might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be recommended).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77" name="Google Shape;277;p22"/>
          <p:cNvSpPr txBox="1">
            <a:spLocks noGrp="1"/>
          </p:cNvSpPr>
          <p:nvPr>
            <p:ph type="title"/>
          </p:nvPr>
        </p:nvSpPr>
        <p:spPr>
          <a:xfrm>
            <a:off x="544724" y="15662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250">
                <a:solidFill>
                  <a:schemeClr val="accent2"/>
                </a:solidFill>
              </a:rPr>
              <a:t>Responsibility for Inspection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8E3313-5A0B-7EB7-B4A1-8F33B304D4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7"/>
          <p:cNvSpPr txBox="1">
            <a:spLocks noGrp="1"/>
          </p:cNvSpPr>
          <p:nvPr>
            <p:ph type="body" idx="1"/>
          </p:nvPr>
        </p:nvSpPr>
        <p:spPr>
          <a:xfrm>
            <a:off x="544724" y="707666"/>
            <a:ext cx="8229600" cy="363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 dirty="0"/>
              <a:t>Hazardous conditions or structural load-carrying elements rated </a:t>
            </a:r>
            <a:r>
              <a:rPr lang="en-US" sz="1600" b="1" dirty="0"/>
              <a:t>2 or less </a:t>
            </a:r>
            <a:r>
              <a:rPr lang="en-US" sz="1600" dirty="0"/>
              <a:t>on structures </a:t>
            </a:r>
            <a:r>
              <a:rPr lang="en-US" sz="1600" u="sng" dirty="0"/>
              <a:t>managed by the Department</a:t>
            </a:r>
            <a:r>
              <a:rPr lang="en-US" sz="1600" b="1" u="sng" dirty="0"/>
              <a:t> </a:t>
            </a:r>
            <a:r>
              <a:rPr lang="en-US" sz="1600" dirty="0"/>
              <a:t>must be reported within 48 hours to the Regional Bridge Manager and the Bridge Preservation Specialist.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200"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 sz="1600" dirty="0"/>
              <a:t>Hazardous conditions or structural load-carrying elements rated </a:t>
            </a:r>
            <a:r>
              <a:rPr lang="en-US" sz="1600" b="1" dirty="0"/>
              <a:t>2 or less </a:t>
            </a:r>
            <a:r>
              <a:rPr lang="en-US" sz="1600" dirty="0"/>
              <a:t>on structures </a:t>
            </a:r>
            <a:r>
              <a:rPr lang="en-US" sz="1600" u="sng" dirty="0"/>
              <a:t>managed by a Local Road Authority </a:t>
            </a:r>
            <a:r>
              <a:rPr lang="en-US" sz="1600" dirty="0"/>
              <a:t>must be reported to the LRA only, within 48 hours.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endParaRPr sz="1200" dirty="0">
              <a:highlight>
                <a:srgbClr val="00FFFF"/>
              </a:highlight>
            </a:endParaRPr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 dirty="0"/>
              <a:t>Rating of </a:t>
            </a:r>
            <a:r>
              <a:rPr lang="en-US" sz="1600" b="1" dirty="0"/>
              <a:t>1 </a:t>
            </a:r>
            <a:r>
              <a:rPr lang="en-US" sz="1600" dirty="0"/>
              <a:t>on an element critical to the safe operation of the bridge, take immediate steps to close or restrict traffic on the structure and provide appropriate notification. Phone RBM </a:t>
            </a:r>
            <a:r>
              <a:rPr lang="en-US" sz="1600" b="1" dirty="0"/>
              <a:t>and</a:t>
            </a:r>
            <a:r>
              <a:rPr lang="en-US" sz="1600" dirty="0"/>
              <a:t> BPS (AT structures) of LRA immediately from site.</a:t>
            </a:r>
            <a:endParaRPr dirty="0"/>
          </a:p>
          <a:p>
            <a:pPr marL="342905" lvl="0" indent="-25400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200" dirty="0"/>
          </a:p>
          <a:p>
            <a:pPr marL="342905" lvl="0" indent="-34290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600"/>
              <a:t>Report </a:t>
            </a:r>
            <a:r>
              <a:rPr lang="en-US" sz="1600" dirty="0"/>
              <a:t>any deficient signage to the appropriate road authority as soon as possible.</a:t>
            </a:r>
            <a:endParaRPr sz="1600" dirty="0"/>
          </a:p>
        </p:txBody>
      </p:sp>
      <p:sp>
        <p:nvSpPr>
          <p:cNvPr id="283" name="Google Shape;283;p47"/>
          <p:cNvSpPr txBox="1">
            <a:spLocks noGrp="1"/>
          </p:cNvSpPr>
          <p:nvPr>
            <p:ph type="title"/>
          </p:nvPr>
        </p:nvSpPr>
        <p:spPr>
          <a:xfrm>
            <a:off x="544724" y="15662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250" dirty="0">
                <a:solidFill>
                  <a:schemeClr val="accent2"/>
                </a:solidFill>
              </a:rPr>
              <a:t>Responsibility for Inspection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02D1A1-4FF4-46E5-17ED-93BDFD5B2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b="1" dirty="0">
                <a:solidFill>
                  <a:schemeClr val="accent2"/>
                </a:solidFill>
              </a:rPr>
              <a:t>All Inspectors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Send completed inspection forms with all supporting documentation to Department’s BIM consultant for review and entry of inventory updates and inspection data into BIS.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Inspection reports will be returned to the inspector if requirements are not met.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Inspector must revise report and resubmit to the BIM consultant.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Inspector should contact the BIM consultant or the Bridge Manager if there are concerns or questions about the review process.</a:t>
            </a:r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Monitor </a:t>
            </a:r>
            <a:r>
              <a:rPr lang="en-US" sz="1800" dirty="0"/>
              <a:t>and maintain certification. </a:t>
            </a:r>
            <a:endParaRPr dirty="0"/>
          </a:p>
          <a:p>
            <a:pPr marL="257175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89" name="Google Shape;289;p2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accent2"/>
                </a:solidFill>
              </a:rPr>
              <a:t>Responsibility for Inspection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90" name="Google Shape;290;p23"/>
          <p:cNvSpPr/>
          <p:nvPr/>
        </p:nvSpPr>
        <p:spPr>
          <a:xfrm>
            <a:off x="4507706" y="818853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3"/>
          <p:cNvSpPr/>
          <p:nvPr/>
        </p:nvSpPr>
        <p:spPr>
          <a:xfrm>
            <a:off x="4904184" y="1504653"/>
            <a:ext cx="25717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7CD7F-27AF-BE6F-56F8-60F563613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Following is the link to the Certification and Re-Certification Process for bridge inspectors:</a:t>
            </a:r>
            <a:endParaRPr sz="1800" u="sng" dirty="0">
              <a:solidFill>
                <a:schemeClr val="hlink"/>
              </a:solidFill>
              <a:hlinkClick r:id="rId3"/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>
              <a:solidFill>
                <a:schemeClr val="hlink"/>
              </a:solidFill>
              <a:hlinkClick r:id="rId3"/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en-US" sz="1800" u="sng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https://open.alberta.ca/publications/bridge-inspection-and-maintenance-bim-system-inspector-certification-process</a:t>
            </a:r>
            <a:endParaRPr sz="1800" u="sng" dirty="0">
              <a:solidFill>
                <a:schemeClr val="accent2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297" name="Google Shape;297;p2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Certification Process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6AD6A8-4424-BBDB-C5AC-A92F40601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5"/>
          <p:cNvSpPr txBox="1">
            <a:spLocks noGrp="1"/>
          </p:cNvSpPr>
          <p:nvPr>
            <p:ph type="ctrTitle"/>
          </p:nvPr>
        </p:nvSpPr>
        <p:spPr>
          <a:xfrm>
            <a:off x="472008" y="776546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Questions?</a:t>
            </a:r>
            <a:endParaRPr/>
          </a:p>
        </p:txBody>
      </p:sp>
      <p:pic>
        <p:nvPicPr>
          <p:cNvPr id="303" name="Google Shape;30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5901" y="267944"/>
            <a:ext cx="411480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73090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recognize safety-related deficiencies.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Be decisive in taking appropriate action.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accurately determine the condition of bridge components.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Understand the rating system.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Know the appropriate ratings for the full range of conditions encountered. 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Able to recognize maintenance requirements and make appropriate maintenance recommendations.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Have written communication skills to produce a proper inspection report.</a:t>
            </a:r>
            <a:endParaRPr/>
          </a:p>
        </p:txBody>
      </p:sp>
      <p:sp>
        <p:nvSpPr>
          <p:cNvPr id="156" name="Google Shape;156;p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Inspector's Skills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A6CDB1-4F61-1855-17E2-927DC9B27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Bridge Inspectors are classified as Class A or Class B and are certified to carry out inspections of bridge structures on public roads as follows: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Class A</a:t>
            </a:r>
            <a:endParaRPr sz="1800" b="1" dirty="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Qualified to perform a Level 1 inspection on all major bridges, standard bridges, culverts, sign bridges and watercourse training structures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6424A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(all structure types) </a:t>
            </a:r>
            <a:endParaRPr dirty="0">
              <a:highlight>
                <a:srgbClr val="00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Class B</a:t>
            </a:r>
            <a:endParaRPr sz="1800" b="1" dirty="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Qualified to perform a Level 1 inspection on standard bridges, culverts and watercourse training structures only.</a:t>
            </a:r>
            <a:endParaRPr dirty="0"/>
          </a:p>
        </p:txBody>
      </p:sp>
      <p:sp>
        <p:nvSpPr>
          <p:cNvPr id="162" name="Google Shape;162;p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Inspector Classifications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628823-CE5D-B3EB-4970-E919C11F1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High School Diploma or equivalent education and experience acceptable to AT are required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The certification process is </a:t>
            </a:r>
            <a:r>
              <a:rPr lang="en-US" sz="1800" b="1" u="sng" dirty="0"/>
              <a:t>5</a:t>
            </a:r>
            <a:r>
              <a:rPr lang="en-US" sz="1800" dirty="0"/>
              <a:t> Stages: (updated March 22, 2016)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1: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Successful completion of Alberta Transportation Class B BIM Training Course (5-day course – 70% average score required).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5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2: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 dirty="0"/>
              <a:t>Successful completion of AT BIM Field Training Course (3-day “Boot Camp”) or AT approved equivalent. Field Trainer recommendation is required. 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68" name="Google Shape;168;p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4715EA-C8A4-CE3E-B621-0B205D2A1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>
            <a:spLocks noGrp="1"/>
          </p:cNvSpPr>
          <p:nvPr>
            <p:ph type="body" idx="1"/>
          </p:nvPr>
        </p:nvSpPr>
        <p:spPr>
          <a:xfrm>
            <a:off x="539552" y="938254"/>
            <a:ext cx="8219256" cy="3653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3:</a:t>
            </a:r>
            <a:r>
              <a:rPr lang="en-US" sz="1800" b="1" dirty="0">
                <a:solidFill>
                  <a:schemeClr val="accent4"/>
                </a:solidFill>
              </a:rPr>
              <a:t> 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dirty="0">
                <a:solidFill>
                  <a:srgbClr val="000000"/>
                </a:solidFill>
              </a:rPr>
              <a:t>Successful completion of the mentorship program.  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Mentor is Class A - or Class B with a minimum of 9 years of certification and approved by AT. 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Inspect minimum of 5 different structure types together with your mentor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Mentor selects training sites – a variety of types – Minimum 75% of sites with max. Structural Condition Rating of 45%. Must be accessible.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Complete min. 25 training sites under mentor if previously completed AT Field Training (12 Stage 2/Boot Camp + min. 25 = 37) – OR –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Complete min. 35 training sites under mentor if previously completed </a:t>
            </a:r>
            <a:r>
              <a:rPr lang="en-US" sz="1800" u="sng" dirty="0">
                <a:solidFill>
                  <a:srgbClr val="000000"/>
                </a:solidFill>
              </a:rPr>
              <a:t>AT approved equivalent </a:t>
            </a:r>
            <a:r>
              <a:rPr lang="en-US" sz="1800" dirty="0">
                <a:solidFill>
                  <a:srgbClr val="000000"/>
                </a:solidFill>
              </a:rPr>
              <a:t>Field Training course (12 + 35 = 47). 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Completed within </a:t>
            </a:r>
            <a:r>
              <a:rPr lang="en-US" sz="1800">
                <a:solidFill>
                  <a:srgbClr val="000000"/>
                </a:solidFill>
              </a:rPr>
              <a:t>2 years - otherwise </a:t>
            </a:r>
            <a:r>
              <a:rPr lang="en-US" sz="1800" dirty="0">
                <a:solidFill>
                  <a:srgbClr val="000000"/>
                </a:solidFill>
              </a:rPr>
              <a:t>+10/year.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74" name="Google Shape;174;p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n-US" sz="3600" dirty="0"/>
              <a:t>Class B Certification Requirements</a:t>
            </a:r>
            <a:br>
              <a:rPr lang="en-US" sz="2475" dirty="0"/>
            </a:br>
            <a:endParaRPr dirty="0"/>
          </a:p>
        </p:txBody>
      </p:sp>
      <p:sp>
        <p:nvSpPr>
          <p:cNvPr id="175" name="Google Shape;175;p6"/>
          <p:cNvSpPr/>
          <p:nvPr/>
        </p:nvSpPr>
        <p:spPr>
          <a:xfrm>
            <a:off x="4572000" y="814388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F0013A-9C97-821D-8E2F-4A1F726A8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 txBox="1">
            <a:spLocks noGrp="1"/>
          </p:cNvSpPr>
          <p:nvPr>
            <p:ph type="body" idx="1"/>
          </p:nvPr>
        </p:nvSpPr>
        <p:spPr>
          <a:xfrm>
            <a:off x="539552" y="1200150"/>
            <a:ext cx="8229600" cy="338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“Letter of Recommendation” from mentor 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Provide pdf copies of training inspections with mentor comments, all training correspondence, and Summary Spreadsheet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4:</a:t>
            </a:r>
            <a:endParaRPr u="sng"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Certification exam (min. 75% score required)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b="1" u="sng" dirty="0">
                <a:solidFill>
                  <a:schemeClr val="accent4"/>
                </a:solidFill>
              </a:rPr>
              <a:t>Stage 5: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Test inspections at 3 sites selected by AT – completed in 1 day and using blank forms. 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Sites are previously benchmarked by AT representative and reviewed for acceptability by AT 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 dirty="0">
                <a:solidFill>
                  <a:srgbClr val="000000"/>
                </a:solidFill>
              </a:rPr>
              <a:t>(Stages 4 and 5 can be done in reverse order).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81" name="Google Shape;181;p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8D0EE2-9802-E58E-F250-7234BFEA6F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If failure of any stage of the process, then: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One chance to redo that stage.</a:t>
            </a:r>
            <a:endParaRPr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Two failures of any stage requires a process to be re-started at Stage 1.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Certification after all 5 stages have been successfully completed and with approval from The director of Bridge Engineering.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Certification is valid until the next certification renewal date – normally 3 years.</a:t>
            </a:r>
            <a:endParaRPr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/>
          </a:p>
        </p:txBody>
      </p:sp>
      <p:sp>
        <p:nvSpPr>
          <p:cNvPr id="187" name="Google Shape;187;p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Class B Certification Requirements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55AD0D-E3C5-5F70-A457-B517FABF5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1472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5" lvl="0" indent="-3429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Requires </a:t>
            </a:r>
            <a:r>
              <a:rPr lang="en-US" sz="1800" u="sng" dirty="0"/>
              <a:t>active</a:t>
            </a:r>
            <a:r>
              <a:rPr lang="en-US" sz="1800" dirty="0"/>
              <a:t> involvement in BIM and acceptable performance</a:t>
            </a:r>
            <a:endParaRPr dirty="0"/>
          </a:p>
          <a:p>
            <a:pPr marL="342905" lvl="0" indent="-34290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 dirty="0"/>
              <a:t>In order to be re-certified, inspectors must meet one of the following criteria: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 dirty="0"/>
              <a:t>Performed minimum average rate of 2 BIM inspections per month during a previous 3-year period – or – 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 dirty="0"/>
              <a:t>Performed a minimum average rate of 1 BIM inspection per month during the previous 3-year period </a:t>
            </a:r>
            <a:r>
              <a:rPr lang="en-US" sz="1600" u="sng" dirty="0"/>
              <a:t>and</a:t>
            </a:r>
            <a:r>
              <a:rPr lang="en-US" sz="1600" dirty="0"/>
              <a:t> have been active in the management, design, or construction of bridges – or –</a:t>
            </a:r>
            <a:endParaRPr dirty="0"/>
          </a:p>
          <a:p>
            <a:pPr marL="742960" lvl="1" indent="-285753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US" sz="1600" dirty="0"/>
              <a:t>Acted as a reviewer for min. avg. rate 2.5 inspections/month OR Department reviewer for a min. avg. rate of 5 inspections/month during a previous 3-year period, and active in management, design, and construction.  </a:t>
            </a:r>
            <a:endParaRPr dirty="0"/>
          </a:p>
          <a:p>
            <a:pPr marL="342905" lvl="0" indent="-22860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193" name="Google Shape;193;p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Class B </a:t>
            </a:r>
            <a:r>
              <a:rPr lang="en-US" u="sng" dirty="0"/>
              <a:t>Re-Certification</a:t>
            </a:r>
            <a:r>
              <a:rPr lang="en-US" dirty="0"/>
              <a:t> Process</a:t>
            </a:r>
            <a:endParaRPr dirty="0"/>
          </a:p>
        </p:txBody>
      </p:sp>
      <p:sp>
        <p:nvSpPr>
          <p:cNvPr id="194" name="Google Shape;194;p9"/>
          <p:cNvSpPr/>
          <p:nvPr/>
        </p:nvSpPr>
        <p:spPr>
          <a:xfrm>
            <a:off x="4186238" y="846534"/>
            <a:ext cx="3343275" cy="396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9"/>
          <p:cNvSpPr/>
          <p:nvPr/>
        </p:nvSpPr>
        <p:spPr>
          <a:xfrm>
            <a:off x="4496990" y="1360884"/>
            <a:ext cx="2700338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000" tIns="25000" rIns="50000" bIns="25000" anchor="t" anchorCtr="0">
            <a:noAutofit/>
          </a:bodyPr>
          <a:lstStyle/>
          <a:p>
            <a:pPr marL="276225" marR="0" lvl="0" indent="-1619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0966C4-E11D-A1B4-9CD0-EDFC27828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2076</Words>
  <Application>Microsoft Office PowerPoint</Application>
  <PresentationFormat>On-screen Show (16:9)</PresentationFormat>
  <Paragraphs>244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Noto Sans Symbols</vt:lpstr>
      <vt:lpstr>Alberta - Goverment</vt:lpstr>
      <vt:lpstr>Body slides</vt:lpstr>
      <vt:lpstr>INSPECTION POLICIES &amp; PROCEDURES</vt:lpstr>
      <vt:lpstr>Inspector's Role and Responsibilities</vt:lpstr>
      <vt:lpstr>Inspector's Skills</vt:lpstr>
      <vt:lpstr>Inspector Classifications</vt:lpstr>
      <vt:lpstr>Class B Certification Requirements</vt:lpstr>
      <vt:lpstr>Class B Certification Requirements </vt:lpstr>
      <vt:lpstr>Class B Certification Requirements</vt:lpstr>
      <vt:lpstr>Class B Certification Requirements</vt:lpstr>
      <vt:lpstr>Class B Re-Certification Process</vt:lpstr>
      <vt:lpstr>Class B Re-Certification Process </vt:lpstr>
      <vt:lpstr>Levels of Inspection</vt:lpstr>
      <vt:lpstr>Levels of Inspection</vt:lpstr>
      <vt:lpstr>Levels of Inspection</vt:lpstr>
      <vt:lpstr>Inspection Frequency</vt:lpstr>
      <vt:lpstr>Inspection Frequency</vt:lpstr>
      <vt:lpstr>Training of Inspectors</vt:lpstr>
      <vt:lpstr>Responsibility for Inspection    </vt:lpstr>
      <vt:lpstr>Responsibility for Inspection  Alberta Transportation - Regions </vt:lpstr>
      <vt:lpstr>Responsibility for Inspection  Local Road Authorities</vt:lpstr>
      <vt:lpstr>Responsibility for Inspection</vt:lpstr>
      <vt:lpstr>Responsibility for Inspection</vt:lpstr>
      <vt:lpstr>Responsibility for Inspection</vt:lpstr>
      <vt:lpstr>Responsibility for Inspection</vt:lpstr>
      <vt:lpstr>Responsibility for Inspection</vt:lpstr>
      <vt:lpstr>Certification Process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INSPECTION POLICIES &amp; PROCEDURES</dc:title>
  <dc:creator>Garry Roberts</dc:creator>
  <cp:lastModifiedBy>Garry Roberts</cp:lastModifiedBy>
  <cp:revision>42</cp:revision>
  <dcterms:created xsi:type="dcterms:W3CDTF">1994-06-09T19:10:46Z</dcterms:created>
  <dcterms:modified xsi:type="dcterms:W3CDTF">2024-04-08T04:35:43Z</dcterms:modified>
</cp:coreProperties>
</file>