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756" r:id="rId1"/>
    <p:sldMasterId id="2147483763" r:id="rId2"/>
  </p:sldMasterIdLst>
  <p:notesMasterIdLst>
    <p:notesMasterId r:id="rId24"/>
  </p:notesMasterIdLst>
  <p:handoutMasterIdLst>
    <p:handoutMasterId r:id="rId25"/>
  </p:handoutMasterIdLst>
  <p:sldIdLst>
    <p:sldId id="270" r:id="rId3"/>
    <p:sldId id="257" r:id="rId4"/>
    <p:sldId id="271" r:id="rId5"/>
    <p:sldId id="258" r:id="rId6"/>
    <p:sldId id="259" r:id="rId7"/>
    <p:sldId id="274" r:id="rId8"/>
    <p:sldId id="329" r:id="rId9"/>
    <p:sldId id="272" r:id="rId10"/>
    <p:sldId id="328" r:id="rId11"/>
    <p:sldId id="273" r:id="rId12"/>
    <p:sldId id="275" r:id="rId13"/>
    <p:sldId id="276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327" r:id="rId23"/>
  </p:sldIdLst>
  <p:sldSz cx="9144000" cy="5143500" type="screen16x9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846"/>
    <a:srgbClr val="507B80"/>
    <a:srgbClr val="B11F3B"/>
    <a:srgbClr val="F5931D"/>
    <a:srgbClr val="E05732"/>
    <a:srgbClr val="E0D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2" autoAdjust="0"/>
    <p:restoredTop sz="84965" autoAdjust="0"/>
  </p:normalViewPr>
  <p:slideViewPr>
    <p:cSldViewPr>
      <p:cViewPr varScale="1">
        <p:scale>
          <a:sx n="61" d="100"/>
          <a:sy n="61" d="100"/>
        </p:scale>
        <p:origin x="1506" y="25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2754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893D210-B222-3CBE-2D1F-FCBA14777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175" y="8710613"/>
            <a:ext cx="7572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0"/>
              <a:t>Page </a:t>
            </a:r>
            <a:fld id="{FCB81AFE-7485-4A60-AF4D-54FE3D1468BE}" type="slidenum">
              <a:rPr lang="en-US" altLang="en-US" sz="1200" b="0"/>
              <a:pPr algn="ctr">
                <a:lnSpc>
                  <a:spcPct val="90000"/>
                </a:lnSpc>
              </a:pPr>
              <a:t>‹#›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8444429-A4B5-A4DD-B08D-87F1AF810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2975" y="100013"/>
            <a:ext cx="7572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0"/>
              <a:t>Page </a:t>
            </a:r>
            <a:fld id="{4DA3860F-3A1B-4D2A-B47C-644D66B6170C}" type="slidenum">
              <a:rPr lang="en-US" altLang="en-US" sz="1200" b="0"/>
              <a:pPr algn="ctr">
                <a:lnSpc>
                  <a:spcPct val="90000"/>
                </a:lnSpc>
              </a:pPr>
              <a:t>‹#›</a:t>
            </a:fld>
            <a:endParaRPr lang="en-US" altLang="en-US" sz="1200" b="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A8FF8FE-7CA7-D5CB-8945-190B0B6C7FA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508000" y="6350"/>
            <a:ext cx="7613650" cy="4283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DCBD390-18D4-0B38-95A3-5B55D0EC415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200" y="4343400"/>
            <a:ext cx="6705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Body Text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675" kern="1200">
        <a:solidFill>
          <a:schemeClr val="tx1"/>
        </a:solidFill>
        <a:latin typeface="Arial" charset="0"/>
        <a:ea typeface="+mn-ea"/>
        <a:cs typeface="+mn-cs"/>
      </a:defRPr>
    </a:lvl1pPr>
    <a:lvl2pPr marL="257175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675" kern="1200">
        <a:solidFill>
          <a:schemeClr val="tx1"/>
        </a:solidFill>
        <a:latin typeface="Arial" charset="0"/>
        <a:ea typeface="+mn-ea"/>
        <a:cs typeface="+mn-cs"/>
      </a:defRPr>
    </a:lvl2pPr>
    <a:lvl3pPr marL="51435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675" kern="1200">
        <a:solidFill>
          <a:schemeClr val="tx1"/>
        </a:solidFill>
        <a:latin typeface="Arial" charset="0"/>
        <a:ea typeface="+mn-ea"/>
        <a:cs typeface="+mn-cs"/>
      </a:defRPr>
    </a:lvl3pPr>
    <a:lvl4pPr marL="771525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675" kern="1200">
        <a:solidFill>
          <a:schemeClr val="tx1"/>
        </a:solidFill>
        <a:latin typeface="Arial" charset="0"/>
        <a:ea typeface="+mn-ea"/>
        <a:cs typeface="+mn-cs"/>
      </a:defRPr>
    </a:lvl4pPr>
    <a:lvl5pPr marL="10287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675" kern="1200">
        <a:solidFill>
          <a:schemeClr val="tx1"/>
        </a:solidFill>
        <a:latin typeface="Arial" charset="0"/>
        <a:ea typeface="+mn-ea"/>
        <a:cs typeface="+mn-cs"/>
      </a:defRPr>
    </a:lvl5pPr>
    <a:lvl6pPr marL="1285875" algn="l" defTabSz="514350" rtl="0" eaLnBrk="1" latinLnBrk="0" hangingPunct="1">
      <a:defRPr sz="675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sz="675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sz="675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sz="67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7E05B7C-1488-8129-92B2-2743591905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92275" y="6350"/>
            <a:ext cx="3213100" cy="4283075"/>
          </a:xfrm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4D164A2-B4F0-BE1F-F4AB-3C6E068D00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5D09135-BA40-BA17-0F54-D29802A8A6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8000" y="6350"/>
            <a:ext cx="7613650" cy="4283075"/>
          </a:xfrm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59C01FC-C364-8727-D4F8-F45A02E490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>
                <a:latin typeface="Arial" panose="020B0604020202020204" pitchFamily="34" charset="0"/>
              </a:rPr>
              <a:t>-compare Allowable Loading to legal loads to determine if posting is required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-inspector should be aware of all loading signs posted at the junctions of the bridge, in advance and at the bridge structure in both directions of travel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-signs should be legible and visible.  Judgement on the inspectors part is required when bridge is located at or near junction.  In some cases only 2 signs (and maybe 1) will be required if junction is vey close to bridge.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-all signs must indicate same loading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-if rated loading is below the legal limit - the bridge structure should be posted for rated loading, the inspector must verify the posted values are in agreement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-In some instances the bridge may be posted below rated loading for condition, reasoning can be confirmed with the Regional Bridge Manager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-missing signs should be noted in the “Remarks” area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-the responsible road authority should be notified of any problems or missing signs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-if posting not required, note remarks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15DCB24-C0C9-3D3A-99E5-10BFC9D97A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8000" y="6350"/>
            <a:ext cx="7613650" cy="4283075"/>
          </a:xfrm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26F39E9-06BB-BAC0-5332-B49C802600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- This bridge form shows allowable Loads meets legal loads and does not require posting.  Bridge is posted at 10T for other reasons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9455ADF-5486-2BFC-0F45-0A3C837046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8000" y="6350"/>
            <a:ext cx="7613650" cy="4283075"/>
          </a:xfrm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83C8D791-D10F-62DB-7FF6-901E65FD1E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Note sag in span that over-load is on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8EFFD448-00F3-7FB6-6A84-E6573AF347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8000" y="6350"/>
            <a:ext cx="7613650" cy="4283075"/>
          </a:xfrm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A586AC0-AC3D-7E7F-59D5-37052C43DC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Hazard markers are required when the bridge clear road width is less than the approach road width;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They are required on all standard bridges on local roads and low level crossings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When required on undivided roadways hazard markers should be installed at all four corners of the bridge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Proper installation is important, black stripes should be slanted downwards toward the roadway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48FF4408-630C-2207-7376-16EE51A141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8000" y="6350"/>
            <a:ext cx="7613650" cy="4283075"/>
          </a:xfrm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C7FCF7F-2DF5-5D8F-3720-652870173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>
                <a:latin typeface="Arial" panose="020B0604020202020204" pitchFamily="34" charset="0"/>
              </a:rPr>
              <a:t>-when inspecting note proper installation and condition (in line with bridge rail &amp; 1200mm above the deck top/wearing surface) sometimes need to be higher due to snow banks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-if 2 of 4 </a:t>
            </a:r>
            <a:r>
              <a:rPr lang="en-GB" altLang="en-US" dirty="0" err="1">
                <a:latin typeface="Arial" panose="020B0604020202020204" pitchFamily="34" charset="0"/>
              </a:rPr>
              <a:t>haz</a:t>
            </a:r>
            <a:r>
              <a:rPr lang="en-GB" altLang="en-US" dirty="0">
                <a:latin typeface="Arial" panose="020B0604020202020204" pitchFamily="34" charset="0"/>
              </a:rPr>
              <a:t> markers are present record Yes and make comments regarding missing HM in Remarks field</a:t>
            </a:r>
          </a:p>
          <a:p>
            <a:pPr marL="171450" indent="-171450">
              <a:buFontTx/>
              <a:buChar char="-"/>
            </a:pPr>
            <a:r>
              <a:rPr lang="en-GB" altLang="en-US" dirty="0">
                <a:latin typeface="Arial" panose="020B0604020202020204" pitchFamily="34" charset="0"/>
              </a:rPr>
              <a:t>If 3 of 4 or all 4 are missing record No and make comments in Remarks field</a:t>
            </a:r>
          </a:p>
          <a:p>
            <a:pPr marL="171450" indent="-171450">
              <a:buFontTx/>
              <a:buChar char="-"/>
            </a:pPr>
            <a:r>
              <a:rPr lang="en-GB" altLang="en-US" dirty="0">
                <a:latin typeface="Arial" panose="020B0604020202020204" pitchFamily="34" charset="0"/>
              </a:rPr>
              <a:t>Comment on damaged or leaning HM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-if hazard markers are not installed because they are not required record as No and make comment in Remarks “Not Required”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-sometimes installed back to back at opposite/diagonal corners – record as Yes and make comment in Remarks field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-the responsible road authority should be notified of any problems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r>
              <a:rPr lang="en-GB" altLang="en-US" dirty="0">
                <a:latin typeface="Arial" panose="020B0604020202020204" pitchFamily="34" charset="0"/>
              </a:rPr>
              <a:t>Other signs that are to be documented on the BIM form that appear before the bridge structure might include: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Narrow bridge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Speed limit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Sharp bends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Slippery when wet, etc.</a:t>
            </a:r>
            <a:endParaRPr lang="en-GB" altLang="en-US" u="sng" dirty="0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Signage prior to the bridge is important in evaluating approach road ratings.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CC7729F-19A7-E886-6B32-BF5C1EC600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8000" y="6350"/>
            <a:ext cx="7613650" cy="4283075"/>
          </a:xfrm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7A3131D-8486-DA4B-04C9-BC89CA0F7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The owner of the utility is responsible for its inspection, maintenance and operation – and for removal if requested by RRA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Inspector is only interested in the location of the utilities on the bridge or on site and its possible impact on bridge structure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The inspector must check if utility: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	-overloads the bridge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	-interferes with routine maintenance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	-constitutes a hazard to the travelling public or the bridge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	-presents an unattractive appearance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The department discourages the installation of utilities on bridges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The owner must apply for permission from the Bridge Manager or LRA before permanent installation of any utility on bridges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The application must have engineering drawings, showing details, proposed location and method of installation of the utilities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014BB92F-ED84-B37B-C975-92A3DB401F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8000" y="6350"/>
            <a:ext cx="7613650" cy="4283075"/>
          </a:xfrm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0282F79-AB82-7872-CD59-6CCCD8D4EE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>
                <a:latin typeface="Arial" panose="020B0604020202020204" pitchFamily="34" charset="0"/>
              </a:rPr>
              <a:t>On newer concrete or steel bridges:</a:t>
            </a:r>
          </a:p>
          <a:p>
            <a:r>
              <a:rPr lang="en-GB" altLang="en-US">
                <a:latin typeface="Arial" panose="020B0604020202020204" pitchFamily="34" charset="0"/>
              </a:rPr>
              <a:t>-a continuous conduit is provided for utilities in both curbs for utilities such as Telus and power</a:t>
            </a:r>
          </a:p>
          <a:p>
            <a:r>
              <a:rPr lang="en-GB" altLang="en-US">
                <a:latin typeface="Arial" panose="020B0604020202020204" pitchFamily="34" charset="0"/>
              </a:rPr>
              <a:t>-other utilities may be located between the girder legs on the underside of the deck attached using clamps</a:t>
            </a:r>
          </a:p>
          <a:p>
            <a:endParaRPr lang="en-GB" altLang="en-US">
              <a:latin typeface="Arial" panose="020B0604020202020204" pitchFamily="34" charset="0"/>
            </a:endParaRPr>
          </a:p>
          <a:p>
            <a:r>
              <a:rPr lang="en-GB" altLang="en-US">
                <a:latin typeface="Arial" panose="020B0604020202020204" pitchFamily="34" charset="0"/>
              </a:rPr>
              <a:t>For standard reinforced concrete precast:</a:t>
            </a:r>
          </a:p>
          <a:p>
            <a:r>
              <a:rPr lang="en-GB" altLang="en-US">
                <a:latin typeface="Arial" panose="020B0604020202020204" pitchFamily="34" charset="0"/>
              </a:rPr>
              <a:t>-utilities may be attached on side of the curb using “U” clamps</a:t>
            </a:r>
          </a:p>
          <a:p>
            <a:endParaRPr lang="en-GB" altLang="en-US">
              <a:latin typeface="Arial" panose="020B0604020202020204" pitchFamily="34" charset="0"/>
            </a:endParaRPr>
          </a:p>
          <a:p>
            <a:r>
              <a:rPr lang="en-GB" altLang="en-US">
                <a:latin typeface="Arial" panose="020B0604020202020204" pitchFamily="34" charset="0"/>
              </a:rPr>
              <a:t>On standard prestressed bridges</a:t>
            </a:r>
          </a:p>
          <a:p>
            <a:r>
              <a:rPr lang="en-GB" altLang="en-US">
                <a:latin typeface="Arial" panose="020B0604020202020204" pitchFamily="34" charset="0"/>
              </a:rPr>
              <a:t>-utilities are typically located in the outside void of the curb unit stringer</a:t>
            </a:r>
          </a:p>
          <a:p>
            <a:endParaRPr lang="en-GB" altLang="en-US">
              <a:latin typeface="Arial" panose="020B0604020202020204" pitchFamily="34" charset="0"/>
            </a:endParaRPr>
          </a:p>
          <a:p>
            <a:r>
              <a:rPr lang="en-GB" altLang="en-US">
                <a:latin typeface="Arial" panose="020B0604020202020204" pitchFamily="34" charset="0"/>
              </a:rPr>
              <a:t>On truss bridges</a:t>
            </a:r>
          </a:p>
          <a:p>
            <a:r>
              <a:rPr lang="en-GB" altLang="en-US">
                <a:latin typeface="Arial" panose="020B0604020202020204" pitchFamily="34" charset="0"/>
              </a:rPr>
              <a:t>-utilities are typically located on utility trays/supports or clamped on the bottom chord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2A8B348A-F34F-DCBF-710A-4753DD3E7C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8000" y="6350"/>
            <a:ext cx="7613650" cy="4283075"/>
          </a:xfrm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D3645AB-0932-9831-9A09-3986C2349E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>
                <a:latin typeface="Arial" panose="020B0604020202020204" pitchFamily="34" charset="0"/>
              </a:rPr>
              <a:t>The following methods of attachment are not permitted and if present should be noted on the BIM report:</a:t>
            </a:r>
          </a:p>
          <a:p>
            <a:r>
              <a:rPr lang="en-GB" altLang="en-US">
                <a:latin typeface="Arial" panose="020B0604020202020204" pitchFamily="34" charset="0"/>
              </a:rPr>
              <a:t>-drilling into prestressed girder legs</a:t>
            </a:r>
          </a:p>
          <a:p>
            <a:r>
              <a:rPr lang="en-GB" altLang="en-US">
                <a:latin typeface="Arial" panose="020B0604020202020204" pitchFamily="34" charset="0"/>
              </a:rPr>
              <a:t>-explosive driven attachments to both concrete or steel</a:t>
            </a:r>
          </a:p>
          <a:p>
            <a:r>
              <a:rPr lang="en-GB" altLang="en-US">
                <a:latin typeface="Arial" panose="020B0604020202020204" pitchFamily="34" charset="0"/>
              </a:rPr>
              <a:t>-welding on or drilling into steel members</a:t>
            </a:r>
          </a:p>
          <a:p>
            <a:r>
              <a:rPr lang="en-GB" altLang="en-US">
                <a:latin typeface="Arial" panose="020B0604020202020204" pitchFamily="34" charset="0"/>
              </a:rPr>
              <a:t>-drilling larger than required holes in timber components or failure to treat and/or plug the holes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8C0B0744-AB8A-C8BF-9AD2-B37344EE96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8000" y="6350"/>
            <a:ext cx="7613650" cy="4283075"/>
          </a:xfrm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CB14831B-D5CE-5881-ED2B-53472C8606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>
                <a:latin typeface="Arial" panose="020B0604020202020204" pitchFamily="34" charset="0"/>
              </a:rPr>
              <a:t>When inspecting: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-note the location of each utility 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-remark if it is a hazard to the travelling public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-look for excessive sagging that may cause cracks or leaks or reduce vertical clearance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-look for signs of damage on utility and its supports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-check for evidence of leaks on water or sewer pipes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-the distance between fixed and expansion joints should approximately match those on the bridge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-utilities that are damaged or showing signs of future problems should be reported to the owner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5AA1ECE3-0486-C4DE-0FA8-2719CA598E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8000" y="6350"/>
            <a:ext cx="7613650" cy="4283075"/>
          </a:xfrm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F0E4E729-7E37-4CDA-F45A-EE30011278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</a:rPr>
              <a:t>Will only have a vertical clearance posting if it is an underpass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</a:rPr>
              <a:t>Will not have load posting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</a:rPr>
              <a:t>Will typically not have utility in culvert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</a:rPr>
              <a:t>May have ducts in headwalls of new culverts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</a:rPr>
              <a:t>Record locations of all utilities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C3ED6F2-BB16-F604-9F8A-6289C08C24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8000" y="6350"/>
            <a:ext cx="7613650" cy="4283075"/>
          </a:xfrm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8917B2D-384C-558E-0796-29602B6EB1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</a:rPr>
              <a:t>This information is covered in Chapter #5 of the BIM Manual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</a:rPr>
              <a:t>Posting and utilities information is entered into the TIMS BIS application after first inspection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</a:rPr>
              <a:t>Subsequent BIM reports are then generated with this information in it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</a:rPr>
              <a:t>Inspectors are required to ensure information is correct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</a:rPr>
              <a:t>Noting any changes and updating the system information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083A7A8C-E492-F76C-CBB7-861ABDC4A9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8000" y="6350"/>
            <a:ext cx="7613650" cy="4283075"/>
          </a:xfrm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924D6D8-6B39-C983-E299-D3E234BEB3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>
                <a:latin typeface="Arial" panose="020B0604020202020204" pitchFamily="34" charset="0"/>
              </a:rPr>
              <a:t>LRAs do not complete BIM inspections for major bridges but are responsible for the signing</a:t>
            </a:r>
          </a:p>
          <a:p>
            <a:r>
              <a:rPr lang="en-GB" altLang="en-US">
                <a:latin typeface="Arial" panose="020B0604020202020204" pitchFamily="34" charset="0"/>
              </a:rPr>
              <a:t>Proper signing is a concern for</a:t>
            </a:r>
          </a:p>
          <a:p>
            <a:r>
              <a:rPr lang="en-GB" altLang="en-US">
                <a:latin typeface="Arial" panose="020B0604020202020204" pitchFamily="34" charset="0"/>
              </a:rPr>
              <a:t>-Legal liability</a:t>
            </a:r>
          </a:p>
          <a:p>
            <a:r>
              <a:rPr lang="en-GB" altLang="en-US">
                <a:latin typeface="Arial" panose="020B0604020202020204" pitchFamily="34" charset="0"/>
              </a:rPr>
              <a:t>-Potential damage to the bridge structure</a:t>
            </a:r>
          </a:p>
          <a:p>
            <a:r>
              <a:rPr lang="en-GB" altLang="en-US">
                <a:latin typeface="Arial" panose="020B0604020202020204" pitchFamily="34" charset="0"/>
              </a:rPr>
              <a:t>-and most importantly risk of creating a safety hazard to the travelling public</a:t>
            </a:r>
          </a:p>
          <a:p>
            <a:r>
              <a:rPr lang="en-GB" altLang="en-US">
                <a:latin typeface="Arial" panose="020B0604020202020204" pitchFamily="34" charset="0"/>
              </a:rPr>
              <a:t>Review department policy on damage to bridges</a:t>
            </a:r>
          </a:p>
          <a:p>
            <a:r>
              <a:rPr lang="en-GB" altLang="en-US">
                <a:latin typeface="Arial" panose="020B0604020202020204" pitchFamily="34" charset="0"/>
              </a:rPr>
              <a:t>Department completes repairs and pursues claims</a:t>
            </a:r>
          </a:p>
          <a:p>
            <a:r>
              <a:rPr lang="en-GB" altLang="en-US">
                <a:latin typeface="Arial" panose="020B0604020202020204" pitchFamily="34" charset="0"/>
              </a:rPr>
              <a:t>-will not charge LRA unless they contribute to damage on collection of damage claim</a:t>
            </a:r>
          </a:p>
          <a:p>
            <a:r>
              <a:rPr lang="en-GB" altLang="en-US">
                <a:latin typeface="Arial" panose="020B0604020202020204" pitchFamily="34" charset="0"/>
              </a:rPr>
              <a:t>-improper signing – could be grounds to bill LRA</a:t>
            </a:r>
          </a:p>
          <a:p>
            <a:r>
              <a:rPr lang="en-GB" altLang="en-US">
                <a:latin typeface="Arial" panose="020B0604020202020204" pitchFamily="34" charset="0"/>
              </a:rPr>
              <a:t>If accident occurs it is important to know what load signing and other signing was on the bridge immediately before accident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2CEE581-2D36-B118-CC94-28CE386C81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8000" y="6350"/>
            <a:ext cx="7613650" cy="4283075"/>
          </a:xfrm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949CBB8-0B18-D741-A8AC-8A2E115DCB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Posting or signing for all bridges (major and standard) on local roads is the responsibility of LRA (Counties and M.D.s)</a:t>
            </a:r>
          </a:p>
          <a:p>
            <a:pPr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This includes passing by laws; purchasing, installing and maintenance of signs</a:t>
            </a:r>
            <a:endParaRPr lang="en-US" altLang="en-US" b="1" dirty="0">
              <a:latin typeface="Arial" panose="020B0604020202020204" pitchFamily="34" charset="0"/>
            </a:endParaRPr>
          </a:p>
          <a:p>
            <a:endParaRPr lang="en-US" altLang="en-US" b="1" i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CD28510-2BDA-F4DE-4A23-CB33755E31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8000" y="6350"/>
            <a:ext cx="7613650" cy="4283075"/>
          </a:xfrm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F734430-4E9E-E830-EE49-78AB9B2FE8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One area of bridge posting is vertical clearance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The Vertical Clearance section would only appear on the BIM report when the structure is a TH, GS, PS, RO or RU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Posted on the structure at the midpoint over the travel lanes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Advanced signing of vertical clearance are posted in each direction of travel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Legal vertical loading for bridge structures in Alberta is 4.15 metres. 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New grade separations are designed with a minimum 5.35 metres clearance</a:t>
            </a:r>
          </a:p>
          <a:p>
            <a:pPr>
              <a:buFontTx/>
              <a:buChar char="•"/>
            </a:pPr>
            <a:endParaRPr lang="en-GB" altLang="en-US" dirty="0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Question – Can anyone tell me how the vertical clearance measurement that you see posted on a bridge structure is determined? 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Answer Posted vertical clearance determined by: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	-minimum measured height between the lowest point of the structure and the clear roadway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	-rounded down to 0.1m and 0.1m tolerance subtracted</a:t>
            </a:r>
          </a:p>
          <a:p>
            <a:pPr>
              <a:buFontTx/>
              <a:buChar char="•"/>
            </a:pPr>
            <a:endParaRPr lang="en-GB" altLang="en-US" dirty="0">
              <a:latin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067B71D-66F7-41BE-B936-A188734769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8000" y="6350"/>
            <a:ext cx="7613650" cy="4283075"/>
          </a:xfrm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283E935-E42D-3179-4815-569B1323CC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>
                <a:latin typeface="Arial" panose="020B0604020202020204" pitchFamily="34" charset="0"/>
              </a:rPr>
              <a:t>As part of your BIM Inspection you should 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-look and document signs posted in advance and at the bridge structure in both directions of travel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-signs should be legible and visible to public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-advance sign must have the same vertical clearance as on structure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-if signs are missing the inspector should record as “No”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-missing advance warning of vertical signs should be noted as well as the direction of travel that is affected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-new pavement or gravel which could indicate potential for reduced clearance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-notify BM or LRA if measurement is needed and where traffic control is required to obtain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4A9AED5-F90B-CD10-1B94-489E8D4C75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92275" y="6350"/>
            <a:ext cx="3213100" cy="4283075"/>
          </a:xfrm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141F155-7427-045C-1136-557590F11A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>
                <a:latin typeface="Arial" panose="020B0604020202020204" pitchFamily="34" charset="0"/>
              </a:rPr>
              <a:t>-signing is very important, but in some instances may still not be adequate.</a:t>
            </a:r>
          </a:p>
          <a:p>
            <a:endParaRPr lang="en-GB" altLang="en-US">
              <a:latin typeface="Arial" panose="020B0604020202020204" pitchFamily="34" charset="0"/>
            </a:endParaRPr>
          </a:p>
          <a:p>
            <a:r>
              <a:rPr lang="en-GB" altLang="en-US">
                <a:latin typeface="Arial" panose="020B0604020202020204" pitchFamily="34" charset="0"/>
              </a:rPr>
              <a:t>- This bridge was in Idaho USA.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4A9AED5-F90B-CD10-1B94-489E8D4C75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8000" y="6350"/>
            <a:ext cx="7613650" cy="4283075"/>
          </a:xfrm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141F155-7427-045C-1136-557590F11A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>
                <a:latin typeface="Arial" panose="020B0604020202020204" pitchFamily="34" charset="0"/>
              </a:rPr>
              <a:t>-signing is very important, but in some instances may still not be adequate.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r>
              <a:rPr lang="en-GB" altLang="en-US" dirty="0">
                <a:latin typeface="Arial" panose="020B0604020202020204" pitchFamily="34" charset="0"/>
              </a:rPr>
              <a:t>- This bridge was in Lloydminster AB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914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DD2D3A7-3537-9AAD-4E76-D508974F81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8000" y="6350"/>
            <a:ext cx="7613650" cy="4283075"/>
          </a:xfrm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5717E0F-B7FD-56C2-9DA2-4A2769F164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All bridge structures that cannot carry the legal load should be posted accordingly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At present the legal loads for local roads are: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	Single CS1			28 tonnes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	Semi CS2			49 tonnes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	Truck train CS			63.5 tonnes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	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The legal loads for Provincial highways are: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	Single CS1			28 tonnes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	Semi CS2			49 tonnes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	Truck train CS3		63.5 tonnes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Note info in Table 5.1 of manual is superseded by BIM Bulletin 8 issued April 2021 – revise 54 to 63.5 under Local Road column and make note to refer to Bulletin 8  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Bridge structures that can carry legal load are not load posted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DD2D3A7-3537-9AAD-4E76-D508974F81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8000" y="6350"/>
            <a:ext cx="7613650" cy="4283075"/>
          </a:xfrm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5717E0F-B7FD-56C2-9DA2-4A2769F164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All bridge structures that cannot carry the legal load should be posted accordingly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At present the legal loads for local roads are: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	Single CS1			28 tonnes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	Semi CS2			49 tonnes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	Truck train CS			63.5 tonnes (previously 54)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Make change in your manual Table 5.1 from 54 to 63.5T &amp; to refer to BIM Bulletin 8 (April 2021)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	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The legal loads for Provincial highways are: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	Single CS1			28 tonnes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	Semi CS2			49 tonnes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	Truck train CS3		63.5 tonnes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Bridge structures that can carry legal load are not load posted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737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72008" y="776545"/>
            <a:ext cx="8348464" cy="1507173"/>
          </a:xfrm>
        </p:spPr>
        <p:txBody>
          <a:bodyPr anchor="t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</a:t>
            </a:r>
            <a:endParaRPr lang="en-C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552420" y="637396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3446" y="3363838"/>
            <a:ext cx="8355754" cy="45249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00" baseline="0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  <a:p>
            <a:pPr lvl="1"/>
            <a:endParaRPr lang="en-CA" dirty="0"/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83446" y="3834358"/>
            <a:ext cx="8355754" cy="609600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[Presenter Name], [Presenter Title]</a:t>
            </a:r>
          </a:p>
          <a:p>
            <a:pPr lvl="0"/>
            <a:r>
              <a:rPr lang="en-US" dirty="0"/>
              <a:t>[Month] [Day], [Year]</a:t>
            </a:r>
          </a:p>
        </p:txBody>
      </p:sp>
    </p:spTree>
    <p:extLst>
      <p:ext uri="{BB962C8B-B14F-4D97-AF65-F5344CB8AC3E}">
        <p14:creationId xmlns:p14="http://schemas.microsoft.com/office/powerpoint/2010/main" val="2990467694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5FF3AA9-C096-5042-98A3-25B775F60D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679288"/>
            <a:ext cx="7772400" cy="1643037"/>
          </a:xfrm>
        </p:spPr>
        <p:txBody>
          <a:bodyPr lIns="0" tIns="0" rIns="0" bIns="0" anchor="b" anchorCtr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  <a:endParaRPr lang="en-CA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039A923-0258-164F-A488-8BC51BE10E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71600" y="2801722"/>
            <a:ext cx="6400800" cy="1314003"/>
          </a:xfrm>
        </p:spPr>
        <p:txBody>
          <a:bodyPr lIns="0" tIns="0" rIns="0" bIns="0"/>
          <a:lstStyle>
            <a:lvl1pPr marL="0" indent="0" algn="ctr">
              <a:buNone/>
              <a:defRPr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17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(Colou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BBC93A-5772-BA44-A64A-AA8C527E24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679288"/>
            <a:ext cx="7772400" cy="1643037"/>
          </a:xfrm>
        </p:spPr>
        <p:txBody>
          <a:bodyPr lIns="0" tIns="0" rIns="0" bIns="0" anchor="b" anchorCtr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  <a:endParaRPr lang="en-CA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B57F7FB-B53B-F94F-9170-031F1333F6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71600" y="2801722"/>
            <a:ext cx="6400800" cy="1314003"/>
          </a:xfrm>
        </p:spPr>
        <p:txBody>
          <a:bodyPr lIns="0" tIns="0" rIns="0" bIns="0"/>
          <a:lstStyle>
            <a:lvl1pPr marL="0" indent="0" algn="ctr">
              <a:buNone/>
              <a:defRPr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28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928470"/>
            <a:ext cx="7315200" cy="3227456"/>
          </a:xfr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point you want to emphasize.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48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D6C6EC09-260E-7844-A3F8-F74886BBBE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928470"/>
            <a:ext cx="7315200" cy="3227456"/>
          </a:xfr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point you want to emphasize.</a:t>
            </a:r>
            <a:endParaRPr lang="en-CA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051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 (Colou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BFDAEB0-C263-3249-9B91-A576F97273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928470"/>
            <a:ext cx="7315200" cy="3227456"/>
          </a:xfr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point you want to emphasize.</a:t>
            </a:r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70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1356958"/>
            <a:ext cx="8229600" cy="32310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rgbClr val="0081AB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0538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40290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2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/ Contra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24E056-0060-F047-943E-3150CB1524C2}"/>
              </a:ext>
            </a:extLst>
          </p:cNvPr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9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DEEA8F2-FD20-C944-86A1-F72E5972C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9544" y="379974"/>
            <a:ext cx="3628206" cy="569218"/>
          </a:xfrm>
        </p:spPr>
        <p:txBody>
          <a:bodyPr anchor="t"/>
          <a:lstStyle>
            <a:lvl1pPr>
              <a:defRPr sz="2800" b="1">
                <a:solidFill>
                  <a:srgbClr val="0081AB"/>
                </a:solidFill>
              </a:defRPr>
            </a:lvl1pPr>
          </a:lstStyle>
          <a:p>
            <a:r>
              <a:rPr lang="en-US" dirty="0"/>
              <a:t>Concept #2</a:t>
            </a:r>
            <a:endParaRPr lang="en-CA" dirty="0"/>
          </a:p>
        </p:txBody>
      </p:sp>
      <p:sp>
        <p:nvSpPr>
          <p:cNvPr id="16" name="Text Placeholder 50">
            <a:extLst>
              <a:ext uri="{FF2B5EF4-FFF2-40B4-BE49-F238E27FC236}">
                <a16:creationId xmlns:a16="http://schemas.microsoft.com/office/drawing/2014/main" id="{07D2C18B-0EFA-454F-8FCB-5CA4BEE7A2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78113"/>
            <a:ext cx="3628206" cy="575469"/>
          </a:xfrm>
        </p:spPr>
        <p:txBody>
          <a:bodyPr anchor="t"/>
          <a:lstStyle>
            <a:lvl1pPr marL="0" indent="0">
              <a:buNone/>
              <a:defRPr sz="2800" b="1">
                <a:solidFill>
                  <a:srgbClr val="0081AB"/>
                </a:solidFill>
              </a:defRPr>
            </a:lvl1pPr>
          </a:lstStyle>
          <a:p>
            <a:pPr lvl="0"/>
            <a:r>
              <a:rPr lang="en-US" dirty="0"/>
              <a:t>Concept #1</a:t>
            </a:r>
          </a:p>
        </p:txBody>
      </p:sp>
    </p:spTree>
    <p:extLst>
      <p:ext uri="{BB962C8B-B14F-4D97-AF65-F5344CB8AC3E}">
        <p14:creationId xmlns:p14="http://schemas.microsoft.com/office/powerpoint/2010/main" val="115901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/ Contrast (Colou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24E056-0060-F047-943E-3150CB1524C2}"/>
              </a:ext>
            </a:extLst>
          </p:cNvPr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D8BCBB-0B06-1640-B37C-E93E1BD483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34161E6-DA0F-F149-8BF3-DDA07282D9A4}"/>
              </a:ext>
            </a:extLst>
          </p:cNvPr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DEEA8F2-FD20-C944-86A1-F72E5972C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9544" y="379974"/>
            <a:ext cx="3628206" cy="569218"/>
          </a:xfrm>
        </p:spPr>
        <p:txBody>
          <a:bodyPr anchor="t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Concept #2</a:t>
            </a:r>
            <a:endParaRPr lang="en-CA" dirty="0"/>
          </a:p>
        </p:txBody>
      </p:sp>
      <p:sp>
        <p:nvSpPr>
          <p:cNvPr id="18" name="Text Placeholder 50">
            <a:extLst>
              <a:ext uri="{FF2B5EF4-FFF2-40B4-BE49-F238E27FC236}">
                <a16:creationId xmlns:a16="http://schemas.microsoft.com/office/drawing/2014/main" id="{07D2C18B-0EFA-454F-8FCB-5CA4BEE7A2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78113"/>
            <a:ext cx="3628206" cy="575469"/>
          </a:xfrm>
        </p:spPr>
        <p:txBody>
          <a:bodyPr anchor="t"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Concept #1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5039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4842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06994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[Insert picture]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483518"/>
            <a:ext cx="8208912" cy="4104456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18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Pr>
        <a:solidFill>
          <a:srgbClr val="008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0703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3446" y="3363838"/>
            <a:ext cx="8355754" cy="45249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00" baseline="0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  <a:p>
            <a:pPr lvl="1"/>
            <a:endParaRPr lang="en-CA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83446" y="3834358"/>
            <a:ext cx="8355754" cy="609600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[Presenter Name], [Presenter Title]</a:t>
            </a:r>
          </a:p>
          <a:p>
            <a:pPr lvl="0"/>
            <a:r>
              <a:rPr lang="en-US" dirty="0"/>
              <a:t>[Month] [Day], [Year]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72008" y="776545"/>
            <a:ext cx="8348464" cy="1507173"/>
          </a:xfrm>
        </p:spPr>
        <p:txBody>
          <a:bodyPr anchor="t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</a:t>
            </a:r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552420" y="637396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863031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72008" y="776545"/>
            <a:ext cx="8348464" cy="1507173"/>
          </a:xfrm>
        </p:spPr>
        <p:txBody>
          <a:bodyPr anchor="b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note (</a:t>
            </a:r>
            <a:r>
              <a:rPr lang="en-US" dirty="0" err="1"/>
              <a:t>ie</a:t>
            </a:r>
            <a:r>
              <a:rPr lang="en-US" dirty="0"/>
              <a:t>. “Discuss”)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 userDrawn="1"/>
        </p:nvSpPr>
        <p:spPr>
          <a:xfrm>
            <a:off x="552420" y="2376000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26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72008" y="776545"/>
            <a:ext cx="8348464" cy="1507173"/>
          </a:xfrm>
        </p:spPr>
        <p:txBody>
          <a:bodyPr anchor="b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note (</a:t>
            </a:r>
            <a:r>
              <a:rPr lang="en-US" dirty="0" err="1"/>
              <a:t>ie</a:t>
            </a:r>
            <a:r>
              <a:rPr lang="en-US" dirty="0"/>
              <a:t>. “Discuss”)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552420" y="2376000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65948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679762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2320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9062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347614"/>
            <a:ext cx="8229600" cy="3240360"/>
          </a:xfrm>
        </p:spPr>
        <p:txBody>
          <a:bodyPr lIns="0"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rgbClr val="0081AB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169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genda">
    <p:bg>
      <p:bgPr>
        <a:solidFill>
          <a:srgbClr val="008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347614"/>
            <a:ext cx="8229600" cy="3240360"/>
          </a:xfrm>
        </p:spPr>
        <p:txBody>
          <a:bodyPr lIns="0"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158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genda">
    <p:bg>
      <p:bgPr>
        <a:solidFill>
          <a:srgbClr val="364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347614"/>
            <a:ext cx="8229600" cy="3240360"/>
          </a:xfrm>
        </p:spPr>
        <p:txBody>
          <a:bodyPr lIns="0"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89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79288"/>
            <a:ext cx="7772400" cy="1643037"/>
          </a:xfrm>
        </p:spPr>
        <p:txBody>
          <a:bodyPr lIns="0" tIns="0" rIns="0" bIns="0" anchor="b" anchorCtr="0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section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801722"/>
            <a:ext cx="6400800" cy="1314003"/>
          </a:xfrm>
        </p:spPr>
        <p:txBody>
          <a:bodyPr lIns="0" tIns="0" rIns="0" bIns="0"/>
          <a:lstStyle>
            <a:lvl1pPr marL="0" indent="0" algn="ctr">
              <a:buNone/>
              <a:defRPr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06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FE7B64DD-F595-6A45-AC73-099B6C2C5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73199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8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2" r:id="rId5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 kern="1200">
          <a:solidFill>
            <a:srgbClr val="36424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CA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CA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5E2C69AA-B9CD-974F-A121-DCA8EC116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73377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r>
              <a:rPr lang="en-US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59642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D1B2376-2555-BFB2-1675-291F5A8757C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BRIDGE POSTING AND </a:t>
            </a:r>
            <a:br>
              <a:rPr lang="en-US" altLang="en-US" dirty="0"/>
            </a:br>
            <a:r>
              <a:rPr lang="en-US" altLang="en-US" dirty="0"/>
              <a:t>UTILITIES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52E56526-D52E-0E82-11F3-E85F53895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047777"/>
            <a:ext cx="8229600" cy="236220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/>
              <a:t>Inspection and coding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1600" dirty="0"/>
              <a:t>compare Allowable Load to legal loads to determine if posting is required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loading values on sign consistent with “Allowable Loading” and “Required Load Posting” on report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1600" dirty="0"/>
              <a:t>note posting at the junctions of roads leading to bridge, in advance, and at the bridge structure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1600" dirty="0"/>
              <a:t>legible and visible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1600" dirty="0"/>
              <a:t>note missing or incorrect signs, report to responsible authority</a:t>
            </a:r>
          </a:p>
          <a:p>
            <a:pPr marL="257175" lvl="1" indent="0" eaLnBrk="1" hangingPunct="1">
              <a:buNone/>
              <a:defRPr/>
            </a:pPr>
            <a:endParaRPr lang="en-US" altLang="en-US" dirty="0"/>
          </a:p>
          <a:p>
            <a:pPr marL="257175" lvl="1" indent="0" eaLnBrk="1" hangingPunct="1">
              <a:buNone/>
              <a:defRPr/>
            </a:pPr>
            <a:endParaRPr lang="en-US" altLang="en-US" dirty="0"/>
          </a:p>
          <a:p>
            <a:pPr eaLnBrk="1" hangingPunct="1">
              <a:buFont typeface="Arial" charset="0"/>
              <a:buChar char="•"/>
              <a:defRPr/>
            </a:pPr>
            <a:endParaRPr lang="en-CA" altLang="en-US" dirty="0"/>
          </a:p>
        </p:txBody>
      </p:sp>
      <p:sp>
        <p:nvSpPr>
          <p:cNvPr id="10242" name="Title 1">
            <a:extLst>
              <a:ext uri="{FF2B5EF4-FFF2-40B4-BE49-F238E27FC236}">
                <a16:creationId xmlns:a16="http://schemas.microsoft.com/office/drawing/2014/main" id="{2BE58A44-BB2E-243E-1800-1DB988210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Posted Loading</a:t>
            </a:r>
            <a:endParaRPr lang="en-CA" altLang="en-US" dirty="0"/>
          </a:p>
        </p:txBody>
      </p:sp>
      <p:sp>
        <p:nvSpPr>
          <p:cNvPr id="10244" name="Footer Placeholder 1">
            <a:extLst>
              <a:ext uri="{FF2B5EF4-FFF2-40B4-BE49-F238E27FC236}">
                <a16:creationId xmlns:a16="http://schemas.microsoft.com/office/drawing/2014/main" id="{6B41786D-D00F-34A3-FF9E-529D4A699D7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4843463"/>
            <a:ext cx="1222375" cy="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17909" indent="-160734">
              <a:spcBef>
                <a:spcPct val="20000"/>
              </a:spcBef>
              <a:buFont typeface="Arial" panose="020B0604020202020204" pitchFamily="34" charset="0"/>
              <a:buChar char="–"/>
              <a:defRPr sz="157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42938" indent="-128588">
              <a:spcBef>
                <a:spcPct val="20000"/>
              </a:spcBef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900113" indent="-128588">
              <a:spcBef>
                <a:spcPct val="20000"/>
              </a:spcBef>
              <a:buFont typeface="Arial" panose="020B0604020202020204" pitchFamily="34" charset="0"/>
              <a:buChar char="–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157288" indent="-128588">
              <a:spcBef>
                <a:spcPct val="20000"/>
              </a:spcBef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DB0A35-EFDC-4801-986A-F0E2B28FD07F}" type="slidenum">
              <a:rPr lang="en-US" altLang="en-US" sz="1013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r>
              <a:rPr lang="en-US" altLang="en-US" sz="1013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31753564-C357-8A17-B30A-ED8055A07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09977"/>
            <a:ext cx="5099248" cy="139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>
            <a:extLst>
              <a:ext uri="{FF2B5EF4-FFF2-40B4-BE49-F238E27FC236}">
                <a16:creationId xmlns:a16="http://schemas.microsoft.com/office/drawing/2014/main" id="{52E6F091-3474-D558-6AF4-4E0EC5982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Posted Loading</a:t>
            </a:r>
            <a:endParaRPr lang="en-CA" altLang="en-US"/>
          </a:p>
        </p:txBody>
      </p:sp>
      <p:sp>
        <p:nvSpPr>
          <p:cNvPr id="11267" name="Footer Placeholder 1">
            <a:extLst>
              <a:ext uri="{FF2B5EF4-FFF2-40B4-BE49-F238E27FC236}">
                <a16:creationId xmlns:a16="http://schemas.microsoft.com/office/drawing/2014/main" id="{002FDB1A-5DE4-3F88-2BDB-B6D3E56E293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4843463"/>
            <a:ext cx="1222375" cy="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17909" indent="-160734">
              <a:spcBef>
                <a:spcPct val="20000"/>
              </a:spcBef>
              <a:buFont typeface="Arial" panose="020B0604020202020204" pitchFamily="34" charset="0"/>
              <a:buChar char="–"/>
              <a:defRPr sz="157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42938" indent="-128588">
              <a:spcBef>
                <a:spcPct val="20000"/>
              </a:spcBef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900113" indent="-128588">
              <a:spcBef>
                <a:spcPct val="20000"/>
              </a:spcBef>
              <a:buFont typeface="Arial" panose="020B0604020202020204" pitchFamily="34" charset="0"/>
              <a:buChar char="–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157288" indent="-128588">
              <a:spcBef>
                <a:spcPct val="20000"/>
              </a:spcBef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60565B-F8F0-47E1-850F-9086A4A5A2BD}" type="slidenum">
              <a:rPr lang="en-US" altLang="en-US" sz="1013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r>
              <a:rPr lang="en-US" altLang="en-US" sz="1013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3DF06C30-217C-5A73-DCE6-79DDA1905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130" y="1022689"/>
            <a:ext cx="30861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untitled">
            <a:extLst>
              <a:ext uri="{FF2B5EF4-FFF2-40B4-BE49-F238E27FC236}">
                <a16:creationId xmlns:a16="http://schemas.microsoft.com/office/drawing/2014/main" id="{33264D09-3ABD-AD50-9991-0CF0A2FD0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7989" y="1047750"/>
            <a:ext cx="4308021" cy="3231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0" name="Title 4">
            <a:extLst>
              <a:ext uri="{FF2B5EF4-FFF2-40B4-BE49-F238E27FC236}">
                <a16:creationId xmlns:a16="http://schemas.microsoft.com/office/drawing/2014/main" id="{8617B8BD-A0B6-BEDE-3368-945638C14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</p:spPr>
        <p:txBody>
          <a:bodyPr wrap="square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Posted Loading</a:t>
            </a:r>
            <a:endParaRPr lang="en-CA" altLang="en-US" sz="3000" dirty="0"/>
          </a:p>
        </p:txBody>
      </p:sp>
      <p:sp>
        <p:nvSpPr>
          <p:cNvPr id="12291" name="Footer Placeholder 1">
            <a:extLst>
              <a:ext uri="{FF2B5EF4-FFF2-40B4-BE49-F238E27FC236}">
                <a16:creationId xmlns:a16="http://schemas.microsoft.com/office/drawing/2014/main" id="{1E7F961D-09FE-F8AA-6C3C-2D4623ECFBA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4843463"/>
            <a:ext cx="1222375" cy="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17909" indent="-160734">
              <a:spcBef>
                <a:spcPct val="20000"/>
              </a:spcBef>
              <a:buFont typeface="Arial" panose="020B0604020202020204" pitchFamily="34" charset="0"/>
              <a:buChar char="–"/>
              <a:defRPr sz="157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42938" indent="-128588">
              <a:spcBef>
                <a:spcPct val="20000"/>
              </a:spcBef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900113" indent="-128588">
              <a:spcBef>
                <a:spcPct val="20000"/>
              </a:spcBef>
              <a:buFont typeface="Arial" panose="020B0604020202020204" pitchFamily="34" charset="0"/>
              <a:buChar char="–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157288" indent="-128588">
              <a:spcBef>
                <a:spcPct val="20000"/>
              </a:spcBef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4ED43088-096F-4737-8192-1CB3D5029E87}" type="slidenum">
              <a:rPr lang="en-US" altLang="en-US" sz="1013"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11</a:t>
            </a:fld>
            <a:r>
              <a:rPr lang="en-US" altLang="en-US" sz="1013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7B4AD-ED09-0808-20F5-BBC4745C1D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8394" y="2952748"/>
            <a:ext cx="6780206" cy="1635225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/>
              <a:t>All bridges when bridge clear road less than approach road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/>
              <a:t>All standard bridges on local roads – except when bridge is wider than road.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/>
              <a:t>Black stripes point down and toward road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CA" dirty="0"/>
          </a:p>
        </p:txBody>
      </p:sp>
      <p:sp>
        <p:nvSpPr>
          <p:cNvPr id="13314" name="Title 1">
            <a:extLst>
              <a:ext uri="{FF2B5EF4-FFF2-40B4-BE49-F238E27FC236}">
                <a16:creationId xmlns:a16="http://schemas.microsoft.com/office/drawing/2014/main" id="{B58D15D7-60D9-5B81-1A2E-CDC33C825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Hazard Markers</a:t>
            </a:r>
            <a:endParaRPr lang="en-CA" altLang="en-US"/>
          </a:p>
        </p:txBody>
      </p:sp>
      <p:sp>
        <p:nvSpPr>
          <p:cNvPr id="13316" name="Footer Placeholder 1">
            <a:extLst>
              <a:ext uri="{FF2B5EF4-FFF2-40B4-BE49-F238E27FC236}">
                <a16:creationId xmlns:a16="http://schemas.microsoft.com/office/drawing/2014/main" id="{34BFB154-D94E-D99D-DB4E-79856876C14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4843463"/>
            <a:ext cx="1222375" cy="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17909" indent="-160734">
              <a:spcBef>
                <a:spcPct val="20000"/>
              </a:spcBef>
              <a:buFont typeface="Arial" panose="020B0604020202020204" pitchFamily="34" charset="0"/>
              <a:buChar char="–"/>
              <a:defRPr sz="157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42938" indent="-128588">
              <a:spcBef>
                <a:spcPct val="20000"/>
              </a:spcBef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900113" indent="-128588">
              <a:spcBef>
                <a:spcPct val="20000"/>
              </a:spcBef>
              <a:buFont typeface="Arial" panose="020B0604020202020204" pitchFamily="34" charset="0"/>
              <a:buChar char="–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157288" indent="-128588">
              <a:spcBef>
                <a:spcPct val="20000"/>
              </a:spcBef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1DD154-50FD-4B48-B32E-495E48F86AF4}" type="slidenum">
              <a:rPr lang="en-US" altLang="en-US" sz="1013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r>
              <a:rPr lang="en-US" altLang="en-US" sz="1013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3317" name="Picture 8" descr="posting &amp; utilities 8">
            <a:extLst>
              <a:ext uri="{FF2B5EF4-FFF2-40B4-BE49-F238E27FC236}">
                <a16:creationId xmlns:a16="http://schemas.microsoft.com/office/drawing/2014/main" id="{96C3D79A-3047-61B1-BC32-252D0659D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9871"/>
            <a:ext cx="7700757" cy="83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0">
            <a:extLst>
              <a:ext uri="{FF2B5EF4-FFF2-40B4-BE49-F238E27FC236}">
                <a16:creationId xmlns:a16="http://schemas.microsoft.com/office/drawing/2014/main" id="{98515080-6667-BD0E-9E97-1146BC22B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6"/>
          <a:stretch>
            <a:fillRect/>
          </a:stretch>
        </p:blipFill>
        <p:spPr bwMode="auto">
          <a:xfrm>
            <a:off x="736897" y="2952749"/>
            <a:ext cx="333078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1">
            <a:extLst>
              <a:ext uri="{FF2B5EF4-FFF2-40B4-BE49-F238E27FC236}">
                <a16:creationId xmlns:a16="http://schemas.microsoft.com/office/drawing/2014/main" id="{F0F29334-6C1C-60EE-287C-61DD80B4B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952750"/>
            <a:ext cx="348490" cy="102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Slide Number Placeholder 1">
            <a:extLst>
              <a:ext uri="{FF2B5EF4-FFF2-40B4-BE49-F238E27FC236}">
                <a16:creationId xmlns:a16="http://schemas.microsoft.com/office/drawing/2014/main" id="{83FEFF4A-DE92-ACA0-7EB2-791A3C70A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765381"/>
            <a:ext cx="2057400" cy="27463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A2281A5-0AAD-5C43-9874-F8F3A9F5B29A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2ACA6C4-1BFA-505E-44C6-16AE9B9C95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552" y="1200150"/>
            <a:ext cx="8229600" cy="3387824"/>
          </a:xfrm>
        </p:spPr>
        <p:txBody>
          <a:bodyPr wrap="square" anchor="t"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dirty="0"/>
              <a:t>Inspection and Coding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altLang="en-US" sz="1600" dirty="0"/>
              <a:t>noting orientation and location (in line with bridge railing &amp; 1200mm above deck top/wearing surface) except when required to be higher due to snow banks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altLang="en-US" sz="1600" dirty="0"/>
              <a:t>note condition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altLang="en-US" sz="1600" dirty="0"/>
              <a:t>If not installed because not required record “No” and “Not req” in “Remarks” area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altLang="en-US" sz="1600" dirty="0"/>
              <a:t>If some missing record as Yes or No? Make comments in “Remarks” area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altLang="en-US" sz="1600" dirty="0"/>
              <a:t>If all missing record as “No” and make maintenance recommendation to install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altLang="en-US" sz="1600" dirty="0"/>
              <a:t>problems notify responsible authority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altLang="en-US" sz="17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000" b="1" dirty="0"/>
              <a:t>Other Signs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dirty="0"/>
              <a:t>Narrow Bridge, Speed Limit, Curve, Bump,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altLang="en-US" sz="1600" dirty="0"/>
              <a:t>note condition, legibility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altLang="en-US" sz="1600" dirty="0"/>
              <a:t>record type and location</a:t>
            </a:r>
          </a:p>
        </p:txBody>
      </p:sp>
      <p:sp>
        <p:nvSpPr>
          <p:cNvPr id="14338" name="Title 10">
            <a:extLst>
              <a:ext uri="{FF2B5EF4-FFF2-40B4-BE49-F238E27FC236}">
                <a16:creationId xmlns:a16="http://schemas.microsoft.com/office/drawing/2014/main" id="{485F0D49-F53E-5037-1014-1BBC1D5F4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</p:spPr>
        <p:txBody>
          <a:bodyPr wrap="square" anchor="t"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Hazard Markers</a:t>
            </a:r>
            <a:endParaRPr lang="en-CA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B8679-F385-5241-DB9F-396649581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038350"/>
            <a:ext cx="8229600" cy="2549624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/>
              <a:t>Utility owner responsible for maintenance or removal if requested by RRA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/>
              <a:t>Note only those on or within 200 m of bridge or culvert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/>
              <a:t>Check if utility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1600" dirty="0"/>
              <a:t>overloads bridge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1600" dirty="0"/>
              <a:t>interferes with maintenance or operations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1600" dirty="0"/>
              <a:t>hazard to public or bridge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1600" dirty="0"/>
              <a:t>unattractive appearance (corrosion, loose and sagging)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/>
              <a:t>Installed </a:t>
            </a:r>
            <a:r>
              <a:rPr lang="en-US" altLang="en-US" u="sng" dirty="0"/>
              <a:t>only</a:t>
            </a:r>
            <a:r>
              <a:rPr lang="en-US" altLang="en-US" dirty="0"/>
              <a:t> after review and approval of AT or LRA staff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CA" dirty="0"/>
          </a:p>
        </p:txBody>
      </p:sp>
      <p:sp>
        <p:nvSpPr>
          <p:cNvPr id="15362" name="Title 1">
            <a:extLst>
              <a:ext uri="{FF2B5EF4-FFF2-40B4-BE49-F238E27FC236}">
                <a16:creationId xmlns:a16="http://schemas.microsoft.com/office/drawing/2014/main" id="{899AEB11-49A5-E05E-DE9F-23CC3F40B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Utilities</a:t>
            </a:r>
            <a:endParaRPr lang="en-CA" altLang="en-US" dirty="0"/>
          </a:p>
        </p:txBody>
      </p:sp>
      <p:sp>
        <p:nvSpPr>
          <p:cNvPr id="15364" name="Footer Placeholder 1">
            <a:extLst>
              <a:ext uri="{FF2B5EF4-FFF2-40B4-BE49-F238E27FC236}">
                <a16:creationId xmlns:a16="http://schemas.microsoft.com/office/drawing/2014/main" id="{2BFA19C9-07B7-BB89-A998-7C1ABC3FEFC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4843463"/>
            <a:ext cx="1222375" cy="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17909" indent="-160734">
              <a:spcBef>
                <a:spcPct val="20000"/>
              </a:spcBef>
              <a:buFont typeface="Arial" panose="020B0604020202020204" pitchFamily="34" charset="0"/>
              <a:buChar char="–"/>
              <a:defRPr sz="157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42938" indent="-128588">
              <a:spcBef>
                <a:spcPct val="20000"/>
              </a:spcBef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900113" indent="-128588">
              <a:spcBef>
                <a:spcPct val="20000"/>
              </a:spcBef>
              <a:buFont typeface="Arial" panose="020B0604020202020204" pitchFamily="34" charset="0"/>
              <a:buChar char="–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157288" indent="-128588">
              <a:spcBef>
                <a:spcPct val="20000"/>
              </a:spcBef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2C5A21-4679-4698-909F-FF070199007E}" type="slidenum">
              <a:rPr lang="en-US" altLang="en-US" sz="1013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r>
              <a:rPr lang="en-US" altLang="en-US" sz="1013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5365" name="Picture 84" descr="posting &amp; utilities 5">
            <a:extLst>
              <a:ext uri="{FF2B5EF4-FFF2-40B4-BE49-F238E27FC236}">
                <a16:creationId xmlns:a16="http://schemas.microsoft.com/office/drawing/2014/main" id="{B562ECBE-B33A-8DBA-3623-DC2F17A0C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9" y="1034808"/>
            <a:ext cx="4906486" cy="87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FF8E0F8A-3681-B97C-83E5-35783FEA7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Newer prestressed concrete bridges</a:t>
            </a:r>
          </a:p>
          <a:p>
            <a:pPr lvl="1" eaLnBrk="1" hangingPunct="1"/>
            <a:r>
              <a:rPr lang="en-US" altLang="en-US" dirty="0"/>
              <a:t>Voids/ducts in curbs for Telephone and Power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Reinforced concrete precast</a:t>
            </a:r>
          </a:p>
          <a:p>
            <a:pPr lvl="1" eaLnBrk="1" hangingPunct="1"/>
            <a:r>
              <a:rPr lang="en-US" altLang="en-US" dirty="0"/>
              <a:t>clamp on curb fascia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Older pre-stressed concrete precast</a:t>
            </a:r>
          </a:p>
          <a:p>
            <a:pPr lvl="1" eaLnBrk="1" hangingPunct="1"/>
            <a:r>
              <a:rPr lang="en-US" altLang="en-US" dirty="0"/>
              <a:t>in outside void of stringer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CA" altLang="en-US" dirty="0"/>
              <a:t>Should not interfere with bridge or culvert maintenance</a:t>
            </a: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55067601-A5E2-E302-0C72-D3F9B44D7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Utilities Proper Locations</a:t>
            </a:r>
            <a:endParaRPr lang="en-CA" altLang="en-US" dirty="0"/>
          </a:p>
        </p:txBody>
      </p:sp>
      <p:sp>
        <p:nvSpPr>
          <p:cNvPr id="16388" name="Footer Placeholder 1">
            <a:extLst>
              <a:ext uri="{FF2B5EF4-FFF2-40B4-BE49-F238E27FC236}">
                <a16:creationId xmlns:a16="http://schemas.microsoft.com/office/drawing/2014/main" id="{AFBE96BE-C42A-45BE-6A36-CD8C1B45564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4843463"/>
            <a:ext cx="1222375" cy="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17909" indent="-160734">
              <a:spcBef>
                <a:spcPct val="20000"/>
              </a:spcBef>
              <a:buFont typeface="Arial" panose="020B0604020202020204" pitchFamily="34" charset="0"/>
              <a:buChar char="–"/>
              <a:defRPr sz="157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42938" indent="-128588">
              <a:spcBef>
                <a:spcPct val="20000"/>
              </a:spcBef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900113" indent="-128588">
              <a:spcBef>
                <a:spcPct val="20000"/>
              </a:spcBef>
              <a:buFont typeface="Arial" panose="020B0604020202020204" pitchFamily="34" charset="0"/>
              <a:buChar char="–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157288" indent="-128588">
              <a:spcBef>
                <a:spcPct val="20000"/>
              </a:spcBef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A48FBB-9567-451B-A47C-1B2023A20B7A}" type="slidenum">
              <a:rPr lang="en-US" altLang="en-US" sz="1013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r>
              <a:rPr lang="en-US" altLang="en-US" sz="1013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DADF9D4D-36F6-2265-4FCC-110DD1B7C4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wrap="square" anchor="t"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Drilled into pre-stressed girders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Explosive fasteners in steel or concrete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Welding or drilling on steel members or in culvert barrels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Oversize holes in timber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Failure to treat cut timber</a:t>
            </a:r>
          </a:p>
          <a:p>
            <a:pPr eaLnBrk="1" hangingPunct="1"/>
            <a:endParaRPr lang="en-CA" altLang="en-US" dirty="0"/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AD27DA29-713C-BB4B-78AA-99FCB275B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000"/>
              <a:t>Utilities Improper Attachments</a:t>
            </a:r>
            <a:endParaRPr lang="en-CA" altLang="en-US" sz="3000"/>
          </a:p>
        </p:txBody>
      </p:sp>
      <p:sp>
        <p:nvSpPr>
          <p:cNvPr id="17412" name="Footer Placeholder 1">
            <a:extLst>
              <a:ext uri="{FF2B5EF4-FFF2-40B4-BE49-F238E27FC236}">
                <a16:creationId xmlns:a16="http://schemas.microsoft.com/office/drawing/2014/main" id="{8798B80F-5CB8-9D65-9459-BBD0928BE76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4843463"/>
            <a:ext cx="1222375" cy="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17909" indent="-160734">
              <a:spcBef>
                <a:spcPct val="20000"/>
              </a:spcBef>
              <a:buFont typeface="Arial" panose="020B0604020202020204" pitchFamily="34" charset="0"/>
              <a:buChar char="–"/>
              <a:defRPr sz="157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42938" indent="-128588">
              <a:spcBef>
                <a:spcPct val="20000"/>
              </a:spcBef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900113" indent="-128588">
              <a:spcBef>
                <a:spcPct val="20000"/>
              </a:spcBef>
              <a:buFont typeface="Arial" panose="020B0604020202020204" pitchFamily="34" charset="0"/>
              <a:buChar char="–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157288" indent="-128588">
              <a:spcBef>
                <a:spcPct val="20000"/>
              </a:spcBef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8127F081-2A7B-4926-BE6E-2E9730E9E265}" type="slidenum">
              <a:rPr lang="en-US" altLang="en-US" sz="1013"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16</a:t>
            </a:fld>
            <a:r>
              <a:rPr lang="en-US" altLang="en-US" sz="1013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213221D8-25E6-F00D-BC34-0B549A08D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Inspection and Coding</a:t>
            </a:r>
          </a:p>
          <a:p>
            <a:pPr lvl="1" eaLnBrk="1" hangingPunct="1"/>
            <a:r>
              <a:rPr lang="en-US" altLang="en-US" sz="1600" dirty="0"/>
              <a:t>note location of power, phone, etc. within 200m (i.e. East ROW)</a:t>
            </a:r>
          </a:p>
          <a:p>
            <a:pPr lvl="1" eaLnBrk="1" hangingPunct="1"/>
            <a:r>
              <a:rPr lang="en-US" altLang="en-US" sz="1600" dirty="0"/>
              <a:t>remark if hazardous, report to owner</a:t>
            </a:r>
          </a:p>
          <a:p>
            <a:pPr lvl="1" eaLnBrk="1" hangingPunct="1"/>
            <a:r>
              <a:rPr lang="en-US" altLang="en-US" sz="1600" dirty="0"/>
              <a:t>look for improper installation</a:t>
            </a:r>
          </a:p>
          <a:p>
            <a:pPr lvl="1" eaLnBrk="1" hangingPunct="1"/>
            <a:r>
              <a:rPr lang="en-US" altLang="en-US" sz="1600" dirty="0"/>
              <a:t>look for leaks in water, sewer or gas</a:t>
            </a:r>
          </a:p>
          <a:p>
            <a:pPr lvl="1" eaLnBrk="1" hangingPunct="1"/>
            <a:r>
              <a:rPr lang="en-US" altLang="en-US" sz="1600" dirty="0"/>
              <a:t>check connections for safety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Notify RRA (AT or LRA) concerning problems or defects </a:t>
            </a:r>
          </a:p>
        </p:txBody>
      </p:sp>
      <p:sp>
        <p:nvSpPr>
          <p:cNvPr id="18434" name="Title 1">
            <a:extLst>
              <a:ext uri="{FF2B5EF4-FFF2-40B4-BE49-F238E27FC236}">
                <a16:creationId xmlns:a16="http://schemas.microsoft.com/office/drawing/2014/main" id="{4F6CAF87-2A33-E3BC-ADA1-68358AFA7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Utilities</a:t>
            </a:r>
            <a:endParaRPr lang="en-CA" altLang="en-US" dirty="0"/>
          </a:p>
        </p:txBody>
      </p:sp>
      <p:sp>
        <p:nvSpPr>
          <p:cNvPr id="18436" name="Footer Placeholder 1">
            <a:extLst>
              <a:ext uri="{FF2B5EF4-FFF2-40B4-BE49-F238E27FC236}">
                <a16:creationId xmlns:a16="http://schemas.microsoft.com/office/drawing/2014/main" id="{665F021A-CF4A-7DE6-BAE0-9E1AD101210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4843463"/>
            <a:ext cx="1222375" cy="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17909" indent="-160734">
              <a:spcBef>
                <a:spcPct val="20000"/>
              </a:spcBef>
              <a:buFont typeface="Arial" panose="020B0604020202020204" pitchFamily="34" charset="0"/>
              <a:buChar char="–"/>
              <a:defRPr sz="157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42938" indent="-128588">
              <a:spcBef>
                <a:spcPct val="20000"/>
              </a:spcBef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900113" indent="-128588">
              <a:spcBef>
                <a:spcPct val="20000"/>
              </a:spcBef>
              <a:buFont typeface="Arial" panose="020B0604020202020204" pitchFamily="34" charset="0"/>
              <a:buChar char="–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157288" indent="-128588">
              <a:spcBef>
                <a:spcPct val="20000"/>
              </a:spcBef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05AE79-3780-432D-8E92-832CA1206075}" type="slidenum">
              <a:rPr lang="en-US" altLang="en-US" sz="1013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r>
              <a:rPr lang="en-US" altLang="en-US" sz="1013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995C9772-5BED-E88C-F5DA-49CABFFC4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Vertical clearance only if underpass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No load posting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Utilities typically not in culverts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May have ducts in headwalls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Record location of power, phone, etc. within 200m (i.e. West ROW)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19458" name="Title 1">
            <a:extLst>
              <a:ext uri="{FF2B5EF4-FFF2-40B4-BE49-F238E27FC236}">
                <a16:creationId xmlns:a16="http://schemas.microsoft.com/office/drawing/2014/main" id="{10FD6715-AE72-1579-BEC1-4058FB83A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Culverts</a:t>
            </a:r>
            <a:endParaRPr lang="en-CA" altLang="en-US"/>
          </a:p>
        </p:txBody>
      </p:sp>
      <p:sp>
        <p:nvSpPr>
          <p:cNvPr id="19460" name="Footer Placeholder 1">
            <a:extLst>
              <a:ext uri="{FF2B5EF4-FFF2-40B4-BE49-F238E27FC236}">
                <a16:creationId xmlns:a16="http://schemas.microsoft.com/office/drawing/2014/main" id="{05E570B0-2524-634A-BEA8-6454030DB3B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4843463"/>
            <a:ext cx="1222375" cy="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17909" indent="-160734">
              <a:spcBef>
                <a:spcPct val="20000"/>
              </a:spcBef>
              <a:buFont typeface="Arial" panose="020B0604020202020204" pitchFamily="34" charset="0"/>
              <a:buChar char="–"/>
              <a:defRPr sz="157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42938" indent="-128588">
              <a:spcBef>
                <a:spcPct val="20000"/>
              </a:spcBef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900113" indent="-128588">
              <a:spcBef>
                <a:spcPct val="20000"/>
              </a:spcBef>
              <a:buFont typeface="Arial" panose="020B0604020202020204" pitchFamily="34" charset="0"/>
              <a:buChar char="–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157288" indent="-128588">
              <a:spcBef>
                <a:spcPct val="20000"/>
              </a:spcBef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5DE2E3-1EF4-4230-B8AF-812666ECE3DF}" type="slidenum">
              <a:rPr lang="en-US" altLang="en-US" sz="1013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r>
              <a:rPr lang="en-US" altLang="en-US" sz="1013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39C0B53A-D5ED-F80D-C340-76059D803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047750"/>
            <a:ext cx="8229600" cy="3581400"/>
          </a:xfrm>
        </p:spPr>
        <p:txBody>
          <a:bodyPr/>
          <a:lstStyle/>
          <a:p>
            <a:pPr eaLnBrk="1" hangingPunct="1"/>
            <a:r>
              <a:rPr lang="en-US" altLang="en-US" dirty="0"/>
              <a:t>Posting refers to Posted Loading or Posted Vertical Clearance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Information is entered into TIMS BIS application at first inspection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On subsequent BIM reports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Inspectors verify information is correct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Inspectors revise if incorrect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Note and report changes in Posting information for system updating</a:t>
            </a:r>
          </a:p>
          <a:p>
            <a:pPr eaLnBrk="1" hangingPunct="1"/>
            <a:endParaRPr lang="en-CA" altLang="en-US" dirty="0"/>
          </a:p>
        </p:txBody>
      </p:sp>
      <p:sp>
        <p:nvSpPr>
          <p:cNvPr id="4098" name="Title 1">
            <a:extLst>
              <a:ext uri="{FF2B5EF4-FFF2-40B4-BE49-F238E27FC236}">
                <a16:creationId xmlns:a16="http://schemas.microsoft.com/office/drawing/2014/main" id="{9017CF05-A793-A7BF-AC6D-9FF344F33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Posting and Utilities Information</a:t>
            </a:r>
            <a:endParaRPr lang="en-CA" altLang="en-US"/>
          </a:p>
        </p:txBody>
      </p:sp>
      <p:sp>
        <p:nvSpPr>
          <p:cNvPr id="4100" name="Footer Placeholder 1">
            <a:extLst>
              <a:ext uri="{FF2B5EF4-FFF2-40B4-BE49-F238E27FC236}">
                <a16:creationId xmlns:a16="http://schemas.microsoft.com/office/drawing/2014/main" id="{7D4229E3-7353-3E72-EDB8-3A06E7FBB59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4843463"/>
            <a:ext cx="1222375" cy="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17909" indent="-160734">
              <a:spcBef>
                <a:spcPct val="20000"/>
              </a:spcBef>
              <a:buFont typeface="Arial" panose="020B0604020202020204" pitchFamily="34" charset="0"/>
              <a:buChar char="–"/>
              <a:defRPr sz="157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42938" indent="-128588">
              <a:spcBef>
                <a:spcPct val="20000"/>
              </a:spcBef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900113" indent="-128588">
              <a:spcBef>
                <a:spcPct val="20000"/>
              </a:spcBef>
              <a:buFont typeface="Arial" panose="020B0604020202020204" pitchFamily="34" charset="0"/>
              <a:buChar char="–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157288" indent="-128588">
              <a:spcBef>
                <a:spcPct val="20000"/>
              </a:spcBef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0741D9-95B2-415C-8936-1C1DF4FAB5BE}" type="slidenum">
              <a:rPr lang="en-US" altLang="en-US" sz="1013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r>
              <a:rPr lang="en-US" altLang="en-US" sz="1013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EE09E014-C27C-4B0A-6589-312FA3358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/>
              <a:t>Local Road Authorities are responsible for signing of major bridges on Local Roads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altLang="en-US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/>
              <a:t>Lack of signs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1600" dirty="0"/>
              <a:t>legal liability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1600" dirty="0"/>
              <a:t>damage bridges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1600" dirty="0"/>
              <a:t>damage / injury to public</a:t>
            </a:r>
          </a:p>
          <a:p>
            <a:pPr marL="257175" lvl="1" indent="0" eaLnBrk="1" hangingPunct="1">
              <a:buNone/>
              <a:defRPr/>
            </a:pPr>
            <a:endParaRPr lang="en-US" altLang="en-US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</a:rPr>
              <a:t>Report missing or incorrect Posted Loading signs to Bridge Manager &amp; Bridge Preservation Specialist, or LRA as appropriate.</a:t>
            </a:r>
            <a:endParaRPr lang="en-US" altLang="en-US" dirty="0"/>
          </a:p>
          <a:p>
            <a:pPr eaLnBrk="1" hangingPunct="1">
              <a:buFont typeface="Arial" charset="0"/>
              <a:buChar char="•"/>
              <a:defRPr/>
            </a:pPr>
            <a:endParaRPr lang="en-CA" altLang="en-US" dirty="0"/>
          </a:p>
        </p:txBody>
      </p:sp>
      <p:sp>
        <p:nvSpPr>
          <p:cNvPr id="20482" name="Title 1">
            <a:extLst>
              <a:ext uri="{FF2B5EF4-FFF2-40B4-BE49-F238E27FC236}">
                <a16:creationId xmlns:a16="http://schemas.microsoft.com/office/drawing/2014/main" id="{77F95510-54CD-A881-86B6-27A39AA55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Major Bridges</a:t>
            </a:r>
            <a:endParaRPr lang="en-CA" altLang="en-US" dirty="0"/>
          </a:p>
        </p:txBody>
      </p:sp>
      <p:sp>
        <p:nvSpPr>
          <p:cNvPr id="20484" name="Footer Placeholder 1">
            <a:extLst>
              <a:ext uri="{FF2B5EF4-FFF2-40B4-BE49-F238E27FC236}">
                <a16:creationId xmlns:a16="http://schemas.microsoft.com/office/drawing/2014/main" id="{E590DBC7-7548-06B1-8FD5-946E5BEFD62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4843463"/>
            <a:ext cx="1222375" cy="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17909" indent="-160734">
              <a:spcBef>
                <a:spcPct val="20000"/>
              </a:spcBef>
              <a:buFont typeface="Arial" panose="020B0604020202020204" pitchFamily="34" charset="0"/>
              <a:buChar char="–"/>
              <a:defRPr sz="157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42938" indent="-128588">
              <a:spcBef>
                <a:spcPct val="20000"/>
              </a:spcBef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900113" indent="-128588">
              <a:spcBef>
                <a:spcPct val="20000"/>
              </a:spcBef>
              <a:buFont typeface="Arial" panose="020B0604020202020204" pitchFamily="34" charset="0"/>
              <a:buChar char="–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157288" indent="-128588">
              <a:spcBef>
                <a:spcPct val="20000"/>
              </a:spcBef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64691F-28F1-4AB6-B641-AF637E3C19FA}" type="slidenum">
              <a:rPr lang="en-US" altLang="en-US" sz="1013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r>
              <a:rPr lang="en-US" altLang="en-US" sz="1013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00A0-27C9-8F46-B3A7-AC7120E18E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901" y="267944"/>
            <a:ext cx="41148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88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95654B9C-3C80-15B8-49C3-4A7FD5557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All bridges on local roads are responsibility of Local Road Authority (County, MD, Town, Village, </a:t>
            </a:r>
            <a:r>
              <a:rPr lang="en-US" altLang="en-US" dirty="0" err="1"/>
              <a:t>rtc</a:t>
            </a:r>
            <a:r>
              <a:rPr lang="en-US" altLang="en-US" dirty="0"/>
              <a:t>)</a:t>
            </a:r>
          </a:p>
          <a:p>
            <a:pPr lvl="1" eaLnBrk="1" hangingPunct="1"/>
            <a:r>
              <a:rPr lang="en-US" altLang="en-US" dirty="0"/>
              <a:t>passing by-laws</a:t>
            </a:r>
          </a:p>
          <a:p>
            <a:pPr lvl="1" eaLnBrk="1" hangingPunct="1"/>
            <a:r>
              <a:rPr lang="en-US" altLang="en-US" dirty="0"/>
              <a:t>purchasing, installing and maintaining signage</a:t>
            </a:r>
          </a:p>
          <a:p>
            <a:pPr eaLnBrk="1" hangingPunct="1"/>
            <a:endParaRPr lang="en-CA" altLang="en-US" dirty="0"/>
          </a:p>
        </p:txBody>
      </p:sp>
      <p:sp>
        <p:nvSpPr>
          <p:cNvPr id="5122" name="Title 1">
            <a:extLst>
              <a:ext uri="{FF2B5EF4-FFF2-40B4-BE49-F238E27FC236}">
                <a16:creationId xmlns:a16="http://schemas.microsoft.com/office/drawing/2014/main" id="{9C1B42FF-3424-D0FF-C5D3-EA0E32F55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Responsibility for Posting</a:t>
            </a:r>
            <a:endParaRPr lang="en-CA" altLang="en-US"/>
          </a:p>
        </p:txBody>
      </p:sp>
      <p:sp>
        <p:nvSpPr>
          <p:cNvPr id="5124" name="Footer Placeholder 1">
            <a:extLst>
              <a:ext uri="{FF2B5EF4-FFF2-40B4-BE49-F238E27FC236}">
                <a16:creationId xmlns:a16="http://schemas.microsoft.com/office/drawing/2014/main" id="{70C136F6-E0CE-28F8-0C66-FE1AC5449AB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4843463"/>
            <a:ext cx="1222375" cy="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17909" indent="-160734">
              <a:spcBef>
                <a:spcPct val="20000"/>
              </a:spcBef>
              <a:buFont typeface="Arial" panose="020B0604020202020204" pitchFamily="34" charset="0"/>
              <a:buChar char="–"/>
              <a:defRPr sz="157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42938" indent="-128588">
              <a:spcBef>
                <a:spcPct val="20000"/>
              </a:spcBef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900113" indent="-128588">
              <a:spcBef>
                <a:spcPct val="20000"/>
              </a:spcBef>
              <a:buFont typeface="Arial" panose="020B0604020202020204" pitchFamily="34" charset="0"/>
              <a:buChar char="–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157288" indent="-128588">
              <a:spcBef>
                <a:spcPct val="20000"/>
              </a:spcBef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4B47E9-D983-4D02-B372-AF8C75561DB2}" type="slidenum">
              <a:rPr lang="en-US" altLang="en-US" sz="1013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r>
              <a:rPr lang="en-US" altLang="en-US" sz="1013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64303-4288-776A-9E8F-A313E6226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843682"/>
            <a:ext cx="8229600" cy="2744291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endParaRPr lang="en-US" altLang="en-US" dirty="0"/>
          </a:p>
          <a:p>
            <a:pPr eaLnBrk="1" hangingPunct="1">
              <a:buFont typeface="Arial" charset="0"/>
              <a:buChar char="•"/>
              <a:defRPr/>
            </a:pPr>
            <a:endParaRPr lang="en-US" altLang="en-US" dirty="0"/>
          </a:p>
          <a:p>
            <a:pPr marL="0" indent="0" eaLnBrk="1" hangingPunct="1">
              <a:buNone/>
              <a:defRPr/>
            </a:pPr>
            <a:endParaRPr lang="en-US" altLang="en-US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/>
              <a:t>On culvert Grade Separations and other various Major bridge forms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/>
              <a:t>Mounted at midpoint over travel lanes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/>
              <a:t>Advance warning in each direction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/>
              <a:t>Legal height in Alberta without a permit is 4.15m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/>
              <a:t>New grade separation structures are designed for 5.35m clearance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CA" dirty="0"/>
          </a:p>
        </p:txBody>
      </p:sp>
      <p:sp>
        <p:nvSpPr>
          <p:cNvPr id="6146" name="Title 1">
            <a:extLst>
              <a:ext uri="{FF2B5EF4-FFF2-40B4-BE49-F238E27FC236}">
                <a16:creationId xmlns:a16="http://schemas.microsoft.com/office/drawing/2014/main" id="{724B1547-5FF8-7BBE-DADB-380FA992B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Vertical Clearance</a:t>
            </a:r>
            <a:endParaRPr lang="en-CA" altLang="en-US"/>
          </a:p>
        </p:txBody>
      </p:sp>
      <p:sp>
        <p:nvSpPr>
          <p:cNvPr id="6148" name="Footer Placeholder 1">
            <a:extLst>
              <a:ext uri="{FF2B5EF4-FFF2-40B4-BE49-F238E27FC236}">
                <a16:creationId xmlns:a16="http://schemas.microsoft.com/office/drawing/2014/main" id="{6B4DCFD0-978C-1AB3-FEBF-636A7DF76E1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4843463"/>
            <a:ext cx="1222375" cy="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17909" indent="-160734">
              <a:spcBef>
                <a:spcPct val="20000"/>
              </a:spcBef>
              <a:buFont typeface="Arial" panose="020B0604020202020204" pitchFamily="34" charset="0"/>
              <a:buChar char="–"/>
              <a:defRPr sz="157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42938" indent="-128588">
              <a:spcBef>
                <a:spcPct val="20000"/>
              </a:spcBef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900113" indent="-128588">
              <a:spcBef>
                <a:spcPct val="20000"/>
              </a:spcBef>
              <a:buFont typeface="Arial" panose="020B0604020202020204" pitchFamily="34" charset="0"/>
              <a:buChar char="–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157288" indent="-128588">
              <a:spcBef>
                <a:spcPct val="20000"/>
              </a:spcBef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CC346B-CB7B-46F5-A26D-A428211ADEEE}" type="slidenum">
              <a:rPr lang="en-US" altLang="en-US" sz="1013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r>
              <a:rPr lang="en-US" altLang="en-US" sz="1013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8902096-A412-AB0C-F782-70A320D37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88589"/>
            <a:ext cx="7315200" cy="9101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2DD44-5193-DB73-BEAA-D878CD569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356958"/>
            <a:ext cx="4032448" cy="3231016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/>
              <a:t>Inspection and Coding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1600" dirty="0"/>
              <a:t>look for signs in advance and on bridge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1600" dirty="0"/>
              <a:t>legible and visible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1600" dirty="0"/>
              <a:t>clearance values consistent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1600" dirty="0"/>
              <a:t>If signs are missing record as “No”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1600" dirty="0"/>
              <a:t>note direction and location if missing and notify RRA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1600" dirty="0"/>
              <a:t>look for new pavement or gravel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1600" dirty="0"/>
              <a:t>notify RRA if signs are incorrect or inconsistent</a:t>
            </a:r>
          </a:p>
          <a:p>
            <a:pPr marL="0" indent="0" eaLnBrk="1" hangingPunct="1">
              <a:buNone/>
              <a:defRPr/>
            </a:pPr>
            <a:endParaRPr lang="en-CA" dirty="0"/>
          </a:p>
        </p:txBody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id="{9B7AF74A-E075-F967-6C1A-6B4E4BBFC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Vertical Clearance</a:t>
            </a:r>
            <a:endParaRPr lang="en-CA" altLang="en-US" dirty="0"/>
          </a:p>
        </p:txBody>
      </p:sp>
      <p:sp>
        <p:nvSpPr>
          <p:cNvPr id="7172" name="Footer Placeholder 1">
            <a:extLst>
              <a:ext uri="{FF2B5EF4-FFF2-40B4-BE49-F238E27FC236}">
                <a16:creationId xmlns:a16="http://schemas.microsoft.com/office/drawing/2014/main" id="{D3F5CD3B-1698-0E35-68C3-CA01F768A21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4843463"/>
            <a:ext cx="1222375" cy="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17909" indent="-160734">
              <a:spcBef>
                <a:spcPct val="20000"/>
              </a:spcBef>
              <a:buFont typeface="Arial" panose="020B0604020202020204" pitchFamily="34" charset="0"/>
              <a:buChar char="–"/>
              <a:defRPr sz="157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42938" indent="-128588">
              <a:spcBef>
                <a:spcPct val="20000"/>
              </a:spcBef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900113" indent="-128588">
              <a:spcBef>
                <a:spcPct val="20000"/>
              </a:spcBef>
              <a:buFont typeface="Arial" panose="020B0604020202020204" pitchFamily="34" charset="0"/>
              <a:buChar char="–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157288" indent="-128588">
              <a:spcBef>
                <a:spcPct val="20000"/>
              </a:spcBef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315984-5018-4784-8924-242E1BA29864}" type="slidenum">
              <a:rPr lang="en-US" altLang="en-US" sz="1013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r>
              <a:rPr lang="en-US" altLang="en-US" sz="1013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661B5121-1C7C-7CF0-B82F-0824FAAEC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912" y="1276350"/>
            <a:ext cx="3860801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F907129-CD4D-D80F-59EB-DBECE564A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Vertical Clearance Posting is Important!</a:t>
            </a:r>
            <a:endParaRPr lang="en-CA" altLang="en-US" dirty="0"/>
          </a:p>
        </p:txBody>
      </p:sp>
      <p:sp>
        <p:nvSpPr>
          <p:cNvPr id="8195" name="Footer Placeholder 1">
            <a:extLst>
              <a:ext uri="{FF2B5EF4-FFF2-40B4-BE49-F238E27FC236}">
                <a16:creationId xmlns:a16="http://schemas.microsoft.com/office/drawing/2014/main" id="{7452C10C-C09A-145C-6D05-58D0CAD2E3E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4843463"/>
            <a:ext cx="1222375" cy="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17909" indent="-160734">
              <a:spcBef>
                <a:spcPct val="20000"/>
              </a:spcBef>
              <a:buFont typeface="Arial" panose="020B0604020202020204" pitchFamily="34" charset="0"/>
              <a:buChar char="–"/>
              <a:defRPr sz="157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42938" indent="-128588">
              <a:spcBef>
                <a:spcPct val="20000"/>
              </a:spcBef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900113" indent="-128588">
              <a:spcBef>
                <a:spcPct val="20000"/>
              </a:spcBef>
              <a:buFont typeface="Arial" panose="020B0604020202020204" pitchFamily="34" charset="0"/>
              <a:buChar char="–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157288" indent="-128588">
              <a:spcBef>
                <a:spcPct val="20000"/>
              </a:spcBef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35D439-2F40-48CE-A233-A0FD36E41236}" type="slidenum">
              <a:rPr lang="en-US" altLang="en-US" sz="1013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r>
              <a:rPr lang="en-US" altLang="en-US" sz="1013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8196" name="Picture 5" descr="100_1194">
            <a:extLst>
              <a:ext uri="{FF2B5EF4-FFF2-40B4-BE49-F238E27FC236}">
                <a16:creationId xmlns:a16="http://schemas.microsoft.com/office/drawing/2014/main" id="{EDA05592-A121-42A3-DC88-9A9279011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28" y="135255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100_1207">
            <a:extLst>
              <a:ext uri="{FF2B5EF4-FFF2-40B4-BE49-F238E27FC236}">
                <a16:creationId xmlns:a16="http://schemas.microsoft.com/office/drawing/2014/main" id="{FA600A0A-3BAD-DEBA-C27D-3FCE098B1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1" b="14375"/>
          <a:stretch>
            <a:fillRect/>
          </a:stretch>
        </p:blipFill>
        <p:spPr bwMode="auto">
          <a:xfrm>
            <a:off x="4114800" y="1352550"/>
            <a:ext cx="424138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F907129-CD4D-D80F-59EB-DBECE564A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Vertical Clearance Posting is Important!</a:t>
            </a:r>
            <a:endParaRPr lang="en-CA" altLang="en-US" dirty="0"/>
          </a:p>
        </p:txBody>
      </p:sp>
      <p:sp>
        <p:nvSpPr>
          <p:cNvPr id="8195" name="Footer Placeholder 1">
            <a:extLst>
              <a:ext uri="{FF2B5EF4-FFF2-40B4-BE49-F238E27FC236}">
                <a16:creationId xmlns:a16="http://schemas.microsoft.com/office/drawing/2014/main" id="{7452C10C-C09A-145C-6D05-58D0CAD2E3E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4843463"/>
            <a:ext cx="1222375" cy="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17909" indent="-160734">
              <a:spcBef>
                <a:spcPct val="20000"/>
              </a:spcBef>
              <a:buFont typeface="Arial" panose="020B0604020202020204" pitchFamily="34" charset="0"/>
              <a:buChar char="–"/>
              <a:defRPr sz="157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42938" indent="-128588">
              <a:spcBef>
                <a:spcPct val="20000"/>
              </a:spcBef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900113" indent="-128588">
              <a:spcBef>
                <a:spcPct val="20000"/>
              </a:spcBef>
              <a:buFont typeface="Arial" panose="020B0604020202020204" pitchFamily="34" charset="0"/>
              <a:buChar char="–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157288" indent="-128588">
              <a:spcBef>
                <a:spcPct val="20000"/>
              </a:spcBef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35D439-2F40-48CE-A233-A0FD36E41236}" type="slidenum">
              <a:rPr lang="en-US" altLang="en-US" sz="1013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r>
              <a:rPr lang="en-US" altLang="en-US" sz="1013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8196" name="Picture 5">
            <a:extLst>
              <a:ext uri="{FF2B5EF4-FFF2-40B4-BE49-F238E27FC236}">
                <a16:creationId xmlns:a16="http://schemas.microsoft.com/office/drawing/2014/main" id="{EDA05592-A121-42A3-DC88-9A9279011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0028" y="135255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>
            <a:extLst>
              <a:ext uri="{FF2B5EF4-FFF2-40B4-BE49-F238E27FC236}">
                <a16:creationId xmlns:a16="http://schemas.microsoft.com/office/drawing/2014/main" id="{FA600A0A-3BAD-DEBA-C27D-3FCE098B1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7" b="9577"/>
          <a:stretch/>
        </p:blipFill>
        <p:spPr bwMode="auto">
          <a:xfrm>
            <a:off x="4114800" y="1352550"/>
            <a:ext cx="424138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755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6666E3E1-9309-3D04-EACE-707B674F0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Posted Loading – BIM Bulletin #8</a:t>
            </a:r>
            <a:endParaRPr lang="en-CA" altLang="en-US" dirty="0"/>
          </a:p>
        </p:txBody>
      </p:sp>
      <p:sp>
        <p:nvSpPr>
          <p:cNvPr id="9220" name="Footer Placeholder 1">
            <a:extLst>
              <a:ext uri="{FF2B5EF4-FFF2-40B4-BE49-F238E27FC236}">
                <a16:creationId xmlns:a16="http://schemas.microsoft.com/office/drawing/2014/main" id="{211A89AA-12B4-CEC0-4CA4-5881F3B38B9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4843463"/>
            <a:ext cx="1222375" cy="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17909" indent="-160734">
              <a:spcBef>
                <a:spcPct val="20000"/>
              </a:spcBef>
              <a:buFont typeface="Arial" panose="020B0604020202020204" pitchFamily="34" charset="0"/>
              <a:buChar char="–"/>
              <a:defRPr sz="157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42938" indent="-128588">
              <a:spcBef>
                <a:spcPct val="20000"/>
              </a:spcBef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900113" indent="-128588">
              <a:spcBef>
                <a:spcPct val="20000"/>
              </a:spcBef>
              <a:buFont typeface="Arial" panose="020B0604020202020204" pitchFamily="34" charset="0"/>
              <a:buChar char="–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157288" indent="-128588">
              <a:spcBef>
                <a:spcPct val="20000"/>
              </a:spcBef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7E341F-8856-4377-A05F-8EA7AE005E01}" type="slidenum">
              <a:rPr lang="en-US" altLang="en-US" sz="1013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r>
              <a:rPr lang="en-US" altLang="en-US" sz="1013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4" name="Content Placeholder 3" descr="Text, table, letter&#10;&#10;Description automatically generated">
            <a:extLst>
              <a:ext uri="{FF2B5EF4-FFF2-40B4-BE49-F238E27FC236}">
                <a16:creationId xmlns:a16="http://schemas.microsoft.com/office/drawing/2014/main" id="{D6CCD1C1-2CB1-42E2-D8E1-F7BA10BE51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" t="12372" r="3824" b="36118"/>
          <a:stretch/>
        </p:blipFill>
        <p:spPr>
          <a:xfrm>
            <a:off x="1938913" y="971550"/>
            <a:ext cx="5266173" cy="3832448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9D7C112-B680-5F2A-5A05-2B3A93FEE97C}"/>
              </a:ext>
            </a:extLst>
          </p:cNvPr>
          <p:cNvSpPr/>
          <p:nvPr/>
        </p:nvSpPr>
        <p:spPr>
          <a:xfrm>
            <a:off x="4038600" y="3105150"/>
            <a:ext cx="685800" cy="152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2412DA0-81BC-8EDB-C014-3E2D208690E8}"/>
              </a:ext>
            </a:extLst>
          </p:cNvPr>
          <p:cNvCxnSpPr>
            <a:stCxn id="6" idx="1"/>
          </p:cNvCxnSpPr>
          <p:nvPr/>
        </p:nvCxnSpPr>
        <p:spPr>
          <a:xfrm flipH="1">
            <a:off x="2133600" y="3181350"/>
            <a:ext cx="1905000" cy="228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C2B4F4-2C0F-DA53-B23B-A3EBD61D4BF4}"/>
              </a:ext>
            </a:extLst>
          </p:cNvPr>
          <p:cNvSpPr txBox="1"/>
          <p:nvPr/>
        </p:nvSpPr>
        <p:spPr>
          <a:xfrm>
            <a:off x="152400" y="3240673"/>
            <a:ext cx="2016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*previously 54 tonnes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4681DB2-CE85-853B-F4D6-9327D32F2973}"/>
              </a:ext>
            </a:extLst>
          </p:cNvPr>
          <p:cNvSpPr/>
          <p:nvPr/>
        </p:nvSpPr>
        <p:spPr>
          <a:xfrm>
            <a:off x="228600" y="3295650"/>
            <a:ext cx="1905000" cy="2835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71C62473-3F95-A883-6977-6337EF583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dirty="0"/>
              <a:t>Bridges that cannot accommodate legal loads are posted </a:t>
            </a:r>
          </a:p>
          <a:p>
            <a:pPr marL="0" indent="0" eaLnBrk="1" hangingPunct="1">
              <a:buNone/>
              <a:defRPr/>
            </a:pPr>
            <a:r>
              <a:rPr lang="en-US" altLang="en-US" dirty="0"/>
              <a:t>Legal Loading on: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/>
              <a:t>Local Roads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dirty="0"/>
              <a:t>CS 1	28 </a:t>
            </a:r>
            <a:r>
              <a:rPr lang="en-US" altLang="en-US" dirty="0" err="1"/>
              <a:t>tonnes</a:t>
            </a:r>
            <a:endParaRPr lang="en-US" altLang="en-US" dirty="0"/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dirty="0"/>
              <a:t>CS 2	49 </a:t>
            </a:r>
            <a:r>
              <a:rPr lang="en-US" altLang="en-US" dirty="0" err="1"/>
              <a:t>tonnes</a:t>
            </a:r>
            <a:endParaRPr lang="en-US" altLang="en-US" dirty="0"/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dirty="0"/>
              <a:t>CS 3	</a:t>
            </a:r>
            <a:r>
              <a:rPr lang="en-US" altLang="en-US" dirty="0">
                <a:solidFill>
                  <a:srgbClr val="FF0000"/>
                </a:solidFill>
              </a:rPr>
              <a:t>63.5</a:t>
            </a:r>
            <a:r>
              <a:rPr lang="en-US" altLang="en-US" dirty="0"/>
              <a:t> tonnes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/>
              <a:t>Provincial Highways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dirty="0"/>
              <a:t>CS 1	28 </a:t>
            </a:r>
            <a:r>
              <a:rPr lang="en-US" altLang="en-US" dirty="0" err="1"/>
              <a:t>tonnes</a:t>
            </a:r>
            <a:endParaRPr lang="en-US" altLang="en-US" dirty="0"/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dirty="0"/>
              <a:t>CS 2	49 </a:t>
            </a:r>
            <a:r>
              <a:rPr lang="en-US" altLang="en-US" dirty="0" err="1"/>
              <a:t>tonnes</a:t>
            </a:r>
            <a:endParaRPr lang="en-US" altLang="en-US" dirty="0"/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dirty="0"/>
              <a:t>CS 3	63.5 </a:t>
            </a:r>
            <a:r>
              <a:rPr lang="en-US" altLang="en-US" dirty="0" err="1"/>
              <a:t>tonnes</a:t>
            </a:r>
            <a:endParaRPr lang="en-US" altLang="en-US" dirty="0"/>
          </a:p>
          <a:p>
            <a:endParaRPr lang="en-US" dirty="0"/>
          </a:p>
          <a:p>
            <a:pPr lvl="1" eaLnBrk="1" hangingPunct="1">
              <a:buFont typeface="Arial" charset="0"/>
              <a:buChar char="–"/>
              <a:defRPr/>
            </a:pPr>
            <a:endParaRPr lang="en-US" altLang="en-US" dirty="0"/>
          </a:p>
          <a:p>
            <a:pPr eaLnBrk="1" hangingPunct="1">
              <a:buFont typeface="Arial" charset="0"/>
              <a:buChar char="•"/>
              <a:defRPr/>
            </a:pPr>
            <a:endParaRPr lang="en-US" altLang="en-US" dirty="0"/>
          </a:p>
          <a:p>
            <a:pPr eaLnBrk="1" hangingPunct="1">
              <a:buFont typeface="Arial" charset="0"/>
              <a:buChar char="•"/>
              <a:defRPr/>
            </a:pPr>
            <a:endParaRPr lang="en-CA" altLang="en-US" dirty="0"/>
          </a:p>
        </p:txBody>
      </p:sp>
      <p:pic>
        <p:nvPicPr>
          <p:cNvPr id="9223" name="Picture 7">
            <a:extLst>
              <a:ext uri="{FF2B5EF4-FFF2-40B4-BE49-F238E27FC236}">
                <a16:creationId xmlns:a16="http://schemas.microsoft.com/office/drawing/2014/main" id="{1257936D-13EA-42A4-55A1-192E24BE2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" b="2404"/>
          <a:stretch/>
        </p:blipFill>
        <p:spPr bwMode="auto">
          <a:xfrm>
            <a:off x="5181600" y="1943295"/>
            <a:ext cx="2057400" cy="261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Title 1">
            <a:extLst>
              <a:ext uri="{FF2B5EF4-FFF2-40B4-BE49-F238E27FC236}">
                <a16:creationId xmlns:a16="http://schemas.microsoft.com/office/drawing/2014/main" id="{6666E3E1-9309-3D04-EACE-707B674F0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Posted Loading</a:t>
            </a:r>
            <a:endParaRPr lang="en-CA" altLang="en-US" dirty="0"/>
          </a:p>
        </p:txBody>
      </p:sp>
      <p:sp>
        <p:nvSpPr>
          <p:cNvPr id="9220" name="Footer Placeholder 1">
            <a:extLst>
              <a:ext uri="{FF2B5EF4-FFF2-40B4-BE49-F238E27FC236}">
                <a16:creationId xmlns:a16="http://schemas.microsoft.com/office/drawing/2014/main" id="{211A89AA-12B4-CEC0-4CA4-5881F3B38B9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4843463"/>
            <a:ext cx="1222375" cy="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17909" indent="-160734">
              <a:spcBef>
                <a:spcPct val="20000"/>
              </a:spcBef>
              <a:buFont typeface="Arial" panose="020B0604020202020204" pitchFamily="34" charset="0"/>
              <a:buChar char="–"/>
              <a:defRPr sz="157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42938" indent="-128588">
              <a:spcBef>
                <a:spcPct val="20000"/>
              </a:spcBef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900113" indent="-128588">
              <a:spcBef>
                <a:spcPct val="20000"/>
              </a:spcBef>
              <a:buFont typeface="Arial" panose="020B0604020202020204" pitchFamily="34" charset="0"/>
              <a:buChar char="–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157288" indent="-128588">
              <a:spcBef>
                <a:spcPct val="20000"/>
              </a:spcBef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7E341F-8856-4377-A05F-8EA7AE005E01}" type="slidenum">
              <a:rPr lang="en-US" altLang="en-US" sz="1013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r>
              <a:rPr lang="en-US" altLang="en-US" sz="1013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6850722"/>
      </p:ext>
    </p:extLst>
  </p:cSld>
  <p:clrMapOvr>
    <a:masterClrMapping/>
  </p:clrMapOvr>
</p:sld>
</file>

<file path=ppt/theme/theme1.xml><?xml version="1.0" encoding="utf-8"?>
<a:theme xmlns:a="http://schemas.openxmlformats.org/drawingml/2006/main" name="Alberta - Goverment">
  <a:themeElements>
    <a:clrScheme name="Custom 4">
      <a:dk1>
        <a:srgbClr val="36424A"/>
      </a:dk1>
      <a:lt1>
        <a:srgbClr val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berta - Goverment" id="{B5B9DE0F-B4AD-4032-AF5B-DF91C75EA15F}" vid="{0F13C157-AA60-4577-BBE0-D12A7DEBDB48}"/>
    </a:ext>
  </a:extLst>
</a:theme>
</file>

<file path=ppt/theme/theme2.xml><?xml version="1.0" encoding="utf-8"?>
<a:theme xmlns:a="http://schemas.openxmlformats.org/drawingml/2006/main" name="Body slides">
  <a:themeElements>
    <a:clrScheme name="Sky basic">
      <a:dk1>
        <a:srgbClr val="36424A"/>
      </a:dk1>
      <a:lt1>
        <a:sysClr val="window" lastClr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Alberta - Goverment</Template>
  <TotalTime>2481784306</TotalTime>
  <Pages>7</Pages>
  <Words>2362</Words>
  <Application>Microsoft Office PowerPoint</Application>
  <PresentationFormat>On-screen Show (16:9)</PresentationFormat>
  <Paragraphs>292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Wingdings</vt:lpstr>
      <vt:lpstr>Alberta - Goverment</vt:lpstr>
      <vt:lpstr>Body slides</vt:lpstr>
      <vt:lpstr>BRIDGE POSTING AND  UTILITIES</vt:lpstr>
      <vt:lpstr>Posting and Utilities Information</vt:lpstr>
      <vt:lpstr>Responsibility for Posting</vt:lpstr>
      <vt:lpstr>Vertical Clearance</vt:lpstr>
      <vt:lpstr>Vertical Clearance</vt:lpstr>
      <vt:lpstr>Vertical Clearance Posting is Important!</vt:lpstr>
      <vt:lpstr>Vertical Clearance Posting is Important!</vt:lpstr>
      <vt:lpstr>Posted Loading – BIM Bulletin #8</vt:lpstr>
      <vt:lpstr>Posted Loading</vt:lpstr>
      <vt:lpstr>Posted Loading</vt:lpstr>
      <vt:lpstr>Posted Loading</vt:lpstr>
      <vt:lpstr>Posted Loading</vt:lpstr>
      <vt:lpstr>Hazard Markers</vt:lpstr>
      <vt:lpstr>Hazard Markers</vt:lpstr>
      <vt:lpstr>Utilities</vt:lpstr>
      <vt:lpstr>Utilities Proper Locations</vt:lpstr>
      <vt:lpstr>Utilities Improper Attachments</vt:lpstr>
      <vt:lpstr>Utilities</vt:lpstr>
      <vt:lpstr>Culverts</vt:lpstr>
      <vt:lpstr>Major Bridges</vt:lpstr>
      <vt:lpstr>Questions?</vt:lpstr>
    </vt:vector>
  </TitlesOfParts>
  <Company>BVBS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Inspection Form Types</dc:title>
  <dc:creator>Garry Roberts</dc:creator>
  <cp:lastModifiedBy>Garry Roberts</cp:lastModifiedBy>
  <cp:revision>94</cp:revision>
  <cp:lastPrinted>2005-07-26T00:03:36Z</cp:lastPrinted>
  <dcterms:created xsi:type="dcterms:W3CDTF">1994-06-09T19:21:00Z</dcterms:created>
  <dcterms:modified xsi:type="dcterms:W3CDTF">2025-03-07T16:11:01Z</dcterms:modified>
</cp:coreProperties>
</file>