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44" r:id="rId1"/>
    <p:sldMasterId id="2147483750" r:id="rId2"/>
    <p:sldMasterId id="2147483766" r:id="rId3"/>
    <p:sldMasterId id="2147483782" r:id="rId4"/>
  </p:sldMasterIdLst>
  <p:notesMasterIdLst>
    <p:notesMasterId r:id="rId56"/>
  </p:notesMasterIdLst>
  <p:sldIdLst>
    <p:sldId id="256" r:id="rId5"/>
    <p:sldId id="261" r:id="rId6"/>
    <p:sldId id="339" r:id="rId7"/>
    <p:sldId id="262" r:id="rId8"/>
    <p:sldId id="263" r:id="rId9"/>
    <p:sldId id="350" r:id="rId10"/>
    <p:sldId id="347" r:id="rId11"/>
    <p:sldId id="280" r:id="rId12"/>
    <p:sldId id="344" r:id="rId13"/>
    <p:sldId id="348" r:id="rId14"/>
    <p:sldId id="282" r:id="rId15"/>
    <p:sldId id="335" r:id="rId16"/>
    <p:sldId id="334" r:id="rId17"/>
    <p:sldId id="258" r:id="rId18"/>
    <p:sldId id="288" r:id="rId19"/>
    <p:sldId id="283" r:id="rId20"/>
    <p:sldId id="328" r:id="rId21"/>
    <p:sldId id="346" r:id="rId22"/>
    <p:sldId id="349" r:id="rId23"/>
    <p:sldId id="281" r:id="rId24"/>
    <p:sldId id="345" r:id="rId25"/>
    <p:sldId id="322" r:id="rId26"/>
    <p:sldId id="284" r:id="rId27"/>
    <p:sldId id="343" r:id="rId28"/>
    <p:sldId id="285" r:id="rId29"/>
    <p:sldId id="336" r:id="rId30"/>
    <p:sldId id="337" r:id="rId31"/>
    <p:sldId id="289" r:id="rId32"/>
    <p:sldId id="338" r:id="rId33"/>
    <p:sldId id="329" r:id="rId34"/>
    <p:sldId id="264" r:id="rId35"/>
    <p:sldId id="265" r:id="rId36"/>
    <p:sldId id="351" r:id="rId37"/>
    <p:sldId id="259" r:id="rId38"/>
    <p:sldId id="260" r:id="rId39"/>
    <p:sldId id="266" r:id="rId40"/>
    <p:sldId id="267" r:id="rId41"/>
    <p:sldId id="286" r:id="rId42"/>
    <p:sldId id="331" r:id="rId43"/>
    <p:sldId id="332" r:id="rId44"/>
    <p:sldId id="333" r:id="rId45"/>
    <p:sldId id="273" r:id="rId46"/>
    <p:sldId id="272" r:id="rId47"/>
    <p:sldId id="330" r:id="rId48"/>
    <p:sldId id="268" r:id="rId49"/>
    <p:sldId id="270" r:id="rId50"/>
    <p:sldId id="271" r:id="rId51"/>
    <p:sldId id="274" r:id="rId52"/>
    <p:sldId id="276" r:id="rId53"/>
    <p:sldId id="275" r:id="rId54"/>
    <p:sldId id="327" r:id="rId55"/>
  </p:sldIdLst>
  <p:sldSz cx="9144000" cy="5143500" type="screen16x9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5474FA5-126E-FEE6-CA90-E1EE05FD0B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FD2CF9B-DD47-CA9B-FCAA-52D570E369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F6594CCA-CD3E-ADDD-9335-1288081259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E8C4FE0-3C8F-06D9-365C-59CC34182E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A8A2897-3A8A-DF93-C404-A2062701B3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DEE1F806-7A46-0CA7-F13C-1E65C02BA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8AF3F0-485E-4D17-ADF7-65CF91F548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914400" y="4238625"/>
            <a:ext cx="5029200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669925"/>
            <a:ext cx="5948362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526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914400" y="4238625"/>
            <a:ext cx="5029200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669925"/>
            <a:ext cx="5948362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05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1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4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8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12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2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287716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01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7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4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703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9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203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4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6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67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8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360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54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515"/>
              </a:buClr>
              <a:buSzPts val="24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1515"/>
              </a:buClr>
              <a:buSzPts val="20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760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55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67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56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838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Divider (Light)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7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7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57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766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8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8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8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548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9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9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9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039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0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6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58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1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6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6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8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2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2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6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243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3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6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3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64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4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64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8" name="Google Shape;148;p64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478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65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6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>
                <a:solidFill>
                  <a:schemeClr val="lt1"/>
                </a:solidFill>
              </a:defRPr>
            </a:lvl1pPr>
            <a:lvl2pPr lvl="1" algn="r">
              <a:buNone/>
              <a:defRPr>
                <a:solidFill>
                  <a:schemeClr val="lt1"/>
                </a:solidFill>
              </a:defRPr>
            </a:lvl2pPr>
            <a:lvl3pPr lvl="2" algn="r">
              <a:buNone/>
              <a:defRPr>
                <a:solidFill>
                  <a:schemeClr val="lt1"/>
                </a:solidFill>
              </a:defRPr>
            </a:lvl3pPr>
            <a:lvl4pPr lvl="3" algn="r">
              <a:buNone/>
              <a:defRPr>
                <a:solidFill>
                  <a:schemeClr val="lt1"/>
                </a:solidFill>
              </a:defRPr>
            </a:lvl4pPr>
            <a:lvl5pPr lvl="4" algn="r">
              <a:buNone/>
              <a:defRPr>
                <a:solidFill>
                  <a:schemeClr val="lt1"/>
                </a:solidFill>
              </a:defRPr>
            </a:lvl5pPr>
            <a:lvl6pPr lvl="5" algn="r">
              <a:buNone/>
              <a:defRPr>
                <a:solidFill>
                  <a:schemeClr val="lt1"/>
                </a:solidFill>
              </a:defRPr>
            </a:lvl6pPr>
            <a:lvl7pPr lvl="6" algn="r">
              <a:buNone/>
              <a:defRPr>
                <a:solidFill>
                  <a:schemeClr val="lt1"/>
                </a:solidFill>
              </a:defRPr>
            </a:lvl7pPr>
            <a:lvl8pPr lvl="7" algn="r">
              <a:buNone/>
              <a:defRPr>
                <a:solidFill>
                  <a:schemeClr val="lt1"/>
                </a:solidFill>
              </a:defRPr>
            </a:lvl8pPr>
            <a:lvl9pPr lvl="8" algn="r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448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5684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310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985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09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156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3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00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14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4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6708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7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2459752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699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90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BD7F27-C4C5-9045-8A0E-26CE4332D9C5}" type="datetime1">
              <a:rPr lang="en-CA" smtClean="0"/>
              <a:t>09/05/2023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6E1C-9F5D-FD42-9FCB-B1D61350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1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9211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6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697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097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7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MSIPCMContentMarking" descr="{&quot;HashCode&quot;:-1542678785,&quot;Placement&quot;:&quot;Footer&quot;,&quot;Top&quot;:382.997253,&quot;Left&quot;:0.0,&quot;SlideWidth&quot;:720,&quot;SlideHeight&quot;:405}"/>
          <p:cNvSpPr txBox="1"/>
          <p:nvPr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337893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ContentMarking" descr="{&quot;HashCode&quot;:-1542678785,&quot;Placement&quot;:&quot;Footer&quot;,&quot;Top&quot;:382.997253,&quot;Left&quot;:0.0,&quot;SlideWidth&quot;:720,&quot;SlideHeight&quot;:405}"/>
          <p:cNvSpPr txBox="1"/>
          <p:nvPr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CA" sz="1100" dirty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9655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9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3300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2398-BCB4-98D1-50D0-F69B7ACCB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GRADE SEPARATION INSPECTION &amp; RATING</a:t>
            </a:r>
          </a:p>
        </p:txBody>
      </p:sp>
      <p:sp useBgFill="1">
        <p:nvSpPr>
          <p:cNvPr id="3075" name="Rectangle 6">
            <a:extLst>
              <a:ext uri="{FF2B5EF4-FFF2-40B4-BE49-F238E27FC236}">
                <a16:creationId xmlns:a16="http://schemas.microsoft.com/office/drawing/2014/main" id="{5019CED8-57C9-0FAB-2C38-B9B98F5D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843462"/>
            <a:ext cx="300038" cy="2143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35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E6E1C-9F5D-FD42-9FCB-B1D61350B63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CC4D24-8E91-C97A-407F-E09CDEC2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Separation - Culvert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0A40ED-1497-C3F3-9099-D5B354714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1" y="1545121"/>
            <a:ext cx="6296297" cy="1629687"/>
          </a:xfrm>
          <a:prstGeom prst="rect">
            <a:avLst/>
          </a:prstGeom>
        </p:spPr>
      </p:pic>
      <p:pic>
        <p:nvPicPr>
          <p:cNvPr id="8" name="Picture 7" descr="Application, calendar&#10;&#10;Description automatically generated with medium confidence">
            <a:extLst>
              <a:ext uri="{FF2B5EF4-FFF2-40B4-BE49-F238E27FC236}">
                <a16:creationId xmlns:a16="http://schemas.microsoft.com/office/drawing/2014/main" id="{03A7C8F2-A63E-3B6A-6F6A-2C45853A5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88"/>
          <a:stretch/>
        </p:blipFill>
        <p:spPr>
          <a:xfrm>
            <a:off x="1423851" y="3174808"/>
            <a:ext cx="6286344" cy="1303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04439A-2DC4-877C-F763-FA09913891B6}"/>
              </a:ext>
            </a:extLst>
          </p:cNvPr>
          <p:cNvSpPr txBox="1"/>
          <p:nvPr/>
        </p:nvSpPr>
        <p:spPr>
          <a:xfrm>
            <a:off x="1366701" y="1214238"/>
            <a:ext cx="612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Separation Section for a culvert carrying vehicles:</a:t>
            </a:r>
          </a:p>
        </p:txBody>
      </p:sp>
    </p:spTree>
    <p:extLst>
      <p:ext uri="{BB962C8B-B14F-4D97-AF65-F5344CB8AC3E}">
        <p14:creationId xmlns:p14="http://schemas.microsoft.com/office/powerpoint/2010/main" val="10851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1969FE3C-2701-AD28-3CC2-140072545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BC02E484-3FE9-44F2-4DB4-D0CAF1BAF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13" y="1203598"/>
            <a:ext cx="4662974" cy="34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1247E-290D-6AF9-0E82-336252EF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339502"/>
            <a:ext cx="5275461" cy="720080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Culvert Grade Separation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CB5FC-0D9B-D7B5-4D98-E5B4F6C2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1969FE3C-2701-AD28-3CC2-140072545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BC02E484-3FE9-44F2-4DB4-D0CAF1BAF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8144" y="1275606"/>
            <a:ext cx="4347711" cy="326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1247E-290D-6AF9-0E82-336252EF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5256584" cy="720080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Culvert Grade Separation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CB5FC-0D9B-D7B5-4D98-E5B4F6C2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7BBD-5170-CAED-1DDA-7A7CC429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35646"/>
            <a:ext cx="8229600" cy="2160240"/>
          </a:xfrm>
        </p:spPr>
        <p:txBody>
          <a:bodyPr/>
          <a:lstStyle/>
          <a:p>
            <a:pPr>
              <a:buFontTx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Pedestrian, Animal, or Railway underpasses </a:t>
            </a:r>
            <a:r>
              <a:rPr lang="en-US" altLang="en-US" sz="1800" u="sng" dirty="0">
                <a:latin typeface="Arial" charset="0"/>
              </a:rPr>
              <a:t>under</a:t>
            </a:r>
            <a:r>
              <a:rPr lang="en-US" altLang="en-US" sz="1800" dirty="0">
                <a:latin typeface="Arial" charset="0"/>
              </a:rPr>
              <a:t> the Bridge or Culvert Grade Separation</a:t>
            </a:r>
          </a:p>
          <a:p>
            <a:pPr>
              <a:buFontTx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 these instances, Road Alignment is rated “</a:t>
            </a:r>
            <a:r>
              <a:rPr lang="en-US" altLang="en-US" sz="1800" b="1" dirty="0">
                <a:latin typeface="Arial" charset="0"/>
              </a:rPr>
              <a:t>X</a:t>
            </a:r>
            <a:r>
              <a:rPr lang="en-US" altLang="en-US" sz="1800" dirty="0">
                <a:latin typeface="Arial" charset="0"/>
              </a:rPr>
              <a:t>”.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F56A7-1F9B-2383-F73A-C8D02509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55526"/>
            <a:ext cx="7200800" cy="936104"/>
          </a:xfrm>
        </p:spPr>
        <p:txBody>
          <a:bodyPr/>
          <a:lstStyle/>
          <a:p>
            <a:r>
              <a:rPr lang="en-US" altLang="en-US" sz="2600" b="1" dirty="0">
                <a:latin typeface="Arial" panose="020B0604020202020204" pitchFamily="34" charset="0"/>
              </a:rPr>
              <a:t>Bridge or Culvert Grade Separation Pedestrian, Animal, Railroad </a:t>
            </a:r>
            <a:r>
              <a:rPr lang="en-US" altLang="en-US" sz="2600" b="1" u="sng" dirty="0">
                <a:latin typeface="Arial" panose="020B0604020202020204" pitchFamily="34" charset="0"/>
              </a:rPr>
              <a:t>Underpass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7E7D-323D-DB6F-982A-B0FBD454D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696744" cy="669692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Culvert Grade Separation Form </a:t>
            </a:r>
            <a:r>
              <a:rPr lang="en-US" altLang="en-US" sz="1600" b="1" dirty="0">
                <a:latin typeface="Arial" panose="020B0604020202020204" pitchFamily="34" charset="0"/>
              </a:rPr>
              <a:t>Wildlife, Cattle, Pedestrian - Road Alignment UNDER Rated </a:t>
            </a:r>
            <a:r>
              <a:rPr lang="en-US" altLang="en-US" sz="1600" dirty="0">
                <a:latin typeface="Arial" panose="020B0604020202020204" pitchFamily="34" charset="0"/>
              </a:rPr>
              <a:t>X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00150"/>
            <a:ext cx="860444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Culvert Section–Chapter 13 Section 13.8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30" y="1779662"/>
            <a:ext cx="5655940" cy="26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B61673FF-6E48-18A8-A6E8-2BBCABED4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D891B3B7-93F0-0AFD-01FF-A135478AA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23" y="1275606"/>
            <a:ext cx="4549354" cy="341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F5B2D-B0FE-5F71-25B9-8C603211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Culvert Grade Separation – Pedestrian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34EDF-B996-E7A0-A606-71A29F7EE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008FEA76-73EC-BD3D-B9F7-5C60F347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8A623854-E2EC-B09A-4B5A-74B1BD49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1203598"/>
            <a:ext cx="4604395" cy="345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AF6DE-D483-80DD-D62D-882CE870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BP – Animal Underpass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C213-80E0-5D48-B5D3-4B64DF17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008FEA76-73EC-BD3D-B9F7-5C60F347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8A623854-E2EC-B09A-4B5A-74B1BD49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9802" y="1203736"/>
            <a:ext cx="4604395" cy="34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AF6DE-D483-80DD-D62D-882CE870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TT – Animal Underpass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C213-80E0-5D48-B5D3-4B64DF17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3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008FEA76-73EC-BD3D-B9F7-5C60F347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8A623854-E2EC-B09A-4B5A-74B1BD49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9802" y="1203736"/>
            <a:ext cx="4604394" cy="34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AF6DE-D483-80DD-D62D-882CE870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TT – Animal Underpass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C213-80E0-5D48-B5D3-4B64DF17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4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696744" cy="669692"/>
          </a:xfrm>
        </p:spPr>
        <p:txBody>
          <a:bodyPr/>
          <a:lstStyle/>
          <a:p>
            <a:r>
              <a:rPr lang="en-US" altLang="en-US" dirty="0"/>
              <a:t>Bridge</a:t>
            </a:r>
            <a:r>
              <a:rPr lang="en-US" altLang="en-US" sz="3200" b="1" dirty="0">
                <a:latin typeface="Arial" panose="020B0604020202020204" pitchFamily="34" charset="0"/>
              </a:rPr>
              <a:t> Grade Separation Form </a:t>
            </a:r>
            <a:r>
              <a:rPr lang="en-US" altLang="en-US" sz="1600" b="1" dirty="0">
                <a:latin typeface="Arial" panose="020B0604020202020204" pitchFamily="34" charset="0"/>
              </a:rPr>
              <a:t>Wildlife, Cattle, Pedestrian - Road Alignment UNDER Rated </a:t>
            </a:r>
            <a:r>
              <a:rPr lang="en-US" altLang="en-US" sz="1600" dirty="0">
                <a:latin typeface="Arial" panose="020B0604020202020204" pitchFamily="34" charset="0"/>
              </a:rPr>
              <a:t>X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00150"/>
            <a:ext cx="860444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>
                <a:solidFill>
                  <a:srgbClr val="36424A"/>
                </a:solidFill>
                <a:latin typeface="Arial" panose="020B0604020202020204" pitchFamily="34" charset="0"/>
              </a:rPr>
              <a:t>Bridge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Section–Chapter 10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707654"/>
            <a:ext cx="789524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lide Number Placeholder 1">
            <a:extLst>
              <a:ext uri="{FF2B5EF4-FFF2-40B4-BE49-F238E27FC236}">
                <a16:creationId xmlns:a16="http://schemas.microsoft.com/office/drawing/2014/main" id="{DB6C54C2-6BD3-2ECB-3A23-026F64031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3A2281A5-0AAD-5C43-9874-F8F3A9F5B29A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AE1284-B15D-6F9A-73A2-230855DC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987574"/>
            <a:ext cx="82296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rgbClr val="D1D4D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purpose of this presentation </a:t>
            </a:r>
            <a:r>
              <a:rPr lang="en-US" altLang="en-US" sz="1800" u="sng" dirty="0">
                <a:solidFill>
                  <a:srgbClr val="D1D4D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</a:t>
            </a:r>
            <a:r>
              <a:rPr lang="en-US" altLang="en-US" sz="1800" dirty="0">
                <a:solidFill>
                  <a:srgbClr val="D1D4D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apply to road alignment above – road alignment and other elements rated in Approach Road section</a:t>
            </a:r>
          </a:p>
          <a:p>
            <a:pPr marL="0" indent="0">
              <a:buNone/>
            </a:pPr>
            <a:endParaRPr lang="en-US" altLang="en-US" sz="900" dirty="0">
              <a:solidFill>
                <a:srgbClr val="D1D4D3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Basic rule is alignment OVER is rated in Approach Road section and Alignment UNDER is rated in Grade Separation or Channel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Applies to bridges with traffic going under and culverts going through</a:t>
            </a:r>
          </a:p>
          <a:p>
            <a:pPr marL="0" indent="0">
              <a:buNone/>
            </a:pPr>
            <a:endParaRPr lang="en-US" altLang="en-US" sz="900" dirty="0">
              <a:solidFill>
                <a:srgbClr val="D1D4D3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Animal, Pedestrian or Railway Underpass structures</a:t>
            </a:r>
          </a:p>
          <a:p>
            <a:pPr marL="0" indent="0">
              <a:buNone/>
            </a:pPr>
            <a:endParaRPr lang="en-US" altLang="en-US" sz="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Replaces channel section</a:t>
            </a:r>
          </a:p>
          <a:p>
            <a:pPr marL="0" indent="0">
              <a:buNone/>
            </a:pPr>
            <a:endParaRPr lang="en-US" altLang="en-US" sz="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items specific to under/overpass rather than channels</a:t>
            </a:r>
          </a:p>
          <a:p>
            <a:pPr marL="0" indent="0">
              <a:buNone/>
            </a:pPr>
            <a:endParaRPr lang="en-US" altLang="en-US" sz="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 automatically</a:t>
            </a:r>
          </a:p>
          <a:p>
            <a:pPr marL="0" indent="0">
              <a:buNone/>
            </a:pPr>
            <a:endParaRPr lang="en-US" altLang="en-US" sz="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requested for blank forms (select GS instead of Channel)</a:t>
            </a:r>
          </a:p>
          <a:p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E5EE9-9CC1-DCDC-AFC5-6AF8657E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/>
              <a:t>Grade Separation Form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E29286D0-4CFE-A03C-5DAD-D2EEACA9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01FE6BC7-49D2-227A-EC77-1BD9B3929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2202" y="1078656"/>
            <a:ext cx="4642456" cy="348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C4871-F9EB-A85C-AECD-F6849FC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704856" cy="720080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Bridge Grade Separation – Wildlife Underpass   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2400" b="1" dirty="0">
                <a:latin typeface="Arial" panose="020B0604020202020204" pitchFamily="34" charset="0"/>
              </a:rPr>
            </a:b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B8CDB-A140-BAAA-04A7-D4FC2AA68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7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E29286D0-4CFE-A03C-5DAD-D2EEACA9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01FE6BC7-49D2-227A-EC77-1BD9B3929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2202" y="1078656"/>
            <a:ext cx="4642457" cy="348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C4871-F9EB-A85C-AECD-F6849FC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920880" cy="720080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Bridge Grade Separation – Pedestrian Underpass   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2400" b="1" dirty="0">
                <a:latin typeface="Arial" panose="020B0604020202020204" pitchFamily="34" charset="0"/>
              </a:rPr>
            </a:b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B8CDB-A140-BAAA-04A7-D4FC2AA68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22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"/>
          <p:cNvPicPr preferRelativeResize="0"/>
          <p:nvPr/>
        </p:nvPicPr>
        <p:blipFill>
          <a:blip r:embed="rId3"/>
          <a:srcRect/>
          <a:stretch/>
        </p:blipFill>
        <p:spPr>
          <a:xfrm>
            <a:off x="910652" y="1274165"/>
            <a:ext cx="7298900" cy="271304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2" name="Google Shape;172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7670000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Bridge Grade Separation - RXR UNDER </a:t>
            </a:r>
            <a:r>
              <a:rPr lang="en-US" sz="1800" dirty="0"/>
              <a:t>Rail Alignment UNDER Rated X</a:t>
            </a:r>
            <a:endParaRPr sz="1800" dirty="0"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018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9D088B91-F0F9-7F14-F1CD-3164A0680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FBB8D29D-14D0-1BEE-894E-A7E4EBF8F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1164" y="1275741"/>
            <a:ext cx="4521671" cy="339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B19E1-4485-ADD8-04E1-06933366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– Railroad Overpass 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Rail Alignment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4C2EE-F5F4-BF46-822E-6049C04B0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511660" y="1491630"/>
            <a:ext cx="6120680" cy="280831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2" name="Google Shape;172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900" dirty="0"/>
              <a:t>Culvert Grade Separation – </a:t>
            </a:r>
            <a:r>
              <a:rPr lang="en-US" sz="2900" dirty="0" err="1"/>
              <a:t>RxR</a:t>
            </a:r>
            <a:r>
              <a:rPr lang="en-US" sz="2900" dirty="0"/>
              <a:t> Underpass </a:t>
            </a:r>
            <a:r>
              <a:rPr lang="en-US" sz="2200" dirty="0"/>
              <a:t>Rail Alignment UNDER Rated X</a:t>
            </a:r>
            <a:endParaRPr sz="2200" dirty="0"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33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9452B40-7D11-F1C3-1574-53CBA151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C1A4E9C6-FC48-DCA8-3A74-B466E439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64" y="1275606"/>
            <a:ext cx="4521671" cy="339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84E43-529E-656F-613C-E1DC1ECD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920880" cy="720080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Grade Separation – Culvert RXR Underpass 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Rail Alignment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89B28-3438-EAC7-F898-5D2C3057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7BBD-5170-CAED-1DDA-7A7CC429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63638"/>
            <a:ext cx="8229600" cy="288032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Pedestrian, Animal, Utility or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RxR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overpasses 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over top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of roadway 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Road alignment </a:t>
            </a:r>
            <a:r>
              <a:rPr lang="en-US" altLang="en-US" sz="1800" u="sng" dirty="0">
                <a:solidFill>
                  <a:srgbClr val="36424A"/>
                </a:solidFill>
                <a:latin typeface="Arial" charset="0"/>
              </a:rPr>
              <a:t>under</a:t>
            </a: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 is rated in Grade Separation section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Road alignment </a:t>
            </a:r>
            <a:r>
              <a:rPr lang="en-US" altLang="en-US" sz="1800" u="sng" dirty="0">
                <a:solidFill>
                  <a:srgbClr val="36424A"/>
                </a:solidFill>
                <a:latin typeface="Arial" charset="0"/>
              </a:rPr>
              <a:t>over</a:t>
            </a: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 is rated in Approach Road section</a:t>
            </a:r>
            <a:endParaRPr lang="en-US" altLang="en-US" sz="1800" dirty="0">
              <a:latin typeface="Arial" charset="0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 these instances, both Horizontal and Vertical Road Alignment is rated “X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1800" dirty="0">
                <a:latin typeface="Arial" charset="0"/>
              </a:rPr>
              <a:t>Results in General Rating of 5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1800" dirty="0">
                <a:latin typeface="Arial" charset="0"/>
              </a:rPr>
              <a:t>Refer to Sections 1.10.1 and 1.10.6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F56A7-1F9B-2383-F73A-C8D02509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200800" cy="936104"/>
          </a:xfrm>
        </p:spPr>
        <p:txBody>
          <a:bodyPr/>
          <a:lstStyle/>
          <a:p>
            <a:r>
              <a:rPr lang="en-US" altLang="en-US" sz="2600" b="1" dirty="0">
                <a:latin typeface="Arial" panose="020B0604020202020204" pitchFamily="34" charset="0"/>
              </a:rPr>
              <a:t>Bridge or Culvert Grade Separation Pedestrian, Animal, Railroad </a:t>
            </a:r>
            <a:r>
              <a:rPr lang="en-US" altLang="en-US" sz="2600" b="1" u="sng" dirty="0">
                <a:latin typeface="Arial" panose="020B0604020202020204" pitchFamily="34" charset="0"/>
              </a:rPr>
              <a:t>Overpass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7E7D-323D-DB6F-982A-B0FBD454D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0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Bridge or Culvert Grade Separation Form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</a:rPr>
              <a:t>Wildlife Overpass – Horizontal &amp; Vertical Alignment Rated X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89000"/>
            <a:ext cx="860444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Bridge Section Chapter 10.3   Culvert Section Chapter 13 Section 13.8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46" y="1923678"/>
            <a:ext cx="735866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1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D651A61-016C-870B-A203-2EC161DB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5539D700-D2CE-8EA8-6509-72E7840B8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10" y="1275606"/>
            <a:ext cx="4460379" cy="334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DB74D-918F-B92D-C686-D8D495D7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416824" cy="648072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Culvert Grade Separation - Wildlife Overpass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1600" dirty="0"/>
              <a:t>Vertical &amp; Horizontal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Road Alignment (Over) are Rated X so Gen. Rating = 5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7B779-4831-8B16-8E35-459EE83F0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54336"/>
          </a:xfrm>
        </p:spPr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Bridge Grade Separation Form – </a:t>
            </a:r>
            <a:r>
              <a:rPr lang="en-US" altLang="en-US" sz="2800" b="1" dirty="0" err="1">
                <a:latin typeface="Arial" panose="020B0604020202020204" pitchFamily="34" charset="0"/>
              </a:rPr>
              <a:t>RxR</a:t>
            </a:r>
            <a:r>
              <a:rPr lang="en-US" altLang="en-US" sz="2800" b="1" dirty="0">
                <a:latin typeface="Arial" panose="020B0604020202020204" pitchFamily="34" charset="0"/>
              </a:rPr>
              <a:t> Overpass </a:t>
            </a:r>
            <a:r>
              <a:rPr lang="en-US" altLang="en-US" sz="2200" b="1" dirty="0">
                <a:latin typeface="Arial" panose="020B0604020202020204" pitchFamily="34" charset="0"/>
              </a:rPr>
              <a:t>Rail Alignment OVER Rated X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51297"/>
            <a:ext cx="8604448" cy="3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Bridge Section Chapter 10.3   Culvert Section Chapter 13 Section 13.8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8331" y="1779662"/>
            <a:ext cx="716733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7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lide Number Placeholder 1">
            <a:extLst>
              <a:ext uri="{FF2B5EF4-FFF2-40B4-BE49-F238E27FC236}">
                <a16:creationId xmlns:a16="http://schemas.microsoft.com/office/drawing/2014/main" id="{DB6C54C2-6BD3-2ECB-3A23-026F64031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3A2281A5-0AAD-5C43-9874-F8F3A9F5B29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AE1284-B15D-6F9A-73A2-230855DC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31590"/>
            <a:ext cx="82296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Chapter 10 in BIM Manual for Bridge Grade Separations</a:t>
            </a:r>
          </a:p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Chapter 13 – Section 13.8 for Culvert Grade Separations </a:t>
            </a:r>
          </a:p>
          <a:p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E5EE9-9CC1-DCDC-AFC5-6AF8657E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/>
              <a:t>Grade Separation Form</a:t>
            </a:r>
          </a:p>
        </p:txBody>
      </p:sp>
    </p:spTree>
    <p:extLst>
      <p:ext uri="{BB962C8B-B14F-4D97-AF65-F5344CB8AC3E}">
        <p14:creationId xmlns:p14="http://schemas.microsoft.com/office/powerpoint/2010/main" val="2340311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9452B40-7D11-F1C3-1574-53CBA151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C1A4E9C6-FC48-DCA8-3A74-B466E439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1164" y="1275741"/>
            <a:ext cx="4521671" cy="339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84E43-529E-656F-613C-E1DC1ECD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064896" cy="720080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Bridge Grade Separation – RXR Overpass (Cl. </a:t>
            </a:r>
            <a:r>
              <a:rPr lang="en-US" altLang="en-US" sz="2400" dirty="0"/>
              <a:t>A)     </a:t>
            </a:r>
            <a:r>
              <a:rPr lang="en-US" altLang="en-US" sz="1600" dirty="0"/>
              <a:t>Horizontal and Vertical Alignment of Railway (OVER) Rated X so Gen. Rating = 5</a:t>
            </a:r>
            <a:br>
              <a:rPr lang="en-US" altLang="en-US" sz="1600" dirty="0">
                <a:latin typeface="Times New Roman" panose="02020603050405020304" pitchFamily="18" charset="0"/>
              </a:rPr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89B28-3438-EAC7-F898-5D2C3057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2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E0A7-3EB8-666E-8F16-185CC23CF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131589"/>
            <a:ext cx="3628206" cy="33123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Refers to Culvert Grade Separations and Animal/Pedestrian Underpasses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Purpose is to provide a surface for traffic usage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Smooth surface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No holes, depressions or projections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Not slippery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Record type of surface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Asphalt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Concrete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Gravel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Soil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EB87D-33DC-701F-7E88-AC041104C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953583"/>
            <a:ext cx="3628206" cy="34903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Look for defects that might affect high-load vehicles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Defects that create hazards to traffic or pedestrians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Record the presence of icing on the roadway or barrel Y/N – comment if Yes. May affect Drainage rating.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If defects a problem for stock/traffic, rate 4 or less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If hazardous, rate 2 or less (holes, projections, icing on traffic or pedestrian surfaces)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C311C-8A61-1E81-4BD6-575BDB2E6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Roadway Surface</a:t>
            </a:r>
            <a:br>
              <a:rPr lang="en-US" altLang="en-US" sz="48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EFA1-FF74-14F2-25FB-FB96221E9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FDC1-0DC9-C4EF-6B2A-B08A85BB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75606"/>
            <a:ext cx="8229600" cy="3312368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curbs, medians, guardrails, attenuators, high tension cable barriers, advance warning signs, vertical clearance signs, crash protection/attenuators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Inspect 20 m each direction of guardrails, barriers, HTCB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Not applicable for stock underpasses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Indicate type and rate condition and functionality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If not present record type as “None” and rate “X”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1222A-2936-83AC-BBAF-DAF42FCC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Traffic Safety Features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E8653-EA6A-7419-5949-9D20BFC5A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E6E1C-9F5D-FD42-9FCB-B1D61350B63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133595-F0C0-D257-B614-D51CC5AB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88720"/>
            <a:ext cx="8229600" cy="3399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Inspection and rating considerations for safety features are as follows:</a:t>
            </a:r>
          </a:p>
          <a:p>
            <a:pPr marL="0" indent="0">
              <a:buNone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do not rate standard of safety feature, rate functionality and condition as per original design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rating includes all components of the safety feature, including connections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if elements are missing but there is evidence that they were previously there, then rate </a:t>
            </a:r>
            <a:r>
              <a:rPr lang="ja-JP" altLang="en-US" dirty="0"/>
              <a:t>“</a:t>
            </a:r>
            <a:r>
              <a:rPr lang="en-US" dirty="0"/>
              <a:t>4</a:t>
            </a:r>
            <a:r>
              <a:rPr lang="ja-JP" altLang="en-US" dirty="0"/>
              <a:t>”</a:t>
            </a:r>
            <a:r>
              <a:rPr lang="en-US" dirty="0"/>
              <a:t> or less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use </a:t>
            </a:r>
            <a:r>
              <a:rPr lang="ja-JP" altLang="en-US" dirty="0"/>
              <a:t>“</a:t>
            </a:r>
            <a:r>
              <a:rPr lang="en-US" dirty="0"/>
              <a:t>explanation of condition</a:t>
            </a:r>
            <a:r>
              <a:rPr lang="ja-JP" altLang="en-US" dirty="0"/>
              <a:t>”</a:t>
            </a:r>
            <a:r>
              <a:rPr lang="en-US" dirty="0"/>
              <a:t> to further describe features or to indicate concerns, maintenance required, etc.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5B0D5E-BC57-F774-39DE-69929555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Safety Features</a:t>
            </a:r>
          </a:p>
        </p:txBody>
      </p:sp>
    </p:spTree>
    <p:extLst>
      <p:ext uri="{BB962C8B-B14F-4D97-AF65-F5344CB8AC3E}">
        <p14:creationId xmlns:p14="http://schemas.microsoft.com/office/powerpoint/2010/main" val="1847172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1BE6-83EB-E91B-57C6-7EAD3F945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protection system on </a:t>
            </a:r>
            <a:r>
              <a:rPr lang="en-US" altLang="en-US" sz="1800" dirty="0" err="1">
                <a:latin typeface="Arial" charset="0"/>
              </a:rPr>
              <a:t>headslopes</a:t>
            </a:r>
            <a:r>
              <a:rPr lang="en-US" altLang="en-US" sz="1800" dirty="0">
                <a:latin typeface="Arial" charset="0"/>
              </a:rPr>
              <a:t> of bridges to prevent erosion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Look for: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evidence of settlement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cracked, broken or bulging concrete protection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Deck drainage away from system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voids under concrete slabs</a:t>
            </a: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 marL="428625" lvl="1" indent="-17145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E7CD1-0231-366D-6E20-7B634997F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Note graffiti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Rate 4 or less for: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Significant settlement or moving downwards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Significant heaving or cracking of concrete slope protection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Voids under concrete slope protection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Any maintenance required</a:t>
            </a:r>
          </a:p>
          <a:p>
            <a:pPr marL="192881" lvl="1" indent="-19288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C8650-DAF9-C0F2-9001-7B646F1F68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Slope Protection</a:t>
            </a:r>
            <a:br>
              <a:rPr lang="en-US" altLang="en-US" sz="48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52815-1097-608C-2DD9-D092E521E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7656-7673-CB92-99AD-BBAEB666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Bank Stability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EC34AEB-F80B-9C34-D2A5-E5301EF3A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03634"/>
            <a:ext cx="3343275" cy="3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75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E0EF-3803-B8E2-9587-6437C2E9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8229600" cy="34563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Refers to stability of bridge </a:t>
            </a:r>
            <a:r>
              <a:rPr lang="en-US" altLang="en-US" sz="1800" dirty="0" err="1">
                <a:latin typeface="Arial" charset="0"/>
              </a:rPr>
              <a:t>headslopes</a:t>
            </a: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Look for: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damage or displacement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settlement at abutment and piers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bulging at toe of slope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loss of material at toe of slope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wet or slumping areas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Rate 4 or less if: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Settled and exposing underside of abutment seat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Instability that affects the Substructure or Superstructure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Instability requiring monitoring</a:t>
            </a:r>
          </a:p>
          <a:p>
            <a:pPr marL="542925" lvl="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F88D5-B2B9-C0D1-4026-3816D7671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C070-2A21-F192-A1DA-517752C3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3598"/>
            <a:ext cx="8229600" cy="33843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Refers to the ability to dispose of water at: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Toe of </a:t>
            </a:r>
            <a:r>
              <a:rPr lang="en-US" altLang="en-US" sz="1800" dirty="0" err="1">
                <a:latin typeface="Arial" charset="0"/>
              </a:rPr>
              <a:t>headslopes</a:t>
            </a:r>
            <a:r>
              <a:rPr lang="en-US" altLang="en-US" sz="1800" dirty="0">
                <a:latin typeface="Arial" charset="0"/>
              </a:rPr>
              <a:t> and transitions on bridges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Roadway surface from Culvert Grade Separations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Ends and barrel of Pedestrian or Animal underpasses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Typ. water sources are deck and approach road drainage, ditch drainage, and weep holes.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Some underpasses are also designed for water flow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See “Special Comments for Next Inspection”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5D349-B876-4ADC-D63D-1D2A55CE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Drainage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8E39927-4894-F423-5B07-4BCADB74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2957513" cy="31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en-US" altLang="en-US" sz="900" dirty="0"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A9170-2C59-18E6-028A-77604E92D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14441-AB1B-6BC2-746A-AEA600D5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9582"/>
            <a:ext cx="8229600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On Bridge or Culvert Grade Separations handling vehicle traffic look for:</a:t>
            </a: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Ponding at toe of </a:t>
            </a:r>
            <a:r>
              <a:rPr lang="en-US" altLang="en-US" sz="1600" dirty="0" err="1">
                <a:latin typeface="Arial" charset="0"/>
              </a:rPr>
              <a:t>headslopes</a:t>
            </a:r>
            <a:r>
              <a:rPr lang="en-US" altLang="en-US" sz="1600" dirty="0">
                <a:latin typeface="Arial" charset="0"/>
              </a:rPr>
              <a:t> and transitions or inside culverts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Blockage of existing drainage systems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Damage to embankments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Record “Yes” if barrel leakage – comment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Arial" charset="0"/>
              </a:rPr>
              <a:t>Ratings: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functioning and no damage to slope protection, embankments and no bank instability rate 5 or more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damage or slope instability rate 4 or less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Drainage causing ponding, icing on travel lanes &amp; potential hazard rate 2 or less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Abutment scour/erosion and pier scour rated X on Bridge Grade Separations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Arial" charset="0"/>
            </a:endParaRPr>
          </a:p>
          <a:p>
            <a:pPr marL="257175" lvl="1" indent="0">
              <a:buNone/>
              <a:defRPr/>
            </a:pPr>
            <a:endParaRPr lang="en-US" altLang="en-US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endParaRPr lang="en-US" altLang="en-US" dirty="0">
              <a:latin typeface="Arial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8A153-3DE6-1ABE-9762-6E6EA1E5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 – Bridge or Culvert 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207E0-587C-C7A3-A203-28B4B5A72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788"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788"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Slide Number Placeholder 1">
            <a:extLst>
              <a:ext uri="{FF2B5EF4-FFF2-40B4-BE49-F238E27FC236}">
                <a16:creationId xmlns:a16="http://schemas.microsoft.com/office/drawing/2014/main" id="{2166BB7D-9608-3F05-970A-3B678F1F8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3A2281A5-0AAD-5C43-9874-F8F3A9F5B29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3AF6AFC-6F75-2742-3D30-508CEC8B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19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 from BIS for following usage types: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3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vehicle grade separation</a:t>
            </a:r>
          </a:p>
          <a:p>
            <a:pPr marL="542925" lvl="1">
              <a:lnSpc>
                <a:spcPct val="90000"/>
              </a:lnSpc>
              <a:defRPr/>
            </a:pP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pedestrian grade separation</a:t>
            </a:r>
          </a:p>
          <a:p>
            <a:pPr marL="542925" lvl="1">
              <a:lnSpc>
                <a:spcPct val="90000"/>
              </a:lnSpc>
              <a:defRPr/>
            </a:pP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wildlife or </a:t>
            </a:r>
            <a:r>
              <a:rPr lang="en-US" altLang="en-US" sz="17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cattlepass</a:t>
            </a: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>
              <a:lnSpc>
                <a:spcPct val="90000"/>
              </a:lnSpc>
              <a:defRPr/>
            </a:pP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railway overpass</a:t>
            </a:r>
          </a:p>
          <a:p>
            <a:pPr marL="542925" lvl="1">
              <a:lnSpc>
                <a:spcPct val="90000"/>
              </a:lnSpc>
              <a:defRPr/>
            </a:pP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railway underpass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types above can be either bridge or culvert Grade Separation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3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4C169-975D-59D5-3C6F-851B73E0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/>
              <a:t>Grade Separation Form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788"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2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68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788"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1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6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60F3A-133E-1AAA-D660-9494BD4CF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744416" cy="316835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On Pedestrian/Animal Underpasses look for:</a:t>
            </a: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Ponding in culvert barrel or at ends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Any condition contributing to icing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Damage to </a:t>
            </a:r>
            <a:r>
              <a:rPr lang="en-US" altLang="en-US" sz="1600" dirty="0" err="1">
                <a:latin typeface="Arial" charset="0"/>
              </a:rPr>
              <a:t>sideslopes</a:t>
            </a:r>
            <a:r>
              <a:rPr lang="en-US" altLang="en-US" sz="1600" dirty="0">
                <a:latin typeface="Arial" charset="0"/>
              </a:rPr>
              <a:t> or embankments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Record “Yes” if barrel leakage and provide comment. Rating is not required but if “Yes” leakage may effect rating of Roadway surface and Drainage</a:t>
            </a:r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EB257-D792-07F6-C71E-00C355475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627534"/>
            <a:ext cx="3628206" cy="3816425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altLang="en-US" dirty="0">
                <a:latin typeface="Arial" charset="0"/>
              </a:rPr>
              <a:t>Ratings:</a:t>
            </a:r>
          </a:p>
          <a:p>
            <a:pPr marL="5715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Functioning, no damage to </a:t>
            </a:r>
            <a:r>
              <a:rPr lang="en-US" altLang="en-US" sz="1600" dirty="0" err="1">
                <a:latin typeface="Arial" charset="0"/>
              </a:rPr>
              <a:t>sideslope</a:t>
            </a:r>
            <a:r>
              <a:rPr lang="en-US" altLang="en-US" sz="1600" dirty="0">
                <a:latin typeface="Arial" charset="0"/>
              </a:rPr>
              <a:t> or embankment rate 5 or more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poor drainage causes icing or ponding around animal underpasses rate 4 or less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drainage causes ponding or icing and potential hazard on pedestrian underpass 2 or less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endParaRPr lang="en-US" alt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86E70-10B7-7CD7-35C2-C809A96AA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Drainage – Ped/Animal Underpass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7CBB6-9128-DE94-FB20-E2551A112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001F-5A20-8268-F70E-41500444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8229600" cy="345638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Normally the following are not applicable (rate “X”)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scour and scour protection at ends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fish passage in barrel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waterway adequacy in barrel</a:t>
            </a:r>
          </a:p>
          <a:p>
            <a:pPr marL="457200" lvl="1" indent="0"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If designed to also handle water flow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Note in “Special Comments for Next Inspection” (This culvert also handles drainage.  05/06/2016)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Inspect and provide ratings for: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scour and scour protection at ends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fish passage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waterway adequacy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E4503-D561-90E6-C401-0430CDE7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Animal Underpass – Other Drainage Considerations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F81C9-2E16-9A88-D6F1-732A42017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Underpass – Handles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788"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16" y="1285875"/>
            <a:ext cx="4307167" cy="32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0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B2642-A518-0E18-699B-32FE3135B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lighting in culvert grade separations and pedestrian underpasses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Not applicable for stock underpasses  - rate X</a:t>
            </a: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If lighting does not exist but in opinion of inspector is required rate X and provide comment and recommendation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Minor damage that does not affect operation or functionality rate 5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Defects affecting operation and functionality rate 4 or less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D4B00-3158-CECA-6D1F-50493346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Lighting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90F2D-D356-65B1-B84A-92190346B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03F1-EA88-D0CD-F799-2163518A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whether the Stock underpass is used for it’s intended purpose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Indicate “In Use” by </a:t>
            </a:r>
            <a:r>
              <a:rPr lang="en-US" altLang="en-US" sz="1800" b="1" u="sng" dirty="0">
                <a:latin typeface="Arial" charset="0"/>
              </a:rPr>
              <a:t>Y</a:t>
            </a:r>
            <a:r>
              <a:rPr lang="en-US" altLang="en-US" sz="1800" dirty="0">
                <a:latin typeface="Arial" charset="0"/>
              </a:rPr>
              <a:t>es or </a:t>
            </a:r>
            <a:r>
              <a:rPr lang="en-US" altLang="en-US" sz="1800" b="1" u="sng" dirty="0">
                <a:latin typeface="Arial" charset="0"/>
              </a:rPr>
              <a:t>N</a:t>
            </a:r>
            <a:r>
              <a:rPr lang="en-US" altLang="en-US" sz="1800" dirty="0">
                <a:latin typeface="Arial" charset="0"/>
              </a:rPr>
              <a:t>o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there is evidence the structure is no longer in service, then circle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make a note in the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explanation of condition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regarding the circumstances (e.g. guide fence is down)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Provide comment/explanation if “No” (e.g. guide fencing is down)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141D2-B4AF-0CF6-36F0-E4B7954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Structure In Use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63864-B007-C4DE-E23C-9DAA0B0FB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454F-7664-108F-CECD-FC0335F1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Governing Elements – (refer to 1.10.5 and 10.7 (Bridges), 1.10.10 and 13.8.7 (Culverts)).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Road Alignment rating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/>
              <a:t>Roadway Surface rating (Culvert GS only)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Traffic Safety Features rating (except improperly lapped guardrail)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Bank Stability rating of 4 or less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Drainage rating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A5701-2D1D-9FE8-C00F-429C026F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latin typeface="Arial" panose="020B0604020202020204" pitchFamily="34" charset="0"/>
              </a:rPr>
              <a:t>General Rating – Grade Separations – Road Under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E70B1-5927-5B21-4AB0-8BB9B1B13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A586CBF1-ACBF-687A-28DD-6711145F5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786063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878316E6-3A1C-FD3A-C8BF-F942F3249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/>
          <a:stretch/>
        </p:blipFill>
        <p:spPr bwMode="auto">
          <a:xfrm>
            <a:off x="798128" y="1419622"/>
            <a:ext cx="75477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2E3A4-ACC1-CB49-31AB-1EDE5143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8640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latin typeface="Arial" panose="020B0604020202020204" pitchFamily="34" charset="0"/>
              </a:rPr>
              <a:t>Sample Completed Form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</a:rPr>
              <a:t>Grade Separation – Road Under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AACE6-8C6F-A231-4199-13053EFFD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40E3-0259-64D5-BF13-753067EF6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Governing Elements – (refer to 1.10.10 and 13.8.7)</a:t>
            </a:r>
          </a:p>
          <a:p>
            <a:pPr lvl="1">
              <a:buFontTx/>
              <a:buChar char="–"/>
              <a:defRPr/>
            </a:pPr>
            <a:endParaRPr lang="en-US" altLang="en-US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r>
              <a:rPr lang="en-US" altLang="en-US" sz="1600" dirty="0">
                <a:latin typeface="Arial" charset="0"/>
              </a:rPr>
              <a:t>Road Surface rating</a:t>
            </a:r>
          </a:p>
          <a:p>
            <a:pPr lvl="1">
              <a:buFontTx/>
              <a:buChar char="–"/>
              <a:defRPr/>
            </a:pPr>
            <a:endParaRPr lang="en-US" altLang="en-US" sz="1600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r>
              <a:rPr lang="en-US" altLang="en-US" sz="1600" dirty="0">
                <a:latin typeface="Arial" charset="0"/>
              </a:rPr>
              <a:t>Drainage rating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EDEDE-E41E-6607-85DE-3ED22916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General Rating – Animal or Pedestrian Underpasses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EC109-8771-7510-890F-5AE1F0BCF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7BBD-5170-CAED-1DDA-7A7CC429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9622"/>
            <a:ext cx="8229600" cy="3168352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The Grade Separation section is different for bridges and culverts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H &amp; V road alignment passing </a:t>
            </a:r>
            <a:r>
              <a:rPr lang="en-US" altLang="en-US" sz="1800" u="sng" dirty="0">
                <a:latin typeface="Arial" charset="0"/>
              </a:rPr>
              <a:t>under</a:t>
            </a:r>
            <a:r>
              <a:rPr lang="en-US" altLang="en-US" sz="1800" dirty="0">
                <a:latin typeface="Arial" charset="0"/>
              </a:rPr>
              <a:t> Bridge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Grade Separations </a:t>
            </a:r>
            <a:r>
              <a:rPr lang="en-US" altLang="en-US" sz="1800" dirty="0">
                <a:latin typeface="Arial" charset="0"/>
              </a:rPr>
              <a:t>or 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through</a:t>
            </a:r>
            <a:r>
              <a:rPr kumimoji="0" lang="en-US" altLang="en-US" sz="1800" b="0" i="0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charset="0"/>
              </a:rPr>
              <a:t>Culvert Grade Separations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Includes road surface condition for bridge GS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Road surface given separate rating for culvert GS 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Does </a:t>
            </a:r>
            <a:r>
              <a:rPr lang="en-US" altLang="en-US" sz="1800" u="sng" dirty="0">
                <a:latin typeface="Arial" charset="0"/>
              </a:rPr>
              <a:t>not</a:t>
            </a:r>
            <a:r>
              <a:rPr lang="en-US" altLang="en-US" sz="1800" dirty="0">
                <a:latin typeface="Arial" charset="0"/>
              </a:rPr>
              <a:t> refer to road above (rated in Approach Road section)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F56A7-1F9B-2383-F73A-C8D02509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- Road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Alignment</a:t>
            </a:r>
            <a:r>
              <a:rPr lang="en-US" altLang="en-US" sz="3200" b="1" dirty="0">
                <a:latin typeface="Arial" panose="020B0604020202020204" pitchFamily="34" charset="0"/>
              </a:rPr>
              <a:t> </a:t>
            </a:r>
            <a:r>
              <a:rPr lang="en-US" altLang="en-US" sz="3200" b="1" u="sng" dirty="0">
                <a:latin typeface="Arial" panose="020B0604020202020204" pitchFamily="34" charset="0"/>
              </a:rPr>
              <a:t>Under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7E7D-323D-DB6F-982A-B0FBD454D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7224540D-215A-7647-F767-A4FF181B4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786063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71D1B382-7C12-AD1A-FA28-58DF2CF1D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66" y="1449908"/>
            <a:ext cx="6063828" cy="28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0DB72F-B175-DDED-8140-40E27509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Sample Completed Form</a:t>
            </a:r>
            <a:br>
              <a:rPr lang="en-US" altLang="en-US" b="1" dirty="0">
                <a:latin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</a:rPr>
              <a:t>Animal Under Pass</a:t>
            </a:r>
            <a:br>
              <a:rPr lang="en-US" altLang="en-US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E820D-F385-FB36-1BA9-5A236E895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E6E1C-9F5D-FD42-9FCB-B1D61350B63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4245EF-B7D7-E5EE-60B8-CD573F6F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22351"/>
            <a:ext cx="8229600" cy="3421608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dirty="0"/>
              <a:t>Inspection and rating considerations include: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Evaluating Horizontal  Vertical alignment for 1 km each direction</a:t>
            </a:r>
            <a:r>
              <a:rPr lang="en-US" altLang="en-US" sz="1600" dirty="0">
                <a:latin typeface="Arial" charset="0"/>
              </a:rPr>
              <a:t>, then summarized in a single Road Alignment rating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vertical and horizontal alignment  that may contribute to damage to the bridge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look for indications of reduced vertical clearance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Bridge GS includes condition of road that may lead to damage of the bridge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Railway, pedestrian / stock / animal passes and utilities alignments are rated </a:t>
            </a:r>
            <a:r>
              <a:rPr lang="ja-JP" altLang="en-US" dirty="0"/>
              <a:t>“</a:t>
            </a:r>
            <a:r>
              <a:rPr lang="en-US" dirty="0"/>
              <a:t>X</a:t>
            </a:r>
            <a:r>
              <a:rPr lang="ja-JP" altLang="en-US" dirty="0"/>
              <a:t>”</a:t>
            </a:r>
            <a:endParaRPr lang="en-CA" altLang="ja-JP" dirty="0"/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CA" altLang="ja-JP" sz="900" dirty="0"/>
          </a:p>
          <a:p>
            <a:pPr marL="342900" lvl="1" indent="0">
              <a:buNone/>
              <a:defRPr/>
            </a:pPr>
            <a:r>
              <a:rPr lang="en-US" altLang="en-US" sz="1600" dirty="0">
                <a:latin typeface="Arial" charset="0"/>
              </a:rPr>
              <a:t>If alignment can be safely driven at legal or posted speed limit rate 5 or more.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CA" altLang="ja-JP" dirty="0"/>
          </a:p>
          <a:p>
            <a:pPr marL="557213" lvl="1" indent="-214313">
              <a:spcBef>
                <a:spcPct val="20000"/>
              </a:spcBef>
              <a:defRPr/>
            </a:pPr>
            <a:endParaRPr lang="en-US" b="1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340180-AD4C-7A30-02C1-67B88E89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Alignment - Rating</a:t>
            </a:r>
          </a:p>
        </p:txBody>
      </p:sp>
    </p:spTree>
    <p:extLst>
      <p:ext uri="{BB962C8B-B14F-4D97-AF65-F5344CB8AC3E}">
        <p14:creationId xmlns:p14="http://schemas.microsoft.com/office/powerpoint/2010/main" val="398612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E6E1C-9F5D-FD42-9FCB-B1D61350B63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F4F27-2005-DCBB-AD80-D4953F7F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82188"/>
            <a:ext cx="8229600" cy="3405785"/>
          </a:xfrm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400" dirty="0"/>
              <a:t>The grade separation section of the BIM inspection form replaces the channel section for structures that are not over streams.  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400" dirty="0"/>
              <a:t>Grade Separation Section for a bridge:</a:t>
            </a:r>
          </a:p>
          <a:p>
            <a:endParaRPr lang="en-US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83457C-5970-7C40-FA6B-7B69C190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Separation - Bridge</a:t>
            </a: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68850" y="2113707"/>
            <a:ext cx="7360659" cy="24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0522C19-F53A-BF8C-37F3-8F481F61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16E4093A-B949-A593-DA81-B730191E2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1203598"/>
            <a:ext cx="4604395" cy="345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45578-3CE7-53CE-467B-4654A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984776" cy="792088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Bridge Grade Separation – Road Under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1D6F-07C4-5A4C-51C6-892C58408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0522C19-F53A-BF8C-37F3-8F481F61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16E4093A-B949-A593-DA81-B730191E2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9802" y="1203736"/>
            <a:ext cx="4604395" cy="34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45578-3CE7-53CE-467B-4654A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984776" cy="792088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Bridge Grade Separation – Road Under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1D6F-07C4-5A4C-51C6-892C58408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666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rta - Goverment" id="{B5B9DE0F-B4AD-4032-AF5B-DF91C75EA15F}" vid="{0F13C157-AA60-4577-BBE0-D12A7DEBDB48}"/>
    </a:ext>
  </a:extLst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Alberta - Goverment</Template>
  <TotalTime>1323</TotalTime>
  <Words>1880</Words>
  <Application>Microsoft Office PowerPoint</Application>
  <PresentationFormat>On-screen Show (16:9)</PresentationFormat>
  <Paragraphs>310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Noto Sans Symbols</vt:lpstr>
      <vt:lpstr>Times New Roman</vt:lpstr>
      <vt:lpstr>Wingdings</vt:lpstr>
      <vt:lpstr>Alberta - Goverment</vt:lpstr>
      <vt:lpstr>Body slides</vt:lpstr>
      <vt:lpstr>1_Body slides</vt:lpstr>
      <vt:lpstr>2_Body slides</vt:lpstr>
      <vt:lpstr>GRADE SEPARATION INSPECTION &amp; RATING</vt:lpstr>
      <vt:lpstr>Grade Separation Form</vt:lpstr>
      <vt:lpstr>Grade Separation Form</vt:lpstr>
      <vt:lpstr>Grade Separation Form</vt:lpstr>
      <vt:lpstr>Grade Separation - Road Alignment Under </vt:lpstr>
      <vt:lpstr>Road Alignment - Rating</vt:lpstr>
      <vt:lpstr>Grade Separation - Bridge</vt:lpstr>
      <vt:lpstr>Bridge Grade Separation – Road Under  Grade Separation Road Alignment (rating road under) </vt:lpstr>
      <vt:lpstr>Bridge Grade Separation – Road Under  Grade Separation Road Alignment (rating road under) </vt:lpstr>
      <vt:lpstr>Grade Separation - Culvert</vt:lpstr>
      <vt:lpstr>Culvert Grade Separation  Grade Separation Road Alignment (rating road under)  </vt:lpstr>
      <vt:lpstr>Culvert Grade Separation  Grade Separation Road alignment (rating road under)  </vt:lpstr>
      <vt:lpstr>Bridge or Culvert Grade Separation Pedestrian, Animal, Railroad Underpass </vt:lpstr>
      <vt:lpstr>Culvert Grade Separation Form Wildlife, Cattle, Pedestrian - Road Alignment UNDER Rated X  </vt:lpstr>
      <vt:lpstr>Culvert Grade Separation – Pedestrian  Grade Separation Road Alignment UNDER Rated X  </vt:lpstr>
      <vt:lpstr>Grade Separation BP – Animal Underpass Grade Separation Road Alignment UNDER Rated X  </vt:lpstr>
      <vt:lpstr>Grade Separation TT – Animal Underpass Grade Separation Road Alignment UNDER Rated X  </vt:lpstr>
      <vt:lpstr>Grade Separation TT – Animal Underpass Grade Separation Road Alignment UNDER Rated X  </vt:lpstr>
      <vt:lpstr>Bridge Grade Separation Form Wildlife, Cattle, Pedestrian - Road Alignment UNDER Rated X  </vt:lpstr>
      <vt:lpstr>Bridge Grade Separation – Wildlife Underpass      Grade Separation Road Alignment UNDER Rated X   </vt:lpstr>
      <vt:lpstr>Bridge Grade Separation – Pedestrian Underpass      Grade Separation Road Alignment UNDER Rated X   </vt:lpstr>
      <vt:lpstr>Bridge Grade Separation - RXR UNDER Rail Alignment UNDER Rated X</vt:lpstr>
      <vt:lpstr>Grade Separation – Railroad Overpass    Rail Alignment Rated X  </vt:lpstr>
      <vt:lpstr>Culvert Grade Separation – RxR Underpass Rail Alignment UNDER Rated X</vt:lpstr>
      <vt:lpstr>Grade Separation – Culvert RXR Underpass    Rail Alignment Rated X  </vt:lpstr>
      <vt:lpstr>Bridge or Culvert Grade Separation Pedestrian, Animal, Railroad Overpass </vt:lpstr>
      <vt:lpstr>Bridge or Culvert Grade Separation Form Wildlife Overpass – Horizontal &amp; Vertical Alignment Rated X </vt:lpstr>
      <vt:lpstr>Culvert Grade Separation - Wildlife Overpass  Vertical &amp; Horizontal Road Alignment (Over) are Rated X so Gen. Rating = 5   </vt:lpstr>
      <vt:lpstr>Bridge Grade Separation Form – RxR Overpass Rail Alignment OVER Rated X  </vt:lpstr>
      <vt:lpstr>Bridge Grade Separation – RXR Overpass (Cl. A)     Horizontal and Vertical Alignment of Railway (OVER) Rated X so Gen. Rating = 5 </vt:lpstr>
      <vt:lpstr>PowerPoint Presentation</vt:lpstr>
      <vt:lpstr>Traffic Safety Features </vt:lpstr>
      <vt:lpstr>Traffic Safety Features</vt:lpstr>
      <vt:lpstr>PowerPoint Presentation</vt:lpstr>
      <vt:lpstr>Bank Stability </vt:lpstr>
      <vt:lpstr>Drainage </vt:lpstr>
      <vt:lpstr>Drainage – Bridge or Culvert GS</vt:lpstr>
      <vt:lpstr>Bridge Grade Separation – Poor Drainage</vt:lpstr>
      <vt:lpstr>Bridge Grade Separation – Poor Drainage</vt:lpstr>
      <vt:lpstr>Bridge Grade Separation – Poor Drainage</vt:lpstr>
      <vt:lpstr>Bridge Grade Separation – Poor Drainage</vt:lpstr>
      <vt:lpstr>PowerPoint Presentation</vt:lpstr>
      <vt:lpstr>Animal Underpass – Other Drainage Considerations </vt:lpstr>
      <vt:lpstr>Animal Underpass – Handles Drainage</vt:lpstr>
      <vt:lpstr>Lighting </vt:lpstr>
      <vt:lpstr>Structure In Use </vt:lpstr>
      <vt:lpstr>General Rating – Grade Separations – Road Under </vt:lpstr>
      <vt:lpstr>Sample Completed Form Grade Separation – Road Under </vt:lpstr>
      <vt:lpstr>General Rating – Animal or Pedestrian Underpasses </vt:lpstr>
      <vt:lpstr>Sample Completed Form Animal Under Pass </vt:lpstr>
      <vt:lpstr>Questions?</vt:lpstr>
    </vt:vector>
  </TitlesOfParts>
  <Company>BVBS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Garry Roberts</dc:creator>
  <cp:lastModifiedBy>Garry Roberts</cp:lastModifiedBy>
  <cp:revision>141</cp:revision>
  <dcterms:created xsi:type="dcterms:W3CDTF">2005-08-21T17:55:11Z</dcterms:created>
  <dcterms:modified xsi:type="dcterms:W3CDTF">2023-05-10T00:52:19Z</dcterms:modified>
</cp:coreProperties>
</file>