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8" r:id="rId2"/>
    <p:sldId id="329" r:id="rId3"/>
    <p:sldId id="320" r:id="rId4"/>
    <p:sldId id="332" r:id="rId5"/>
    <p:sldId id="327" r:id="rId6"/>
    <p:sldId id="323" r:id="rId7"/>
    <p:sldId id="333" r:id="rId8"/>
    <p:sldId id="334" r:id="rId9"/>
    <p:sldId id="324" r:id="rId10"/>
    <p:sldId id="336" r:id="rId11"/>
    <p:sldId id="32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656" autoAdjust="0"/>
  </p:normalViewPr>
  <p:slideViewPr>
    <p:cSldViewPr>
      <p:cViewPr>
        <p:scale>
          <a:sx n="75" d="100"/>
          <a:sy n="75" d="100"/>
        </p:scale>
        <p:origin x="-1018" y="-1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63B0F-567C-4865-B5E1-BA66104F06BF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64ACA-17A5-4A4D-A0C1-85329392F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499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Messages:</a:t>
            </a:r>
          </a:p>
          <a:p>
            <a:pPr rtl="0" eaLnBrk="1" fontAlgn="t" latinLnBrk="0" hangingPunct="1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buFont typeface="Arial" pitchFamily="34" charset="0"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reference documents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-why we don’t do detailed modelling, rationale for our hydrotechnical guidelines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buFont typeface="Arial" pitchFamily="34" charset="0"/>
              <a:buNone/>
            </a:pPr>
            <a:endParaRPr lang="en-US" dirty="0" smtClean="0"/>
          </a:p>
          <a:p>
            <a:pPr marL="0" lvl="0" indent="0" eaLnBrk="1" hangingPunct="1">
              <a:buFont typeface="Arial" pitchFamily="34" charset="0"/>
              <a:buNone/>
            </a:pPr>
            <a:r>
              <a:rPr lang="en-US" dirty="0" smtClean="0"/>
              <a:t>HIS</a:t>
            </a:r>
            <a:r>
              <a:rPr lang="en-US" baseline="0" dirty="0" smtClean="0"/>
              <a:t> </a:t>
            </a:r>
            <a:r>
              <a:rPr lang="en-US" baseline="0" dirty="0" smtClean="0"/>
              <a:t>database</a:t>
            </a:r>
          </a:p>
          <a:p>
            <a:pPr marL="0" lvl="0" indent="0" eaLnBrk="1" hangingPunct="1">
              <a:buFont typeface="Arial" pitchFamily="34" charset="0"/>
              <a:buNone/>
            </a:pPr>
            <a:r>
              <a:rPr lang="en-US" baseline="0" dirty="0" smtClean="0"/>
              <a:t>Other tools – channel capacity, BPG</a:t>
            </a:r>
          </a:p>
          <a:p>
            <a:pPr marL="0" lvl="0" indent="0" eaLnBrk="1" hangingPunct="1">
              <a:buFont typeface="Arial" pitchFamily="34" charset="0"/>
              <a:buNone/>
            </a:pPr>
            <a:r>
              <a:rPr lang="en-US" baseline="0" dirty="0" smtClean="0"/>
              <a:t>Presentations from previous workshops</a:t>
            </a:r>
          </a:p>
          <a:p>
            <a:pPr marL="0" lvl="0" indent="0" eaLnBrk="1" hangingPunct="1">
              <a:buFont typeface="Arial" pitchFamily="34" charset="0"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Messages: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-what, why, how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Coordinate a plan that works with site constraints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-develop an optimal solution – savings in initial phases, 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-Develop a bridge opening for the structural design to fit into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-References, tools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buFont typeface="Arial" pitchFamily="34" charset="0"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Messages:</a:t>
            </a:r>
          </a:p>
          <a:p>
            <a:pPr rtl="0" eaLnBrk="1" fontAlgn="t" latinLnBrk="0" hangingPunct="1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buFont typeface="Arial" pitchFamily="34" charset="0"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Why: Some sites very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All sites are unique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Without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coordination can end up with bridge to nowhere (Alaska ran out of $)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scope/process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 bridge planning (don’t confuse with FPS) aka preliminary engineering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How:  AT guidelines, tools, data</a:t>
            </a:r>
          </a:p>
          <a:p>
            <a:pPr marL="0" lvl="0" indent="0" eaLnBrk="1" hangingPunct="1">
              <a:buFont typeface="Arial" pitchFamily="34" charset="0"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1" hangingPunct="1">
              <a:buFont typeface="Arial" pitchFamily="34" charset="0"/>
              <a:buNone/>
            </a:pPr>
            <a:r>
              <a:rPr lang="en-US" dirty="0" smtClean="0"/>
              <a:t>-easiest</a:t>
            </a:r>
            <a:r>
              <a:rPr lang="en-US" baseline="0" dirty="0" smtClean="0"/>
              <a:t> time to make changes and find savings (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detailed design or construction)</a:t>
            </a:r>
            <a:endParaRPr lang="en-US" dirty="0" smtClean="0"/>
          </a:p>
          <a:p>
            <a:pPr marL="0" lvl="0" indent="0" eaLnBrk="1" hangingPunct="1">
              <a:buFont typeface="Arial" pitchFamily="34" charset="0"/>
              <a:buNone/>
            </a:pPr>
            <a:r>
              <a:rPr lang="en-US" dirty="0" smtClean="0"/>
              <a:t>-life of 100</a:t>
            </a:r>
            <a:r>
              <a:rPr lang="en-US" baseline="0" dirty="0" smtClean="0"/>
              <a:t> years; design considers short and long term (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road design ~30yrs)</a:t>
            </a:r>
          </a:p>
          <a:p>
            <a:pPr marL="0" lvl="0" indent="0" eaLnBrk="1" hangingPunct="1">
              <a:buFont typeface="Arial" pitchFamily="34" charset="0"/>
              <a:buNone/>
            </a:pPr>
            <a:r>
              <a:rPr lang="en-US" baseline="0" dirty="0" smtClean="0"/>
              <a:t>-high cost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roads (limited budgets, rehab popular</a:t>
            </a:r>
            <a:r>
              <a:rPr lang="en-US" baseline="0" dirty="0" smtClean="0"/>
              <a:t>)</a:t>
            </a:r>
          </a:p>
          <a:p>
            <a:pPr marL="0" lvl="0" indent="0" eaLnBrk="1" hangingPunct="1">
              <a:buFont typeface="Arial" pitchFamily="34" charset="0"/>
              <a:buNone/>
            </a:pPr>
            <a:r>
              <a:rPr lang="en-US" baseline="0" dirty="0" smtClean="0"/>
              <a:t>-examples    – road </a:t>
            </a:r>
            <a:r>
              <a:rPr lang="en-US" baseline="0" dirty="0" err="1" smtClean="0"/>
              <a:t>crossfall</a:t>
            </a:r>
            <a:r>
              <a:rPr lang="en-US" baseline="0" dirty="0" smtClean="0"/>
              <a:t> change</a:t>
            </a:r>
          </a:p>
          <a:p>
            <a:pPr marL="0" lvl="0" indent="0" eaLnBrk="1" hangingPunct="1">
              <a:buFont typeface="Arial" pitchFamily="34" charset="0"/>
              <a:buNone/>
            </a:pPr>
            <a:r>
              <a:rPr lang="en-US" baseline="0" dirty="0" smtClean="0"/>
              <a:t>	- realigned Hwy 2, </a:t>
            </a:r>
            <a:r>
              <a:rPr lang="en-US" baseline="0" dirty="0" err="1" smtClean="0"/>
              <a:t>RoW</a:t>
            </a:r>
            <a:r>
              <a:rPr lang="en-US" baseline="0" dirty="0" smtClean="0"/>
              <a:t> limits/grading/minimize throw away required for ultimate</a:t>
            </a:r>
            <a:endParaRPr lang="en-US" baseline="0" dirty="0" smtClean="0"/>
          </a:p>
          <a:p>
            <a:pPr marL="0" lvl="0" indent="0" eaLnBrk="1" hangingPunct="1">
              <a:buFont typeface="Arial" pitchFamily="34" charset="0"/>
              <a:buNone/>
            </a:pPr>
            <a:endParaRPr lang="en-US" baseline="0" dirty="0" smtClean="0"/>
          </a:p>
          <a:p>
            <a:pPr marL="0" lvl="0" indent="0" eaLnBrk="1" hangingPunct="1">
              <a:buFont typeface="Arial" pitchFamily="34" charset="0"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1" hangingPunct="1">
              <a:buFont typeface="Arial" pitchFamily="34" charset="0"/>
              <a:buNone/>
            </a:pPr>
            <a:r>
              <a:rPr lang="en-US" dirty="0" smtClean="0"/>
              <a:t>-identify</a:t>
            </a:r>
            <a:r>
              <a:rPr lang="en-US" baseline="0" dirty="0" smtClean="0"/>
              <a:t> potential constraints upfront</a:t>
            </a:r>
          </a:p>
          <a:p>
            <a:pPr marL="0" lvl="0" indent="0" eaLnBrk="1" hangingPunct="1">
              <a:buFont typeface="Arial" pitchFamily="34" charset="0"/>
              <a:buNone/>
            </a:pPr>
            <a:r>
              <a:rPr lang="en-US" baseline="0" dirty="0" smtClean="0"/>
              <a:t>-consult with appropriate specialized areas</a:t>
            </a:r>
            <a:endParaRPr lang="en-US" dirty="0" smtClean="0"/>
          </a:p>
          <a:p>
            <a:pPr marL="0" lvl="0" indent="0" eaLnBrk="1" hangingPunct="1">
              <a:buFont typeface="Arial" pitchFamily="34" charset="0"/>
              <a:buNone/>
            </a:pPr>
            <a:r>
              <a:rPr lang="en-US" dirty="0" smtClean="0"/>
              <a:t>-</a:t>
            </a:r>
            <a:r>
              <a:rPr lang="en-US" dirty="0" smtClean="0"/>
              <a:t>typically coordinates and brings together </a:t>
            </a:r>
            <a:r>
              <a:rPr lang="en-US" baseline="0" dirty="0" smtClean="0"/>
              <a:t>other areas </a:t>
            </a:r>
            <a:r>
              <a:rPr lang="en-US" baseline="0" dirty="0" smtClean="0"/>
              <a:t>(</a:t>
            </a:r>
            <a:r>
              <a:rPr lang="en-US" baseline="0" dirty="0" err="1" smtClean="0"/>
              <a:t>geotech</a:t>
            </a:r>
            <a:r>
              <a:rPr lang="en-US" baseline="0" dirty="0" smtClean="0"/>
              <a:t>, structural, </a:t>
            </a:r>
            <a:r>
              <a:rPr lang="en-US" baseline="0" dirty="0" err="1" smtClean="0"/>
              <a:t>enviro</a:t>
            </a:r>
            <a:r>
              <a:rPr lang="en-US" baseline="0" dirty="0" smtClean="0"/>
              <a:t> (fish, birds, trees, contaminants), utilities, historical, roadway)</a:t>
            </a:r>
            <a:endParaRPr lang="en-US" baseline="0" dirty="0" smtClean="0"/>
          </a:p>
          <a:p>
            <a:pPr marL="0" lvl="0" indent="0" eaLnBrk="1" hangingPunct="1">
              <a:buFont typeface="Arial" pitchFamily="34" charset="0"/>
              <a:buNone/>
            </a:pPr>
            <a:r>
              <a:rPr lang="en-US" baseline="0" dirty="0" smtClean="0"/>
              <a:t>-</a:t>
            </a:r>
            <a:r>
              <a:rPr lang="en-US" b="1" baseline="0" dirty="0" smtClean="0"/>
              <a:t>optimize</a:t>
            </a:r>
            <a:r>
              <a:rPr lang="en-US" baseline="0" dirty="0" smtClean="0"/>
              <a:t> all constraints, known and foreseeable to the lifespan of the </a:t>
            </a:r>
            <a:r>
              <a:rPr lang="en-US" baseline="0" dirty="0" smtClean="0"/>
              <a:t>structure</a:t>
            </a:r>
          </a:p>
          <a:p>
            <a:pPr marL="0" lvl="0" indent="0" eaLnBrk="1" hangingPunct="1">
              <a:buFont typeface="Arial" pitchFamily="34" charset="0"/>
              <a:buNone/>
            </a:pPr>
            <a:r>
              <a:rPr lang="en-US" baseline="0" dirty="0" smtClean="0"/>
              <a:t>-pros and cons, costs (now and lifecycle)</a:t>
            </a:r>
            <a:endParaRPr lang="en-US" baseline="0" dirty="0" smtClean="0"/>
          </a:p>
          <a:p>
            <a:pPr marL="0" lvl="0" indent="0" eaLnBrk="1" hangingPunct="1">
              <a:buFont typeface="Arial" pitchFamily="34" charset="0"/>
              <a:buNone/>
            </a:pPr>
            <a:endParaRPr lang="en-US" baseline="0" dirty="0" smtClean="0"/>
          </a:p>
          <a:p>
            <a:pPr marL="0" lvl="0" indent="0" eaLnBrk="1" hangingPunct="1">
              <a:buFont typeface="Arial" pitchFamily="34" charset="0"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-bridge opening that will work for the lifespan of bridge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-link between FPS and detailed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-pass on info to detailed design to fill in opening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-still some room for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flexibilty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(assumed span lengths/depths), small changes to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gradelines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buFont typeface="Arial" pitchFamily="34" charset="0"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-gradeline,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Horozontal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vertical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-Roadway design knowledge (k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values, grades,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road classifications)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-Bridge design knowledge (freeboard, bridge gradients, deck drainage)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-River knowledge (how mobile laterally, design highwater/velocity, detailed design of RPWs)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-Other (geotechnical – benches, shallower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headslopes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environmental -fish, construction – berms, pier placement)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 an opening for structure to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 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-images from BPG tool and GIS (global mapper)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buFont typeface="Arial" pitchFamily="34" charset="0"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-involvement in FPS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-bridge location studies 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-bridge assessments (new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rehab, hydrotechnical input)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-bridge rehab (river engineering)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-detailed design of RPWs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-drainage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stormwater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</a:t>
            </a:r>
          </a:p>
          <a:p>
            <a:pPr marL="0" lvl="0" indent="0" eaLnBrk="1" hangingPunct="1">
              <a:buFont typeface="Arial" pitchFamily="34" charset="0"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 document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and consolidates old documents like hydrotechnical design guidelines</a:t>
            </a:r>
          </a:p>
          <a:p>
            <a:pPr rtl="0" eaLnBrk="1" fontAlgn="t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Describes process, commentary, methodology, tools</a:t>
            </a:r>
          </a:p>
          <a:p>
            <a:pPr rtl="0" eaLnBrk="1" fontAlgn="t" latinLnBrk="0" hangingPunct="1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buFont typeface="Arial" pitchFamily="34" charset="0"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26023" y="228600"/>
            <a:ext cx="1166446" cy="369332"/>
            <a:chOff x="114300" y="297229"/>
            <a:chExt cx="1166446" cy="369332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137746" y="297229"/>
              <a:ext cx="1143000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  <p:pic>
          <p:nvPicPr>
            <p:cNvPr id="7" name="Picture 10" descr="AB Logo blue RGB_reverse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304800"/>
              <a:ext cx="1143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093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7120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852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8641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53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690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98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601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515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030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39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5BA7-8FA2-4D62-8C60-59535E921AFE}" type="datetimeFigureOut">
              <a:rPr lang="en-CA" smtClean="0"/>
              <a:t>31/01/2014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633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berta.transportation.ca/5000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Caroline.Watt@gov.ab.c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berta.transportation.ca/5000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287" y="457200"/>
            <a:ext cx="6829425" cy="651123"/>
          </a:xfrm>
          <a:solidFill>
            <a:schemeClr val="accent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Bridge Engineering Section</a:t>
            </a:r>
            <a:endParaRPr lang="en-CA" dirty="0"/>
          </a:p>
        </p:txBody>
      </p:sp>
      <p:sp>
        <p:nvSpPr>
          <p:cNvPr id="38" name="AutoShape 95">
            <a:hlinkClick r:id="rId3"/>
          </p:cNvPr>
          <p:cNvSpPr>
            <a:spLocks noChangeArrowheads="1"/>
          </p:cNvSpPr>
          <p:nvPr/>
        </p:nvSpPr>
        <p:spPr bwMode="auto">
          <a:xfrm>
            <a:off x="3344863" y="1362076"/>
            <a:ext cx="1539875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latin typeface="Verdana" pitchFamily="34" charset="0"/>
              </a:rPr>
              <a:t>Bridge Management</a:t>
            </a:r>
          </a:p>
        </p:txBody>
      </p:sp>
      <p:sp>
        <p:nvSpPr>
          <p:cNvPr id="39" name="AutoShape 98">
            <a:hlinkClick r:id="rId3"/>
          </p:cNvPr>
          <p:cNvSpPr>
            <a:spLocks noChangeArrowheads="1"/>
          </p:cNvSpPr>
          <p:nvPr/>
        </p:nvSpPr>
        <p:spPr bwMode="auto">
          <a:xfrm>
            <a:off x="3390900" y="1990725"/>
            <a:ext cx="1447800" cy="6858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Verdana" pitchFamily="34" charset="0"/>
              </a:rPr>
              <a:t>New Bridge</a:t>
            </a:r>
            <a:br>
              <a:rPr lang="en-US" sz="1000" b="1" dirty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1000" b="1" dirty="0">
                <a:solidFill>
                  <a:srgbClr val="FF0000"/>
                </a:solidFill>
                <a:latin typeface="Verdana" pitchFamily="34" charset="0"/>
              </a:rPr>
              <a:t> or Existing?</a:t>
            </a:r>
          </a:p>
        </p:txBody>
      </p:sp>
      <p:cxnSp>
        <p:nvCxnSpPr>
          <p:cNvPr id="40" name="AutoShape 100"/>
          <p:cNvCxnSpPr>
            <a:cxnSpLocks noChangeShapeType="1"/>
            <a:stCxn id="38" idx="2"/>
            <a:endCxn id="39" idx="0"/>
          </p:cNvCxnSpPr>
          <p:nvPr/>
        </p:nvCxnSpPr>
        <p:spPr bwMode="auto">
          <a:xfrm flipH="1">
            <a:off x="4114800" y="1743076"/>
            <a:ext cx="1" cy="24764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AutoShape 101">
            <a:hlinkClick r:id="rId3"/>
          </p:cNvPr>
          <p:cNvSpPr>
            <a:spLocks noChangeArrowheads="1"/>
          </p:cNvSpPr>
          <p:nvPr/>
        </p:nvSpPr>
        <p:spPr bwMode="auto">
          <a:xfrm>
            <a:off x="2209800" y="3452813"/>
            <a:ext cx="1371600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 smtClean="0">
                <a:latin typeface="Verdana" pitchFamily="34" charset="0"/>
              </a:rPr>
              <a:t>New Design</a:t>
            </a:r>
            <a:endParaRPr lang="en-US" sz="1000" b="1" dirty="0">
              <a:latin typeface="Verdana" pitchFamily="34" charset="0"/>
            </a:endParaRPr>
          </a:p>
        </p:txBody>
      </p:sp>
      <p:sp>
        <p:nvSpPr>
          <p:cNvPr id="42" name="AutoShape 102">
            <a:hlinkClick r:id="rId3"/>
          </p:cNvPr>
          <p:cNvSpPr>
            <a:spLocks noChangeArrowheads="1"/>
          </p:cNvSpPr>
          <p:nvPr/>
        </p:nvSpPr>
        <p:spPr bwMode="auto">
          <a:xfrm>
            <a:off x="2400300" y="4038600"/>
            <a:ext cx="9906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 smtClean="0">
                <a:latin typeface="Verdana" pitchFamily="34" charset="0"/>
              </a:rPr>
              <a:t>Conceptual</a:t>
            </a:r>
          </a:p>
          <a:p>
            <a:pPr algn="ctr"/>
            <a:r>
              <a:rPr lang="en-US" sz="1000" b="1" dirty="0" smtClean="0">
                <a:latin typeface="Verdana" pitchFamily="34" charset="0"/>
              </a:rPr>
              <a:t>Design</a:t>
            </a:r>
            <a:endParaRPr lang="en-US" sz="1000" b="1" dirty="0">
              <a:latin typeface="Verdana" pitchFamily="34" charset="0"/>
            </a:endParaRPr>
          </a:p>
        </p:txBody>
      </p:sp>
      <p:sp>
        <p:nvSpPr>
          <p:cNvPr id="43" name="AutoShape 103">
            <a:hlinkClick r:id="rId3"/>
          </p:cNvPr>
          <p:cNvSpPr>
            <a:spLocks noChangeArrowheads="1"/>
          </p:cNvSpPr>
          <p:nvPr/>
        </p:nvSpPr>
        <p:spPr bwMode="auto">
          <a:xfrm>
            <a:off x="2400300" y="4610100"/>
            <a:ext cx="9906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latin typeface="Verdana" pitchFamily="34" charset="0"/>
              </a:rPr>
              <a:t>Detailed </a:t>
            </a:r>
            <a:br>
              <a:rPr lang="en-US" sz="1000" b="1" dirty="0">
                <a:latin typeface="Verdana" pitchFamily="34" charset="0"/>
              </a:rPr>
            </a:br>
            <a:r>
              <a:rPr lang="en-US" sz="1000" b="1" dirty="0">
                <a:latin typeface="Verdana" pitchFamily="34" charset="0"/>
              </a:rPr>
              <a:t>Design</a:t>
            </a:r>
          </a:p>
        </p:txBody>
      </p:sp>
      <p:sp>
        <p:nvSpPr>
          <p:cNvPr id="44" name="AutoShape 104">
            <a:hlinkClick r:id="rId3"/>
          </p:cNvPr>
          <p:cNvSpPr>
            <a:spLocks noChangeArrowheads="1"/>
          </p:cNvSpPr>
          <p:nvPr/>
        </p:nvSpPr>
        <p:spPr bwMode="auto">
          <a:xfrm>
            <a:off x="3274219" y="5448300"/>
            <a:ext cx="1679574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 smtClean="0">
                <a:latin typeface="Verdana" pitchFamily="34" charset="0"/>
              </a:rPr>
              <a:t>Tender Preparation </a:t>
            </a:r>
          </a:p>
          <a:p>
            <a:pPr algn="ctr"/>
            <a:r>
              <a:rPr lang="en-US" sz="1000" b="1" dirty="0" smtClean="0">
                <a:latin typeface="Verdana" pitchFamily="34" charset="0"/>
              </a:rPr>
              <a:t>and Advertisement</a:t>
            </a:r>
            <a:endParaRPr lang="en-US" sz="1000" b="1" dirty="0">
              <a:latin typeface="Verdana" pitchFamily="34" charset="0"/>
            </a:endParaRPr>
          </a:p>
        </p:txBody>
      </p:sp>
      <p:sp>
        <p:nvSpPr>
          <p:cNvPr id="45" name="AutoShape 105">
            <a:hlinkClick r:id="rId3"/>
          </p:cNvPr>
          <p:cNvSpPr>
            <a:spLocks noChangeArrowheads="1"/>
          </p:cNvSpPr>
          <p:nvPr/>
        </p:nvSpPr>
        <p:spPr bwMode="auto">
          <a:xfrm>
            <a:off x="3275807" y="6057900"/>
            <a:ext cx="1677986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latin typeface="Verdana" pitchFamily="34" charset="0"/>
              </a:rPr>
              <a:t>Construction</a:t>
            </a:r>
          </a:p>
        </p:txBody>
      </p:sp>
      <p:sp>
        <p:nvSpPr>
          <p:cNvPr id="46" name="AutoShape 106">
            <a:hlinkClick r:id="rId3"/>
          </p:cNvPr>
          <p:cNvSpPr>
            <a:spLocks noChangeArrowheads="1"/>
          </p:cNvSpPr>
          <p:nvPr/>
        </p:nvSpPr>
        <p:spPr bwMode="auto">
          <a:xfrm>
            <a:off x="7010400" y="3459957"/>
            <a:ext cx="1079500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 smtClean="0">
                <a:latin typeface="Verdana" pitchFamily="34" charset="0"/>
              </a:rPr>
              <a:t>Rehabilitation</a:t>
            </a:r>
          </a:p>
          <a:p>
            <a:pPr algn="ctr"/>
            <a:r>
              <a:rPr lang="en-US" sz="1000" b="1" dirty="0" smtClean="0">
                <a:latin typeface="Verdana" pitchFamily="34" charset="0"/>
              </a:rPr>
              <a:t>Design</a:t>
            </a:r>
            <a:endParaRPr lang="en-US" sz="1000" b="1" dirty="0">
              <a:latin typeface="Verdana" pitchFamily="34" charset="0"/>
            </a:endParaRPr>
          </a:p>
        </p:txBody>
      </p:sp>
      <p:sp>
        <p:nvSpPr>
          <p:cNvPr id="47" name="AutoShape 107">
            <a:hlinkClick r:id="rId3"/>
          </p:cNvPr>
          <p:cNvSpPr>
            <a:spLocks noChangeArrowheads="1"/>
          </p:cNvSpPr>
          <p:nvPr/>
        </p:nvSpPr>
        <p:spPr bwMode="auto">
          <a:xfrm>
            <a:off x="4572000" y="3300413"/>
            <a:ext cx="1447800" cy="6858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Verdana" pitchFamily="34" charset="0"/>
              </a:rPr>
              <a:t>Repair or</a:t>
            </a:r>
            <a:br>
              <a:rPr lang="en-US" sz="1000" b="1" dirty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1000" b="1" dirty="0">
                <a:solidFill>
                  <a:srgbClr val="FF0000"/>
                </a:solidFill>
                <a:latin typeface="Verdana" pitchFamily="34" charset="0"/>
              </a:rPr>
              <a:t>Replace?</a:t>
            </a:r>
          </a:p>
        </p:txBody>
      </p:sp>
      <p:sp>
        <p:nvSpPr>
          <p:cNvPr id="48" name="AutoShape 109">
            <a:hlinkClick r:id="rId3"/>
          </p:cNvPr>
          <p:cNvSpPr>
            <a:spLocks noChangeArrowheads="1"/>
          </p:cNvSpPr>
          <p:nvPr/>
        </p:nvSpPr>
        <p:spPr bwMode="auto">
          <a:xfrm>
            <a:off x="4838700" y="2590800"/>
            <a:ext cx="914400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latin typeface="Verdana" pitchFamily="34" charset="0"/>
              </a:rPr>
              <a:t>Bridge </a:t>
            </a:r>
            <a:br>
              <a:rPr lang="en-US" sz="1000" b="1" dirty="0">
                <a:latin typeface="Verdana" pitchFamily="34" charset="0"/>
              </a:rPr>
            </a:br>
            <a:r>
              <a:rPr lang="en-US" sz="1000" b="1" dirty="0">
                <a:latin typeface="Verdana" pitchFamily="34" charset="0"/>
              </a:rPr>
              <a:t>Assessment</a:t>
            </a:r>
          </a:p>
        </p:txBody>
      </p:sp>
      <p:sp>
        <p:nvSpPr>
          <p:cNvPr id="49" name="AutoShape 110">
            <a:hlinkClick r:id="rId3"/>
          </p:cNvPr>
          <p:cNvSpPr>
            <a:spLocks noChangeArrowheads="1"/>
          </p:cNvSpPr>
          <p:nvPr/>
        </p:nvSpPr>
        <p:spPr bwMode="auto">
          <a:xfrm>
            <a:off x="6219823" y="1362076"/>
            <a:ext cx="1330326" cy="3619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latin typeface="Verdana" pitchFamily="34" charset="0"/>
              </a:rPr>
              <a:t>Bridge </a:t>
            </a:r>
            <a:r>
              <a:rPr lang="en-US" sz="1000" b="1" dirty="0" smtClean="0">
                <a:latin typeface="Verdana" pitchFamily="34" charset="0"/>
              </a:rPr>
              <a:t>Inspection</a:t>
            </a:r>
          </a:p>
          <a:p>
            <a:pPr algn="ctr"/>
            <a:r>
              <a:rPr lang="en-US" sz="1000" b="1" dirty="0" smtClean="0">
                <a:latin typeface="Verdana" pitchFamily="34" charset="0"/>
              </a:rPr>
              <a:t> &amp; Maintenance</a:t>
            </a:r>
            <a:endParaRPr lang="en-US" sz="1000" b="1" dirty="0">
              <a:latin typeface="Verdana" pitchFamily="34" charset="0"/>
            </a:endParaRPr>
          </a:p>
        </p:txBody>
      </p:sp>
      <p:cxnSp>
        <p:nvCxnSpPr>
          <p:cNvPr id="51" name="AutoShape 111"/>
          <p:cNvCxnSpPr>
            <a:cxnSpLocks noChangeShapeType="1"/>
            <a:stCxn id="39" idx="1"/>
            <a:endCxn id="41" idx="0"/>
          </p:cNvCxnSpPr>
          <p:nvPr/>
        </p:nvCxnSpPr>
        <p:spPr bwMode="auto">
          <a:xfrm rot="10800000" flipV="1">
            <a:off x="2895600" y="2333625"/>
            <a:ext cx="495300" cy="11191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AutoShape 112"/>
          <p:cNvCxnSpPr>
            <a:cxnSpLocks noChangeShapeType="1"/>
            <a:stCxn id="39" idx="3"/>
            <a:endCxn id="48" idx="0"/>
          </p:cNvCxnSpPr>
          <p:nvPr/>
        </p:nvCxnSpPr>
        <p:spPr bwMode="auto">
          <a:xfrm>
            <a:off x="4838700" y="2333625"/>
            <a:ext cx="457200" cy="2571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AutoShape 113"/>
          <p:cNvCxnSpPr>
            <a:cxnSpLocks noChangeShapeType="1"/>
            <a:stCxn id="48" idx="2"/>
            <a:endCxn id="47" idx="0"/>
          </p:cNvCxnSpPr>
          <p:nvPr/>
        </p:nvCxnSpPr>
        <p:spPr bwMode="auto">
          <a:xfrm>
            <a:off x="5295900" y="2971800"/>
            <a:ext cx="0" cy="3286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AutoShape 114"/>
          <p:cNvCxnSpPr>
            <a:cxnSpLocks noChangeShapeType="1"/>
            <a:stCxn id="41" idx="2"/>
            <a:endCxn id="42" idx="0"/>
          </p:cNvCxnSpPr>
          <p:nvPr/>
        </p:nvCxnSpPr>
        <p:spPr bwMode="auto">
          <a:xfrm>
            <a:off x="2895600" y="3833813"/>
            <a:ext cx="0" cy="204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AutoShape 115"/>
          <p:cNvCxnSpPr>
            <a:cxnSpLocks noChangeShapeType="1"/>
            <a:stCxn id="42" idx="2"/>
            <a:endCxn id="43" idx="0"/>
          </p:cNvCxnSpPr>
          <p:nvPr/>
        </p:nvCxnSpPr>
        <p:spPr bwMode="auto">
          <a:xfrm>
            <a:off x="2895600" y="4419600"/>
            <a:ext cx="0" cy="190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116"/>
          <p:cNvCxnSpPr>
            <a:cxnSpLocks noChangeShapeType="1"/>
            <a:stCxn id="47" idx="1"/>
            <a:endCxn id="41" idx="3"/>
          </p:cNvCxnSpPr>
          <p:nvPr/>
        </p:nvCxnSpPr>
        <p:spPr bwMode="auto">
          <a:xfrm flipH="1">
            <a:off x="3581400" y="3643313"/>
            <a:ext cx="990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AutoShape 121"/>
          <p:cNvCxnSpPr>
            <a:cxnSpLocks noChangeShapeType="1"/>
            <a:stCxn id="49" idx="1"/>
            <a:endCxn id="38" idx="3"/>
          </p:cNvCxnSpPr>
          <p:nvPr/>
        </p:nvCxnSpPr>
        <p:spPr bwMode="auto">
          <a:xfrm flipH="1">
            <a:off x="4884738" y="1543052"/>
            <a:ext cx="1335085" cy="9524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123"/>
          <p:cNvCxnSpPr>
            <a:cxnSpLocks noChangeShapeType="1"/>
            <a:stCxn id="44" idx="2"/>
            <a:endCxn id="45" idx="0"/>
          </p:cNvCxnSpPr>
          <p:nvPr/>
        </p:nvCxnSpPr>
        <p:spPr bwMode="auto">
          <a:xfrm>
            <a:off x="4114006" y="5829300"/>
            <a:ext cx="794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6019800" y="3404395"/>
            <a:ext cx="581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 dirty="0"/>
              <a:t>Repair</a:t>
            </a:r>
          </a:p>
        </p:txBody>
      </p:sp>
      <p:sp>
        <p:nvSpPr>
          <p:cNvPr id="60" name="Text Box 52"/>
          <p:cNvSpPr txBox="1">
            <a:spLocks noChangeArrowheads="1"/>
          </p:cNvSpPr>
          <p:nvPr/>
        </p:nvSpPr>
        <p:spPr bwMode="auto">
          <a:xfrm>
            <a:off x="3962400" y="3399633"/>
            <a:ext cx="6746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 dirty="0"/>
              <a:t>Replace</a:t>
            </a:r>
          </a:p>
        </p:txBody>
      </p:sp>
      <p:sp>
        <p:nvSpPr>
          <p:cNvPr id="61" name="Text Box 52"/>
          <p:cNvSpPr txBox="1">
            <a:spLocks noChangeArrowheads="1"/>
          </p:cNvSpPr>
          <p:nvPr/>
        </p:nvSpPr>
        <p:spPr bwMode="auto">
          <a:xfrm>
            <a:off x="4811713" y="2087562"/>
            <a:ext cx="6810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 dirty="0"/>
              <a:t>Existing</a:t>
            </a:r>
          </a:p>
        </p:txBody>
      </p:sp>
      <p:sp>
        <p:nvSpPr>
          <p:cNvPr id="62" name="Text Box 52"/>
          <p:cNvSpPr txBox="1">
            <a:spLocks noChangeArrowheads="1"/>
          </p:cNvSpPr>
          <p:nvPr/>
        </p:nvSpPr>
        <p:spPr bwMode="auto">
          <a:xfrm>
            <a:off x="2865438" y="2076450"/>
            <a:ext cx="447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 dirty="0"/>
              <a:t>New</a:t>
            </a:r>
          </a:p>
        </p:txBody>
      </p:sp>
      <p:sp>
        <p:nvSpPr>
          <p:cNvPr id="63" name="Freeform 62"/>
          <p:cNvSpPr/>
          <p:nvPr/>
        </p:nvSpPr>
        <p:spPr>
          <a:xfrm>
            <a:off x="4114802" y="3840957"/>
            <a:ext cx="3435348" cy="1378743"/>
          </a:xfrm>
          <a:custGeom>
            <a:avLst/>
            <a:gdLst>
              <a:gd name="connsiteX0" fmla="*/ 0 w 1571625"/>
              <a:gd name="connsiteY0" fmla="*/ 1362075 h 1362075"/>
              <a:gd name="connsiteX1" fmla="*/ 1571625 w 1571625"/>
              <a:gd name="connsiteY1" fmla="*/ 1362075 h 1362075"/>
              <a:gd name="connsiteX2" fmla="*/ 1571625 w 1571625"/>
              <a:gd name="connsiteY2" fmla="*/ 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1625" h="1362075">
                <a:moveTo>
                  <a:pt x="0" y="1362075"/>
                </a:moveTo>
                <a:lnTo>
                  <a:pt x="1571625" y="1362075"/>
                </a:lnTo>
                <a:lnTo>
                  <a:pt x="15716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Freeform 63"/>
          <p:cNvSpPr/>
          <p:nvPr/>
        </p:nvSpPr>
        <p:spPr>
          <a:xfrm>
            <a:off x="2895600" y="4991100"/>
            <a:ext cx="1219201" cy="457200"/>
          </a:xfrm>
          <a:custGeom>
            <a:avLst/>
            <a:gdLst>
              <a:gd name="connsiteX0" fmla="*/ 0 w 1819275"/>
              <a:gd name="connsiteY0" fmla="*/ 0 h 1409700"/>
              <a:gd name="connsiteX1" fmla="*/ 0 w 1819275"/>
              <a:gd name="connsiteY1" fmla="*/ 723900 h 1409700"/>
              <a:gd name="connsiteX2" fmla="*/ 1819275 w 1819275"/>
              <a:gd name="connsiteY2" fmla="*/ 723900 h 1409700"/>
              <a:gd name="connsiteX3" fmla="*/ 1819275 w 1819275"/>
              <a:gd name="connsiteY3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9275" h="1409700">
                <a:moveTo>
                  <a:pt x="0" y="0"/>
                </a:moveTo>
                <a:lnTo>
                  <a:pt x="0" y="723900"/>
                </a:lnTo>
                <a:lnTo>
                  <a:pt x="1819275" y="723900"/>
                </a:lnTo>
                <a:lnTo>
                  <a:pt x="1819275" y="1409700"/>
                </a:lnTo>
              </a:path>
            </a:pathLst>
          </a:custGeom>
          <a:noFill/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5" name="AutoShape 116"/>
          <p:cNvCxnSpPr>
            <a:cxnSpLocks noChangeShapeType="1"/>
          </p:cNvCxnSpPr>
          <p:nvPr/>
        </p:nvCxnSpPr>
        <p:spPr bwMode="auto">
          <a:xfrm flipH="1">
            <a:off x="6019800" y="3643313"/>
            <a:ext cx="990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AutoShape 110">
            <a:hlinkClick r:id="rId3"/>
          </p:cNvPr>
          <p:cNvSpPr>
            <a:spLocks noChangeArrowheads="1"/>
          </p:cNvSpPr>
          <p:nvPr/>
        </p:nvSpPr>
        <p:spPr bwMode="auto">
          <a:xfrm flipH="1">
            <a:off x="609600" y="1362076"/>
            <a:ext cx="1479548" cy="3619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 smtClean="0">
                <a:latin typeface="Verdana" pitchFamily="34" charset="0"/>
              </a:rPr>
              <a:t>Functional Planning</a:t>
            </a:r>
            <a:endParaRPr lang="en-US" sz="1000" b="1" dirty="0">
              <a:latin typeface="Verdana" pitchFamily="34" charset="0"/>
            </a:endParaRPr>
          </a:p>
        </p:txBody>
      </p:sp>
      <p:cxnSp>
        <p:nvCxnSpPr>
          <p:cNvPr id="67" name="AutoShape 121"/>
          <p:cNvCxnSpPr>
            <a:cxnSpLocks noChangeShapeType="1"/>
            <a:stCxn id="66" idx="1"/>
          </p:cNvCxnSpPr>
          <p:nvPr/>
        </p:nvCxnSpPr>
        <p:spPr bwMode="auto">
          <a:xfrm>
            <a:off x="2089148" y="1543052"/>
            <a:ext cx="1255715" cy="9524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Freeform 67"/>
          <p:cNvSpPr/>
          <p:nvPr/>
        </p:nvSpPr>
        <p:spPr>
          <a:xfrm>
            <a:off x="4962525" y="1543050"/>
            <a:ext cx="3552825" cy="4714875"/>
          </a:xfrm>
          <a:custGeom>
            <a:avLst/>
            <a:gdLst>
              <a:gd name="connsiteX0" fmla="*/ 0 w 3552825"/>
              <a:gd name="connsiteY0" fmla="*/ 4714875 h 4714875"/>
              <a:gd name="connsiteX1" fmla="*/ 3552825 w 3552825"/>
              <a:gd name="connsiteY1" fmla="*/ 4714875 h 4714875"/>
              <a:gd name="connsiteX2" fmla="*/ 3552825 w 3552825"/>
              <a:gd name="connsiteY2" fmla="*/ 0 h 4714875"/>
              <a:gd name="connsiteX3" fmla="*/ 3343275 w 3552825"/>
              <a:gd name="connsiteY3" fmla="*/ 0 h 4714875"/>
              <a:gd name="connsiteX4" fmla="*/ 2600325 w 3552825"/>
              <a:gd name="connsiteY4" fmla="*/ 0 h 471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4714875">
                <a:moveTo>
                  <a:pt x="0" y="4714875"/>
                </a:moveTo>
                <a:lnTo>
                  <a:pt x="3552825" y="4714875"/>
                </a:lnTo>
                <a:lnTo>
                  <a:pt x="3552825" y="0"/>
                </a:lnTo>
                <a:lnTo>
                  <a:pt x="3343275" y="0"/>
                </a:lnTo>
                <a:lnTo>
                  <a:pt x="2600325" y="0"/>
                </a:lnTo>
              </a:path>
            </a:pathLst>
          </a:custGeom>
          <a:noFill/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6687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287" y="457200"/>
            <a:ext cx="6829425" cy="651123"/>
          </a:xfrm>
          <a:solidFill>
            <a:schemeClr val="accent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Conceptual Design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235055"/>
            <a:ext cx="1422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t="14067" r="20963" b="2333"/>
          <a:stretch/>
        </p:blipFill>
        <p:spPr bwMode="auto">
          <a:xfrm>
            <a:off x="2590800" y="1235055"/>
            <a:ext cx="5515330" cy="562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404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287" y="457200"/>
            <a:ext cx="6829425" cy="651123"/>
          </a:xfrm>
          <a:solidFill>
            <a:schemeClr val="accent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Conceptual Design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1371600"/>
            <a:ext cx="21884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QUESTIONS?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1800" y="5606425"/>
            <a:ext cx="236219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hlinkClick r:id="rId3"/>
              </a:rPr>
              <a:t>Ernie.Waschuk@gov.ab.ca </a:t>
            </a:r>
          </a:p>
          <a:p>
            <a:r>
              <a:rPr lang="en-US" sz="1500" dirty="0" smtClean="0"/>
              <a:t>780-415-1014</a:t>
            </a:r>
            <a:endParaRPr lang="en-US" sz="1500" dirty="0" smtClean="0">
              <a:hlinkClick r:id="rId3"/>
            </a:endParaRPr>
          </a:p>
          <a:p>
            <a:endParaRPr lang="en-US" sz="1500" dirty="0" smtClean="0">
              <a:hlinkClick r:id="rId3"/>
            </a:endParaRPr>
          </a:p>
          <a:p>
            <a:r>
              <a:rPr lang="en-US" sz="1500" dirty="0" smtClean="0">
                <a:hlinkClick r:id="rId3"/>
              </a:rPr>
              <a:t>Caroline.Watt@gov.ab.ca</a:t>
            </a:r>
            <a:endParaRPr lang="en-US" sz="1500" dirty="0" smtClean="0"/>
          </a:p>
          <a:p>
            <a:r>
              <a:rPr lang="en-US" sz="1500" dirty="0" smtClean="0"/>
              <a:t>780-415-1013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8" t="32110" r="17464" b="23953"/>
          <a:stretch/>
        </p:blipFill>
        <p:spPr bwMode="auto">
          <a:xfrm>
            <a:off x="2034010" y="2209800"/>
            <a:ext cx="5130800" cy="323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216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287" y="457200"/>
            <a:ext cx="6829425" cy="651123"/>
          </a:xfrm>
          <a:solidFill>
            <a:schemeClr val="accent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Bridge Engineering Section</a:t>
            </a:r>
            <a:endParaRPr lang="en-CA" dirty="0"/>
          </a:p>
        </p:txBody>
      </p:sp>
      <p:sp>
        <p:nvSpPr>
          <p:cNvPr id="38" name="AutoShape 95">
            <a:hlinkClick r:id="rId3"/>
          </p:cNvPr>
          <p:cNvSpPr>
            <a:spLocks noChangeArrowheads="1"/>
          </p:cNvSpPr>
          <p:nvPr/>
        </p:nvSpPr>
        <p:spPr bwMode="auto">
          <a:xfrm>
            <a:off x="3344863" y="1362076"/>
            <a:ext cx="1539875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latin typeface="Verdana" pitchFamily="34" charset="0"/>
              </a:rPr>
              <a:t>Bridge Management</a:t>
            </a:r>
          </a:p>
        </p:txBody>
      </p:sp>
      <p:sp>
        <p:nvSpPr>
          <p:cNvPr id="39" name="AutoShape 98">
            <a:hlinkClick r:id="rId3"/>
          </p:cNvPr>
          <p:cNvSpPr>
            <a:spLocks noChangeArrowheads="1"/>
          </p:cNvSpPr>
          <p:nvPr/>
        </p:nvSpPr>
        <p:spPr bwMode="auto">
          <a:xfrm>
            <a:off x="3390900" y="1990725"/>
            <a:ext cx="1447800" cy="6858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Verdana" pitchFamily="34" charset="0"/>
              </a:rPr>
              <a:t>New Bridge</a:t>
            </a:r>
            <a:br>
              <a:rPr lang="en-US" sz="1000" b="1" dirty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1000" b="1" dirty="0">
                <a:solidFill>
                  <a:srgbClr val="FF0000"/>
                </a:solidFill>
                <a:latin typeface="Verdana" pitchFamily="34" charset="0"/>
              </a:rPr>
              <a:t> or Existing?</a:t>
            </a:r>
          </a:p>
        </p:txBody>
      </p:sp>
      <p:cxnSp>
        <p:nvCxnSpPr>
          <p:cNvPr id="40" name="AutoShape 100"/>
          <p:cNvCxnSpPr>
            <a:cxnSpLocks noChangeShapeType="1"/>
            <a:stCxn id="38" idx="2"/>
            <a:endCxn id="39" idx="0"/>
          </p:cNvCxnSpPr>
          <p:nvPr/>
        </p:nvCxnSpPr>
        <p:spPr bwMode="auto">
          <a:xfrm flipH="1">
            <a:off x="4114800" y="1743076"/>
            <a:ext cx="1" cy="24764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AutoShape 101">
            <a:hlinkClick r:id="rId3"/>
          </p:cNvPr>
          <p:cNvSpPr>
            <a:spLocks noChangeArrowheads="1"/>
          </p:cNvSpPr>
          <p:nvPr/>
        </p:nvSpPr>
        <p:spPr bwMode="auto">
          <a:xfrm>
            <a:off x="2209800" y="3452813"/>
            <a:ext cx="1371600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 smtClean="0">
                <a:latin typeface="Verdana" pitchFamily="34" charset="0"/>
              </a:rPr>
              <a:t>New Design</a:t>
            </a:r>
            <a:endParaRPr lang="en-US" sz="1000" b="1" dirty="0">
              <a:latin typeface="Verdana" pitchFamily="34" charset="0"/>
            </a:endParaRPr>
          </a:p>
        </p:txBody>
      </p:sp>
      <p:sp>
        <p:nvSpPr>
          <p:cNvPr id="42" name="AutoShape 102">
            <a:hlinkClick r:id="rId3"/>
          </p:cNvPr>
          <p:cNvSpPr>
            <a:spLocks noChangeArrowheads="1"/>
          </p:cNvSpPr>
          <p:nvPr/>
        </p:nvSpPr>
        <p:spPr bwMode="auto">
          <a:xfrm>
            <a:off x="2400300" y="40386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 smtClean="0">
                <a:latin typeface="Verdana" pitchFamily="34" charset="0"/>
              </a:rPr>
              <a:t>Conceptual</a:t>
            </a:r>
          </a:p>
          <a:p>
            <a:pPr algn="ctr"/>
            <a:r>
              <a:rPr lang="en-US" sz="1000" b="1" dirty="0" smtClean="0">
                <a:latin typeface="Verdana" pitchFamily="34" charset="0"/>
              </a:rPr>
              <a:t>Design</a:t>
            </a:r>
            <a:endParaRPr lang="en-US" sz="1000" b="1" dirty="0">
              <a:latin typeface="Verdana" pitchFamily="34" charset="0"/>
            </a:endParaRPr>
          </a:p>
        </p:txBody>
      </p:sp>
      <p:sp>
        <p:nvSpPr>
          <p:cNvPr id="43" name="AutoShape 103">
            <a:hlinkClick r:id="rId3"/>
          </p:cNvPr>
          <p:cNvSpPr>
            <a:spLocks noChangeArrowheads="1"/>
          </p:cNvSpPr>
          <p:nvPr/>
        </p:nvSpPr>
        <p:spPr bwMode="auto">
          <a:xfrm>
            <a:off x="2400300" y="4610100"/>
            <a:ext cx="9906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latin typeface="Verdana" pitchFamily="34" charset="0"/>
              </a:rPr>
              <a:t>Detailed </a:t>
            </a:r>
            <a:br>
              <a:rPr lang="en-US" sz="1000" b="1" dirty="0">
                <a:latin typeface="Verdana" pitchFamily="34" charset="0"/>
              </a:rPr>
            </a:br>
            <a:r>
              <a:rPr lang="en-US" sz="1000" b="1" dirty="0">
                <a:latin typeface="Verdana" pitchFamily="34" charset="0"/>
              </a:rPr>
              <a:t>Design</a:t>
            </a:r>
          </a:p>
        </p:txBody>
      </p:sp>
      <p:sp>
        <p:nvSpPr>
          <p:cNvPr id="44" name="AutoShape 104">
            <a:hlinkClick r:id="rId3"/>
          </p:cNvPr>
          <p:cNvSpPr>
            <a:spLocks noChangeArrowheads="1"/>
          </p:cNvSpPr>
          <p:nvPr/>
        </p:nvSpPr>
        <p:spPr bwMode="auto">
          <a:xfrm>
            <a:off x="3274219" y="5448300"/>
            <a:ext cx="1679574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 smtClean="0">
                <a:latin typeface="Verdana" pitchFamily="34" charset="0"/>
              </a:rPr>
              <a:t>Tender Preparation </a:t>
            </a:r>
          </a:p>
          <a:p>
            <a:pPr algn="ctr"/>
            <a:r>
              <a:rPr lang="en-US" sz="1000" b="1" dirty="0" smtClean="0">
                <a:latin typeface="Verdana" pitchFamily="34" charset="0"/>
              </a:rPr>
              <a:t>and Advertisement</a:t>
            </a:r>
            <a:endParaRPr lang="en-US" sz="1000" b="1" dirty="0">
              <a:latin typeface="Verdana" pitchFamily="34" charset="0"/>
            </a:endParaRPr>
          </a:p>
        </p:txBody>
      </p:sp>
      <p:sp>
        <p:nvSpPr>
          <p:cNvPr id="45" name="AutoShape 105">
            <a:hlinkClick r:id="rId3"/>
          </p:cNvPr>
          <p:cNvSpPr>
            <a:spLocks noChangeArrowheads="1"/>
          </p:cNvSpPr>
          <p:nvPr/>
        </p:nvSpPr>
        <p:spPr bwMode="auto">
          <a:xfrm>
            <a:off x="3275807" y="6057900"/>
            <a:ext cx="1677986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latin typeface="Verdana" pitchFamily="34" charset="0"/>
              </a:rPr>
              <a:t>Construction</a:t>
            </a:r>
          </a:p>
        </p:txBody>
      </p:sp>
      <p:sp>
        <p:nvSpPr>
          <p:cNvPr id="46" name="AutoShape 106">
            <a:hlinkClick r:id="rId3"/>
          </p:cNvPr>
          <p:cNvSpPr>
            <a:spLocks noChangeArrowheads="1"/>
          </p:cNvSpPr>
          <p:nvPr/>
        </p:nvSpPr>
        <p:spPr bwMode="auto">
          <a:xfrm>
            <a:off x="7010400" y="3459957"/>
            <a:ext cx="1079500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 smtClean="0">
                <a:latin typeface="Verdana" pitchFamily="34" charset="0"/>
              </a:rPr>
              <a:t>Rehabilitation</a:t>
            </a:r>
          </a:p>
          <a:p>
            <a:pPr algn="ctr"/>
            <a:r>
              <a:rPr lang="en-US" sz="1000" b="1" dirty="0" smtClean="0">
                <a:latin typeface="Verdana" pitchFamily="34" charset="0"/>
              </a:rPr>
              <a:t>Design</a:t>
            </a:r>
            <a:endParaRPr lang="en-US" sz="1000" b="1" dirty="0">
              <a:latin typeface="Verdana" pitchFamily="34" charset="0"/>
            </a:endParaRPr>
          </a:p>
        </p:txBody>
      </p:sp>
      <p:sp>
        <p:nvSpPr>
          <p:cNvPr id="47" name="AutoShape 107">
            <a:hlinkClick r:id="rId3"/>
          </p:cNvPr>
          <p:cNvSpPr>
            <a:spLocks noChangeArrowheads="1"/>
          </p:cNvSpPr>
          <p:nvPr/>
        </p:nvSpPr>
        <p:spPr bwMode="auto">
          <a:xfrm>
            <a:off x="4572000" y="3300413"/>
            <a:ext cx="1447800" cy="6858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Verdana" pitchFamily="34" charset="0"/>
              </a:rPr>
              <a:t>Repair or</a:t>
            </a:r>
            <a:br>
              <a:rPr lang="en-US" sz="1000" b="1" dirty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1000" b="1" dirty="0">
                <a:solidFill>
                  <a:srgbClr val="FF0000"/>
                </a:solidFill>
                <a:latin typeface="Verdana" pitchFamily="34" charset="0"/>
              </a:rPr>
              <a:t>Replace?</a:t>
            </a:r>
          </a:p>
        </p:txBody>
      </p:sp>
      <p:sp>
        <p:nvSpPr>
          <p:cNvPr id="48" name="AutoShape 109">
            <a:hlinkClick r:id="rId3"/>
          </p:cNvPr>
          <p:cNvSpPr>
            <a:spLocks noChangeArrowheads="1"/>
          </p:cNvSpPr>
          <p:nvPr/>
        </p:nvSpPr>
        <p:spPr bwMode="auto">
          <a:xfrm>
            <a:off x="4838700" y="2590800"/>
            <a:ext cx="914400" cy="381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latin typeface="Verdana" pitchFamily="34" charset="0"/>
              </a:rPr>
              <a:t>Bridge </a:t>
            </a:r>
            <a:br>
              <a:rPr lang="en-US" sz="1000" b="1" dirty="0">
                <a:latin typeface="Verdana" pitchFamily="34" charset="0"/>
              </a:rPr>
            </a:br>
            <a:r>
              <a:rPr lang="en-US" sz="1000" b="1" dirty="0">
                <a:latin typeface="Verdana" pitchFamily="34" charset="0"/>
              </a:rPr>
              <a:t>Assessment</a:t>
            </a:r>
          </a:p>
        </p:txBody>
      </p:sp>
      <p:sp>
        <p:nvSpPr>
          <p:cNvPr id="49" name="AutoShape 110">
            <a:hlinkClick r:id="rId3"/>
          </p:cNvPr>
          <p:cNvSpPr>
            <a:spLocks noChangeArrowheads="1"/>
          </p:cNvSpPr>
          <p:nvPr/>
        </p:nvSpPr>
        <p:spPr bwMode="auto">
          <a:xfrm>
            <a:off x="6219823" y="1362076"/>
            <a:ext cx="1330326" cy="3619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>
                <a:latin typeface="Verdana" pitchFamily="34" charset="0"/>
              </a:rPr>
              <a:t>Bridge </a:t>
            </a:r>
            <a:r>
              <a:rPr lang="en-US" sz="1000" b="1" dirty="0" smtClean="0">
                <a:latin typeface="Verdana" pitchFamily="34" charset="0"/>
              </a:rPr>
              <a:t>Inspection</a:t>
            </a:r>
          </a:p>
          <a:p>
            <a:pPr algn="ctr"/>
            <a:r>
              <a:rPr lang="en-US" sz="1000" b="1" dirty="0" smtClean="0">
                <a:latin typeface="Verdana" pitchFamily="34" charset="0"/>
              </a:rPr>
              <a:t> &amp; Maintenance</a:t>
            </a:r>
            <a:endParaRPr lang="en-US" sz="1000" b="1" dirty="0">
              <a:latin typeface="Verdana" pitchFamily="34" charset="0"/>
            </a:endParaRPr>
          </a:p>
        </p:txBody>
      </p:sp>
      <p:cxnSp>
        <p:nvCxnSpPr>
          <p:cNvPr id="51" name="AutoShape 111"/>
          <p:cNvCxnSpPr>
            <a:cxnSpLocks noChangeShapeType="1"/>
            <a:stCxn id="39" idx="1"/>
            <a:endCxn id="41" idx="0"/>
          </p:cNvCxnSpPr>
          <p:nvPr/>
        </p:nvCxnSpPr>
        <p:spPr bwMode="auto">
          <a:xfrm rot="10800000" flipV="1">
            <a:off x="2895600" y="2333625"/>
            <a:ext cx="495300" cy="11191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AutoShape 112"/>
          <p:cNvCxnSpPr>
            <a:cxnSpLocks noChangeShapeType="1"/>
            <a:stCxn id="39" idx="3"/>
            <a:endCxn id="48" idx="0"/>
          </p:cNvCxnSpPr>
          <p:nvPr/>
        </p:nvCxnSpPr>
        <p:spPr bwMode="auto">
          <a:xfrm>
            <a:off x="4838700" y="2333625"/>
            <a:ext cx="457200" cy="2571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AutoShape 113"/>
          <p:cNvCxnSpPr>
            <a:cxnSpLocks noChangeShapeType="1"/>
            <a:stCxn id="48" idx="2"/>
            <a:endCxn id="47" idx="0"/>
          </p:cNvCxnSpPr>
          <p:nvPr/>
        </p:nvCxnSpPr>
        <p:spPr bwMode="auto">
          <a:xfrm>
            <a:off x="5295900" y="2971800"/>
            <a:ext cx="0" cy="3286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AutoShape 114"/>
          <p:cNvCxnSpPr>
            <a:cxnSpLocks noChangeShapeType="1"/>
            <a:stCxn id="41" idx="2"/>
            <a:endCxn id="42" idx="0"/>
          </p:cNvCxnSpPr>
          <p:nvPr/>
        </p:nvCxnSpPr>
        <p:spPr bwMode="auto">
          <a:xfrm>
            <a:off x="2895600" y="3833813"/>
            <a:ext cx="0" cy="204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AutoShape 115"/>
          <p:cNvCxnSpPr>
            <a:cxnSpLocks noChangeShapeType="1"/>
            <a:stCxn id="42" idx="2"/>
            <a:endCxn id="43" idx="0"/>
          </p:cNvCxnSpPr>
          <p:nvPr/>
        </p:nvCxnSpPr>
        <p:spPr bwMode="auto">
          <a:xfrm>
            <a:off x="2895600" y="4419600"/>
            <a:ext cx="0" cy="190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116"/>
          <p:cNvCxnSpPr>
            <a:cxnSpLocks noChangeShapeType="1"/>
            <a:stCxn id="47" idx="1"/>
            <a:endCxn id="41" idx="3"/>
          </p:cNvCxnSpPr>
          <p:nvPr/>
        </p:nvCxnSpPr>
        <p:spPr bwMode="auto">
          <a:xfrm flipH="1">
            <a:off x="3581400" y="3643313"/>
            <a:ext cx="990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AutoShape 121"/>
          <p:cNvCxnSpPr>
            <a:cxnSpLocks noChangeShapeType="1"/>
            <a:stCxn id="49" idx="1"/>
            <a:endCxn id="38" idx="3"/>
          </p:cNvCxnSpPr>
          <p:nvPr/>
        </p:nvCxnSpPr>
        <p:spPr bwMode="auto">
          <a:xfrm flipH="1">
            <a:off x="4884738" y="1543052"/>
            <a:ext cx="1335085" cy="9524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123"/>
          <p:cNvCxnSpPr>
            <a:cxnSpLocks noChangeShapeType="1"/>
            <a:stCxn id="44" idx="2"/>
            <a:endCxn id="45" idx="0"/>
          </p:cNvCxnSpPr>
          <p:nvPr/>
        </p:nvCxnSpPr>
        <p:spPr bwMode="auto">
          <a:xfrm>
            <a:off x="4114006" y="5829300"/>
            <a:ext cx="794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6019800" y="3404395"/>
            <a:ext cx="581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 dirty="0"/>
              <a:t>Repair</a:t>
            </a:r>
          </a:p>
        </p:txBody>
      </p:sp>
      <p:sp>
        <p:nvSpPr>
          <p:cNvPr id="60" name="Text Box 52"/>
          <p:cNvSpPr txBox="1">
            <a:spLocks noChangeArrowheads="1"/>
          </p:cNvSpPr>
          <p:nvPr/>
        </p:nvSpPr>
        <p:spPr bwMode="auto">
          <a:xfrm>
            <a:off x="3962400" y="3399633"/>
            <a:ext cx="6746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 dirty="0"/>
              <a:t>Replace</a:t>
            </a:r>
          </a:p>
        </p:txBody>
      </p:sp>
      <p:sp>
        <p:nvSpPr>
          <p:cNvPr id="61" name="Text Box 52"/>
          <p:cNvSpPr txBox="1">
            <a:spLocks noChangeArrowheads="1"/>
          </p:cNvSpPr>
          <p:nvPr/>
        </p:nvSpPr>
        <p:spPr bwMode="auto">
          <a:xfrm>
            <a:off x="4811713" y="2087562"/>
            <a:ext cx="6810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 dirty="0"/>
              <a:t>Existing</a:t>
            </a:r>
          </a:p>
        </p:txBody>
      </p:sp>
      <p:sp>
        <p:nvSpPr>
          <p:cNvPr id="62" name="Text Box 52"/>
          <p:cNvSpPr txBox="1">
            <a:spLocks noChangeArrowheads="1"/>
          </p:cNvSpPr>
          <p:nvPr/>
        </p:nvSpPr>
        <p:spPr bwMode="auto">
          <a:xfrm>
            <a:off x="2865438" y="2076450"/>
            <a:ext cx="447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 dirty="0"/>
              <a:t>New</a:t>
            </a:r>
          </a:p>
        </p:txBody>
      </p:sp>
      <p:sp>
        <p:nvSpPr>
          <p:cNvPr id="63" name="Freeform 62"/>
          <p:cNvSpPr/>
          <p:nvPr/>
        </p:nvSpPr>
        <p:spPr>
          <a:xfrm>
            <a:off x="4114802" y="3840957"/>
            <a:ext cx="3435348" cy="1378743"/>
          </a:xfrm>
          <a:custGeom>
            <a:avLst/>
            <a:gdLst>
              <a:gd name="connsiteX0" fmla="*/ 0 w 1571625"/>
              <a:gd name="connsiteY0" fmla="*/ 1362075 h 1362075"/>
              <a:gd name="connsiteX1" fmla="*/ 1571625 w 1571625"/>
              <a:gd name="connsiteY1" fmla="*/ 1362075 h 1362075"/>
              <a:gd name="connsiteX2" fmla="*/ 1571625 w 1571625"/>
              <a:gd name="connsiteY2" fmla="*/ 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1625" h="1362075">
                <a:moveTo>
                  <a:pt x="0" y="1362075"/>
                </a:moveTo>
                <a:lnTo>
                  <a:pt x="1571625" y="1362075"/>
                </a:lnTo>
                <a:lnTo>
                  <a:pt x="15716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Freeform 63"/>
          <p:cNvSpPr/>
          <p:nvPr/>
        </p:nvSpPr>
        <p:spPr>
          <a:xfrm>
            <a:off x="2895600" y="4991100"/>
            <a:ext cx="1219201" cy="457200"/>
          </a:xfrm>
          <a:custGeom>
            <a:avLst/>
            <a:gdLst>
              <a:gd name="connsiteX0" fmla="*/ 0 w 1819275"/>
              <a:gd name="connsiteY0" fmla="*/ 0 h 1409700"/>
              <a:gd name="connsiteX1" fmla="*/ 0 w 1819275"/>
              <a:gd name="connsiteY1" fmla="*/ 723900 h 1409700"/>
              <a:gd name="connsiteX2" fmla="*/ 1819275 w 1819275"/>
              <a:gd name="connsiteY2" fmla="*/ 723900 h 1409700"/>
              <a:gd name="connsiteX3" fmla="*/ 1819275 w 1819275"/>
              <a:gd name="connsiteY3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9275" h="1409700">
                <a:moveTo>
                  <a:pt x="0" y="0"/>
                </a:moveTo>
                <a:lnTo>
                  <a:pt x="0" y="723900"/>
                </a:lnTo>
                <a:lnTo>
                  <a:pt x="1819275" y="723900"/>
                </a:lnTo>
                <a:lnTo>
                  <a:pt x="1819275" y="1409700"/>
                </a:lnTo>
              </a:path>
            </a:pathLst>
          </a:custGeom>
          <a:noFill/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5" name="AutoShape 116"/>
          <p:cNvCxnSpPr>
            <a:cxnSpLocks noChangeShapeType="1"/>
          </p:cNvCxnSpPr>
          <p:nvPr/>
        </p:nvCxnSpPr>
        <p:spPr bwMode="auto">
          <a:xfrm flipH="1">
            <a:off x="6019800" y="3643313"/>
            <a:ext cx="990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AutoShape 110">
            <a:hlinkClick r:id="rId3"/>
          </p:cNvPr>
          <p:cNvSpPr>
            <a:spLocks noChangeArrowheads="1"/>
          </p:cNvSpPr>
          <p:nvPr/>
        </p:nvSpPr>
        <p:spPr bwMode="auto">
          <a:xfrm flipH="1">
            <a:off x="609600" y="1362076"/>
            <a:ext cx="1479548" cy="3619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b="1" dirty="0" smtClean="0">
                <a:latin typeface="Verdana" pitchFamily="34" charset="0"/>
              </a:rPr>
              <a:t>Functional Planning</a:t>
            </a:r>
            <a:endParaRPr lang="en-US" sz="1000" b="1" dirty="0">
              <a:latin typeface="Verdana" pitchFamily="34" charset="0"/>
            </a:endParaRPr>
          </a:p>
        </p:txBody>
      </p:sp>
      <p:cxnSp>
        <p:nvCxnSpPr>
          <p:cNvPr id="67" name="AutoShape 121"/>
          <p:cNvCxnSpPr>
            <a:cxnSpLocks noChangeShapeType="1"/>
            <a:stCxn id="66" idx="1"/>
          </p:cNvCxnSpPr>
          <p:nvPr/>
        </p:nvCxnSpPr>
        <p:spPr bwMode="auto">
          <a:xfrm>
            <a:off x="2089148" y="1543052"/>
            <a:ext cx="1255715" cy="9524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Freeform 67"/>
          <p:cNvSpPr/>
          <p:nvPr/>
        </p:nvSpPr>
        <p:spPr>
          <a:xfrm>
            <a:off x="4962525" y="1543050"/>
            <a:ext cx="3552825" cy="4714875"/>
          </a:xfrm>
          <a:custGeom>
            <a:avLst/>
            <a:gdLst>
              <a:gd name="connsiteX0" fmla="*/ 0 w 3552825"/>
              <a:gd name="connsiteY0" fmla="*/ 4714875 h 4714875"/>
              <a:gd name="connsiteX1" fmla="*/ 3552825 w 3552825"/>
              <a:gd name="connsiteY1" fmla="*/ 4714875 h 4714875"/>
              <a:gd name="connsiteX2" fmla="*/ 3552825 w 3552825"/>
              <a:gd name="connsiteY2" fmla="*/ 0 h 4714875"/>
              <a:gd name="connsiteX3" fmla="*/ 3343275 w 3552825"/>
              <a:gd name="connsiteY3" fmla="*/ 0 h 4714875"/>
              <a:gd name="connsiteX4" fmla="*/ 2600325 w 3552825"/>
              <a:gd name="connsiteY4" fmla="*/ 0 h 471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4714875">
                <a:moveTo>
                  <a:pt x="0" y="4714875"/>
                </a:moveTo>
                <a:lnTo>
                  <a:pt x="3552825" y="4714875"/>
                </a:lnTo>
                <a:lnTo>
                  <a:pt x="3552825" y="0"/>
                </a:lnTo>
                <a:lnTo>
                  <a:pt x="3343275" y="0"/>
                </a:lnTo>
                <a:lnTo>
                  <a:pt x="2600325" y="0"/>
                </a:lnTo>
              </a:path>
            </a:pathLst>
          </a:custGeom>
          <a:noFill/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8617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287" y="457200"/>
            <a:ext cx="6829425" cy="651123"/>
          </a:xfrm>
          <a:solidFill>
            <a:schemeClr val="accent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Conceptual Design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1676400"/>
            <a:ext cx="1093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306432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" t="15500" r="52233" b="43339"/>
          <a:stretch/>
        </p:blipFill>
        <p:spPr bwMode="auto">
          <a:xfrm>
            <a:off x="4419600" y="1447800"/>
            <a:ext cx="3627120" cy="237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2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287" y="457200"/>
            <a:ext cx="6829425" cy="651123"/>
          </a:xfrm>
          <a:solidFill>
            <a:schemeClr val="accent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Conceptual Design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447800"/>
            <a:ext cx="1007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Why?</a:t>
            </a:r>
          </a:p>
          <a:p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t="14921" r="3364" b="7084"/>
          <a:stretch/>
        </p:blipFill>
        <p:spPr bwMode="auto">
          <a:xfrm>
            <a:off x="4404360" y="3647616"/>
            <a:ext cx="4732020" cy="321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t="10955" r="5362" b="10534"/>
          <a:stretch/>
        </p:blipFill>
        <p:spPr bwMode="auto">
          <a:xfrm>
            <a:off x="4404360" y="990600"/>
            <a:ext cx="4739640" cy="308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t="8970" r="9093" b="8778"/>
          <a:stretch/>
        </p:blipFill>
        <p:spPr bwMode="auto">
          <a:xfrm>
            <a:off x="457200" y="1928938"/>
            <a:ext cx="3528392" cy="214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8399" r="3605" b="8737"/>
          <a:stretch/>
        </p:blipFill>
        <p:spPr bwMode="auto">
          <a:xfrm>
            <a:off x="119854" y="4130040"/>
            <a:ext cx="4035443" cy="264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348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287" y="457200"/>
            <a:ext cx="6829425" cy="651123"/>
          </a:xfrm>
          <a:solidFill>
            <a:schemeClr val="accent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Conceptual Design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447800"/>
            <a:ext cx="1007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Why?</a:t>
            </a:r>
          </a:p>
          <a:p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7" t="18500" r="30674" b="5421"/>
          <a:stretch/>
        </p:blipFill>
        <p:spPr bwMode="auto">
          <a:xfrm>
            <a:off x="6629400" y="1447800"/>
            <a:ext cx="1612849" cy="235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44500" r="29223" b="30300"/>
          <a:stretch/>
        </p:blipFill>
        <p:spPr bwMode="auto">
          <a:xfrm>
            <a:off x="3121230" y="1884035"/>
            <a:ext cx="2992980" cy="86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t="19300" r="55588" b="27100"/>
          <a:stretch/>
        </p:blipFill>
        <p:spPr bwMode="auto">
          <a:xfrm>
            <a:off x="7054824" y="4191000"/>
            <a:ext cx="1524000" cy="202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47011" r="42475" b="29593"/>
          <a:stretch/>
        </p:blipFill>
        <p:spPr bwMode="auto">
          <a:xfrm>
            <a:off x="725580" y="2319001"/>
            <a:ext cx="1844040" cy="136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5000" r="45468" b="13715"/>
          <a:stretch/>
        </p:blipFill>
        <p:spPr bwMode="auto">
          <a:xfrm>
            <a:off x="990600" y="4267200"/>
            <a:ext cx="1691640" cy="238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38186" r="40469" b="30907"/>
          <a:stretch/>
        </p:blipFill>
        <p:spPr bwMode="auto">
          <a:xfrm>
            <a:off x="3121230" y="3860147"/>
            <a:ext cx="2918460" cy="16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84695" y="563880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</a:rPr>
              <a:t>$</a:t>
            </a:r>
            <a:endParaRPr lang="en-CA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2999601"/>
            <a:ext cx="6431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accent4">
                    <a:lumMod val="75000"/>
                  </a:schemeClr>
                </a:solidFill>
              </a:rPr>
              <a:t>+/-</a:t>
            </a:r>
            <a:endParaRPr lang="en-CA" sz="3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78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287" y="457200"/>
            <a:ext cx="6829425" cy="651123"/>
          </a:xfrm>
          <a:solidFill>
            <a:schemeClr val="accent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Conceptual Design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1676400"/>
            <a:ext cx="670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What?</a:t>
            </a:r>
          </a:p>
          <a:p>
            <a:endParaRPr lang="en-US" dirty="0" smtClean="0"/>
          </a:p>
          <a:p>
            <a:r>
              <a:rPr lang="en-CA" dirty="0" smtClean="0"/>
              <a:t>Develop an </a:t>
            </a:r>
            <a:r>
              <a:rPr lang="en-CA" u="sng" dirty="0" smtClean="0"/>
              <a:t>optimal</a:t>
            </a:r>
            <a:r>
              <a:rPr lang="en-CA" dirty="0" smtClean="0"/>
              <a:t> </a:t>
            </a:r>
            <a:r>
              <a:rPr lang="en-CA" dirty="0"/>
              <a:t>solution for </a:t>
            </a:r>
            <a:r>
              <a:rPr lang="en-CA" dirty="0" smtClean="0"/>
              <a:t>a roadway </a:t>
            </a:r>
            <a:r>
              <a:rPr lang="en-CA" dirty="0"/>
              <a:t>to cross a watercourse, another roadway, </a:t>
            </a:r>
            <a:r>
              <a:rPr lang="en-CA" dirty="0" smtClean="0"/>
              <a:t>or railway</a:t>
            </a:r>
            <a:endParaRPr lang="en-US" dirty="0" smtClean="0"/>
          </a:p>
          <a:p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36800" r="20063" b="13956"/>
          <a:stretch/>
        </p:blipFill>
        <p:spPr bwMode="auto">
          <a:xfrm>
            <a:off x="76200" y="3246120"/>
            <a:ext cx="4267200" cy="252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34101" r="19379" b="13999"/>
          <a:stretch/>
        </p:blipFill>
        <p:spPr bwMode="auto">
          <a:xfrm>
            <a:off x="4046220" y="3657600"/>
            <a:ext cx="5036820" cy="297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216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287" y="457200"/>
            <a:ext cx="6829425" cy="651123"/>
          </a:xfrm>
          <a:solidFill>
            <a:schemeClr val="accent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Conceptual Design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29540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What?</a:t>
            </a:r>
          </a:p>
          <a:p>
            <a:endParaRPr lang="en-US" dirty="0" smtClean="0"/>
          </a:p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0" t="31067" r="14779" b="14934"/>
          <a:stretch/>
        </p:blipFill>
        <p:spPr bwMode="auto">
          <a:xfrm>
            <a:off x="152400" y="1600200"/>
            <a:ext cx="4405122" cy="243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t="36067" r="14897" b="14066"/>
          <a:stretch/>
        </p:blipFill>
        <p:spPr bwMode="auto">
          <a:xfrm>
            <a:off x="4691527" y="4579118"/>
            <a:ext cx="4435899" cy="227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16466" r="21063" b="35400"/>
          <a:stretch/>
        </p:blipFill>
        <p:spPr bwMode="auto">
          <a:xfrm>
            <a:off x="4691527" y="1295400"/>
            <a:ext cx="4452473" cy="28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0" t="37534" r="21460" b="13533"/>
          <a:stretch/>
        </p:blipFill>
        <p:spPr bwMode="auto">
          <a:xfrm>
            <a:off x="233403" y="4052192"/>
            <a:ext cx="4243116" cy="280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397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287" y="457200"/>
            <a:ext cx="6829425" cy="651123"/>
          </a:xfrm>
          <a:solidFill>
            <a:schemeClr val="accent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Conceptual Design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29540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What?</a:t>
            </a:r>
          </a:p>
          <a:p>
            <a:endParaRPr lang="en-US" dirty="0" smtClean="0"/>
          </a:p>
          <a:p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t="21466" r="29099" b="11067"/>
          <a:stretch/>
        </p:blipFill>
        <p:spPr bwMode="auto">
          <a:xfrm>
            <a:off x="381000" y="1767225"/>
            <a:ext cx="2934855" cy="362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4" t="12998" r="5252" b="30637"/>
          <a:stretch/>
        </p:blipFill>
        <p:spPr bwMode="auto">
          <a:xfrm>
            <a:off x="3465678" y="1143000"/>
            <a:ext cx="5270197" cy="283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11576" r="2151" b="4772"/>
          <a:stretch/>
        </p:blipFill>
        <p:spPr bwMode="auto">
          <a:xfrm>
            <a:off x="4038600" y="3951896"/>
            <a:ext cx="4408322" cy="289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818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287" y="457200"/>
            <a:ext cx="6829425" cy="651123"/>
          </a:xfrm>
          <a:solidFill>
            <a:schemeClr val="accent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Conceptual Design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1676400"/>
            <a:ext cx="1422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4" t="13600" r="26166" b="2000"/>
          <a:stretch/>
        </p:blipFill>
        <p:spPr bwMode="auto">
          <a:xfrm>
            <a:off x="25400" y="2098259"/>
            <a:ext cx="3251200" cy="413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000" t="11790" r="36250" b="11538"/>
          <a:stretch/>
        </p:blipFill>
        <p:spPr>
          <a:xfrm>
            <a:off x="3276600" y="2113499"/>
            <a:ext cx="2908194" cy="4201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142" t="11419" r="33334" b="34654"/>
          <a:stretch/>
        </p:blipFill>
        <p:spPr>
          <a:xfrm>
            <a:off x="6184794" y="2138899"/>
            <a:ext cx="2878154" cy="26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6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6938</TotalTime>
  <Words>576</Words>
  <Application>Microsoft Office PowerPoint</Application>
  <PresentationFormat>On-screen Show (4:3)</PresentationFormat>
  <Paragraphs>133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Bridge Engineering Section</vt:lpstr>
      <vt:lpstr>Bridge Engineering Section</vt:lpstr>
      <vt:lpstr>Conceptual Design</vt:lpstr>
      <vt:lpstr>Conceptual Design</vt:lpstr>
      <vt:lpstr>Conceptual Design</vt:lpstr>
      <vt:lpstr>Conceptual Design</vt:lpstr>
      <vt:lpstr>Conceptual Design</vt:lpstr>
      <vt:lpstr>Conceptual Design</vt:lpstr>
      <vt:lpstr>Conceptual Design</vt:lpstr>
      <vt:lpstr>Conceptual Design</vt:lpstr>
      <vt:lpstr>Conceptual Design</vt:lpstr>
    </vt:vector>
  </TitlesOfParts>
  <Company>GOA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Publish Bridge Inspections</dc:title>
  <dc:creator>des.williamson</dc:creator>
  <cp:lastModifiedBy>caroline.watt</cp:lastModifiedBy>
  <cp:revision>82</cp:revision>
  <dcterms:created xsi:type="dcterms:W3CDTF">2013-06-04T22:15:01Z</dcterms:created>
  <dcterms:modified xsi:type="dcterms:W3CDTF">2014-01-31T18:09:35Z</dcterms:modified>
</cp:coreProperties>
</file>