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1" r:id="rId2"/>
    <p:sldId id="322" r:id="rId3"/>
    <p:sldId id="323" r:id="rId4"/>
    <p:sldId id="330" r:id="rId5"/>
    <p:sldId id="325" r:id="rId6"/>
    <p:sldId id="324" r:id="rId7"/>
    <p:sldId id="326" r:id="rId8"/>
    <p:sldId id="332" r:id="rId9"/>
    <p:sldId id="333" r:id="rId10"/>
    <p:sldId id="329" r:id="rId11"/>
    <p:sldId id="328" r:id="rId12"/>
    <p:sldId id="33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14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63B0F-567C-4865-B5E1-BA66104F06BF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64ACA-17A5-4A4D-A0C1-85329392F0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99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Bridge Management – Engineering Functions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874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87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Summarize – data to support decisions, manage large system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87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87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87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Bridge Management – Engineering Functions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87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874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874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87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6023" y="228600"/>
            <a:ext cx="1166446" cy="369332"/>
            <a:chOff x="114300" y="297229"/>
            <a:chExt cx="1166446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137746" y="297229"/>
              <a:ext cx="1143000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pic>
          <p:nvPicPr>
            <p:cNvPr id="7" name="Picture 10" descr="AB Logo blue RGB_reverse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304800"/>
              <a:ext cx="1143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09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12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52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8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53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90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98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0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15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30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39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5BA7-8FA2-4D62-8C60-59535E921AFE}" type="datetimeFigureOut">
              <a:rPr lang="en-CA" smtClean="0"/>
              <a:t>20/01/2014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3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erta.transportation.ca/500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erta.transportation.ca/5000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erta.transportation.ca/5000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24541" y="228600"/>
            <a:ext cx="6829425" cy="879723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31" name="AutoShape 95">
            <a:hlinkClick r:id="rId3"/>
          </p:cNvPr>
          <p:cNvSpPr>
            <a:spLocks noChangeArrowheads="1"/>
          </p:cNvSpPr>
          <p:nvPr/>
        </p:nvSpPr>
        <p:spPr bwMode="auto">
          <a:xfrm>
            <a:off x="3344863" y="1362076"/>
            <a:ext cx="1539875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Bridge Management</a:t>
            </a:r>
          </a:p>
        </p:txBody>
      </p:sp>
      <p:sp>
        <p:nvSpPr>
          <p:cNvPr id="32" name="AutoShape 98">
            <a:hlinkClick r:id="rId3"/>
          </p:cNvPr>
          <p:cNvSpPr>
            <a:spLocks noChangeArrowheads="1"/>
          </p:cNvSpPr>
          <p:nvPr/>
        </p:nvSpPr>
        <p:spPr bwMode="auto">
          <a:xfrm>
            <a:off x="3390900" y="1990725"/>
            <a:ext cx="1447800" cy="6858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New Bridge</a:t>
            </a:r>
            <a:br>
              <a:rPr lang="en-US" sz="10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 or Existing?</a:t>
            </a:r>
          </a:p>
        </p:txBody>
      </p:sp>
      <p:cxnSp>
        <p:nvCxnSpPr>
          <p:cNvPr id="33" name="AutoShape 100"/>
          <p:cNvCxnSpPr>
            <a:cxnSpLocks noChangeShapeType="1"/>
            <a:stCxn id="31" idx="2"/>
            <a:endCxn id="32" idx="0"/>
          </p:cNvCxnSpPr>
          <p:nvPr/>
        </p:nvCxnSpPr>
        <p:spPr bwMode="auto">
          <a:xfrm flipH="1">
            <a:off x="4114800" y="1743076"/>
            <a:ext cx="1" cy="247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101">
            <a:hlinkClick r:id="rId3"/>
          </p:cNvPr>
          <p:cNvSpPr>
            <a:spLocks noChangeArrowheads="1"/>
          </p:cNvSpPr>
          <p:nvPr/>
        </p:nvSpPr>
        <p:spPr bwMode="auto">
          <a:xfrm>
            <a:off x="2209800" y="3452813"/>
            <a:ext cx="1371600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New Design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35" name="AutoShape 102">
            <a:hlinkClick r:id="rId3"/>
          </p:cNvPr>
          <p:cNvSpPr>
            <a:spLocks noChangeArrowheads="1"/>
          </p:cNvSpPr>
          <p:nvPr/>
        </p:nvSpPr>
        <p:spPr bwMode="auto">
          <a:xfrm>
            <a:off x="2400300" y="4038600"/>
            <a:ext cx="990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Conceptual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Design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36" name="AutoShape 103">
            <a:hlinkClick r:id="rId3"/>
          </p:cNvPr>
          <p:cNvSpPr>
            <a:spLocks noChangeArrowheads="1"/>
          </p:cNvSpPr>
          <p:nvPr/>
        </p:nvSpPr>
        <p:spPr bwMode="auto">
          <a:xfrm>
            <a:off x="2400300" y="4610100"/>
            <a:ext cx="990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Detailed </a:t>
            </a:r>
            <a:br>
              <a:rPr lang="en-US" sz="1000" b="1" dirty="0">
                <a:latin typeface="Verdana" pitchFamily="34" charset="0"/>
              </a:rPr>
            </a:br>
            <a:r>
              <a:rPr lang="en-US" sz="1000" b="1" dirty="0">
                <a:latin typeface="Verdana" pitchFamily="34" charset="0"/>
              </a:rPr>
              <a:t>Design</a:t>
            </a:r>
          </a:p>
        </p:txBody>
      </p:sp>
      <p:sp>
        <p:nvSpPr>
          <p:cNvPr id="37" name="AutoShape 104">
            <a:hlinkClick r:id="rId3"/>
          </p:cNvPr>
          <p:cNvSpPr>
            <a:spLocks noChangeArrowheads="1"/>
          </p:cNvSpPr>
          <p:nvPr/>
        </p:nvSpPr>
        <p:spPr bwMode="auto">
          <a:xfrm>
            <a:off x="3274219" y="5448300"/>
            <a:ext cx="1679574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Tender Preparation 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and Advertisement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38" name="AutoShape 105">
            <a:hlinkClick r:id="rId3"/>
          </p:cNvPr>
          <p:cNvSpPr>
            <a:spLocks noChangeArrowheads="1"/>
          </p:cNvSpPr>
          <p:nvPr/>
        </p:nvSpPr>
        <p:spPr bwMode="auto">
          <a:xfrm>
            <a:off x="3275807" y="6057900"/>
            <a:ext cx="1677986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Construction</a:t>
            </a:r>
          </a:p>
        </p:txBody>
      </p:sp>
      <p:sp>
        <p:nvSpPr>
          <p:cNvPr id="39" name="AutoShape 106">
            <a:hlinkClick r:id="rId3"/>
          </p:cNvPr>
          <p:cNvSpPr>
            <a:spLocks noChangeArrowheads="1"/>
          </p:cNvSpPr>
          <p:nvPr/>
        </p:nvSpPr>
        <p:spPr bwMode="auto">
          <a:xfrm>
            <a:off x="7010400" y="3459957"/>
            <a:ext cx="1079500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Rehabilitation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Design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40" name="AutoShape 107">
            <a:hlinkClick r:id="rId3"/>
          </p:cNvPr>
          <p:cNvSpPr>
            <a:spLocks noChangeArrowheads="1"/>
          </p:cNvSpPr>
          <p:nvPr/>
        </p:nvSpPr>
        <p:spPr bwMode="auto">
          <a:xfrm>
            <a:off x="4572000" y="3300413"/>
            <a:ext cx="1447800" cy="6858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Repair or</a:t>
            </a:r>
            <a:br>
              <a:rPr lang="en-US" sz="10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Replace?</a:t>
            </a:r>
          </a:p>
        </p:txBody>
      </p:sp>
      <p:sp>
        <p:nvSpPr>
          <p:cNvPr id="41" name="AutoShape 109">
            <a:hlinkClick r:id="rId3"/>
          </p:cNvPr>
          <p:cNvSpPr>
            <a:spLocks noChangeArrowheads="1"/>
          </p:cNvSpPr>
          <p:nvPr/>
        </p:nvSpPr>
        <p:spPr bwMode="auto">
          <a:xfrm>
            <a:off x="4838700" y="2590800"/>
            <a:ext cx="914400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Bridge </a:t>
            </a:r>
            <a:br>
              <a:rPr lang="en-US" sz="1000" b="1" dirty="0">
                <a:latin typeface="Verdana" pitchFamily="34" charset="0"/>
              </a:rPr>
            </a:br>
            <a:r>
              <a:rPr lang="en-US" sz="1000" b="1" dirty="0">
                <a:latin typeface="Verdana" pitchFamily="34" charset="0"/>
              </a:rPr>
              <a:t>Assessment</a:t>
            </a:r>
          </a:p>
        </p:txBody>
      </p:sp>
      <p:sp>
        <p:nvSpPr>
          <p:cNvPr id="42" name="AutoShape 110">
            <a:hlinkClick r:id="rId3"/>
          </p:cNvPr>
          <p:cNvSpPr>
            <a:spLocks noChangeArrowheads="1"/>
          </p:cNvSpPr>
          <p:nvPr/>
        </p:nvSpPr>
        <p:spPr bwMode="auto">
          <a:xfrm>
            <a:off x="6219823" y="1362076"/>
            <a:ext cx="1330326" cy="36195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Bridge </a:t>
            </a:r>
            <a:r>
              <a:rPr lang="en-US" sz="1000" b="1" dirty="0" smtClean="0">
                <a:latin typeface="Verdana" pitchFamily="34" charset="0"/>
              </a:rPr>
              <a:t>Inspection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 &amp; Maintenance</a:t>
            </a:r>
            <a:endParaRPr lang="en-US" sz="1000" b="1" dirty="0">
              <a:latin typeface="Verdana" pitchFamily="34" charset="0"/>
            </a:endParaRPr>
          </a:p>
        </p:txBody>
      </p:sp>
      <p:cxnSp>
        <p:nvCxnSpPr>
          <p:cNvPr id="43" name="AutoShape 111"/>
          <p:cNvCxnSpPr>
            <a:cxnSpLocks noChangeShapeType="1"/>
            <a:stCxn id="32" idx="1"/>
            <a:endCxn id="34" idx="0"/>
          </p:cNvCxnSpPr>
          <p:nvPr/>
        </p:nvCxnSpPr>
        <p:spPr bwMode="auto">
          <a:xfrm rot="10800000" flipV="1">
            <a:off x="2895600" y="2333625"/>
            <a:ext cx="495300" cy="11191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12"/>
          <p:cNvCxnSpPr>
            <a:cxnSpLocks noChangeShapeType="1"/>
            <a:stCxn id="32" idx="3"/>
            <a:endCxn id="41" idx="0"/>
          </p:cNvCxnSpPr>
          <p:nvPr/>
        </p:nvCxnSpPr>
        <p:spPr bwMode="auto">
          <a:xfrm>
            <a:off x="4838700" y="2333625"/>
            <a:ext cx="457200" cy="2571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13"/>
          <p:cNvCxnSpPr>
            <a:cxnSpLocks noChangeShapeType="1"/>
            <a:stCxn id="41" idx="2"/>
            <a:endCxn id="40" idx="0"/>
          </p:cNvCxnSpPr>
          <p:nvPr/>
        </p:nvCxnSpPr>
        <p:spPr bwMode="auto">
          <a:xfrm>
            <a:off x="5295900" y="2971800"/>
            <a:ext cx="0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114"/>
          <p:cNvCxnSpPr>
            <a:cxnSpLocks noChangeShapeType="1"/>
            <a:stCxn id="34" idx="2"/>
            <a:endCxn id="35" idx="0"/>
          </p:cNvCxnSpPr>
          <p:nvPr/>
        </p:nvCxnSpPr>
        <p:spPr bwMode="auto">
          <a:xfrm>
            <a:off x="2895600" y="3833813"/>
            <a:ext cx="0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15"/>
          <p:cNvCxnSpPr>
            <a:cxnSpLocks noChangeShapeType="1"/>
            <a:stCxn id="35" idx="2"/>
            <a:endCxn id="36" idx="0"/>
          </p:cNvCxnSpPr>
          <p:nvPr/>
        </p:nvCxnSpPr>
        <p:spPr bwMode="auto">
          <a:xfrm>
            <a:off x="2895600" y="4419600"/>
            <a:ext cx="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16"/>
          <p:cNvCxnSpPr>
            <a:cxnSpLocks noChangeShapeType="1"/>
            <a:stCxn id="40" idx="1"/>
            <a:endCxn id="34" idx="3"/>
          </p:cNvCxnSpPr>
          <p:nvPr/>
        </p:nvCxnSpPr>
        <p:spPr bwMode="auto">
          <a:xfrm flipH="1">
            <a:off x="3581400" y="3643313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121"/>
          <p:cNvCxnSpPr>
            <a:cxnSpLocks noChangeShapeType="1"/>
            <a:stCxn id="42" idx="1"/>
            <a:endCxn id="31" idx="3"/>
          </p:cNvCxnSpPr>
          <p:nvPr/>
        </p:nvCxnSpPr>
        <p:spPr bwMode="auto">
          <a:xfrm flipH="1">
            <a:off x="4884738" y="1543052"/>
            <a:ext cx="1335085" cy="952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123"/>
          <p:cNvCxnSpPr>
            <a:cxnSpLocks noChangeShapeType="1"/>
            <a:stCxn id="37" idx="2"/>
            <a:endCxn id="38" idx="0"/>
          </p:cNvCxnSpPr>
          <p:nvPr/>
        </p:nvCxnSpPr>
        <p:spPr bwMode="auto">
          <a:xfrm>
            <a:off x="4114006" y="5829300"/>
            <a:ext cx="794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ext Box 52"/>
          <p:cNvSpPr txBox="1">
            <a:spLocks noChangeArrowheads="1"/>
          </p:cNvSpPr>
          <p:nvPr/>
        </p:nvSpPr>
        <p:spPr bwMode="auto">
          <a:xfrm>
            <a:off x="6019800" y="3404395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Repair</a:t>
            </a:r>
          </a:p>
        </p:txBody>
      </p:sp>
      <p:sp>
        <p:nvSpPr>
          <p:cNvPr id="80" name="Text Box 52"/>
          <p:cNvSpPr txBox="1">
            <a:spLocks noChangeArrowheads="1"/>
          </p:cNvSpPr>
          <p:nvPr/>
        </p:nvSpPr>
        <p:spPr bwMode="auto">
          <a:xfrm>
            <a:off x="3962400" y="3399633"/>
            <a:ext cx="6746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Replace</a:t>
            </a:r>
          </a:p>
        </p:txBody>
      </p:sp>
      <p:sp>
        <p:nvSpPr>
          <p:cNvPr id="81" name="Text Box 52"/>
          <p:cNvSpPr txBox="1">
            <a:spLocks noChangeArrowheads="1"/>
          </p:cNvSpPr>
          <p:nvPr/>
        </p:nvSpPr>
        <p:spPr bwMode="auto">
          <a:xfrm>
            <a:off x="4811713" y="2087562"/>
            <a:ext cx="681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Existing</a:t>
            </a:r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2865438" y="2076450"/>
            <a:ext cx="447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New</a:t>
            </a:r>
          </a:p>
        </p:txBody>
      </p:sp>
      <p:sp>
        <p:nvSpPr>
          <p:cNvPr id="83" name="Freeform 82"/>
          <p:cNvSpPr/>
          <p:nvPr/>
        </p:nvSpPr>
        <p:spPr>
          <a:xfrm>
            <a:off x="4114802" y="3840957"/>
            <a:ext cx="3435348" cy="1378743"/>
          </a:xfrm>
          <a:custGeom>
            <a:avLst/>
            <a:gdLst>
              <a:gd name="connsiteX0" fmla="*/ 0 w 1571625"/>
              <a:gd name="connsiteY0" fmla="*/ 1362075 h 1362075"/>
              <a:gd name="connsiteX1" fmla="*/ 1571625 w 1571625"/>
              <a:gd name="connsiteY1" fmla="*/ 1362075 h 1362075"/>
              <a:gd name="connsiteX2" fmla="*/ 1571625 w 1571625"/>
              <a:gd name="connsiteY2" fmla="*/ 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62075">
                <a:moveTo>
                  <a:pt x="0" y="1362075"/>
                </a:moveTo>
                <a:lnTo>
                  <a:pt x="1571625" y="1362075"/>
                </a:lnTo>
                <a:lnTo>
                  <a:pt x="15716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Freeform 83"/>
          <p:cNvSpPr/>
          <p:nvPr/>
        </p:nvSpPr>
        <p:spPr>
          <a:xfrm>
            <a:off x="2895600" y="4991100"/>
            <a:ext cx="1219201" cy="457200"/>
          </a:xfrm>
          <a:custGeom>
            <a:avLst/>
            <a:gdLst>
              <a:gd name="connsiteX0" fmla="*/ 0 w 1819275"/>
              <a:gd name="connsiteY0" fmla="*/ 0 h 1409700"/>
              <a:gd name="connsiteX1" fmla="*/ 0 w 1819275"/>
              <a:gd name="connsiteY1" fmla="*/ 723900 h 1409700"/>
              <a:gd name="connsiteX2" fmla="*/ 1819275 w 1819275"/>
              <a:gd name="connsiteY2" fmla="*/ 723900 h 1409700"/>
              <a:gd name="connsiteX3" fmla="*/ 1819275 w 1819275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275" h="1409700">
                <a:moveTo>
                  <a:pt x="0" y="0"/>
                </a:moveTo>
                <a:lnTo>
                  <a:pt x="0" y="723900"/>
                </a:lnTo>
                <a:lnTo>
                  <a:pt x="1819275" y="723900"/>
                </a:lnTo>
                <a:lnTo>
                  <a:pt x="1819275" y="1409700"/>
                </a:lnTo>
              </a:path>
            </a:pathLst>
          </a:custGeom>
          <a:noFill/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5" name="AutoShape 116"/>
          <p:cNvCxnSpPr>
            <a:cxnSpLocks noChangeShapeType="1"/>
          </p:cNvCxnSpPr>
          <p:nvPr/>
        </p:nvCxnSpPr>
        <p:spPr bwMode="auto">
          <a:xfrm flipH="1">
            <a:off x="6019800" y="3643313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AutoShape 110">
            <a:hlinkClick r:id="rId3"/>
          </p:cNvPr>
          <p:cNvSpPr>
            <a:spLocks noChangeArrowheads="1"/>
          </p:cNvSpPr>
          <p:nvPr/>
        </p:nvSpPr>
        <p:spPr bwMode="auto">
          <a:xfrm flipH="1">
            <a:off x="609600" y="1362076"/>
            <a:ext cx="1479548" cy="3619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Functional Planning</a:t>
            </a:r>
            <a:endParaRPr lang="en-US" sz="1000" b="1" dirty="0">
              <a:latin typeface="Verdana" pitchFamily="34" charset="0"/>
            </a:endParaRPr>
          </a:p>
        </p:txBody>
      </p:sp>
      <p:cxnSp>
        <p:nvCxnSpPr>
          <p:cNvPr id="87" name="AutoShape 121"/>
          <p:cNvCxnSpPr>
            <a:cxnSpLocks noChangeShapeType="1"/>
            <a:stCxn id="86" idx="1"/>
          </p:cNvCxnSpPr>
          <p:nvPr/>
        </p:nvCxnSpPr>
        <p:spPr bwMode="auto">
          <a:xfrm>
            <a:off x="2089148" y="1543052"/>
            <a:ext cx="1255715" cy="952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Freeform 87"/>
          <p:cNvSpPr/>
          <p:nvPr/>
        </p:nvSpPr>
        <p:spPr>
          <a:xfrm>
            <a:off x="4962525" y="1543050"/>
            <a:ext cx="3552825" cy="4714875"/>
          </a:xfrm>
          <a:custGeom>
            <a:avLst/>
            <a:gdLst>
              <a:gd name="connsiteX0" fmla="*/ 0 w 3552825"/>
              <a:gd name="connsiteY0" fmla="*/ 4714875 h 4714875"/>
              <a:gd name="connsiteX1" fmla="*/ 3552825 w 3552825"/>
              <a:gd name="connsiteY1" fmla="*/ 4714875 h 4714875"/>
              <a:gd name="connsiteX2" fmla="*/ 3552825 w 3552825"/>
              <a:gd name="connsiteY2" fmla="*/ 0 h 4714875"/>
              <a:gd name="connsiteX3" fmla="*/ 3343275 w 3552825"/>
              <a:gd name="connsiteY3" fmla="*/ 0 h 4714875"/>
              <a:gd name="connsiteX4" fmla="*/ 2600325 w 3552825"/>
              <a:gd name="connsiteY4" fmla="*/ 0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2825" h="4714875">
                <a:moveTo>
                  <a:pt x="0" y="4714875"/>
                </a:moveTo>
                <a:lnTo>
                  <a:pt x="3552825" y="4714875"/>
                </a:lnTo>
                <a:lnTo>
                  <a:pt x="3552825" y="0"/>
                </a:lnTo>
                <a:lnTo>
                  <a:pt x="3343275" y="0"/>
                </a:lnTo>
                <a:lnTo>
                  <a:pt x="2600325" y="0"/>
                </a:lnTo>
              </a:path>
            </a:pathLst>
          </a:custGeom>
          <a:noFill/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55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7" y="457200"/>
            <a:ext cx="6829425" cy="651123"/>
          </a:xfrm>
          <a:solidFill>
            <a:schemeClr val="accent1">
              <a:alpha val="2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Assessments</a:t>
            </a:r>
            <a:endParaRPr lang="en-C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55088" y="1981200"/>
            <a:ext cx="4397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Guidelines</a:t>
            </a:r>
            <a:endParaRPr lang="en-CA" sz="3200" dirty="0" smtClean="0"/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CA" sz="2800" dirty="0" smtClean="0"/>
              <a:t>Management Strategy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Assessment BPG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Benefit/Cost Manual (upcoming)</a:t>
            </a:r>
            <a:endParaRPr lang="en-CA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03974"/>
            <a:ext cx="3215861" cy="41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5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7" y="457200"/>
            <a:ext cx="6829425" cy="651123"/>
          </a:xfrm>
          <a:solidFill>
            <a:schemeClr val="accent1">
              <a:alpha val="2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Assessments</a:t>
            </a:r>
            <a:endParaRPr lang="en-C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55088" y="1981200"/>
            <a:ext cx="47027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System Analysis</a:t>
            </a:r>
            <a:endParaRPr lang="en-CA" sz="3200" dirty="0" smtClean="0"/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CA" sz="2800" dirty="0" smtClean="0"/>
              <a:t>Funding Requests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Programming Support</a:t>
            </a:r>
            <a:endParaRPr lang="en-CA" sz="2800" dirty="0" smtClean="0"/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Business Plan Reporting</a:t>
            </a:r>
            <a:endParaRPr lang="en-US" sz="2800" dirty="0" smtClean="0"/>
          </a:p>
        </p:txBody>
      </p:sp>
      <p:pic>
        <p:nvPicPr>
          <p:cNvPr id="6" name="Picture 5" descr="X:\Bridge Strategy Database\Closure Analysis\Bridge Close 2014 - 201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r="31719"/>
          <a:stretch/>
        </p:blipFill>
        <p:spPr bwMode="auto">
          <a:xfrm>
            <a:off x="5562600" y="2043083"/>
            <a:ext cx="2819400" cy="4316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22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24541" y="228600"/>
            <a:ext cx="6829425" cy="879723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31" name="AutoShape 95">
            <a:hlinkClick r:id="rId3"/>
          </p:cNvPr>
          <p:cNvSpPr>
            <a:spLocks noChangeArrowheads="1"/>
          </p:cNvSpPr>
          <p:nvPr/>
        </p:nvSpPr>
        <p:spPr bwMode="auto">
          <a:xfrm>
            <a:off x="3344863" y="1362076"/>
            <a:ext cx="1539875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Bridge Management</a:t>
            </a:r>
          </a:p>
        </p:txBody>
      </p:sp>
      <p:sp>
        <p:nvSpPr>
          <p:cNvPr id="32" name="AutoShape 98">
            <a:hlinkClick r:id="rId3"/>
          </p:cNvPr>
          <p:cNvSpPr>
            <a:spLocks noChangeArrowheads="1"/>
          </p:cNvSpPr>
          <p:nvPr/>
        </p:nvSpPr>
        <p:spPr bwMode="auto">
          <a:xfrm>
            <a:off x="3390900" y="1990725"/>
            <a:ext cx="1447800" cy="6858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New Bridge</a:t>
            </a:r>
            <a:br>
              <a:rPr lang="en-US" sz="10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 or Existing?</a:t>
            </a:r>
          </a:p>
        </p:txBody>
      </p:sp>
      <p:cxnSp>
        <p:nvCxnSpPr>
          <p:cNvPr id="33" name="AutoShape 100"/>
          <p:cNvCxnSpPr>
            <a:cxnSpLocks noChangeShapeType="1"/>
            <a:stCxn id="31" idx="2"/>
            <a:endCxn id="32" idx="0"/>
          </p:cNvCxnSpPr>
          <p:nvPr/>
        </p:nvCxnSpPr>
        <p:spPr bwMode="auto">
          <a:xfrm flipH="1">
            <a:off x="4114800" y="1743076"/>
            <a:ext cx="1" cy="247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101">
            <a:hlinkClick r:id="rId3"/>
          </p:cNvPr>
          <p:cNvSpPr>
            <a:spLocks noChangeArrowheads="1"/>
          </p:cNvSpPr>
          <p:nvPr/>
        </p:nvSpPr>
        <p:spPr bwMode="auto">
          <a:xfrm>
            <a:off x="2209800" y="3452813"/>
            <a:ext cx="1371600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New Design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35" name="AutoShape 102">
            <a:hlinkClick r:id="rId3"/>
          </p:cNvPr>
          <p:cNvSpPr>
            <a:spLocks noChangeArrowheads="1"/>
          </p:cNvSpPr>
          <p:nvPr/>
        </p:nvSpPr>
        <p:spPr bwMode="auto">
          <a:xfrm>
            <a:off x="2400300" y="4038600"/>
            <a:ext cx="990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Conceptual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Design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36" name="AutoShape 103">
            <a:hlinkClick r:id="rId3"/>
          </p:cNvPr>
          <p:cNvSpPr>
            <a:spLocks noChangeArrowheads="1"/>
          </p:cNvSpPr>
          <p:nvPr/>
        </p:nvSpPr>
        <p:spPr bwMode="auto">
          <a:xfrm>
            <a:off x="2400300" y="4610100"/>
            <a:ext cx="990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Detailed </a:t>
            </a:r>
            <a:br>
              <a:rPr lang="en-US" sz="1000" b="1" dirty="0">
                <a:latin typeface="Verdana" pitchFamily="34" charset="0"/>
              </a:rPr>
            </a:br>
            <a:r>
              <a:rPr lang="en-US" sz="1000" b="1" dirty="0">
                <a:latin typeface="Verdana" pitchFamily="34" charset="0"/>
              </a:rPr>
              <a:t>Design</a:t>
            </a:r>
          </a:p>
        </p:txBody>
      </p:sp>
      <p:sp>
        <p:nvSpPr>
          <p:cNvPr id="37" name="AutoShape 104">
            <a:hlinkClick r:id="rId3"/>
          </p:cNvPr>
          <p:cNvSpPr>
            <a:spLocks noChangeArrowheads="1"/>
          </p:cNvSpPr>
          <p:nvPr/>
        </p:nvSpPr>
        <p:spPr bwMode="auto">
          <a:xfrm>
            <a:off x="3274219" y="5448300"/>
            <a:ext cx="1679574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Tender Preparation 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and Advertisement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38" name="AutoShape 105">
            <a:hlinkClick r:id="rId3"/>
          </p:cNvPr>
          <p:cNvSpPr>
            <a:spLocks noChangeArrowheads="1"/>
          </p:cNvSpPr>
          <p:nvPr/>
        </p:nvSpPr>
        <p:spPr bwMode="auto">
          <a:xfrm>
            <a:off x="3275807" y="6057900"/>
            <a:ext cx="1677986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Construction</a:t>
            </a:r>
          </a:p>
        </p:txBody>
      </p:sp>
      <p:sp>
        <p:nvSpPr>
          <p:cNvPr id="39" name="AutoShape 106">
            <a:hlinkClick r:id="rId3"/>
          </p:cNvPr>
          <p:cNvSpPr>
            <a:spLocks noChangeArrowheads="1"/>
          </p:cNvSpPr>
          <p:nvPr/>
        </p:nvSpPr>
        <p:spPr bwMode="auto">
          <a:xfrm>
            <a:off x="7010400" y="3459957"/>
            <a:ext cx="1079500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Rehabilitation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Design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40" name="AutoShape 107">
            <a:hlinkClick r:id="rId3"/>
          </p:cNvPr>
          <p:cNvSpPr>
            <a:spLocks noChangeArrowheads="1"/>
          </p:cNvSpPr>
          <p:nvPr/>
        </p:nvSpPr>
        <p:spPr bwMode="auto">
          <a:xfrm>
            <a:off x="4572000" y="3300413"/>
            <a:ext cx="1447800" cy="6858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Repair or</a:t>
            </a:r>
            <a:br>
              <a:rPr lang="en-US" sz="10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Replace?</a:t>
            </a:r>
          </a:p>
        </p:txBody>
      </p:sp>
      <p:sp>
        <p:nvSpPr>
          <p:cNvPr id="41" name="AutoShape 109">
            <a:hlinkClick r:id="rId3"/>
          </p:cNvPr>
          <p:cNvSpPr>
            <a:spLocks noChangeArrowheads="1"/>
          </p:cNvSpPr>
          <p:nvPr/>
        </p:nvSpPr>
        <p:spPr bwMode="auto">
          <a:xfrm>
            <a:off x="4838700" y="25908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Bridge </a:t>
            </a:r>
            <a:br>
              <a:rPr lang="en-US" sz="1000" b="1" dirty="0">
                <a:latin typeface="Verdana" pitchFamily="34" charset="0"/>
              </a:rPr>
            </a:br>
            <a:r>
              <a:rPr lang="en-US" sz="1000" b="1" dirty="0">
                <a:latin typeface="Verdana" pitchFamily="34" charset="0"/>
              </a:rPr>
              <a:t>Assessment</a:t>
            </a:r>
          </a:p>
        </p:txBody>
      </p:sp>
      <p:sp>
        <p:nvSpPr>
          <p:cNvPr id="42" name="AutoShape 110">
            <a:hlinkClick r:id="rId3"/>
          </p:cNvPr>
          <p:cNvSpPr>
            <a:spLocks noChangeArrowheads="1"/>
          </p:cNvSpPr>
          <p:nvPr/>
        </p:nvSpPr>
        <p:spPr bwMode="auto">
          <a:xfrm>
            <a:off x="6219823" y="1362076"/>
            <a:ext cx="1330326" cy="36195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Bridge </a:t>
            </a:r>
            <a:r>
              <a:rPr lang="en-US" sz="1000" b="1" dirty="0" smtClean="0">
                <a:latin typeface="Verdana" pitchFamily="34" charset="0"/>
              </a:rPr>
              <a:t>Inspection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 &amp; Maintenance</a:t>
            </a:r>
            <a:endParaRPr lang="en-US" sz="1000" b="1" dirty="0">
              <a:latin typeface="Verdana" pitchFamily="34" charset="0"/>
            </a:endParaRPr>
          </a:p>
        </p:txBody>
      </p:sp>
      <p:cxnSp>
        <p:nvCxnSpPr>
          <p:cNvPr id="43" name="AutoShape 111"/>
          <p:cNvCxnSpPr>
            <a:cxnSpLocks noChangeShapeType="1"/>
            <a:stCxn id="32" idx="1"/>
            <a:endCxn id="34" idx="0"/>
          </p:cNvCxnSpPr>
          <p:nvPr/>
        </p:nvCxnSpPr>
        <p:spPr bwMode="auto">
          <a:xfrm rot="10800000" flipV="1">
            <a:off x="2895600" y="2333625"/>
            <a:ext cx="495300" cy="11191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12"/>
          <p:cNvCxnSpPr>
            <a:cxnSpLocks noChangeShapeType="1"/>
            <a:stCxn id="32" idx="3"/>
            <a:endCxn id="41" idx="0"/>
          </p:cNvCxnSpPr>
          <p:nvPr/>
        </p:nvCxnSpPr>
        <p:spPr bwMode="auto">
          <a:xfrm>
            <a:off x="4838700" y="2333625"/>
            <a:ext cx="457200" cy="2571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13"/>
          <p:cNvCxnSpPr>
            <a:cxnSpLocks noChangeShapeType="1"/>
            <a:stCxn id="41" idx="2"/>
            <a:endCxn id="40" idx="0"/>
          </p:cNvCxnSpPr>
          <p:nvPr/>
        </p:nvCxnSpPr>
        <p:spPr bwMode="auto">
          <a:xfrm>
            <a:off x="5295900" y="2971800"/>
            <a:ext cx="0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114"/>
          <p:cNvCxnSpPr>
            <a:cxnSpLocks noChangeShapeType="1"/>
            <a:stCxn id="34" idx="2"/>
            <a:endCxn id="35" idx="0"/>
          </p:cNvCxnSpPr>
          <p:nvPr/>
        </p:nvCxnSpPr>
        <p:spPr bwMode="auto">
          <a:xfrm>
            <a:off x="2895600" y="3833813"/>
            <a:ext cx="0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15"/>
          <p:cNvCxnSpPr>
            <a:cxnSpLocks noChangeShapeType="1"/>
            <a:stCxn id="35" idx="2"/>
            <a:endCxn id="36" idx="0"/>
          </p:cNvCxnSpPr>
          <p:nvPr/>
        </p:nvCxnSpPr>
        <p:spPr bwMode="auto">
          <a:xfrm>
            <a:off x="2895600" y="4419600"/>
            <a:ext cx="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16"/>
          <p:cNvCxnSpPr>
            <a:cxnSpLocks noChangeShapeType="1"/>
            <a:stCxn id="40" idx="1"/>
            <a:endCxn id="34" idx="3"/>
          </p:cNvCxnSpPr>
          <p:nvPr/>
        </p:nvCxnSpPr>
        <p:spPr bwMode="auto">
          <a:xfrm flipH="1">
            <a:off x="3581400" y="3643313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121"/>
          <p:cNvCxnSpPr>
            <a:cxnSpLocks noChangeShapeType="1"/>
            <a:stCxn id="42" idx="1"/>
            <a:endCxn id="31" idx="3"/>
          </p:cNvCxnSpPr>
          <p:nvPr/>
        </p:nvCxnSpPr>
        <p:spPr bwMode="auto">
          <a:xfrm flipH="1">
            <a:off x="4884738" y="1543052"/>
            <a:ext cx="1335085" cy="952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123"/>
          <p:cNvCxnSpPr>
            <a:cxnSpLocks noChangeShapeType="1"/>
            <a:stCxn id="37" idx="2"/>
            <a:endCxn id="38" idx="0"/>
          </p:cNvCxnSpPr>
          <p:nvPr/>
        </p:nvCxnSpPr>
        <p:spPr bwMode="auto">
          <a:xfrm>
            <a:off x="4114006" y="5829300"/>
            <a:ext cx="794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ext Box 52"/>
          <p:cNvSpPr txBox="1">
            <a:spLocks noChangeArrowheads="1"/>
          </p:cNvSpPr>
          <p:nvPr/>
        </p:nvSpPr>
        <p:spPr bwMode="auto">
          <a:xfrm>
            <a:off x="6019800" y="3404395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Repair</a:t>
            </a:r>
          </a:p>
        </p:txBody>
      </p:sp>
      <p:sp>
        <p:nvSpPr>
          <p:cNvPr id="80" name="Text Box 52"/>
          <p:cNvSpPr txBox="1">
            <a:spLocks noChangeArrowheads="1"/>
          </p:cNvSpPr>
          <p:nvPr/>
        </p:nvSpPr>
        <p:spPr bwMode="auto">
          <a:xfrm>
            <a:off x="3962400" y="3399633"/>
            <a:ext cx="6746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Replace</a:t>
            </a:r>
          </a:p>
        </p:txBody>
      </p:sp>
      <p:sp>
        <p:nvSpPr>
          <p:cNvPr id="81" name="Text Box 52"/>
          <p:cNvSpPr txBox="1">
            <a:spLocks noChangeArrowheads="1"/>
          </p:cNvSpPr>
          <p:nvPr/>
        </p:nvSpPr>
        <p:spPr bwMode="auto">
          <a:xfrm>
            <a:off x="4811713" y="2087562"/>
            <a:ext cx="681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Existing</a:t>
            </a:r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2865438" y="2076450"/>
            <a:ext cx="447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New</a:t>
            </a:r>
          </a:p>
        </p:txBody>
      </p:sp>
      <p:sp>
        <p:nvSpPr>
          <p:cNvPr id="83" name="Freeform 82"/>
          <p:cNvSpPr/>
          <p:nvPr/>
        </p:nvSpPr>
        <p:spPr>
          <a:xfrm>
            <a:off x="4114802" y="3840957"/>
            <a:ext cx="3435348" cy="1378743"/>
          </a:xfrm>
          <a:custGeom>
            <a:avLst/>
            <a:gdLst>
              <a:gd name="connsiteX0" fmla="*/ 0 w 1571625"/>
              <a:gd name="connsiteY0" fmla="*/ 1362075 h 1362075"/>
              <a:gd name="connsiteX1" fmla="*/ 1571625 w 1571625"/>
              <a:gd name="connsiteY1" fmla="*/ 1362075 h 1362075"/>
              <a:gd name="connsiteX2" fmla="*/ 1571625 w 1571625"/>
              <a:gd name="connsiteY2" fmla="*/ 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62075">
                <a:moveTo>
                  <a:pt x="0" y="1362075"/>
                </a:moveTo>
                <a:lnTo>
                  <a:pt x="1571625" y="1362075"/>
                </a:lnTo>
                <a:lnTo>
                  <a:pt x="15716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Freeform 83"/>
          <p:cNvSpPr/>
          <p:nvPr/>
        </p:nvSpPr>
        <p:spPr>
          <a:xfrm>
            <a:off x="2895600" y="4991100"/>
            <a:ext cx="1219201" cy="457200"/>
          </a:xfrm>
          <a:custGeom>
            <a:avLst/>
            <a:gdLst>
              <a:gd name="connsiteX0" fmla="*/ 0 w 1819275"/>
              <a:gd name="connsiteY0" fmla="*/ 0 h 1409700"/>
              <a:gd name="connsiteX1" fmla="*/ 0 w 1819275"/>
              <a:gd name="connsiteY1" fmla="*/ 723900 h 1409700"/>
              <a:gd name="connsiteX2" fmla="*/ 1819275 w 1819275"/>
              <a:gd name="connsiteY2" fmla="*/ 723900 h 1409700"/>
              <a:gd name="connsiteX3" fmla="*/ 1819275 w 1819275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275" h="1409700">
                <a:moveTo>
                  <a:pt x="0" y="0"/>
                </a:moveTo>
                <a:lnTo>
                  <a:pt x="0" y="723900"/>
                </a:lnTo>
                <a:lnTo>
                  <a:pt x="1819275" y="723900"/>
                </a:lnTo>
                <a:lnTo>
                  <a:pt x="1819275" y="1409700"/>
                </a:lnTo>
              </a:path>
            </a:pathLst>
          </a:custGeom>
          <a:noFill/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5" name="AutoShape 116"/>
          <p:cNvCxnSpPr>
            <a:cxnSpLocks noChangeShapeType="1"/>
          </p:cNvCxnSpPr>
          <p:nvPr/>
        </p:nvCxnSpPr>
        <p:spPr bwMode="auto">
          <a:xfrm flipH="1">
            <a:off x="6019800" y="3643313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AutoShape 110">
            <a:hlinkClick r:id="rId3"/>
          </p:cNvPr>
          <p:cNvSpPr>
            <a:spLocks noChangeArrowheads="1"/>
          </p:cNvSpPr>
          <p:nvPr/>
        </p:nvSpPr>
        <p:spPr bwMode="auto">
          <a:xfrm flipH="1">
            <a:off x="609600" y="1362076"/>
            <a:ext cx="1479548" cy="3619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Functional Planning</a:t>
            </a:r>
            <a:endParaRPr lang="en-US" sz="1000" b="1" dirty="0">
              <a:latin typeface="Verdana" pitchFamily="34" charset="0"/>
            </a:endParaRPr>
          </a:p>
        </p:txBody>
      </p:sp>
      <p:cxnSp>
        <p:nvCxnSpPr>
          <p:cNvPr id="87" name="AutoShape 121"/>
          <p:cNvCxnSpPr>
            <a:cxnSpLocks noChangeShapeType="1"/>
            <a:stCxn id="86" idx="1"/>
          </p:cNvCxnSpPr>
          <p:nvPr/>
        </p:nvCxnSpPr>
        <p:spPr bwMode="auto">
          <a:xfrm>
            <a:off x="2089148" y="1543052"/>
            <a:ext cx="1255715" cy="952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Freeform 87"/>
          <p:cNvSpPr/>
          <p:nvPr/>
        </p:nvSpPr>
        <p:spPr>
          <a:xfrm>
            <a:off x="4962525" y="1543050"/>
            <a:ext cx="3552825" cy="4714875"/>
          </a:xfrm>
          <a:custGeom>
            <a:avLst/>
            <a:gdLst>
              <a:gd name="connsiteX0" fmla="*/ 0 w 3552825"/>
              <a:gd name="connsiteY0" fmla="*/ 4714875 h 4714875"/>
              <a:gd name="connsiteX1" fmla="*/ 3552825 w 3552825"/>
              <a:gd name="connsiteY1" fmla="*/ 4714875 h 4714875"/>
              <a:gd name="connsiteX2" fmla="*/ 3552825 w 3552825"/>
              <a:gd name="connsiteY2" fmla="*/ 0 h 4714875"/>
              <a:gd name="connsiteX3" fmla="*/ 3343275 w 3552825"/>
              <a:gd name="connsiteY3" fmla="*/ 0 h 4714875"/>
              <a:gd name="connsiteX4" fmla="*/ 2600325 w 3552825"/>
              <a:gd name="connsiteY4" fmla="*/ 0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2825" h="4714875">
                <a:moveTo>
                  <a:pt x="0" y="4714875"/>
                </a:moveTo>
                <a:lnTo>
                  <a:pt x="3552825" y="4714875"/>
                </a:lnTo>
                <a:lnTo>
                  <a:pt x="3552825" y="0"/>
                </a:lnTo>
                <a:lnTo>
                  <a:pt x="3343275" y="0"/>
                </a:lnTo>
                <a:lnTo>
                  <a:pt x="2600325" y="0"/>
                </a:lnTo>
              </a:path>
            </a:pathLst>
          </a:custGeom>
          <a:noFill/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Oval 1"/>
          <p:cNvSpPr/>
          <p:nvPr/>
        </p:nvSpPr>
        <p:spPr>
          <a:xfrm>
            <a:off x="4048125" y="1103311"/>
            <a:ext cx="4533900" cy="218043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072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7" y="457200"/>
            <a:ext cx="6829425" cy="651123"/>
          </a:xfrm>
          <a:solidFill>
            <a:schemeClr val="accent1">
              <a:alpha val="2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BIM Level 1 Inspections</a:t>
            </a:r>
            <a:endParaRPr lang="en-C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55088" y="1981200"/>
            <a:ext cx="43979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Visual, rating (1 – 9)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Worst condition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Detailed forms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Certified Inspectors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Set schedule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Low Rating Advisory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Maintenance </a:t>
            </a:r>
            <a:r>
              <a:rPr lang="en-US" sz="2800" dirty="0" err="1" smtClean="0"/>
              <a:t>Recomm</a:t>
            </a:r>
            <a:r>
              <a:rPr lang="en-US" sz="2800" dirty="0" smtClean="0"/>
              <a:t>. </a:t>
            </a:r>
            <a:endParaRPr lang="en-CA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21" y="1981200"/>
            <a:ext cx="347490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0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7" y="457200"/>
            <a:ext cx="6829425" cy="651123"/>
          </a:xfrm>
          <a:solidFill>
            <a:schemeClr val="accent1">
              <a:alpha val="2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BIM Level 2 Inspections</a:t>
            </a:r>
            <a:endParaRPr lang="en-C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55088" y="1981200"/>
            <a:ext cx="43979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Special equip., knowledge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Programmed:</a:t>
            </a:r>
          </a:p>
          <a:p>
            <a:pPr marL="822960" lvl="1" indent="-365760">
              <a:buSzPct val="100000"/>
              <a:buFont typeface="Calibri" panose="020F0502020204030204" pitchFamily="34" charset="0"/>
              <a:buChar char="-"/>
            </a:pPr>
            <a:r>
              <a:rPr lang="en-US" sz="2400" dirty="0" smtClean="0"/>
              <a:t>Concrete Deck</a:t>
            </a:r>
          </a:p>
          <a:p>
            <a:pPr marL="822960" lvl="1" indent="-365760">
              <a:buSzPct val="100000"/>
              <a:buFont typeface="Calibri" panose="020F0502020204030204" pitchFamily="34" charset="0"/>
              <a:buChar char="-"/>
            </a:pPr>
            <a:r>
              <a:rPr lang="en-US" sz="2400" dirty="0" smtClean="0"/>
              <a:t>UT Truss</a:t>
            </a:r>
          </a:p>
          <a:p>
            <a:pPr marL="822960" lvl="1" indent="-365760">
              <a:buSzPct val="100000"/>
              <a:buFont typeface="Calibri" panose="020F0502020204030204" pitchFamily="34" charset="0"/>
              <a:buChar char="-"/>
            </a:pPr>
            <a:r>
              <a:rPr lang="en-US" sz="2400" dirty="0" smtClean="0"/>
              <a:t>Special Steel</a:t>
            </a:r>
          </a:p>
          <a:p>
            <a:pPr marL="822960" lvl="1" indent="-365760">
              <a:buSzPct val="100000"/>
              <a:buFont typeface="Calibri" panose="020F0502020204030204" pitchFamily="34" charset="0"/>
              <a:buChar char="-"/>
            </a:pPr>
            <a:r>
              <a:rPr lang="en-US" sz="2400" dirty="0" smtClean="0"/>
              <a:t>Pier Scour</a:t>
            </a:r>
          </a:p>
          <a:p>
            <a:pPr marL="822960" lvl="1" indent="-365760">
              <a:buSzPct val="100000"/>
              <a:buFont typeface="Calibri" panose="020F0502020204030204" pitchFamily="34" charset="0"/>
              <a:buChar char="-"/>
            </a:pPr>
            <a:r>
              <a:rPr lang="en-US" sz="2400" dirty="0" smtClean="0"/>
              <a:t>RPW – bank tracking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Other (as needed):</a:t>
            </a:r>
          </a:p>
          <a:p>
            <a:pPr marL="822960" lvl="1" indent="-365760">
              <a:buSzPct val="100000"/>
              <a:buFont typeface="Calibri" panose="020F0502020204030204" pitchFamily="34" charset="0"/>
              <a:buChar char="-"/>
            </a:pPr>
            <a:r>
              <a:rPr lang="en-US" sz="2400" dirty="0" smtClean="0"/>
              <a:t>Timber coring</a:t>
            </a:r>
          </a:p>
          <a:p>
            <a:pPr marL="822960" lvl="1" indent="-365760">
              <a:buSzPct val="100000"/>
              <a:buFont typeface="Calibri" panose="020F0502020204030204" pitchFamily="34" charset="0"/>
              <a:buChar char="-"/>
            </a:pPr>
            <a:r>
              <a:rPr lang="en-US" sz="2400" dirty="0" smtClean="0"/>
              <a:t>Barrel measurements</a:t>
            </a:r>
            <a:endParaRPr lang="en-CA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r="5626"/>
          <a:stretch/>
        </p:blipFill>
        <p:spPr bwMode="auto">
          <a:xfrm>
            <a:off x="5181600" y="2101472"/>
            <a:ext cx="3711231" cy="224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72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7" y="457200"/>
            <a:ext cx="6829425" cy="651123"/>
          </a:xfrm>
          <a:solidFill>
            <a:schemeClr val="accent1">
              <a:alpha val="2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BIM </a:t>
            </a:r>
            <a:r>
              <a:rPr lang="en-US" sz="3200" b="1" dirty="0" smtClean="0"/>
              <a:t>Documents</a:t>
            </a:r>
            <a:endParaRPr lang="en-C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55088" y="1981200"/>
            <a:ext cx="439791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Guidelines</a:t>
            </a:r>
            <a:endParaRPr lang="en-CA" sz="3200" dirty="0" smtClean="0"/>
          </a:p>
          <a:p>
            <a:pPr marL="822960" lvl="1" indent="-365760">
              <a:buSzPct val="100000"/>
              <a:buFont typeface="Calibri" panose="020F0502020204030204" pitchFamily="34" charset="0"/>
              <a:buChar char="-"/>
            </a:pPr>
            <a:r>
              <a:rPr lang="en-US" sz="2800" dirty="0" smtClean="0"/>
              <a:t>BIM Insp. Manual</a:t>
            </a:r>
            <a:endParaRPr lang="en-US" sz="2800" dirty="0" smtClean="0"/>
          </a:p>
          <a:p>
            <a:pPr marL="822960" lvl="1" indent="-365760">
              <a:buSzPct val="100000"/>
              <a:buFont typeface="Calibri" panose="020F0502020204030204" pitchFamily="34" charset="0"/>
              <a:buChar char="-"/>
            </a:pPr>
            <a:r>
              <a:rPr lang="en-US" sz="2800" dirty="0" smtClean="0"/>
              <a:t>BIM Ref. Manual</a:t>
            </a:r>
            <a:endParaRPr lang="en-US" sz="2800" dirty="0" smtClean="0"/>
          </a:p>
          <a:p>
            <a:pPr marL="822960" lvl="1" indent="-365760">
              <a:buSzPct val="100000"/>
              <a:buFont typeface="Calibri" panose="020F0502020204030204" pitchFamily="34" charset="0"/>
              <a:buChar char="-"/>
            </a:pPr>
            <a:r>
              <a:rPr lang="en-US" sz="2800" dirty="0" smtClean="0"/>
              <a:t>BIM L2 Insp. Manual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803975"/>
            <a:ext cx="3650687" cy="43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24541" y="228600"/>
            <a:ext cx="6829425" cy="879723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31" name="AutoShape 95">
            <a:hlinkClick r:id="rId3"/>
          </p:cNvPr>
          <p:cNvSpPr>
            <a:spLocks noChangeArrowheads="1"/>
          </p:cNvSpPr>
          <p:nvPr/>
        </p:nvSpPr>
        <p:spPr bwMode="auto">
          <a:xfrm>
            <a:off x="3344863" y="1362076"/>
            <a:ext cx="1539875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Bridge Management</a:t>
            </a:r>
          </a:p>
        </p:txBody>
      </p:sp>
      <p:sp>
        <p:nvSpPr>
          <p:cNvPr id="32" name="AutoShape 98">
            <a:hlinkClick r:id="rId3"/>
          </p:cNvPr>
          <p:cNvSpPr>
            <a:spLocks noChangeArrowheads="1"/>
          </p:cNvSpPr>
          <p:nvPr/>
        </p:nvSpPr>
        <p:spPr bwMode="auto">
          <a:xfrm>
            <a:off x="3390900" y="1990725"/>
            <a:ext cx="1447800" cy="6858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New Bridge</a:t>
            </a:r>
            <a:br>
              <a:rPr lang="en-US" sz="10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 or Existing?</a:t>
            </a:r>
          </a:p>
        </p:txBody>
      </p:sp>
      <p:cxnSp>
        <p:nvCxnSpPr>
          <p:cNvPr id="33" name="AutoShape 100"/>
          <p:cNvCxnSpPr>
            <a:cxnSpLocks noChangeShapeType="1"/>
            <a:stCxn id="31" idx="2"/>
            <a:endCxn id="32" idx="0"/>
          </p:cNvCxnSpPr>
          <p:nvPr/>
        </p:nvCxnSpPr>
        <p:spPr bwMode="auto">
          <a:xfrm flipH="1">
            <a:off x="4114800" y="1743076"/>
            <a:ext cx="1" cy="247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101">
            <a:hlinkClick r:id="rId3"/>
          </p:cNvPr>
          <p:cNvSpPr>
            <a:spLocks noChangeArrowheads="1"/>
          </p:cNvSpPr>
          <p:nvPr/>
        </p:nvSpPr>
        <p:spPr bwMode="auto">
          <a:xfrm>
            <a:off x="2209800" y="3452813"/>
            <a:ext cx="1371600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New Design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35" name="AutoShape 102">
            <a:hlinkClick r:id="rId3"/>
          </p:cNvPr>
          <p:cNvSpPr>
            <a:spLocks noChangeArrowheads="1"/>
          </p:cNvSpPr>
          <p:nvPr/>
        </p:nvSpPr>
        <p:spPr bwMode="auto">
          <a:xfrm>
            <a:off x="2400300" y="4038600"/>
            <a:ext cx="990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Conceptual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Design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36" name="AutoShape 103">
            <a:hlinkClick r:id="rId3"/>
          </p:cNvPr>
          <p:cNvSpPr>
            <a:spLocks noChangeArrowheads="1"/>
          </p:cNvSpPr>
          <p:nvPr/>
        </p:nvSpPr>
        <p:spPr bwMode="auto">
          <a:xfrm>
            <a:off x="2400300" y="4610100"/>
            <a:ext cx="990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Detailed </a:t>
            </a:r>
            <a:br>
              <a:rPr lang="en-US" sz="1000" b="1" dirty="0">
                <a:latin typeface="Verdana" pitchFamily="34" charset="0"/>
              </a:rPr>
            </a:br>
            <a:r>
              <a:rPr lang="en-US" sz="1000" b="1" dirty="0">
                <a:latin typeface="Verdana" pitchFamily="34" charset="0"/>
              </a:rPr>
              <a:t>Design</a:t>
            </a:r>
          </a:p>
        </p:txBody>
      </p:sp>
      <p:sp>
        <p:nvSpPr>
          <p:cNvPr id="37" name="AutoShape 104">
            <a:hlinkClick r:id="rId3"/>
          </p:cNvPr>
          <p:cNvSpPr>
            <a:spLocks noChangeArrowheads="1"/>
          </p:cNvSpPr>
          <p:nvPr/>
        </p:nvSpPr>
        <p:spPr bwMode="auto">
          <a:xfrm>
            <a:off x="3274219" y="5448300"/>
            <a:ext cx="1679574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Tender Preparation 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and Advertisement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38" name="AutoShape 105">
            <a:hlinkClick r:id="rId3"/>
          </p:cNvPr>
          <p:cNvSpPr>
            <a:spLocks noChangeArrowheads="1"/>
          </p:cNvSpPr>
          <p:nvPr/>
        </p:nvSpPr>
        <p:spPr bwMode="auto">
          <a:xfrm>
            <a:off x="3275807" y="6057900"/>
            <a:ext cx="1677986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Construction</a:t>
            </a:r>
          </a:p>
        </p:txBody>
      </p:sp>
      <p:sp>
        <p:nvSpPr>
          <p:cNvPr id="39" name="AutoShape 106">
            <a:hlinkClick r:id="rId3"/>
          </p:cNvPr>
          <p:cNvSpPr>
            <a:spLocks noChangeArrowheads="1"/>
          </p:cNvSpPr>
          <p:nvPr/>
        </p:nvSpPr>
        <p:spPr bwMode="auto">
          <a:xfrm>
            <a:off x="7010400" y="3459957"/>
            <a:ext cx="1079500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Rehabilitation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Design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40" name="AutoShape 107">
            <a:hlinkClick r:id="rId3"/>
          </p:cNvPr>
          <p:cNvSpPr>
            <a:spLocks noChangeArrowheads="1"/>
          </p:cNvSpPr>
          <p:nvPr/>
        </p:nvSpPr>
        <p:spPr bwMode="auto">
          <a:xfrm>
            <a:off x="4572000" y="3300413"/>
            <a:ext cx="1447800" cy="6858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Repair or</a:t>
            </a:r>
            <a:br>
              <a:rPr lang="en-US" sz="10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1000" b="1" dirty="0">
                <a:solidFill>
                  <a:srgbClr val="FF0000"/>
                </a:solidFill>
                <a:latin typeface="Verdana" pitchFamily="34" charset="0"/>
              </a:rPr>
              <a:t>Replace?</a:t>
            </a:r>
          </a:p>
        </p:txBody>
      </p:sp>
      <p:sp>
        <p:nvSpPr>
          <p:cNvPr id="41" name="AutoShape 109">
            <a:hlinkClick r:id="rId3"/>
          </p:cNvPr>
          <p:cNvSpPr>
            <a:spLocks noChangeArrowheads="1"/>
          </p:cNvSpPr>
          <p:nvPr/>
        </p:nvSpPr>
        <p:spPr bwMode="auto">
          <a:xfrm>
            <a:off x="4838700" y="25908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Bridge </a:t>
            </a:r>
            <a:br>
              <a:rPr lang="en-US" sz="1000" b="1" dirty="0">
                <a:latin typeface="Verdana" pitchFamily="34" charset="0"/>
              </a:rPr>
            </a:br>
            <a:r>
              <a:rPr lang="en-US" sz="1000" b="1" dirty="0">
                <a:latin typeface="Verdana" pitchFamily="34" charset="0"/>
              </a:rPr>
              <a:t>Assessment</a:t>
            </a:r>
          </a:p>
        </p:txBody>
      </p:sp>
      <p:sp>
        <p:nvSpPr>
          <p:cNvPr id="42" name="AutoShape 110">
            <a:hlinkClick r:id="rId3"/>
          </p:cNvPr>
          <p:cNvSpPr>
            <a:spLocks noChangeArrowheads="1"/>
          </p:cNvSpPr>
          <p:nvPr/>
        </p:nvSpPr>
        <p:spPr bwMode="auto">
          <a:xfrm>
            <a:off x="6219823" y="1362076"/>
            <a:ext cx="1330326" cy="36195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</a:rPr>
              <a:t>Bridge </a:t>
            </a:r>
            <a:r>
              <a:rPr lang="en-US" sz="1000" b="1" dirty="0" smtClean="0">
                <a:latin typeface="Verdana" pitchFamily="34" charset="0"/>
              </a:rPr>
              <a:t>Inspection</a:t>
            </a:r>
          </a:p>
          <a:p>
            <a:pPr algn="ctr"/>
            <a:r>
              <a:rPr lang="en-US" sz="1000" b="1" dirty="0" smtClean="0">
                <a:latin typeface="Verdana" pitchFamily="34" charset="0"/>
              </a:rPr>
              <a:t> &amp; Maintenance</a:t>
            </a:r>
            <a:endParaRPr lang="en-US" sz="1000" b="1" dirty="0">
              <a:latin typeface="Verdana" pitchFamily="34" charset="0"/>
            </a:endParaRPr>
          </a:p>
        </p:txBody>
      </p:sp>
      <p:cxnSp>
        <p:nvCxnSpPr>
          <p:cNvPr id="43" name="AutoShape 111"/>
          <p:cNvCxnSpPr>
            <a:cxnSpLocks noChangeShapeType="1"/>
            <a:stCxn id="32" idx="1"/>
            <a:endCxn id="34" idx="0"/>
          </p:cNvCxnSpPr>
          <p:nvPr/>
        </p:nvCxnSpPr>
        <p:spPr bwMode="auto">
          <a:xfrm rot="10800000" flipV="1">
            <a:off x="2895600" y="2333625"/>
            <a:ext cx="495300" cy="11191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12"/>
          <p:cNvCxnSpPr>
            <a:cxnSpLocks noChangeShapeType="1"/>
            <a:stCxn id="32" idx="3"/>
            <a:endCxn id="41" idx="0"/>
          </p:cNvCxnSpPr>
          <p:nvPr/>
        </p:nvCxnSpPr>
        <p:spPr bwMode="auto">
          <a:xfrm>
            <a:off x="4838700" y="2333625"/>
            <a:ext cx="457200" cy="2571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13"/>
          <p:cNvCxnSpPr>
            <a:cxnSpLocks noChangeShapeType="1"/>
            <a:stCxn id="41" idx="2"/>
            <a:endCxn id="40" idx="0"/>
          </p:cNvCxnSpPr>
          <p:nvPr/>
        </p:nvCxnSpPr>
        <p:spPr bwMode="auto">
          <a:xfrm>
            <a:off x="5295900" y="2971800"/>
            <a:ext cx="0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114"/>
          <p:cNvCxnSpPr>
            <a:cxnSpLocks noChangeShapeType="1"/>
            <a:stCxn id="34" idx="2"/>
            <a:endCxn id="35" idx="0"/>
          </p:cNvCxnSpPr>
          <p:nvPr/>
        </p:nvCxnSpPr>
        <p:spPr bwMode="auto">
          <a:xfrm>
            <a:off x="2895600" y="3833813"/>
            <a:ext cx="0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15"/>
          <p:cNvCxnSpPr>
            <a:cxnSpLocks noChangeShapeType="1"/>
            <a:stCxn id="35" idx="2"/>
            <a:endCxn id="36" idx="0"/>
          </p:cNvCxnSpPr>
          <p:nvPr/>
        </p:nvCxnSpPr>
        <p:spPr bwMode="auto">
          <a:xfrm>
            <a:off x="2895600" y="4419600"/>
            <a:ext cx="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16"/>
          <p:cNvCxnSpPr>
            <a:cxnSpLocks noChangeShapeType="1"/>
            <a:stCxn id="40" idx="1"/>
            <a:endCxn id="34" idx="3"/>
          </p:cNvCxnSpPr>
          <p:nvPr/>
        </p:nvCxnSpPr>
        <p:spPr bwMode="auto">
          <a:xfrm flipH="1">
            <a:off x="3581400" y="3643313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121"/>
          <p:cNvCxnSpPr>
            <a:cxnSpLocks noChangeShapeType="1"/>
            <a:stCxn id="42" idx="1"/>
            <a:endCxn id="31" idx="3"/>
          </p:cNvCxnSpPr>
          <p:nvPr/>
        </p:nvCxnSpPr>
        <p:spPr bwMode="auto">
          <a:xfrm flipH="1">
            <a:off x="4884738" y="1543052"/>
            <a:ext cx="1335085" cy="952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123"/>
          <p:cNvCxnSpPr>
            <a:cxnSpLocks noChangeShapeType="1"/>
            <a:stCxn id="37" idx="2"/>
            <a:endCxn id="38" idx="0"/>
          </p:cNvCxnSpPr>
          <p:nvPr/>
        </p:nvCxnSpPr>
        <p:spPr bwMode="auto">
          <a:xfrm>
            <a:off x="4114006" y="5829300"/>
            <a:ext cx="794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ext Box 52"/>
          <p:cNvSpPr txBox="1">
            <a:spLocks noChangeArrowheads="1"/>
          </p:cNvSpPr>
          <p:nvPr/>
        </p:nvSpPr>
        <p:spPr bwMode="auto">
          <a:xfrm>
            <a:off x="6019800" y="3404395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Repair</a:t>
            </a:r>
          </a:p>
        </p:txBody>
      </p:sp>
      <p:sp>
        <p:nvSpPr>
          <p:cNvPr id="80" name="Text Box 52"/>
          <p:cNvSpPr txBox="1">
            <a:spLocks noChangeArrowheads="1"/>
          </p:cNvSpPr>
          <p:nvPr/>
        </p:nvSpPr>
        <p:spPr bwMode="auto">
          <a:xfrm>
            <a:off x="3962400" y="3399633"/>
            <a:ext cx="6746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Replace</a:t>
            </a:r>
          </a:p>
        </p:txBody>
      </p:sp>
      <p:sp>
        <p:nvSpPr>
          <p:cNvPr id="81" name="Text Box 52"/>
          <p:cNvSpPr txBox="1">
            <a:spLocks noChangeArrowheads="1"/>
          </p:cNvSpPr>
          <p:nvPr/>
        </p:nvSpPr>
        <p:spPr bwMode="auto">
          <a:xfrm>
            <a:off x="4811713" y="2087562"/>
            <a:ext cx="681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Existing</a:t>
            </a:r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2865438" y="2076450"/>
            <a:ext cx="447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New</a:t>
            </a:r>
          </a:p>
        </p:txBody>
      </p:sp>
      <p:sp>
        <p:nvSpPr>
          <p:cNvPr id="83" name="Freeform 82"/>
          <p:cNvSpPr/>
          <p:nvPr/>
        </p:nvSpPr>
        <p:spPr>
          <a:xfrm>
            <a:off x="4114802" y="3840957"/>
            <a:ext cx="3435348" cy="1378743"/>
          </a:xfrm>
          <a:custGeom>
            <a:avLst/>
            <a:gdLst>
              <a:gd name="connsiteX0" fmla="*/ 0 w 1571625"/>
              <a:gd name="connsiteY0" fmla="*/ 1362075 h 1362075"/>
              <a:gd name="connsiteX1" fmla="*/ 1571625 w 1571625"/>
              <a:gd name="connsiteY1" fmla="*/ 1362075 h 1362075"/>
              <a:gd name="connsiteX2" fmla="*/ 1571625 w 1571625"/>
              <a:gd name="connsiteY2" fmla="*/ 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362075">
                <a:moveTo>
                  <a:pt x="0" y="1362075"/>
                </a:moveTo>
                <a:lnTo>
                  <a:pt x="1571625" y="1362075"/>
                </a:lnTo>
                <a:lnTo>
                  <a:pt x="15716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Freeform 83"/>
          <p:cNvSpPr/>
          <p:nvPr/>
        </p:nvSpPr>
        <p:spPr>
          <a:xfrm>
            <a:off x="2895600" y="4991100"/>
            <a:ext cx="1219201" cy="457200"/>
          </a:xfrm>
          <a:custGeom>
            <a:avLst/>
            <a:gdLst>
              <a:gd name="connsiteX0" fmla="*/ 0 w 1819275"/>
              <a:gd name="connsiteY0" fmla="*/ 0 h 1409700"/>
              <a:gd name="connsiteX1" fmla="*/ 0 w 1819275"/>
              <a:gd name="connsiteY1" fmla="*/ 723900 h 1409700"/>
              <a:gd name="connsiteX2" fmla="*/ 1819275 w 1819275"/>
              <a:gd name="connsiteY2" fmla="*/ 723900 h 1409700"/>
              <a:gd name="connsiteX3" fmla="*/ 1819275 w 1819275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275" h="1409700">
                <a:moveTo>
                  <a:pt x="0" y="0"/>
                </a:moveTo>
                <a:lnTo>
                  <a:pt x="0" y="723900"/>
                </a:lnTo>
                <a:lnTo>
                  <a:pt x="1819275" y="723900"/>
                </a:lnTo>
                <a:lnTo>
                  <a:pt x="1819275" y="1409700"/>
                </a:lnTo>
              </a:path>
            </a:pathLst>
          </a:custGeom>
          <a:noFill/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5" name="AutoShape 116"/>
          <p:cNvCxnSpPr>
            <a:cxnSpLocks noChangeShapeType="1"/>
          </p:cNvCxnSpPr>
          <p:nvPr/>
        </p:nvCxnSpPr>
        <p:spPr bwMode="auto">
          <a:xfrm flipH="1">
            <a:off x="6019800" y="3643313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AutoShape 110">
            <a:hlinkClick r:id="rId3"/>
          </p:cNvPr>
          <p:cNvSpPr>
            <a:spLocks noChangeArrowheads="1"/>
          </p:cNvSpPr>
          <p:nvPr/>
        </p:nvSpPr>
        <p:spPr bwMode="auto">
          <a:xfrm flipH="1">
            <a:off x="609600" y="1362076"/>
            <a:ext cx="1479548" cy="3619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latin typeface="Verdana" pitchFamily="34" charset="0"/>
              </a:rPr>
              <a:t>Functional Planning</a:t>
            </a:r>
            <a:endParaRPr lang="en-US" sz="1000" b="1" dirty="0">
              <a:latin typeface="Verdana" pitchFamily="34" charset="0"/>
            </a:endParaRPr>
          </a:p>
        </p:txBody>
      </p:sp>
      <p:cxnSp>
        <p:nvCxnSpPr>
          <p:cNvPr id="87" name="AutoShape 121"/>
          <p:cNvCxnSpPr>
            <a:cxnSpLocks noChangeShapeType="1"/>
            <a:stCxn id="86" idx="1"/>
          </p:cNvCxnSpPr>
          <p:nvPr/>
        </p:nvCxnSpPr>
        <p:spPr bwMode="auto">
          <a:xfrm>
            <a:off x="2089148" y="1543052"/>
            <a:ext cx="1255715" cy="952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Freeform 87"/>
          <p:cNvSpPr/>
          <p:nvPr/>
        </p:nvSpPr>
        <p:spPr>
          <a:xfrm>
            <a:off x="4962525" y="1543050"/>
            <a:ext cx="3552825" cy="4714875"/>
          </a:xfrm>
          <a:custGeom>
            <a:avLst/>
            <a:gdLst>
              <a:gd name="connsiteX0" fmla="*/ 0 w 3552825"/>
              <a:gd name="connsiteY0" fmla="*/ 4714875 h 4714875"/>
              <a:gd name="connsiteX1" fmla="*/ 3552825 w 3552825"/>
              <a:gd name="connsiteY1" fmla="*/ 4714875 h 4714875"/>
              <a:gd name="connsiteX2" fmla="*/ 3552825 w 3552825"/>
              <a:gd name="connsiteY2" fmla="*/ 0 h 4714875"/>
              <a:gd name="connsiteX3" fmla="*/ 3343275 w 3552825"/>
              <a:gd name="connsiteY3" fmla="*/ 0 h 4714875"/>
              <a:gd name="connsiteX4" fmla="*/ 2600325 w 3552825"/>
              <a:gd name="connsiteY4" fmla="*/ 0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2825" h="4714875">
                <a:moveTo>
                  <a:pt x="0" y="4714875"/>
                </a:moveTo>
                <a:lnTo>
                  <a:pt x="3552825" y="4714875"/>
                </a:lnTo>
                <a:lnTo>
                  <a:pt x="3552825" y="0"/>
                </a:lnTo>
                <a:lnTo>
                  <a:pt x="3343275" y="0"/>
                </a:lnTo>
                <a:lnTo>
                  <a:pt x="2600325" y="0"/>
                </a:lnTo>
              </a:path>
            </a:pathLst>
          </a:custGeom>
          <a:noFill/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42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7" y="457200"/>
            <a:ext cx="6829425" cy="651123"/>
          </a:xfrm>
          <a:solidFill>
            <a:schemeClr val="accent1">
              <a:alpha val="2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Assessments</a:t>
            </a:r>
            <a:endParaRPr lang="en-C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55088" y="1981200"/>
            <a:ext cx="43979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Decision on Action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Repair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Rehabilitation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Replace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Restrict/Monitor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Permit Vehicle</a:t>
            </a:r>
            <a:endParaRPr lang="en-US" sz="2800" dirty="0" smtClean="0"/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Do </a:t>
            </a:r>
            <a:r>
              <a:rPr lang="en-US" sz="2800" dirty="0" smtClean="0"/>
              <a:t>Nothing</a:t>
            </a:r>
            <a:endParaRPr lang="en-CA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57400"/>
            <a:ext cx="322925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2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7" y="457200"/>
            <a:ext cx="6829425" cy="651123"/>
          </a:xfrm>
          <a:solidFill>
            <a:schemeClr val="accent1">
              <a:alpha val="2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Assessments</a:t>
            </a:r>
            <a:endParaRPr lang="en-CA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55088" y="1981200"/>
            <a:ext cx="43979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Components</a:t>
            </a:r>
            <a:endParaRPr lang="en-CA" sz="3200" dirty="0" smtClean="0"/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CA" sz="2800" dirty="0" smtClean="0"/>
              <a:t>Collect </a:t>
            </a:r>
            <a:r>
              <a:rPr lang="en-CA" sz="2800" dirty="0" smtClean="0"/>
              <a:t>Data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ID Deficiencies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err="1"/>
              <a:t>Analyse</a:t>
            </a:r>
            <a:r>
              <a:rPr lang="en-US" sz="2800" dirty="0"/>
              <a:t>, </a:t>
            </a:r>
            <a:r>
              <a:rPr lang="en-US" sz="2800" dirty="0" smtClean="0"/>
              <a:t>Predict</a:t>
            </a:r>
            <a:endParaRPr lang="en-CA" sz="2800" dirty="0" smtClean="0"/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Develop Strategies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Life Cycle Cost </a:t>
            </a:r>
            <a:r>
              <a:rPr lang="en-US" sz="2800" dirty="0" smtClean="0"/>
              <a:t>Analysis</a:t>
            </a:r>
          </a:p>
          <a:p>
            <a:pPr marL="914400" lvl="1" indent="-457200">
              <a:buFont typeface="Calibri" panose="020F0502020204030204" pitchFamily="34" charset="0"/>
              <a:buChar char="-"/>
            </a:pPr>
            <a:r>
              <a:rPr lang="en-US" sz="2800" dirty="0" smtClean="0"/>
              <a:t>Constrained Funding</a:t>
            </a:r>
            <a:endParaRPr lang="en-US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905000"/>
            <a:ext cx="3429000" cy="395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01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7" y="457200"/>
            <a:ext cx="6829425" cy="651123"/>
          </a:xfrm>
          <a:solidFill>
            <a:schemeClr val="accent1">
              <a:alpha val="2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Strategies</a:t>
            </a:r>
            <a:endParaRPr lang="en-CA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233488" y="1395413"/>
            <a:ext cx="6507162" cy="5297487"/>
            <a:chOff x="1176338" y="839788"/>
            <a:chExt cx="6507162" cy="5297487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984375" y="839788"/>
              <a:ext cx="206375" cy="228600"/>
            </a:xfrm>
            <a:prstGeom prst="flowChartOffpageConnector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6642100" y="5864225"/>
              <a:ext cx="260350" cy="273050"/>
            </a:xfrm>
            <a:prstGeom prst="flowChartConnector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04913" y="1474788"/>
              <a:ext cx="173672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Check for limitations to strategies due to replacement requirements</a:t>
              </a:r>
            </a:p>
          </p:txBody>
        </p:sp>
        <p:sp>
          <p:nvSpPr>
            <p:cNvPr id="10" name="AutoShape 33"/>
            <p:cNvSpPr>
              <a:spLocks noChangeArrowheads="1"/>
            </p:cNvSpPr>
            <p:nvPr/>
          </p:nvSpPr>
          <p:spPr bwMode="auto">
            <a:xfrm>
              <a:off x="1181100" y="1381125"/>
              <a:ext cx="1816100" cy="72390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11" name="AutoShape 49"/>
            <p:cNvCxnSpPr>
              <a:cxnSpLocks noChangeShapeType="1"/>
              <a:stCxn id="7" idx="2"/>
              <a:endCxn id="10" idx="0"/>
            </p:cNvCxnSpPr>
            <p:nvPr/>
          </p:nvCxnSpPr>
          <p:spPr bwMode="auto">
            <a:xfrm>
              <a:off x="2087563" y="1068388"/>
              <a:ext cx="1587" cy="312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1200150" y="2497138"/>
              <a:ext cx="1736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Develop strategy of no rehab and replace</a:t>
              </a:r>
            </a:p>
          </p:txBody>
        </p:sp>
        <p:sp>
          <p:nvSpPr>
            <p:cNvPr id="13" name="AutoShape 55"/>
            <p:cNvSpPr>
              <a:spLocks noChangeArrowheads="1"/>
            </p:cNvSpPr>
            <p:nvPr/>
          </p:nvSpPr>
          <p:spPr bwMode="auto">
            <a:xfrm>
              <a:off x="1176338" y="2327275"/>
              <a:ext cx="1816100" cy="72390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Text Box 56"/>
            <p:cNvSpPr txBox="1">
              <a:spLocks noChangeArrowheads="1"/>
            </p:cNvSpPr>
            <p:nvPr/>
          </p:nvSpPr>
          <p:spPr bwMode="auto">
            <a:xfrm>
              <a:off x="1204913" y="3465513"/>
              <a:ext cx="1736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Develop strategy of no rehab and close</a:t>
              </a:r>
            </a:p>
          </p:txBody>
        </p:sp>
        <p:sp>
          <p:nvSpPr>
            <p:cNvPr id="15" name="AutoShape 57"/>
            <p:cNvSpPr>
              <a:spLocks noChangeArrowheads="1"/>
            </p:cNvSpPr>
            <p:nvPr/>
          </p:nvSpPr>
          <p:spPr bwMode="auto">
            <a:xfrm>
              <a:off x="1181100" y="3295650"/>
              <a:ext cx="1816100" cy="72390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" name="Text Box 58"/>
            <p:cNvSpPr txBox="1">
              <a:spLocks noChangeArrowheads="1"/>
            </p:cNvSpPr>
            <p:nvPr/>
          </p:nvSpPr>
          <p:spPr bwMode="auto">
            <a:xfrm>
              <a:off x="1200150" y="4270375"/>
              <a:ext cx="17367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Develop strategies to meet all condition based needs for assumed replace years ranging from 5 to 65 years</a:t>
              </a:r>
            </a:p>
          </p:txBody>
        </p:sp>
        <p:sp>
          <p:nvSpPr>
            <p:cNvPr id="17" name="AutoShape 59"/>
            <p:cNvSpPr>
              <a:spLocks noChangeArrowheads="1"/>
            </p:cNvSpPr>
            <p:nvPr/>
          </p:nvSpPr>
          <p:spPr bwMode="auto">
            <a:xfrm>
              <a:off x="1176338" y="4252913"/>
              <a:ext cx="1816100" cy="72390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8" name="Text Box 60"/>
            <p:cNvSpPr txBox="1">
              <a:spLocks noChangeArrowheads="1"/>
            </p:cNvSpPr>
            <p:nvPr/>
          </p:nvSpPr>
          <p:spPr bwMode="auto">
            <a:xfrm>
              <a:off x="4073525" y="2055813"/>
              <a:ext cx="276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N</a:t>
              </a:r>
            </a:p>
          </p:txBody>
        </p:sp>
        <p:sp>
          <p:nvSpPr>
            <p:cNvPr id="19" name="Text Box 61"/>
            <p:cNvSpPr txBox="1">
              <a:spLocks noChangeArrowheads="1"/>
            </p:cNvSpPr>
            <p:nvPr/>
          </p:nvSpPr>
          <p:spPr bwMode="auto">
            <a:xfrm>
              <a:off x="3906838" y="1604963"/>
              <a:ext cx="12303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Width Need ?</a:t>
              </a:r>
            </a:p>
          </p:txBody>
        </p:sp>
        <p:sp>
          <p:nvSpPr>
            <p:cNvPr id="20" name="AutoShape 62"/>
            <p:cNvSpPr>
              <a:spLocks noChangeArrowheads="1"/>
            </p:cNvSpPr>
            <p:nvPr/>
          </p:nvSpPr>
          <p:spPr bwMode="auto">
            <a:xfrm>
              <a:off x="3683000" y="1457325"/>
              <a:ext cx="1712913" cy="584200"/>
            </a:xfrm>
            <a:prstGeom prst="flowChartPreparat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5260975" y="1471613"/>
              <a:ext cx="268288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Y</a:t>
              </a:r>
            </a:p>
          </p:txBody>
        </p:sp>
        <p:sp>
          <p:nvSpPr>
            <p:cNvPr id="22" name="Text Box 64"/>
            <p:cNvSpPr txBox="1">
              <a:spLocks noChangeArrowheads="1"/>
            </p:cNvSpPr>
            <p:nvPr/>
          </p:nvSpPr>
          <p:spPr bwMode="auto">
            <a:xfrm>
              <a:off x="5854700" y="1479550"/>
              <a:ext cx="173672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Add strategies combining widen action with range of condition based strategies </a:t>
              </a:r>
            </a:p>
          </p:txBody>
        </p:sp>
        <p:sp>
          <p:nvSpPr>
            <p:cNvPr id="23" name="AutoShape 65"/>
            <p:cNvSpPr>
              <a:spLocks noChangeArrowheads="1"/>
            </p:cNvSpPr>
            <p:nvPr/>
          </p:nvSpPr>
          <p:spPr bwMode="auto">
            <a:xfrm>
              <a:off x="5830888" y="1385888"/>
              <a:ext cx="1816100" cy="72390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Text Box 66"/>
            <p:cNvSpPr txBox="1">
              <a:spLocks noChangeArrowheads="1"/>
            </p:cNvSpPr>
            <p:nvPr/>
          </p:nvSpPr>
          <p:spPr bwMode="auto">
            <a:xfrm>
              <a:off x="4068763" y="3117850"/>
              <a:ext cx="276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N</a:t>
              </a:r>
            </a:p>
          </p:txBody>
        </p:sp>
        <p:sp>
          <p:nvSpPr>
            <p:cNvPr id="25" name="Text Box 67"/>
            <p:cNvSpPr txBox="1">
              <a:spLocks noChangeArrowheads="1"/>
            </p:cNvSpPr>
            <p:nvPr/>
          </p:nvSpPr>
          <p:spPr bwMode="auto">
            <a:xfrm>
              <a:off x="3902075" y="2667000"/>
              <a:ext cx="12303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Strength Need ?</a:t>
              </a:r>
            </a:p>
          </p:txBody>
        </p:sp>
        <p:sp>
          <p:nvSpPr>
            <p:cNvPr id="26" name="AutoShape 68"/>
            <p:cNvSpPr>
              <a:spLocks noChangeArrowheads="1"/>
            </p:cNvSpPr>
            <p:nvPr/>
          </p:nvSpPr>
          <p:spPr bwMode="auto">
            <a:xfrm>
              <a:off x="3678238" y="2519363"/>
              <a:ext cx="1712912" cy="584200"/>
            </a:xfrm>
            <a:prstGeom prst="flowChartPreparat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" name="Text Box 69"/>
            <p:cNvSpPr txBox="1">
              <a:spLocks noChangeArrowheads="1"/>
            </p:cNvSpPr>
            <p:nvPr/>
          </p:nvSpPr>
          <p:spPr bwMode="auto">
            <a:xfrm>
              <a:off x="5256213" y="2533650"/>
              <a:ext cx="26828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Y</a:t>
              </a:r>
            </a:p>
          </p:txBody>
        </p:sp>
        <p:sp>
          <p:nvSpPr>
            <p:cNvPr id="28" name="Text Box 70"/>
            <p:cNvSpPr txBox="1">
              <a:spLocks noChangeArrowheads="1"/>
            </p:cNvSpPr>
            <p:nvPr/>
          </p:nvSpPr>
          <p:spPr bwMode="auto">
            <a:xfrm>
              <a:off x="5891213" y="2466975"/>
              <a:ext cx="17367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Add strategies combining strengthen action with range of condition based strategies</a:t>
              </a:r>
            </a:p>
          </p:txBody>
        </p:sp>
        <p:sp>
          <p:nvSpPr>
            <p:cNvPr id="29" name="AutoShape 71"/>
            <p:cNvSpPr>
              <a:spLocks noChangeArrowheads="1"/>
            </p:cNvSpPr>
            <p:nvPr/>
          </p:nvSpPr>
          <p:spPr bwMode="auto">
            <a:xfrm>
              <a:off x="5867400" y="2449513"/>
              <a:ext cx="1816100" cy="72390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Text Box 72"/>
            <p:cNvSpPr txBox="1">
              <a:spLocks noChangeArrowheads="1"/>
            </p:cNvSpPr>
            <p:nvPr/>
          </p:nvSpPr>
          <p:spPr bwMode="auto">
            <a:xfrm>
              <a:off x="4071938" y="4222750"/>
              <a:ext cx="276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N</a:t>
              </a:r>
            </a:p>
          </p:txBody>
        </p:sp>
        <p:sp>
          <p:nvSpPr>
            <p:cNvPr id="31" name="Text Box 73"/>
            <p:cNvSpPr txBox="1">
              <a:spLocks noChangeArrowheads="1"/>
            </p:cNvSpPr>
            <p:nvPr/>
          </p:nvSpPr>
          <p:spPr bwMode="auto">
            <a:xfrm>
              <a:off x="3905250" y="3695700"/>
              <a:ext cx="12303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Width and Strength Need ?</a:t>
              </a:r>
            </a:p>
          </p:txBody>
        </p:sp>
        <p:sp>
          <p:nvSpPr>
            <p:cNvPr id="32" name="AutoShape 74"/>
            <p:cNvSpPr>
              <a:spLocks noChangeArrowheads="1"/>
            </p:cNvSpPr>
            <p:nvPr/>
          </p:nvSpPr>
          <p:spPr bwMode="auto">
            <a:xfrm>
              <a:off x="3681413" y="3624263"/>
              <a:ext cx="1712912" cy="584200"/>
            </a:xfrm>
            <a:prstGeom prst="flowChartPreparat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Text Box 75"/>
            <p:cNvSpPr txBox="1">
              <a:spLocks noChangeArrowheads="1"/>
            </p:cNvSpPr>
            <p:nvPr/>
          </p:nvSpPr>
          <p:spPr bwMode="auto">
            <a:xfrm>
              <a:off x="5259388" y="3638550"/>
              <a:ext cx="26828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Y</a:t>
              </a:r>
            </a:p>
          </p:txBody>
        </p:sp>
        <p:sp>
          <p:nvSpPr>
            <p:cNvPr id="34" name="Text Box 76"/>
            <p:cNvSpPr txBox="1">
              <a:spLocks noChangeArrowheads="1"/>
            </p:cNvSpPr>
            <p:nvPr/>
          </p:nvSpPr>
          <p:spPr bwMode="auto">
            <a:xfrm>
              <a:off x="5884863" y="3570288"/>
              <a:ext cx="17367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latin typeface="Arial" charset="0"/>
                </a:rPr>
                <a:t>Add strategies combining widen and strengthen action with range of condition based strategies</a:t>
              </a:r>
            </a:p>
          </p:txBody>
        </p:sp>
        <p:sp>
          <p:nvSpPr>
            <p:cNvPr id="35" name="AutoShape 77"/>
            <p:cNvSpPr>
              <a:spLocks noChangeArrowheads="1"/>
            </p:cNvSpPr>
            <p:nvPr/>
          </p:nvSpPr>
          <p:spPr bwMode="auto">
            <a:xfrm>
              <a:off x="5861050" y="3552825"/>
              <a:ext cx="1816100" cy="72390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36" name="AutoShape 78"/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flipH="1">
              <a:off x="2084388" y="2105025"/>
              <a:ext cx="4762" cy="222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79"/>
            <p:cNvCxnSpPr>
              <a:cxnSpLocks noChangeShapeType="1"/>
              <a:stCxn id="13" idx="2"/>
              <a:endCxn id="15" idx="0"/>
            </p:cNvCxnSpPr>
            <p:nvPr/>
          </p:nvCxnSpPr>
          <p:spPr bwMode="auto">
            <a:xfrm>
              <a:off x="2084388" y="3051175"/>
              <a:ext cx="4762" cy="244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80"/>
            <p:cNvCxnSpPr>
              <a:cxnSpLocks noChangeShapeType="1"/>
              <a:stCxn id="15" idx="2"/>
              <a:endCxn id="17" idx="0"/>
            </p:cNvCxnSpPr>
            <p:nvPr/>
          </p:nvCxnSpPr>
          <p:spPr bwMode="auto">
            <a:xfrm flipH="1">
              <a:off x="2084388" y="4019550"/>
              <a:ext cx="4762" cy="233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81"/>
            <p:cNvCxnSpPr>
              <a:cxnSpLocks noChangeShapeType="1"/>
              <a:stCxn id="17" idx="2"/>
              <a:endCxn id="20" idx="0"/>
            </p:cNvCxnSpPr>
            <p:nvPr/>
          </p:nvCxnSpPr>
          <p:spPr bwMode="auto">
            <a:xfrm rot="5400000" flipH="1" flipV="1">
              <a:off x="1552575" y="1989138"/>
              <a:ext cx="3519488" cy="2455862"/>
            </a:xfrm>
            <a:prstGeom prst="bentConnector5">
              <a:avLst>
                <a:gd name="adj1" fmla="val -6495"/>
                <a:gd name="adj2" fmla="val 51065"/>
                <a:gd name="adj3" fmla="val 10649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83"/>
            <p:cNvCxnSpPr>
              <a:cxnSpLocks noChangeShapeType="1"/>
              <a:stCxn id="20" idx="3"/>
              <a:endCxn id="23" idx="1"/>
            </p:cNvCxnSpPr>
            <p:nvPr/>
          </p:nvCxnSpPr>
          <p:spPr bwMode="auto">
            <a:xfrm flipV="1">
              <a:off x="5395913" y="1747838"/>
              <a:ext cx="43497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84"/>
            <p:cNvCxnSpPr>
              <a:cxnSpLocks noChangeShapeType="1"/>
              <a:stCxn id="26" idx="3"/>
              <a:endCxn id="29" idx="1"/>
            </p:cNvCxnSpPr>
            <p:nvPr/>
          </p:nvCxnSpPr>
          <p:spPr bwMode="auto">
            <a:xfrm>
              <a:off x="5391150" y="2811463"/>
              <a:ext cx="4762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85"/>
            <p:cNvCxnSpPr>
              <a:cxnSpLocks noChangeShapeType="1"/>
              <a:stCxn id="32" idx="3"/>
              <a:endCxn id="35" idx="1"/>
            </p:cNvCxnSpPr>
            <p:nvPr/>
          </p:nvCxnSpPr>
          <p:spPr bwMode="auto">
            <a:xfrm flipV="1">
              <a:off x="5394325" y="3914775"/>
              <a:ext cx="4667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86"/>
            <p:cNvCxnSpPr>
              <a:cxnSpLocks noChangeShapeType="1"/>
              <a:stCxn id="20" idx="2"/>
              <a:endCxn id="26" idx="0"/>
            </p:cNvCxnSpPr>
            <p:nvPr/>
          </p:nvCxnSpPr>
          <p:spPr bwMode="auto">
            <a:xfrm flipH="1">
              <a:off x="4535488" y="2041525"/>
              <a:ext cx="4762" cy="4778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87"/>
            <p:cNvCxnSpPr>
              <a:cxnSpLocks noChangeShapeType="1"/>
              <a:stCxn id="26" idx="2"/>
              <a:endCxn id="32" idx="0"/>
            </p:cNvCxnSpPr>
            <p:nvPr/>
          </p:nvCxnSpPr>
          <p:spPr bwMode="auto">
            <a:xfrm>
              <a:off x="4535488" y="3103563"/>
              <a:ext cx="3175" cy="520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91"/>
            <p:cNvCxnSpPr>
              <a:cxnSpLocks noChangeShapeType="1"/>
              <a:stCxn id="23" idx="2"/>
              <a:endCxn id="26" idx="0"/>
            </p:cNvCxnSpPr>
            <p:nvPr/>
          </p:nvCxnSpPr>
          <p:spPr bwMode="auto">
            <a:xfrm rot="5400000">
              <a:off x="5432425" y="1212851"/>
              <a:ext cx="409575" cy="22034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92"/>
            <p:cNvCxnSpPr>
              <a:cxnSpLocks noChangeShapeType="1"/>
              <a:stCxn id="29" idx="2"/>
              <a:endCxn id="32" idx="0"/>
            </p:cNvCxnSpPr>
            <p:nvPr/>
          </p:nvCxnSpPr>
          <p:spPr bwMode="auto">
            <a:xfrm rot="5400000">
              <a:off x="5431632" y="2280444"/>
              <a:ext cx="450850" cy="22367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 Box 93"/>
            <p:cNvSpPr txBox="1">
              <a:spLocks noChangeArrowheads="1"/>
            </p:cNvSpPr>
            <p:nvPr/>
          </p:nvSpPr>
          <p:spPr bwMode="auto">
            <a:xfrm>
              <a:off x="5889625" y="4933950"/>
              <a:ext cx="1736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Select optimal strategy (lowest NPV)</a:t>
              </a:r>
            </a:p>
          </p:txBody>
        </p:sp>
        <p:sp>
          <p:nvSpPr>
            <p:cNvPr id="48" name="AutoShape 94"/>
            <p:cNvSpPr>
              <a:spLocks noChangeArrowheads="1"/>
            </p:cNvSpPr>
            <p:nvPr/>
          </p:nvSpPr>
          <p:spPr bwMode="auto">
            <a:xfrm>
              <a:off x="5865813" y="4764088"/>
              <a:ext cx="1816100" cy="72390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49" name="AutoShape 95"/>
            <p:cNvCxnSpPr>
              <a:cxnSpLocks noChangeShapeType="1"/>
              <a:stCxn id="32" idx="2"/>
              <a:endCxn id="48" idx="0"/>
            </p:cNvCxnSpPr>
            <p:nvPr/>
          </p:nvCxnSpPr>
          <p:spPr bwMode="auto">
            <a:xfrm rot="16200000" flipH="1">
              <a:off x="5378450" y="3368676"/>
              <a:ext cx="555625" cy="2235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96"/>
            <p:cNvCxnSpPr>
              <a:cxnSpLocks noChangeShapeType="1"/>
              <a:stCxn id="35" idx="2"/>
              <a:endCxn id="48" idx="0"/>
            </p:cNvCxnSpPr>
            <p:nvPr/>
          </p:nvCxnSpPr>
          <p:spPr bwMode="auto">
            <a:xfrm>
              <a:off x="6769100" y="4276725"/>
              <a:ext cx="4763" cy="487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97"/>
            <p:cNvCxnSpPr>
              <a:cxnSpLocks noChangeShapeType="1"/>
              <a:stCxn id="48" idx="2"/>
              <a:endCxn id="8" idx="0"/>
            </p:cNvCxnSpPr>
            <p:nvPr/>
          </p:nvCxnSpPr>
          <p:spPr bwMode="auto">
            <a:xfrm flipH="1">
              <a:off x="6772275" y="5487988"/>
              <a:ext cx="1588" cy="376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8558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7" y="457200"/>
            <a:ext cx="6829425" cy="651123"/>
          </a:xfrm>
          <a:solidFill>
            <a:schemeClr val="accent1">
              <a:alpha val="2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Bridge Management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Life Cycle Cost Analysis</a:t>
            </a:r>
            <a:endParaRPr lang="en-CA" sz="3200" b="1" dirty="0"/>
          </a:p>
        </p:txBody>
      </p:sp>
      <p:sp>
        <p:nvSpPr>
          <p:cNvPr id="52" name="Rectangle 51"/>
          <p:cNvSpPr/>
          <p:nvPr/>
        </p:nvSpPr>
        <p:spPr>
          <a:xfrm>
            <a:off x="555088" y="1981200"/>
            <a:ext cx="6683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Net Present Value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4% discount rate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50 year analysis period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Current year cost estimate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Residual value – linear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User Costs – time, collision, vehicle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4686" y="5943600"/>
            <a:ext cx="6022914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810000" y="51054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448550" y="5943600"/>
            <a:ext cx="1905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057400" y="548640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293843" y="5536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CA" dirty="0"/>
          </a:p>
        </p:txBody>
      </p:sp>
      <p:sp>
        <p:nvSpPr>
          <p:cNvPr id="60" name="TextBox 59"/>
          <p:cNvSpPr txBox="1"/>
          <p:nvPr/>
        </p:nvSpPr>
        <p:spPr>
          <a:xfrm>
            <a:off x="7258248" y="55435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2209800" y="5290066"/>
            <a:ext cx="77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Rehab</a:t>
            </a:r>
            <a:endParaRPr lang="en-CA" dirty="0"/>
          </a:p>
        </p:txBody>
      </p:sp>
      <p:sp>
        <p:nvSpPr>
          <p:cNvPr id="63" name="TextBox 62"/>
          <p:cNvSpPr txBox="1"/>
          <p:nvPr/>
        </p:nvSpPr>
        <p:spPr>
          <a:xfrm>
            <a:off x="3996337" y="5029200"/>
            <a:ext cx="91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Replace</a:t>
            </a:r>
            <a:endParaRPr lang="en-CA" dirty="0"/>
          </a:p>
        </p:txBody>
      </p:sp>
      <p:sp>
        <p:nvSpPr>
          <p:cNvPr id="64" name="TextBox 63"/>
          <p:cNvSpPr txBox="1"/>
          <p:nvPr/>
        </p:nvSpPr>
        <p:spPr>
          <a:xfrm>
            <a:off x="6439543" y="6238875"/>
            <a:ext cx="9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358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20393</TotalTime>
  <Words>406</Words>
  <Application>Microsoft Office PowerPoint</Application>
  <PresentationFormat>On-screen Show (4:3)</PresentationFormat>
  <Paragraphs>167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Bridge Management</vt:lpstr>
      <vt:lpstr>Bridge Management</vt:lpstr>
      <vt:lpstr>Bridge Management</vt:lpstr>
      <vt:lpstr>PowerPoint Presentation</vt:lpstr>
      <vt:lpstr>Bridge Management</vt:lpstr>
      <vt:lpstr>Bridge Management</vt:lpstr>
      <vt:lpstr>Bridge Management</vt:lpstr>
      <vt:lpstr>Bridge Management</vt:lpstr>
      <vt:lpstr>Bridge Management</vt:lpstr>
      <vt:lpstr>Bridge Management</vt:lpstr>
      <vt:lpstr>PowerPoint Presentation</vt:lpstr>
    </vt:vector>
  </TitlesOfParts>
  <Company>GOA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 Bridge Inspections</dc:title>
  <dc:creator>des.williamson</dc:creator>
  <cp:lastModifiedBy>des.williamson</cp:lastModifiedBy>
  <cp:revision>68</cp:revision>
  <dcterms:created xsi:type="dcterms:W3CDTF">2013-06-04T22:15:01Z</dcterms:created>
  <dcterms:modified xsi:type="dcterms:W3CDTF">2014-01-21T21:12:57Z</dcterms:modified>
</cp:coreProperties>
</file>