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65" r:id="rId3"/>
    <p:sldId id="286" r:id="rId4"/>
    <p:sldId id="268" r:id="rId5"/>
    <p:sldId id="284" r:id="rId6"/>
    <p:sldId id="285" r:id="rId7"/>
    <p:sldId id="275" r:id="rId8"/>
    <p:sldId id="281" r:id="rId9"/>
    <p:sldId id="271" r:id="rId10"/>
    <p:sldId id="287" r:id="rId11"/>
    <p:sldId id="274" r:id="rId12"/>
    <p:sldId id="283" r:id="rId13"/>
    <p:sldId id="276" r:id="rId14"/>
    <p:sldId id="278" r:id="rId15"/>
    <p:sldId id="28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2"/>
    <a:srgbClr val="6B5107"/>
    <a:srgbClr val="00CC00"/>
    <a:srgbClr val="FFFF00"/>
    <a:srgbClr val="005072"/>
    <a:srgbClr val="FF0066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02" y="-34"/>
      </p:cViewPr>
      <p:guideLst>
        <p:guide orient="horz" pos="2160"/>
        <p:guide orient="horz" pos="799"/>
        <p:guide orient="horz" pos="4319"/>
        <p:guide pos="288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E0F97DCE-9A09-4449-BB1D-AEE0A8CE6F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81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032AABB-A861-471A-B406-530E313C9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6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4C310-9F85-43CA-BA84-155DDABC70A4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29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09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78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62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13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27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78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69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99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28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431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455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57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30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30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575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105275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227365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72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4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73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7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31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4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48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-2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70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B Logo orange RGB_reverse - taglin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3050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GoA - Trans 2Color C Revers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6192838"/>
            <a:ext cx="27987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072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AAD2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AAD2"/>
          </a:solidFill>
          <a:latin typeface="+mn-lt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AAD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 descr="Horizontal-Bar-Only-4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953125"/>
            <a:ext cx="9180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B Logo orange RGB_reverse - taglin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16922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GoA - Trans 2Color C Revers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6192838"/>
            <a:ext cx="27987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072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AAD2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AAD2"/>
          </a:solidFill>
          <a:latin typeface="+mn-lt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AAD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g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800" y="1773238"/>
            <a:ext cx="7772400" cy="182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>
                <a:solidFill>
                  <a:schemeClr val="tx1"/>
                </a:solidFill>
              </a:rPr>
              <a:t>Highway Operations Section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/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Technical Standards Branch</a:t>
            </a:r>
          </a:p>
        </p:txBody>
      </p:sp>
      <p:sp>
        <p:nvSpPr>
          <p:cNvPr id="3075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4168775" y="4275138"/>
            <a:ext cx="3603625" cy="1363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smtClean="0">
                <a:solidFill>
                  <a:schemeClr val="tx1"/>
                </a:solidFill>
              </a:rPr>
              <a:t>Section overview</a:t>
            </a:r>
          </a:p>
        </p:txBody>
      </p:sp>
      <p:pic>
        <p:nvPicPr>
          <p:cNvPr id="3076" name="Picture 2" descr="Y:\Maintenance\Maintenance Photos\Winter Road Photos\Elkwater area May 2010\IMG_0109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3613"/>
            <a:ext cx="449580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Intelligent Transportation Systems (ITS) and SAFETY GROUP</a:t>
            </a:r>
            <a:endParaRPr lang="en-CA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600200"/>
            <a:ext cx="6821487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The ITS and Safety </a:t>
            </a:r>
            <a:r>
              <a:rPr lang="en-US" sz="2600" dirty="0" smtClean="0"/>
              <a:t>group is involved with:</a:t>
            </a:r>
            <a:endParaRPr 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Developing policies </a:t>
            </a:r>
            <a:r>
              <a:rPr lang="en-US" sz="2600" dirty="0" smtClean="0"/>
              <a:t>and </a:t>
            </a:r>
            <a:r>
              <a:rPr lang="en-US" sz="2600" dirty="0" smtClean="0"/>
              <a:t>standards for </a:t>
            </a:r>
            <a:r>
              <a:rPr lang="en-US" sz="2600" dirty="0" smtClean="0"/>
              <a:t>ITS initiatives: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dynamic message display signs,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road weather information systems,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automated vehicle locating systems,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traffic monitoring and management systems,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fixed anti-icing spray technology systems)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3317" name="Picture 9" descr="Y:\Maintenance\Maintenance Photos\Sign photos\800px-NBTPL-Variable-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884238"/>
            <a:ext cx="1676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3657600"/>
            <a:ext cx="18764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6" descr="IM002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813"/>
            <a:ext cx="24574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Group 16"/>
          <p:cNvGrpSpPr>
            <a:grpSpLocks/>
          </p:cNvGrpSpPr>
          <p:nvPr/>
        </p:nvGrpSpPr>
        <p:grpSpPr bwMode="auto">
          <a:xfrm>
            <a:off x="4522788" y="5186363"/>
            <a:ext cx="2711450" cy="1671637"/>
            <a:chOff x="3183" y="396"/>
            <a:chExt cx="2086" cy="1565"/>
          </a:xfrm>
        </p:grpSpPr>
        <p:pic>
          <p:nvPicPr>
            <p:cNvPr id="13321" name="Picture 2" descr="slide0070_image0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396"/>
              <a:ext cx="2086" cy="15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2" name="Rectangle 12"/>
            <p:cNvSpPr>
              <a:spLocks noChangeArrowheads="1"/>
            </p:cNvSpPr>
            <p:nvPr/>
          </p:nvSpPr>
          <p:spPr bwMode="auto">
            <a:xfrm>
              <a:off x="3729" y="1609"/>
              <a:ext cx="1479" cy="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31775" indent="-231775" algn="ctr">
                <a:spcBef>
                  <a:spcPct val="20000"/>
                </a:spcBef>
              </a:pPr>
              <a:r>
                <a:rPr lang="en-US" sz="1600" b="0">
                  <a:solidFill>
                    <a:srgbClr val="005072"/>
                  </a:solidFill>
                </a:rPr>
                <a:t>Pavement Sensors </a:t>
              </a:r>
              <a:endParaRPr lang="en-CA" sz="1600" b="0">
                <a:solidFill>
                  <a:srgbClr val="00507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96863"/>
            <a:ext cx="5813425" cy="70698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/>
              <a:t>Does our ITS </a:t>
            </a:r>
            <a:r>
              <a:rPr lang="en-US" sz="3200" dirty="0" smtClean="0"/>
              <a:t>deployment plan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79388"/>
            <a:ext cx="14446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41" y="3724137"/>
            <a:ext cx="24542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16" y="4273826"/>
            <a:ext cx="4082001" cy="2721334"/>
          </a:xfrm>
          <a:prstGeom prst="rect">
            <a:avLst/>
          </a:prstGeom>
        </p:spPr>
      </p:pic>
      <p:pic>
        <p:nvPicPr>
          <p:cNvPr id="14340" name="Picture 7" descr="RWIS AB map s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00" y="1129534"/>
            <a:ext cx="3173811" cy="518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3" y="1367027"/>
            <a:ext cx="3180423" cy="214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32" y="151958"/>
            <a:ext cx="4347290" cy="2810455"/>
          </a:xfrm>
          <a:prstGeom prst="rect">
            <a:avLst/>
          </a:prstGeom>
        </p:spPr>
      </p:pic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3525"/>
            <a:ext cx="5543550" cy="555086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600" dirty="0"/>
              <a:t>R</a:t>
            </a:r>
            <a:r>
              <a:rPr lang="en-US" sz="2600" dirty="0" smtClean="0"/>
              <a:t>eviews </a:t>
            </a:r>
            <a:r>
              <a:rPr lang="en-US" sz="2600" dirty="0" smtClean="0"/>
              <a:t>road safety audits and conducts in-service safety </a:t>
            </a:r>
            <a:r>
              <a:rPr lang="en-US" sz="2600" dirty="0" smtClean="0"/>
              <a:t>reviews</a:t>
            </a:r>
          </a:p>
          <a:p>
            <a:pPr marL="0" indent="0" eaLnBrk="1" hangingPunct="1">
              <a:buFontTx/>
              <a:buNone/>
            </a:pPr>
            <a:endParaRPr lang="en-US" sz="2600" dirty="0" smtClean="0"/>
          </a:p>
          <a:p>
            <a:pPr marL="0" indent="0" eaLnBrk="1" hangingPunct="1">
              <a:buFontTx/>
              <a:buNone/>
            </a:pPr>
            <a:endParaRPr lang="en-US" sz="2600" dirty="0"/>
          </a:p>
          <a:p>
            <a:pPr marL="0" indent="0" eaLnBrk="1" hangingPunct="1">
              <a:buFontTx/>
              <a:buNone/>
            </a:pPr>
            <a:endParaRPr lang="en-US" sz="2600" dirty="0" smtClean="0"/>
          </a:p>
          <a:p>
            <a:pPr marL="0" indent="0" eaLnBrk="1" hangingPunct="1">
              <a:buFontTx/>
              <a:buNone/>
            </a:pPr>
            <a:endParaRPr lang="en-US" sz="2600" dirty="0"/>
          </a:p>
          <a:p>
            <a:pPr marL="0" indent="0" eaLnBrk="1" hangingPunct="1">
              <a:buFontTx/>
              <a:buNone/>
            </a:pPr>
            <a:endParaRPr lang="en-US" sz="2600" dirty="0" smtClean="0"/>
          </a:p>
          <a:p>
            <a:pPr marL="0" indent="0" eaLnBrk="1" hangingPunct="1">
              <a:buFontTx/>
              <a:buNone/>
            </a:pPr>
            <a:endParaRPr lang="en-US" sz="2600" dirty="0"/>
          </a:p>
          <a:p>
            <a:pPr marL="0" indent="0" eaLnBrk="1" hangingPunct="1">
              <a:buFontTx/>
              <a:buNone/>
            </a:pPr>
            <a:endParaRPr lang="en-US" sz="2600" dirty="0"/>
          </a:p>
          <a:p>
            <a:pPr marL="0" indent="0" eaLnBrk="1" hangingPunct="1">
              <a:buFontTx/>
              <a:buNone/>
            </a:pPr>
            <a:r>
              <a:rPr lang="en-US" sz="2600" dirty="0" smtClean="0"/>
              <a:t>Provides expert advice and guidance to department and consultant staff</a:t>
            </a:r>
          </a:p>
          <a:p>
            <a:pPr marL="0" indent="0" eaLnBrk="1" hangingPunct="1">
              <a:buFontTx/>
              <a:buNone/>
            </a:pPr>
            <a:endParaRPr lang="en-US" sz="2600" dirty="0" smtClean="0"/>
          </a:p>
          <a:p>
            <a:pPr marL="0" indent="0" eaLnBrk="1" hangingPunct="1">
              <a:buFontTx/>
              <a:buNone/>
            </a:pPr>
            <a:endParaRPr lang="en-US" sz="2600" dirty="0" smtClean="0"/>
          </a:p>
          <a:p>
            <a:pPr marL="0" indent="0" eaLnBrk="1" hangingPunct="1">
              <a:buFontTx/>
              <a:buNone/>
            </a:pPr>
            <a:endParaRPr lang="en-US" sz="2600" dirty="0" smtClean="0"/>
          </a:p>
          <a:p>
            <a:pPr marL="0" indent="0" eaLnBrk="1" hangingPunct="1">
              <a:buFontTx/>
              <a:buNone/>
            </a:pPr>
            <a:endParaRPr lang="en-US" sz="2600" dirty="0" smtClean="0"/>
          </a:p>
        </p:txBody>
      </p:sp>
      <p:pic>
        <p:nvPicPr>
          <p:cNvPr id="15363" name="Picture 6" descr="MC90014133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000375"/>
            <a:ext cx="3157537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905500" y="3300413"/>
            <a:ext cx="1147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So here’s how ya can fix it…..</a:t>
            </a:r>
          </a:p>
        </p:txBody>
      </p:sp>
      <p:pic>
        <p:nvPicPr>
          <p:cNvPr id="15365" name="Picture 8" descr="MC90021557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3" y="1212574"/>
            <a:ext cx="12461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12617"/>
          <a:stretch/>
        </p:blipFill>
        <p:spPr>
          <a:xfrm>
            <a:off x="1968776" y="2454966"/>
            <a:ext cx="3442254" cy="184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274638"/>
            <a:ext cx="5051425" cy="649287"/>
          </a:xfrm>
        </p:spPr>
        <p:txBody>
          <a:bodyPr/>
          <a:lstStyle/>
          <a:p>
            <a:pPr algn="ctr" eaLnBrk="1" hangingPunct="1"/>
            <a:r>
              <a:rPr lang="en-US" smtClean="0"/>
              <a:t>UTILITIES</a:t>
            </a:r>
            <a:endParaRPr lang="en-CA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3" y="1033463"/>
            <a:ext cx="5913437" cy="4875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The Utility </a:t>
            </a:r>
            <a:r>
              <a:rPr lang="en-US" sz="2400" dirty="0" smtClean="0"/>
              <a:t>Specialist is involved with:</a:t>
            </a: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Developing standards </a:t>
            </a:r>
            <a:r>
              <a:rPr lang="en-US" sz="2400" dirty="0" smtClean="0"/>
              <a:t>for utility agreements and permits 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Providing </a:t>
            </a:r>
            <a:r>
              <a:rPr lang="en-US" sz="2400" dirty="0" smtClean="0"/>
              <a:t>expert advice and guidance for utility and transportation safety to </a:t>
            </a:r>
            <a:r>
              <a:rPr lang="en-US" sz="2400" dirty="0" smtClean="0"/>
              <a:t>consultants, contractors and department staff</a:t>
            </a:r>
            <a:endParaRPr lang="en-US" sz="2400" dirty="0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68325" y="1022350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7413" name="Picture 5" descr="MC9001413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753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76225" y="274638"/>
            <a:ext cx="1147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So why didn’t ya ask me  sooner?</a:t>
            </a:r>
          </a:p>
        </p:txBody>
      </p:sp>
      <p:pic>
        <p:nvPicPr>
          <p:cNvPr id="17415" name="Picture 7" descr="MC90014971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200525"/>
            <a:ext cx="3092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68856"/>
            <a:ext cx="3650974" cy="273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57" y="4384878"/>
            <a:ext cx="2561795" cy="192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92088"/>
            <a:ext cx="8229600" cy="11287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CA" dirty="0" smtClean="0"/>
          </a:p>
          <a:p>
            <a:pPr algn="ctr" eaLnBrk="1" hangingPunct="1">
              <a:buFontTx/>
              <a:buNone/>
            </a:pPr>
            <a:r>
              <a:rPr lang="en-US" sz="3200" dirty="0" smtClean="0"/>
              <a:t>Next Up -</a:t>
            </a:r>
            <a:endParaRPr lang="en-CA" sz="3200" dirty="0" smtClean="0"/>
          </a:p>
          <a:p>
            <a:pPr algn="ctr" eaLnBrk="1" hangingPunct="1">
              <a:buFontTx/>
              <a:buNone/>
            </a:pPr>
            <a:r>
              <a:rPr lang="en-CA" sz="3200" dirty="0" smtClean="0"/>
              <a:t>Blair Knott  </a:t>
            </a:r>
            <a:r>
              <a:rPr lang="en-CA" sz="3200" dirty="0" smtClean="0">
                <a:solidFill>
                  <a:schemeClr val="bg1">
                    <a:lumMod val="65000"/>
                  </a:schemeClr>
                </a:solidFill>
              </a:rPr>
              <a:t>Traffic Operations</a:t>
            </a:r>
          </a:p>
          <a:p>
            <a:pPr algn="ctr" eaLnBrk="1" hangingPunct="1">
              <a:buFontTx/>
              <a:buNone/>
            </a:pPr>
            <a:r>
              <a:rPr lang="en-US" sz="3200" dirty="0" smtClean="0"/>
              <a:t>Allan Lo 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ITS</a:t>
            </a:r>
          </a:p>
          <a:p>
            <a:pPr algn="ctr" eaLnBrk="1" hangingPunct="1">
              <a:buFontTx/>
              <a:buNone/>
            </a:pPr>
            <a:r>
              <a:rPr lang="en-US" sz="3200" dirty="0" smtClean="0"/>
              <a:t>Joe Mah 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Utilities</a:t>
            </a:r>
            <a:endParaRPr lang="en-CA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460" name="Picture 4" descr="C:\Users\steve.otto\AppData\Local\Microsoft\Windows\Temporary Internet Files\Content.IE5\MBI7JVAM\MC9001965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93" y="3386360"/>
            <a:ext cx="3565090" cy="36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HIGHWAY OPERATIONS SECTION</a:t>
            </a:r>
            <a:br>
              <a:rPr lang="en-US" dirty="0" smtClean="0"/>
            </a:br>
            <a:r>
              <a:rPr lang="en-US" sz="1800" dirty="0" smtClean="0"/>
              <a:t>Technical Standards Branch, Engineering </a:t>
            </a:r>
            <a:r>
              <a:rPr lang="en-US" sz="1800" dirty="0" smtClean="0"/>
              <a:t>&amp; Policy </a:t>
            </a:r>
            <a:r>
              <a:rPr lang="en-US" sz="1800" dirty="0" smtClean="0"/>
              <a:t>Division</a:t>
            </a:r>
            <a:endParaRPr lang="en-CA" sz="1800" dirty="0" smtClean="0"/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>
            <p:ph idx="1"/>
          </p:nvPr>
        </p:nvGraphicFramePr>
        <p:xfrm>
          <a:off x="1525588" y="162083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Chart" r:id="rId3" imgW="6096000" imgH="4067175" progId="MSGraph.Chart.8">
                  <p:embed followColorScheme="full"/>
                </p:oleObj>
              </mc:Choice>
              <mc:Fallback>
                <p:oleObj name="Chart" r:id="rId3" imgW="6096000" imgH="4067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620838"/>
                        <a:ext cx="6091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49263" y="1916113"/>
            <a:ext cx="258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200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4339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HIGHWAY OPERATIONS SECTION</a:t>
            </a:r>
            <a:br>
              <a:rPr lang="en-US" smtClean="0"/>
            </a:br>
            <a:r>
              <a:rPr lang="en-US" sz="1800" smtClean="0"/>
              <a:t>Technical Standards Branch, Engineering Services Division</a:t>
            </a:r>
            <a:endParaRPr lang="en-CA" sz="1800" smtClean="0"/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>
            <p:ph idx="1"/>
          </p:nvPr>
        </p:nvGraphicFramePr>
        <p:xfrm>
          <a:off x="1525588" y="162083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hart" r:id="rId3" imgW="6096000" imgH="4067175" progId="MSGraph.Chart.8">
                  <p:embed followColorScheme="full"/>
                </p:oleObj>
              </mc:Choice>
              <mc:Fallback>
                <p:oleObj name="Chart" r:id="rId3" imgW="6096000" imgH="406717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620838"/>
                        <a:ext cx="6091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49263" y="1916113"/>
            <a:ext cx="258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Operations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6162675" y="1954213"/>
            <a:ext cx="2716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Traffic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HIGHWAY OPERATIONS SECTION</a:t>
            </a:r>
            <a:br>
              <a:rPr lang="en-US" smtClean="0"/>
            </a:br>
            <a:r>
              <a:rPr lang="en-US" sz="1800" smtClean="0"/>
              <a:t>Technical Standards Branch, Engineering Services Division</a:t>
            </a:r>
            <a:endParaRPr lang="en-CA" sz="1800" smtClean="0"/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>
            <p:ph idx="1"/>
          </p:nvPr>
        </p:nvGraphicFramePr>
        <p:xfrm>
          <a:off x="1525588" y="162083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Chart" r:id="rId3" imgW="6096000" imgH="4067175" progId="MSGraph.Chart.8">
                  <p:embed followColorScheme="full"/>
                </p:oleObj>
              </mc:Choice>
              <mc:Fallback>
                <p:oleObj name="Chart" r:id="rId3" imgW="6096000" imgH="4067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620838"/>
                        <a:ext cx="6091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49263" y="1916113"/>
            <a:ext cx="258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Operations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30188" y="4643438"/>
            <a:ext cx="2525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200"/>
              <a:t>ITS and Safety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6162675" y="1954213"/>
            <a:ext cx="2716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Traffic Engineering</a:t>
            </a:r>
          </a:p>
        </p:txBody>
      </p:sp>
    </p:spTree>
    <p:extLst>
      <p:ext uri="{BB962C8B-B14F-4D97-AF65-F5344CB8AC3E}">
        <p14:creationId xmlns:p14="http://schemas.microsoft.com/office/powerpoint/2010/main" val="1306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HIGHWAY OPERATIONS SECTION</a:t>
            </a:r>
            <a:br>
              <a:rPr lang="en-US" smtClean="0"/>
            </a:br>
            <a:r>
              <a:rPr lang="en-US" sz="1800" smtClean="0"/>
              <a:t>Technical Standards Branch, Engineering Services Division</a:t>
            </a:r>
            <a:endParaRPr lang="en-CA" sz="1800" smtClean="0"/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>
            <p:ph idx="1"/>
          </p:nvPr>
        </p:nvGraphicFramePr>
        <p:xfrm>
          <a:off x="1525588" y="162083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Chart" r:id="rId3" imgW="6096000" imgH="4067175" progId="MSGraph.Chart.8">
                  <p:embed followColorScheme="full"/>
                </p:oleObj>
              </mc:Choice>
              <mc:Fallback>
                <p:oleObj name="Chart" r:id="rId3" imgW="6096000" imgH="4067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620838"/>
                        <a:ext cx="6091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39750" y="1916113"/>
            <a:ext cx="258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Operations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30188" y="4643438"/>
            <a:ext cx="2525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ITS and Safety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6092688" y="4613275"/>
            <a:ext cx="278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Utility Coordination</a:t>
            </a:r>
            <a:endParaRPr lang="en-US" sz="3200" dirty="0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6162675" y="1954213"/>
            <a:ext cx="2716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Traffic Engineering</a:t>
            </a:r>
          </a:p>
        </p:txBody>
      </p:sp>
    </p:spTree>
    <p:extLst>
      <p:ext uri="{BB962C8B-B14F-4D97-AF65-F5344CB8AC3E}">
        <p14:creationId xmlns:p14="http://schemas.microsoft.com/office/powerpoint/2010/main" val="29304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846 DEEP PATCH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448175"/>
            <a:ext cx="3213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Y:\Maintenance\Maintenance Photos\Winter Road Photos\Elkwater area May 2010\4th Ave (Smal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4" b="25107"/>
          <a:stretch>
            <a:fillRect/>
          </a:stretch>
        </p:blipFill>
        <p:spPr bwMode="auto">
          <a:xfrm>
            <a:off x="0" y="4448175"/>
            <a:ext cx="581501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325"/>
            <a:ext cx="8229600" cy="823913"/>
          </a:xfrm>
        </p:spPr>
        <p:txBody>
          <a:bodyPr/>
          <a:lstStyle/>
          <a:p>
            <a:pPr algn="ctr" eaLnBrk="1" hangingPunct="1"/>
            <a:r>
              <a:rPr lang="en-US" smtClean="0"/>
              <a:t>OPERATIONS GROUP</a:t>
            </a:r>
            <a:endParaRPr lang="en-CA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063625"/>
            <a:ext cx="7747000" cy="4589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 smtClean="0"/>
              <a:t>			The Operations </a:t>
            </a:r>
            <a:r>
              <a:rPr lang="en-US" sz="2600" dirty="0" smtClean="0"/>
              <a:t>group is involved with:</a:t>
            </a:r>
            <a:endParaRPr lang="en-US" sz="26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Developing standards:</a:t>
            </a:r>
          </a:p>
          <a:p>
            <a:pPr marL="347663" lvl="1" indent="0" eaLnBrk="1" hangingPunct="1">
              <a:buNone/>
            </a:pPr>
            <a:r>
              <a:rPr lang="en-US" sz="2400" dirty="0" smtClean="0"/>
              <a:t>Highway </a:t>
            </a:r>
            <a:r>
              <a:rPr lang="en-US" sz="2400" dirty="0" smtClean="0"/>
              <a:t>Maintenance </a:t>
            </a:r>
            <a:r>
              <a:rPr lang="en-US" sz="2400" dirty="0" smtClean="0"/>
              <a:t>Specifications</a:t>
            </a:r>
            <a:endParaRPr lang="en-US" sz="2400" dirty="0" smtClean="0"/>
          </a:p>
          <a:p>
            <a:pPr marL="334963" lvl="1" indent="0" eaLnBrk="1" hangingPunct="1">
              <a:buNone/>
            </a:pPr>
            <a:r>
              <a:rPr lang="en-US" sz="2400" dirty="0" smtClean="0"/>
              <a:t>Contract Administration Manual </a:t>
            </a:r>
            <a:r>
              <a:rPr lang="en-US" sz="1200" dirty="0" smtClean="0"/>
              <a:t>(Highway &amp; Bridge Maintenance), </a:t>
            </a:r>
          </a:p>
          <a:p>
            <a:pPr marL="334963" lvl="1" indent="0" eaLnBrk="1" hangingPunct="1">
              <a:buNone/>
            </a:pPr>
            <a:r>
              <a:rPr lang="en-US" sz="2400" dirty="0" smtClean="0"/>
              <a:t>Surface Condition Rating Manual, </a:t>
            </a:r>
          </a:p>
          <a:p>
            <a:pPr marL="334963" lvl="1" indent="0" eaLnBrk="1" hangingPunct="1">
              <a:buNone/>
            </a:pPr>
            <a:r>
              <a:rPr lang="en-US" sz="2400" dirty="0" smtClean="0"/>
              <a:t>Ferry Operations Manuals</a:t>
            </a:r>
          </a:p>
          <a:p>
            <a:pPr marL="0" indent="0" eaLnBrk="1" hangingPunct="1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Setting up new highway maintenance contracts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466725" y="1079500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5127" name="Picture 7" descr="MC90004808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750888"/>
            <a:ext cx="112871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Documents and Settings\steve.otto\Local Settings\Temporary Internet Files\Content.IE5\5O5V4X2O\MC9002316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34938"/>
            <a:ext cx="19097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788" y="142875"/>
            <a:ext cx="5367337" cy="5538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/>
              <a:t>Gives advice within the department and works with other provinces &amp; cities</a:t>
            </a:r>
            <a:endParaRPr lang="en-CA" dirty="0"/>
          </a:p>
        </p:txBody>
      </p:sp>
      <p:pic>
        <p:nvPicPr>
          <p:cNvPr id="6148" name="Picture 3" descr="Y:\Maintenance\Maintenance Photos\Winter Road Photos\Elkwater area May 2010\IMG_0128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653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Y:\Maintenance\Maintenance Photos\771 02 km 12.2 LN Mower da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63" y="-1524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328494"/>
              </p:ext>
            </p:extLst>
          </p:nvPr>
        </p:nvGraphicFramePr>
        <p:xfrm>
          <a:off x="1963944" y="4084638"/>
          <a:ext cx="3697288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Acrobat Document" r:id="rId5" imgW="6096000" imgH="4572000" progId="AcroExch.Document.7">
                  <p:embed/>
                </p:oleObj>
              </mc:Choice>
              <mc:Fallback>
                <p:oleObj name="Acrobat Document" r:id="rId5" imgW="6096000" imgH="45720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944" y="4084638"/>
                        <a:ext cx="3697288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MC900141331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59" y="1552575"/>
            <a:ext cx="315753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60373" y="1765300"/>
            <a:ext cx="11477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So here’s what </a:t>
            </a:r>
            <a:r>
              <a:rPr lang="en-US" sz="2000" dirty="0" err="1">
                <a:latin typeface="Comic Sans MS" pitchFamily="66" charset="0"/>
              </a:rPr>
              <a:t>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gotta</a:t>
            </a:r>
            <a:r>
              <a:rPr lang="en-US" sz="2000" dirty="0">
                <a:latin typeface="Comic Sans MS" pitchFamily="66" charset="0"/>
              </a:rPr>
              <a:t> do…..</a:t>
            </a:r>
          </a:p>
        </p:txBody>
      </p:sp>
      <p:pic>
        <p:nvPicPr>
          <p:cNvPr id="9" name="Picture 9" descr="Y:\Maintenance\Maintenance Photos\Spray Patch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2" y="4378808"/>
            <a:ext cx="3279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Y:\Maintenance\Maintenance Photos\Crack Repai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39" y="4905213"/>
            <a:ext cx="2906040" cy="210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7700" y="184150"/>
            <a:ext cx="7059613" cy="720725"/>
          </a:xfrm>
        </p:spPr>
        <p:txBody>
          <a:bodyPr/>
          <a:lstStyle/>
          <a:p>
            <a:pPr algn="ctr" eaLnBrk="1" hangingPunct="1"/>
            <a:r>
              <a:rPr lang="en-US" smtClean="0"/>
              <a:t>TRAFFIC ENGINEERING GROUP</a:t>
            </a:r>
            <a:endParaRPr lang="en-CA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092201"/>
            <a:ext cx="8229600" cy="30027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 smtClean="0"/>
              <a:t>		The Traffic Engineering </a:t>
            </a:r>
            <a:r>
              <a:rPr lang="en-US" sz="2600" dirty="0" smtClean="0"/>
              <a:t>group is involved with:</a:t>
            </a:r>
            <a:endParaRPr lang="en-US" sz="26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Developing standards for all types of </a:t>
            </a:r>
            <a:r>
              <a:rPr lang="en-US" sz="2400" dirty="0" smtClean="0"/>
              <a:t>traffic </a:t>
            </a:r>
            <a:r>
              <a:rPr lang="en-US" sz="2400" dirty="0" smtClean="0"/>
              <a:t>control devices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(traffic signals</a:t>
            </a:r>
            <a:r>
              <a:rPr lang="en-US" sz="2400" dirty="0" smtClean="0"/>
              <a:t>, signs, pavement </a:t>
            </a:r>
            <a:r>
              <a:rPr lang="en-US" sz="2400" dirty="0" smtClean="0"/>
              <a:t>markings, </a:t>
            </a:r>
            <a:endParaRPr lang="en-US" sz="2400" dirty="0" smtClean="0"/>
          </a:p>
          <a:p>
            <a:pPr lvl="1" eaLnBrk="1" hangingPunct="1">
              <a:buFontTx/>
              <a:buNone/>
            </a:pPr>
            <a:r>
              <a:rPr lang="en-US" sz="2400" dirty="0" smtClean="0"/>
              <a:t>highway </a:t>
            </a:r>
            <a:r>
              <a:rPr lang="en-US" sz="2400" dirty="0" smtClean="0"/>
              <a:t>lighting, </a:t>
            </a:r>
            <a:r>
              <a:rPr lang="en-US" sz="2400" dirty="0" smtClean="0"/>
              <a:t>speed </a:t>
            </a:r>
            <a:r>
              <a:rPr lang="en-US" sz="2400" dirty="0" smtClean="0"/>
              <a:t>limits, rail crossings, the Tourism Highway Signage Program)</a:t>
            </a:r>
            <a:endParaRPr lang="en-US" sz="2400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96900" y="933450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9221" name="Picture 6" descr="MC90043982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27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C90043388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82273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Y:\Maintenance\Maintenance Photos\Sign photos\Community Business 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59281"/>
            <a:ext cx="2042160" cy="187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90006039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5503863"/>
            <a:ext cx="1219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1" t="67884" r="28944" b="12398"/>
          <a:stretch/>
        </p:blipFill>
        <p:spPr bwMode="auto">
          <a:xfrm>
            <a:off x="-144228" y="5503864"/>
            <a:ext cx="3670676" cy="136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\\edm-goa-file-5\user$\steve.otto\My Pictures\crosswal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" y="3743324"/>
            <a:ext cx="18573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\\edm-goa-file-5\user$\steve.otto\My Pictures\double-yellow-lin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60" y="3834575"/>
            <a:ext cx="2074863" cy="25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092201"/>
            <a:ext cx="8229600" cy="30027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 smtClean="0"/>
              <a:t>	</a:t>
            </a:r>
            <a:r>
              <a:rPr lang="en-US" sz="2600" dirty="0" smtClean="0"/>
              <a:t>Provides Advice to consultants, contractors and to department staff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96900" y="933450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1" name="Picture 6" descr="MC9001413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14" y="2076630"/>
            <a:ext cx="2947669" cy="3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699067" y="2360641"/>
            <a:ext cx="11687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So here’s what </a:t>
            </a:r>
            <a:r>
              <a:rPr lang="en-US" dirty="0" err="1">
                <a:latin typeface="Comic Sans MS" pitchFamily="66" charset="0"/>
              </a:rPr>
              <a:t>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shudda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done...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5" t="55044" r="26522" b="21264"/>
          <a:stretch/>
        </p:blipFill>
        <p:spPr bwMode="auto">
          <a:xfrm>
            <a:off x="298174" y="2484781"/>
            <a:ext cx="4493769" cy="190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59171" r="24198" b="11175"/>
          <a:stretch/>
        </p:blipFill>
        <p:spPr bwMode="auto">
          <a:xfrm>
            <a:off x="2868720" y="4740965"/>
            <a:ext cx="3846445" cy="19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 descr="logos_co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3762926"/>
            <a:ext cx="2832652" cy="28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207</Words>
  <Application>Microsoft Office PowerPoint</Application>
  <PresentationFormat>On-screen Show (4:3)</PresentationFormat>
  <Paragraphs>67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1_Default Design</vt:lpstr>
      <vt:lpstr>4_Default Design</vt:lpstr>
      <vt:lpstr>Microsoft Graph Chart</vt:lpstr>
      <vt:lpstr>Adobe Acrobat Document</vt:lpstr>
      <vt:lpstr>Highway Operations Section  Technical Standards Branch</vt:lpstr>
      <vt:lpstr>HIGHWAY OPERATIONS SECTION Technical Standards Branch, Engineering &amp; Policy Division</vt:lpstr>
      <vt:lpstr>HIGHWAY OPERATIONS SECTION Technical Standards Branch, Engineering Services Division</vt:lpstr>
      <vt:lpstr>HIGHWAY OPERATIONS SECTION Technical Standards Branch, Engineering Services Division</vt:lpstr>
      <vt:lpstr>HIGHWAY OPERATIONS SECTION Technical Standards Branch, Engineering Services Division</vt:lpstr>
      <vt:lpstr>OPERATIONS GROUP</vt:lpstr>
      <vt:lpstr>PowerPoint Presentation</vt:lpstr>
      <vt:lpstr>TRAFFIC ENGINEERING GROUP</vt:lpstr>
      <vt:lpstr>PowerPoint Presentation</vt:lpstr>
      <vt:lpstr>Intelligent Transportation Systems (ITS) and SAFETY GROUP</vt:lpstr>
      <vt:lpstr>PowerPoint Presentation</vt:lpstr>
      <vt:lpstr>PowerPoint Presentation</vt:lpstr>
      <vt:lpstr>UTILITIES</vt:lpstr>
      <vt:lpstr>PowerPoint Presentation</vt:lpstr>
    </vt:vector>
  </TitlesOfParts>
  <Company>PixelWizard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 Blue Horizontal A TRANS</dc:title>
  <dc:creator>Jim</dc:creator>
  <cp:lastModifiedBy>steve.otto</cp:lastModifiedBy>
  <cp:revision>60</cp:revision>
  <dcterms:created xsi:type="dcterms:W3CDTF">2009-04-06T05:16:49Z</dcterms:created>
  <dcterms:modified xsi:type="dcterms:W3CDTF">2014-02-07T19:09:14Z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