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4051" r:id="rId5"/>
  </p:sldMasterIdLst>
  <p:notesMasterIdLst>
    <p:notesMasterId r:id="rId34"/>
  </p:notesMasterIdLst>
  <p:handoutMasterIdLst>
    <p:handoutMasterId r:id="rId35"/>
  </p:handoutMasterIdLst>
  <p:sldIdLst>
    <p:sldId id="257" r:id="rId6"/>
    <p:sldId id="268" r:id="rId7"/>
    <p:sldId id="363" r:id="rId8"/>
    <p:sldId id="364" r:id="rId9"/>
    <p:sldId id="365" r:id="rId10"/>
    <p:sldId id="380" r:id="rId11"/>
    <p:sldId id="379" r:id="rId12"/>
    <p:sldId id="360" r:id="rId13"/>
    <p:sldId id="361" r:id="rId14"/>
    <p:sldId id="334" r:id="rId15"/>
    <p:sldId id="384" r:id="rId16"/>
    <p:sldId id="295" r:id="rId17"/>
    <p:sldId id="362" r:id="rId18"/>
    <p:sldId id="366" r:id="rId19"/>
    <p:sldId id="367" r:id="rId20"/>
    <p:sldId id="368" r:id="rId21"/>
    <p:sldId id="369" r:id="rId22"/>
    <p:sldId id="370" r:id="rId23"/>
    <p:sldId id="381" r:id="rId24"/>
    <p:sldId id="299" r:id="rId25"/>
    <p:sldId id="374" r:id="rId26"/>
    <p:sldId id="375" r:id="rId27"/>
    <p:sldId id="383" r:id="rId28"/>
    <p:sldId id="382" r:id="rId29"/>
    <p:sldId id="377" r:id="rId30"/>
    <p:sldId id="386" r:id="rId31"/>
    <p:sldId id="359" r:id="rId32"/>
    <p:sldId id="385" r:id="rId3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1AB"/>
    <a:srgbClr val="0050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43" autoAdjust="0"/>
    <p:restoredTop sz="93285" autoAdjust="0"/>
  </p:normalViewPr>
  <p:slideViewPr>
    <p:cSldViewPr>
      <p:cViewPr>
        <p:scale>
          <a:sx n="60" d="100"/>
          <a:sy n="60" d="100"/>
        </p:scale>
        <p:origin x="-1764" y="-270"/>
      </p:cViewPr>
      <p:guideLst>
        <p:guide orient="horz" pos="2160"/>
        <p:guide pos="33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1662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image" Target="../media/image3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0232D66-7B4B-4561-8575-45520ABB32DA}" type="datetimeFigureOut">
              <a:rPr lang="en-US"/>
              <a:pPr>
                <a:defRPr/>
              </a:pPr>
              <a:t>2/13/2014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44D3B7A-10C2-431A-B93B-6D39AD0660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0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D940EFE-1920-4A49-A716-8AB63504817B}" type="datetimeFigureOut">
              <a:rPr lang="en-US"/>
              <a:pPr>
                <a:defRPr/>
              </a:pPr>
              <a:t>2/13/2014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D60051F-BF39-4C7F-9999-F74F4E6AF0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1343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-"/>
            </a:pPr>
            <a:endParaRPr lang="en-U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B7A77F-959D-42AA-B513-0B6D483C5B60}" type="slidenum">
              <a:rPr lang="en-US" smtClean="0"/>
              <a:pPr eaLnBrk="1" hangingPunct="1"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510E0EC-C305-49D1-9263-4B31931DA0A6}" type="slidenum">
              <a:rPr lang="en-US" smtClean="0"/>
              <a:pPr eaLnBrk="1" hangingPunct="1"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dirty="0" smtClean="0"/>
              <a:t>TSSA was meant to work with Traffic signal inspectors, regional </a:t>
            </a:r>
            <a:r>
              <a:rPr lang="en-US" dirty="0" err="1" smtClean="0"/>
              <a:t>budgetting</a:t>
            </a:r>
            <a:r>
              <a:rPr lang="en-US" dirty="0" smtClean="0"/>
              <a:t> and maintenance contractors</a:t>
            </a:r>
          </a:p>
          <a:p>
            <a:pPr>
              <a:defRPr/>
            </a:pPr>
            <a:endParaRPr lang="en-US" dirty="0" smtClean="0"/>
          </a:p>
          <a:p>
            <a:pPr marL="171450" indent="-171450">
              <a:buFontTx/>
              <a:buChar char="•"/>
              <a:defRPr/>
            </a:pPr>
            <a:r>
              <a:rPr lang="en-US" dirty="0" smtClean="0"/>
              <a:t>We prefer that all Traffic signal work be circulated through the operations section </a:t>
            </a:r>
          </a:p>
          <a:p>
            <a:pPr>
              <a:defRPr/>
            </a:pPr>
            <a:r>
              <a:rPr lang="en-US" i="1" dirty="0" smtClean="0">
                <a:solidFill>
                  <a:srgbClr val="FFC000"/>
                </a:solidFill>
              </a:rPr>
              <a:t>---------(because, signals are meant to resolve operational issues, signals can be very complicated and poorly set up signals can have a detrimental effect on operations)------</a:t>
            </a:r>
          </a:p>
          <a:p>
            <a:pPr marL="171450" indent="-171450">
              <a:buFontTx/>
              <a:buChar char="•"/>
              <a:defRPr/>
            </a:pPr>
            <a:r>
              <a:rPr lang="en-US" dirty="0" smtClean="0"/>
              <a:t>This will allow operations staff to access traffic signal information in their region in a few minutes from any computer with internet access </a:t>
            </a:r>
          </a:p>
          <a:p>
            <a:pPr>
              <a:defRPr/>
            </a:pPr>
            <a:r>
              <a:rPr lang="en-US" dirty="0" smtClean="0"/>
              <a:t>------------</a:t>
            </a:r>
            <a:r>
              <a:rPr lang="en-US" i="1" dirty="0" smtClean="0"/>
              <a:t>(not optimized for smart phones).-----------</a:t>
            </a:r>
            <a:endParaRPr lang="en-CA" i="1" dirty="0" smtClean="0"/>
          </a:p>
          <a:p>
            <a:pPr>
              <a:defRPr/>
            </a:pPr>
            <a:r>
              <a:rPr lang="en-US" i="1" dirty="0" smtClean="0"/>
              <a:t>.</a:t>
            </a:r>
            <a:endParaRPr lang="en-CA" i="1" dirty="0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E65ED6-050E-4C31-AF8F-2706D1578B38}" type="slidenum">
              <a:rPr lang="en-US" smtClean="0"/>
              <a:pPr eaLnBrk="1" hangingPunct="1"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Data Collection sheet has signal location and stakeholders, timing, and equipment </a:t>
            </a:r>
            <a:endParaRPr lang="en-CA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0A1201A-BFFE-4728-88FE-C209339BFB39}" type="slidenum">
              <a:rPr lang="en-US" smtClean="0"/>
              <a:pPr eaLnBrk="1" hangingPunct="1"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Through the P3 process a number of new lighting systems were introduced.  Some concerns developed regarding design quality and applicability of products for lighting.  </a:t>
            </a:r>
          </a:p>
          <a:p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4318680-7544-44DF-AE1B-F61D5C74A3E9}" type="slidenum">
              <a:rPr lang="en-US" smtClean="0"/>
              <a:pPr eaLnBrk="1" hangingPunct="1"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67DA77-7DC0-4674-BF60-2D4556F07DB6}" type="slidenum">
              <a:rPr lang="en-US" smtClean="0"/>
              <a:pPr eaLnBrk="1" hangingPunct="1"/>
              <a:t>27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AB Logo blue RGB_revers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04800"/>
            <a:ext cx="11430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676400"/>
            <a:ext cx="7239000" cy="1470025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3429000"/>
            <a:ext cx="7239000" cy="2209800"/>
          </a:xfrm>
        </p:spPr>
        <p:txBody>
          <a:bodyPr>
            <a:normAutofit/>
          </a:bodyPr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71252" y="5791200"/>
            <a:ext cx="1224148" cy="914400"/>
          </a:xfrm>
        </p:spPr>
        <p:txBody>
          <a:bodyPr lIns="0" tIns="0" rIns="0" bIns="0">
            <a:normAutofit/>
          </a:bodyPr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8494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676400" y="1676400"/>
            <a:ext cx="7239000" cy="1470025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0050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676400" y="3429000"/>
            <a:ext cx="7239000" cy="2209800"/>
          </a:xfrm>
        </p:spPr>
        <p:txBody>
          <a:bodyPr>
            <a:normAutofit/>
          </a:bodyPr>
          <a:lstStyle>
            <a:lvl1pPr marL="0" indent="0" algn="ctr">
              <a:buNone/>
              <a:defRPr sz="2400" b="0">
                <a:solidFill>
                  <a:srgbClr val="00507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6356350"/>
            <a:ext cx="14478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00507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6356350"/>
            <a:ext cx="31242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00507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48600" y="6356350"/>
            <a:ext cx="10668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5072"/>
                </a:solidFill>
              </a:defRPr>
            </a:lvl1pPr>
          </a:lstStyle>
          <a:p>
            <a:pPr>
              <a:defRPr/>
            </a:pPr>
            <a:fld id="{49316096-FF63-4F2A-BC57-68BE2DB9A8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283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4AE73-498A-43C3-A8DD-1623460E28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296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49E5C-8562-43CE-A571-E67FA249EB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890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C35D1-FE1B-4E58-A650-37D3FC6F18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048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4.emf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828800" y="1905000"/>
            <a:ext cx="6858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28800" y="3429000"/>
            <a:ext cx="68580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subtitle style</a:t>
            </a:r>
          </a:p>
        </p:txBody>
      </p:sp>
      <p:pic>
        <p:nvPicPr>
          <p:cNvPr id="1028" name="Picture 7" descr="AB Logo blue RGB_revers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04800"/>
            <a:ext cx="11430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60" r:id="rId1"/>
    <p:sldLayoutId id="2147484261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00507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00507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00507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005072"/>
          </a:solidFill>
          <a:latin typeface="Arial" charset="0"/>
          <a:cs typeface="Arial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00507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</a:blip>
          <a:srcRect/>
          <a:stretch>
            <a:fillRect r="8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1676400" y="274638"/>
            <a:ext cx="7239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676400" y="1600200"/>
            <a:ext cx="7239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86200" y="6356350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6356350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0755D1A-37D7-4795-970E-7DCA0346ED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5" name="Picture 7" descr="AB Logo blue RGB_reverse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04800"/>
            <a:ext cx="11430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57" r:id="rId1"/>
    <p:sldLayoutId id="2147484258" r:id="rId2"/>
    <p:sldLayoutId id="2147484259" r:id="rId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005072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07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07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07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07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00507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00507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00507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00507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00507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81AB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0081AB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0081AB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0081AB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mailto:blair.knott@gov.ab.ca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hyperlink" Target="http://twitter.yfrog.com/ghi97mycbcrsefjucvmynphhz?sa=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Basic Knowledge</a:t>
            </a:r>
            <a:br>
              <a:rPr lang="en-US" smtClean="0">
                <a:latin typeface="Arial" charset="0"/>
                <a:cs typeface="Arial" charset="0"/>
              </a:rPr>
            </a:br>
            <a:r>
              <a:rPr lang="en-US" smtClean="0">
                <a:latin typeface="Arial" charset="0"/>
                <a:cs typeface="Arial" charset="0"/>
              </a:rPr>
              <a:t>Seminars</a:t>
            </a:r>
          </a:p>
        </p:txBody>
      </p:sp>
      <p:sp>
        <p:nvSpPr>
          <p:cNvPr id="5123" name="Subtitle 6"/>
          <p:cNvSpPr>
            <a:spLocks noGrp="1"/>
          </p:cNvSpPr>
          <p:nvPr>
            <p:ph type="subTitle" idx="1"/>
          </p:nvPr>
        </p:nvSpPr>
        <p:spPr>
          <a:xfrm>
            <a:off x="1676400" y="3429000"/>
            <a:ext cx="7239000" cy="1828800"/>
          </a:xfrm>
        </p:spPr>
        <p:txBody>
          <a:bodyPr/>
          <a:lstStyle/>
          <a:p>
            <a:r>
              <a:rPr lang="en-US" sz="3200" smtClean="0">
                <a:latin typeface="Arial" charset="0"/>
                <a:cs typeface="Arial" charset="0"/>
              </a:rPr>
              <a:t>Traffic Engineering</a:t>
            </a:r>
          </a:p>
          <a:p>
            <a:r>
              <a:rPr lang="en-US" sz="3200" smtClean="0">
                <a:latin typeface="Arial" charset="0"/>
                <a:cs typeface="Arial" charset="0"/>
              </a:rPr>
              <a:t>Highway Operations </a:t>
            </a:r>
          </a:p>
        </p:txBody>
      </p:sp>
      <p:sp>
        <p:nvSpPr>
          <p:cNvPr id="5124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71438" y="5791200"/>
            <a:ext cx="1223962" cy="914400"/>
          </a:xfrm>
        </p:spPr>
        <p:txBody>
          <a:bodyPr/>
          <a:lstStyle/>
          <a:p>
            <a:pPr marL="0" indent="0"/>
            <a:endParaRPr lang="en-US" smtClean="0">
              <a:latin typeface="Arial" charset="0"/>
              <a:cs typeface="Arial" charset="0"/>
            </a:endParaRPr>
          </a:p>
        </p:txBody>
      </p:sp>
      <p:pic>
        <p:nvPicPr>
          <p:cNvPr id="5125" name="Picture 6" descr="MC900433882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9144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4267200"/>
            <a:ext cx="714375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6" descr="logos_com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146208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ubtitle 2"/>
          <p:cNvSpPr>
            <a:spLocks noGrp="1"/>
          </p:cNvSpPr>
          <p:nvPr>
            <p:ph type="subTitle" idx="1"/>
          </p:nvPr>
        </p:nvSpPr>
        <p:spPr>
          <a:xfrm>
            <a:off x="1524000" y="1447800"/>
            <a:ext cx="7239000" cy="5257800"/>
          </a:xfrm>
        </p:spPr>
        <p:txBody>
          <a:bodyPr/>
          <a:lstStyle/>
          <a:p>
            <a:pPr marL="342900" indent="-342900" algn="l">
              <a:buFont typeface="Arial" charset="0"/>
              <a:buChar char="•"/>
              <a:defRPr/>
            </a:pPr>
            <a:r>
              <a:rPr lang="en-US" dirty="0" smtClean="0">
                <a:latin typeface="Arial" charset="0"/>
                <a:cs typeface="Arial" charset="0"/>
              </a:rPr>
              <a:t>Allows tracking of our signal inventory and maintenance</a:t>
            </a:r>
          </a:p>
          <a:p>
            <a:pPr marL="342900" indent="-342900" algn="l">
              <a:buFont typeface="Arial" charset="0"/>
              <a:buChar char="•"/>
              <a:defRPr/>
            </a:pPr>
            <a:endParaRPr lang="en-US" dirty="0" smtClean="0">
              <a:latin typeface="Arial" charset="0"/>
              <a:cs typeface="Arial" charset="0"/>
            </a:endParaRPr>
          </a:p>
          <a:p>
            <a:pPr marL="342900" indent="-342900" algn="l">
              <a:buFont typeface="Arial" charset="0"/>
              <a:buChar char="•"/>
              <a:defRPr/>
            </a:pPr>
            <a:r>
              <a:rPr lang="en-US" dirty="0" smtClean="0">
                <a:latin typeface="Arial" charset="0"/>
                <a:cs typeface="Arial" charset="0"/>
              </a:rPr>
              <a:t>Allows Alberta Transportation to streamline maintenance</a:t>
            </a:r>
            <a:endParaRPr lang="en-US" dirty="0">
              <a:latin typeface="Arial" charset="0"/>
              <a:cs typeface="Arial" charset="0"/>
            </a:endParaRPr>
          </a:p>
          <a:p>
            <a:pPr algn="l">
              <a:defRPr/>
            </a:pPr>
            <a:endParaRPr lang="en-US" dirty="0">
              <a:latin typeface="Arial" charset="0"/>
              <a:cs typeface="Arial" charset="0"/>
            </a:endParaRPr>
          </a:p>
          <a:p>
            <a:pPr marL="342900" indent="-342900" algn="l">
              <a:buFont typeface="Arial" charset="0"/>
              <a:buChar char="•"/>
              <a:defRPr/>
            </a:pPr>
            <a:r>
              <a:rPr lang="en-US" dirty="0" smtClean="0">
                <a:latin typeface="Arial" charset="0"/>
                <a:cs typeface="Arial" charset="0"/>
              </a:rPr>
              <a:t>Fully updated inventory this year</a:t>
            </a:r>
            <a:endParaRPr lang="en-CA" dirty="0">
              <a:latin typeface="Arial" charset="0"/>
              <a:cs typeface="Arial" charset="0"/>
            </a:endParaRPr>
          </a:p>
          <a:p>
            <a:pPr marL="342900" indent="-342900" algn="l">
              <a:buFont typeface="Arial" charset="0"/>
              <a:buChar char="•"/>
              <a:defRPr/>
            </a:pPr>
            <a:endParaRPr lang="en-CA" dirty="0" smtClean="0">
              <a:latin typeface="Arial" charset="0"/>
              <a:cs typeface="Arial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AECB5B7-E0CC-4FC6-8801-41FA25B05C26}" type="slidenum">
              <a:rPr lang="en-US" smtClean="0">
                <a:solidFill>
                  <a:srgbClr val="005072"/>
                </a:solidFill>
              </a:rPr>
              <a:pPr eaLnBrk="1" hangingPunct="1"/>
              <a:t>10</a:t>
            </a:fld>
            <a:endParaRPr lang="en-US" smtClean="0">
              <a:solidFill>
                <a:srgbClr val="005072"/>
              </a:solidFill>
            </a:endParaRPr>
          </a:p>
        </p:txBody>
      </p:sp>
      <p:sp>
        <p:nvSpPr>
          <p:cNvPr id="12292" name="Title 1"/>
          <p:cNvSpPr>
            <a:spLocks noGrp="1"/>
          </p:cNvSpPr>
          <p:nvPr>
            <p:ph type="ctrTitle"/>
          </p:nvPr>
        </p:nvSpPr>
        <p:spPr>
          <a:xfrm>
            <a:off x="1600200" y="228600"/>
            <a:ext cx="7239000" cy="1066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Arial" charset="0"/>
                <a:cs typeface="Arial" charset="0"/>
              </a:rPr>
              <a:t>Traffic Signal System Application (TSSA)</a:t>
            </a:r>
            <a:endParaRPr lang="en-CA" dirty="0" smtClean="0">
              <a:latin typeface="Arial" charset="0"/>
              <a:cs typeface="Arial" charset="0"/>
            </a:endParaRPr>
          </a:p>
        </p:txBody>
      </p:sp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15430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5" descr="MC900439824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0663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5870E60-112A-45E3-9C5F-9B7595D0F7CA}" type="slidenum">
              <a:rPr lang="en-US" smtClean="0">
                <a:solidFill>
                  <a:srgbClr val="005072"/>
                </a:solidFill>
              </a:rPr>
              <a:pPr eaLnBrk="1" hangingPunct="1"/>
              <a:t>11</a:t>
            </a:fld>
            <a:endParaRPr lang="en-US" smtClean="0">
              <a:solidFill>
                <a:srgbClr val="005072"/>
              </a:solidFill>
            </a:endParaRPr>
          </a:p>
        </p:txBody>
      </p:sp>
      <p:pic>
        <p:nvPicPr>
          <p:cNvPr id="16387" name="Picture 3" descr="S:\MS&amp;T\Blair\Regional Knowledge Transfer Tour\Basic knowledge seminar\Resources\AT Tech Res Screensh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8707438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ubtitle 2"/>
          <p:cNvSpPr>
            <a:spLocks noGrp="1"/>
          </p:cNvSpPr>
          <p:nvPr>
            <p:ph type="subTitle" idx="1"/>
          </p:nvPr>
        </p:nvSpPr>
        <p:spPr>
          <a:xfrm>
            <a:off x="1676400" y="1447800"/>
            <a:ext cx="7239000" cy="4648200"/>
          </a:xfrm>
        </p:spPr>
        <p:txBody>
          <a:bodyPr/>
          <a:lstStyle/>
          <a:p>
            <a:pPr marL="342900" indent="-342900" algn="l">
              <a:buFont typeface="Arial" pitchFamily="34" charset="0"/>
              <a:buChar char="•"/>
              <a:defRPr/>
            </a:pPr>
            <a:r>
              <a:rPr lang="en-US" dirty="0" smtClean="0">
                <a:latin typeface="Arial" charset="0"/>
                <a:cs typeface="Arial" charset="0"/>
              </a:rPr>
              <a:t>And extranet page: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endParaRPr lang="en-US" dirty="0" smtClean="0">
              <a:latin typeface="Arial" charset="0"/>
              <a:cs typeface="Arial" charset="0"/>
            </a:endParaRPr>
          </a:p>
          <a:p>
            <a:pPr marL="342900" indent="-342900" algn="l">
              <a:buFont typeface="Arial" pitchFamily="34" charset="0"/>
              <a:buChar char="•"/>
              <a:defRPr/>
            </a:pPr>
            <a:endParaRPr lang="en-US" dirty="0">
              <a:latin typeface="Arial" charset="0"/>
              <a:cs typeface="Arial" charset="0"/>
            </a:endParaRPr>
          </a:p>
          <a:p>
            <a:pPr algn="l">
              <a:defRPr/>
            </a:pPr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B603F4-683F-4517-B93E-870E8540EB81}" type="slidenum">
              <a:rPr lang="en-US" smtClean="0">
                <a:solidFill>
                  <a:srgbClr val="005072"/>
                </a:solidFill>
              </a:rPr>
              <a:pPr eaLnBrk="1" hangingPunct="1"/>
              <a:t>12</a:t>
            </a:fld>
            <a:endParaRPr lang="en-US" smtClean="0">
              <a:solidFill>
                <a:srgbClr val="005072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600200" y="228600"/>
            <a:ext cx="7239000" cy="609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Arial" charset="0"/>
                <a:cs typeface="Arial" charset="0"/>
              </a:rPr>
              <a:t>Traffic Signal System Application</a:t>
            </a:r>
            <a:endParaRPr lang="en-CA" dirty="0" smtClean="0">
              <a:latin typeface="Arial" charset="0"/>
              <a:cs typeface="Arial" charset="0"/>
            </a:endParaRPr>
          </a:p>
        </p:txBody>
      </p:sp>
      <p:pic>
        <p:nvPicPr>
          <p:cNvPr id="1741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09800"/>
            <a:ext cx="621665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ubtitle 2"/>
          <p:cNvSpPr>
            <a:spLocks noGrp="1"/>
          </p:cNvSpPr>
          <p:nvPr>
            <p:ph type="subTitle" idx="1"/>
          </p:nvPr>
        </p:nvSpPr>
        <p:spPr>
          <a:xfrm>
            <a:off x="1524000" y="457200"/>
            <a:ext cx="7239000" cy="2209800"/>
          </a:xfrm>
        </p:spPr>
        <p:txBody>
          <a:bodyPr/>
          <a:lstStyle/>
          <a:p>
            <a:endParaRPr lang="en-CA" smtClean="0">
              <a:latin typeface="Arial" charset="0"/>
              <a:cs typeface="Arial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989515-CC02-428D-9F96-37E60A40C984}" type="slidenum">
              <a:rPr lang="en-US" smtClean="0">
                <a:solidFill>
                  <a:srgbClr val="005072"/>
                </a:solidFill>
              </a:rPr>
              <a:pPr eaLnBrk="1" hangingPunct="1"/>
              <a:t>13</a:t>
            </a:fld>
            <a:endParaRPr lang="en-US" smtClean="0">
              <a:solidFill>
                <a:srgbClr val="005072"/>
              </a:solidFill>
            </a:endParaRP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7625"/>
            <a:ext cx="6824663" cy="650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285A7C-545A-41E7-A076-27B76197ED78}" type="slidenum">
              <a:rPr lang="en-US" smtClean="0">
                <a:solidFill>
                  <a:srgbClr val="005072"/>
                </a:solidFill>
              </a:rPr>
              <a:pPr eaLnBrk="1" hangingPunct="1"/>
              <a:t>14</a:t>
            </a:fld>
            <a:endParaRPr lang="en-US" smtClean="0">
              <a:solidFill>
                <a:srgbClr val="005072"/>
              </a:solidFill>
            </a:endParaRPr>
          </a:p>
        </p:txBody>
      </p:sp>
      <p:pic>
        <p:nvPicPr>
          <p:cNvPr id="19459" name="Picture 2" descr="S:\MS&amp;T\Blair\Regional Knowledge Transfer Tour\Basic knowledge seminar\Presentation1\Slid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405765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3" descr="S:\MS&amp;T\Blair\Regional Knowledge Transfer Tour\Basic knowledge seminar\Presentation1\Slid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85800"/>
            <a:ext cx="405765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93FFEF7-C5EE-40E8-84A2-405E178459CF}" type="slidenum">
              <a:rPr lang="en-US" smtClean="0">
                <a:solidFill>
                  <a:srgbClr val="005072"/>
                </a:solidFill>
              </a:rPr>
              <a:pPr eaLnBrk="1" hangingPunct="1"/>
              <a:t>15</a:t>
            </a:fld>
            <a:endParaRPr lang="en-US" smtClean="0">
              <a:solidFill>
                <a:srgbClr val="005072"/>
              </a:solidFill>
            </a:endParaRPr>
          </a:p>
        </p:txBody>
      </p:sp>
      <p:pic>
        <p:nvPicPr>
          <p:cNvPr id="20483" name="Picture 2" descr="S:\MS&amp;T\Blair\Regional Knowledge Transfer Tour\Basic knowledge seminar\Presentation1\Slid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20738"/>
            <a:ext cx="4038600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3" descr="S:\MS&amp;T\Blair\Regional Knowledge Transfer Tour\Basic knowledge seminar\Presentation1\Slid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47725"/>
            <a:ext cx="3998913" cy="533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479B94-CCF4-480B-8F88-CAA0C74C25FC}" type="slidenum">
              <a:rPr lang="en-US" smtClean="0">
                <a:solidFill>
                  <a:srgbClr val="005072"/>
                </a:solidFill>
              </a:rPr>
              <a:pPr eaLnBrk="1" hangingPunct="1"/>
              <a:t>16</a:t>
            </a:fld>
            <a:endParaRPr lang="en-US" smtClean="0">
              <a:solidFill>
                <a:srgbClr val="005072"/>
              </a:solidFill>
            </a:endParaRPr>
          </a:p>
        </p:txBody>
      </p:sp>
      <p:pic>
        <p:nvPicPr>
          <p:cNvPr id="21507" name="Picture 2" descr="S:\MS&amp;T\Blair\Regional Knowledge Transfer Tour\Basic knowledge seminar\Presentation1\Slide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4038600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3" descr="S:\MS&amp;T\Blair\Regional Knowledge Transfer Tour\Basic knowledge seminar\Presentation1\Slide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8" y="766763"/>
            <a:ext cx="4035425" cy="538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228600"/>
            <a:ext cx="7010400" cy="11430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dirty="0" smtClean="0"/>
              <a:t>Railway Crossing Inventory Application (RCIA)</a:t>
            </a:r>
            <a:endParaRPr lang="en-CA" dirty="0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8E5DF4D-061E-4FE3-B1EA-CE198CBC26F7}" type="slidenum">
              <a:rPr lang="en-US" smtClean="0">
                <a:solidFill>
                  <a:srgbClr val="005072"/>
                </a:solidFill>
              </a:rPr>
              <a:pPr eaLnBrk="1" hangingPunct="1"/>
              <a:t>17</a:t>
            </a:fld>
            <a:endParaRPr lang="en-US" smtClean="0">
              <a:solidFill>
                <a:srgbClr val="005072"/>
              </a:solidFill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524000" y="1447800"/>
            <a:ext cx="7239000" cy="5257800"/>
          </a:xfrm>
        </p:spPr>
        <p:txBody>
          <a:bodyPr/>
          <a:lstStyle/>
          <a:p>
            <a:pPr marL="342900" indent="-342900" algn="l">
              <a:buFont typeface="Arial" charset="0"/>
              <a:buChar char="•"/>
              <a:defRPr/>
            </a:pPr>
            <a:r>
              <a:rPr lang="en-US" dirty="0" smtClean="0">
                <a:latin typeface="Arial" charset="0"/>
                <a:cs typeface="Arial" charset="0"/>
              </a:rPr>
              <a:t>Allows tracking of inventory, maintenance and cost sharing.  Check with us first.</a:t>
            </a:r>
          </a:p>
          <a:p>
            <a:pPr algn="l">
              <a:defRPr/>
            </a:pPr>
            <a:endParaRPr lang="en-US" dirty="0" smtClean="0">
              <a:latin typeface="Arial" charset="0"/>
              <a:cs typeface="Arial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CA" dirty="0" smtClean="0">
                <a:latin typeface="Arial" charset="0"/>
                <a:cs typeface="Arial" charset="0"/>
              </a:rPr>
              <a:t>This is in preparation for the eventual release of the Canadian </a:t>
            </a:r>
            <a:r>
              <a:rPr lang="en-CA" dirty="0">
                <a:latin typeface="Arial" charset="0"/>
                <a:cs typeface="Arial" charset="0"/>
              </a:rPr>
              <a:t>Railway-Roadway Grade Crossings Standards (CRRGCS) </a:t>
            </a:r>
            <a:endParaRPr lang="en-US" dirty="0">
              <a:latin typeface="Arial" charset="0"/>
              <a:cs typeface="Arial" charset="0"/>
            </a:endParaRPr>
          </a:p>
          <a:p>
            <a:pPr marL="342900" indent="-342900" algn="l">
              <a:buFont typeface="Arial" charset="0"/>
              <a:buChar char="•"/>
              <a:defRPr/>
            </a:pPr>
            <a:endParaRPr lang="en-US" dirty="0" smtClean="0">
              <a:latin typeface="Arial" charset="0"/>
              <a:cs typeface="Arial" charset="0"/>
            </a:endParaRPr>
          </a:p>
          <a:p>
            <a:pPr marL="342900" indent="-342900" algn="l">
              <a:buFont typeface="Arial" charset="0"/>
              <a:buChar char="•"/>
              <a:defRPr/>
            </a:pPr>
            <a:r>
              <a:rPr lang="en-US" dirty="0" smtClean="0">
                <a:latin typeface="Arial" charset="0"/>
                <a:cs typeface="Arial" charset="0"/>
              </a:rPr>
              <a:t>If you do work that involves any changes to a crossing, please let us know and please send all official documentation into Technical Standards Branch- Highway Operations Section.</a:t>
            </a:r>
            <a:endParaRPr lang="en-CA" dirty="0">
              <a:latin typeface="Arial" charset="0"/>
              <a:cs typeface="Arial" charset="0"/>
            </a:endParaRPr>
          </a:p>
          <a:p>
            <a:pPr marL="342900" indent="-342900" algn="l">
              <a:buFont typeface="Arial" charset="0"/>
              <a:buChar char="•"/>
              <a:defRPr/>
            </a:pPr>
            <a:endParaRPr lang="en-CA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C1D220E-1077-40C2-86ED-7B5193037B49}" type="slidenum">
              <a:rPr lang="en-US" smtClean="0">
                <a:solidFill>
                  <a:srgbClr val="005072"/>
                </a:solidFill>
              </a:rPr>
              <a:pPr eaLnBrk="1" hangingPunct="1"/>
              <a:t>18</a:t>
            </a:fld>
            <a:endParaRPr lang="en-US" smtClean="0">
              <a:solidFill>
                <a:srgbClr val="005072"/>
              </a:solidFill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8931275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ctrTitle"/>
          </p:nvPr>
        </p:nvSpPr>
        <p:spPr>
          <a:xfrm>
            <a:off x="1524000" y="914400"/>
            <a:ext cx="7239000" cy="1981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15000" dirty="0" smtClean="0">
                <a:latin typeface="Arial" charset="0"/>
                <a:cs typeface="Arial" charset="0"/>
              </a:rPr>
              <a:t>LEDs</a:t>
            </a:r>
            <a:endParaRPr lang="en-CA" sz="15000" dirty="0" smtClean="0">
              <a:latin typeface="Arial" charset="0"/>
              <a:cs typeface="Arial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55BE137-4D2D-40E0-BEA9-179A921F9544}" type="slidenum">
              <a:rPr lang="en-US" smtClean="0">
                <a:solidFill>
                  <a:srgbClr val="005072"/>
                </a:solidFill>
              </a:rPr>
              <a:pPr eaLnBrk="1" hangingPunct="1"/>
              <a:t>19</a:t>
            </a:fld>
            <a:endParaRPr lang="en-US" smtClean="0">
              <a:solidFill>
                <a:srgbClr val="005072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676400" y="3429000"/>
            <a:ext cx="7239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0507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072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072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072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07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6000" dirty="0" smtClean="0">
                <a:latin typeface="Arial" charset="0"/>
                <a:cs typeface="Arial" charset="0"/>
              </a:rPr>
              <a:t>Light Emitting Diode</a:t>
            </a:r>
          </a:p>
          <a:p>
            <a:pPr>
              <a:defRPr/>
            </a:pPr>
            <a:endParaRPr lang="en-US" sz="6000" dirty="0" smtClean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US" sz="6000" dirty="0" smtClean="0">
                <a:latin typeface="Arial" charset="0"/>
                <a:cs typeface="Arial" charset="0"/>
              </a:rPr>
              <a:t>(Highway Lighting)</a:t>
            </a:r>
            <a:endParaRPr lang="en-CA" sz="60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1143000"/>
            <a:ext cx="7239000" cy="5181600"/>
          </a:xfrm>
        </p:spPr>
        <p:txBody>
          <a:bodyPr/>
          <a:lstStyle/>
          <a:p>
            <a:pPr marL="342900" indent="-342900" algn="l">
              <a:buFont typeface="Arial" pitchFamily="34" charset="0"/>
              <a:buChar char="•"/>
              <a:defRPr/>
            </a:pPr>
            <a:r>
              <a:rPr lang="en-US" dirty="0" smtClean="0"/>
              <a:t>Develop and Refine Standards and specifications regarding Signs, Traffic Signals, Lighting, and Pavement Markings.  Answer any questions related to this area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endParaRPr lang="en-US" dirty="0"/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en-US" dirty="0"/>
              <a:t>Maintain </a:t>
            </a:r>
            <a:r>
              <a:rPr lang="en-US" dirty="0" smtClean="0"/>
              <a:t>the </a:t>
            </a:r>
            <a:r>
              <a:rPr lang="en-US" dirty="0"/>
              <a:t>Traffic Signal System Application (</a:t>
            </a:r>
            <a:r>
              <a:rPr lang="en-US" dirty="0" smtClean="0"/>
              <a:t>TSSA) and the </a:t>
            </a:r>
            <a:r>
              <a:rPr lang="en-US" dirty="0"/>
              <a:t>Railway Crossing Inventory Application (RCIA)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endParaRPr lang="en-US" dirty="0" smtClean="0"/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en-US" dirty="0" smtClean="0"/>
              <a:t>Do </a:t>
            </a:r>
            <a:r>
              <a:rPr lang="en-US" dirty="0"/>
              <a:t>final technical review for Speed Amendment Process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endParaRPr lang="en-US" dirty="0" smtClean="0"/>
          </a:p>
          <a:p>
            <a:pPr algn="l">
              <a:defRPr/>
            </a:pPr>
            <a:endParaRPr lang="en-US" dirty="0"/>
          </a:p>
          <a:p>
            <a:pPr marL="342900" indent="-342900" algn="l">
              <a:buFont typeface="Arial" pitchFamily="34" charset="0"/>
              <a:buChar char="•"/>
              <a:defRPr/>
            </a:pPr>
            <a:endParaRPr lang="en-US" dirty="0" smtClean="0"/>
          </a:p>
          <a:p>
            <a:pPr algn="l">
              <a:defRPr/>
            </a:pPr>
            <a:endParaRPr lang="en-CA" dirty="0"/>
          </a:p>
        </p:txBody>
      </p:sp>
      <p:sp>
        <p:nvSpPr>
          <p:cNvPr id="614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3316FB4-3D18-4B4B-8FD0-3A226015A2B2}" type="slidenum">
              <a:rPr lang="en-US" smtClean="0">
                <a:solidFill>
                  <a:srgbClr val="005072"/>
                </a:solidFill>
              </a:rPr>
              <a:pPr eaLnBrk="1" hangingPunct="1"/>
              <a:t>2</a:t>
            </a:fld>
            <a:endParaRPr lang="en-US" smtClean="0">
              <a:solidFill>
                <a:srgbClr val="005072"/>
              </a:solidFill>
            </a:endParaRPr>
          </a:p>
        </p:txBody>
      </p:sp>
      <p:sp>
        <p:nvSpPr>
          <p:cNvPr id="6148" name="Title 1"/>
          <p:cNvSpPr>
            <a:spLocks noGrp="1"/>
          </p:cNvSpPr>
          <p:nvPr>
            <p:ph type="ctrTitle"/>
          </p:nvPr>
        </p:nvSpPr>
        <p:spPr>
          <a:xfrm>
            <a:off x="1676400" y="228600"/>
            <a:ext cx="7239000" cy="685800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Traffic Engineering</a:t>
            </a:r>
            <a:endParaRPr lang="en-CA" smtClean="0">
              <a:latin typeface="Arial" charset="0"/>
              <a:cs typeface="Arial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1192213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 descr="MC900433882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1154113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5205413"/>
            <a:ext cx="2085975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990600"/>
            <a:ext cx="7239000" cy="5257800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Why the heck aren’t we using these already?!!?</a:t>
            </a:r>
          </a:p>
          <a:p>
            <a:pPr algn="l">
              <a:defRPr/>
            </a:pPr>
            <a:endParaRPr lang="en-US" dirty="0" smtClean="0"/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en-US" dirty="0" smtClean="0"/>
              <a:t>LED Highway Lighting is still a developing technology and the industry has hundreds of different competitors.   The technology is varied and much more complex than the old standard High Pressure Sodium (HPS) lighting (mature technology)</a:t>
            </a:r>
          </a:p>
          <a:p>
            <a:pPr algn="l">
              <a:defRPr/>
            </a:pPr>
            <a:endParaRPr lang="en-US" dirty="0" smtClean="0"/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en-US" dirty="0" smtClean="0"/>
              <a:t>We use 13-15m poles while cities use 7-11m poles commonly (The more powerful LEDs have only been around for 3 years)</a:t>
            </a:r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en-CA" dirty="0"/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AC40668-16F9-43D0-8B22-A9B7E2F85BAD}" type="slidenum">
              <a:rPr lang="en-US" smtClean="0">
                <a:solidFill>
                  <a:srgbClr val="005072"/>
                </a:solidFill>
              </a:rPr>
              <a:pPr eaLnBrk="1" hangingPunct="1"/>
              <a:t>20</a:t>
            </a:fld>
            <a:endParaRPr lang="en-US" smtClean="0">
              <a:solidFill>
                <a:srgbClr val="005072"/>
              </a:solidFill>
            </a:endParaRPr>
          </a:p>
        </p:txBody>
      </p:sp>
      <p:sp>
        <p:nvSpPr>
          <p:cNvPr id="25604" name="Title 1"/>
          <p:cNvSpPr>
            <a:spLocks noGrp="1"/>
          </p:cNvSpPr>
          <p:nvPr>
            <p:ph type="ctrTitle"/>
          </p:nvPr>
        </p:nvSpPr>
        <p:spPr>
          <a:xfrm>
            <a:off x="1524000" y="152400"/>
            <a:ext cx="7239000" cy="685800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LED Lighting</a:t>
            </a:r>
            <a:endParaRPr lang="en-CA" smtClean="0">
              <a:latin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-152400"/>
            <a:ext cx="2176609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C6C2A1-CB50-4C53-AD26-A0D43706FDE3}" type="slidenum">
              <a:rPr lang="en-US" smtClean="0">
                <a:solidFill>
                  <a:srgbClr val="005072"/>
                </a:solidFill>
              </a:rPr>
              <a:pPr eaLnBrk="1" hangingPunct="1"/>
              <a:t>21</a:t>
            </a:fld>
            <a:endParaRPr lang="en-US" smtClean="0">
              <a:solidFill>
                <a:srgbClr val="005072"/>
              </a:solidFill>
            </a:endParaRPr>
          </a:p>
        </p:txBody>
      </p:sp>
      <p:graphicFrame>
        <p:nvGraphicFramePr>
          <p:cNvPr id="26627" name="Object 1"/>
          <p:cNvGraphicFramePr>
            <a:graphicFrameLocks noGrp="1" noChangeAspect="1"/>
          </p:cNvGraphicFramePr>
          <p:nvPr/>
        </p:nvGraphicFramePr>
        <p:xfrm>
          <a:off x="685800" y="838200"/>
          <a:ext cx="7564438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8" name="Acrobat Document" r:id="rId3" imgW="3645000" imgH="2754000" progId="AcroExch.Document.11">
                  <p:embed/>
                </p:oleObj>
              </mc:Choice>
              <mc:Fallback>
                <p:oleObj name="Acrobat Document" r:id="rId3" imgW="3645000" imgH="2754000" progId="AcroExch.Document.11">
                  <p:embed/>
                  <p:pic>
                    <p:nvPicPr>
                      <p:cNvPr id="0" name="Object 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838200"/>
                        <a:ext cx="7564438" cy="571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65C5931-580A-4B8D-A08B-F64FCFD3D859}" type="slidenum">
              <a:rPr lang="en-US" smtClean="0">
                <a:solidFill>
                  <a:srgbClr val="005072"/>
                </a:solidFill>
              </a:rPr>
              <a:pPr eaLnBrk="1" hangingPunct="1"/>
              <a:t>22</a:t>
            </a:fld>
            <a:endParaRPr lang="en-US" smtClean="0">
              <a:solidFill>
                <a:srgbClr val="005072"/>
              </a:solidFill>
            </a:endParaRPr>
          </a:p>
        </p:txBody>
      </p:sp>
      <p:graphicFrame>
        <p:nvGraphicFramePr>
          <p:cNvPr id="27651" name="Object 1"/>
          <p:cNvGraphicFramePr>
            <a:graphicFrameLocks noGrp="1" noChangeAspect="1"/>
          </p:cNvGraphicFramePr>
          <p:nvPr/>
        </p:nvGraphicFramePr>
        <p:xfrm>
          <a:off x="762000" y="762000"/>
          <a:ext cx="7924800" cy="581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2" name="Acrobat Document" r:id="rId3" imgW="3645000" imgH="2673000" progId="AcroExch.Document.11">
                  <p:embed/>
                </p:oleObj>
              </mc:Choice>
              <mc:Fallback>
                <p:oleObj name="Acrobat Document" r:id="rId3" imgW="3645000" imgH="2673000" progId="AcroExch.Document.11">
                  <p:embed/>
                  <p:pic>
                    <p:nvPicPr>
                      <p:cNvPr id="0" name="Object 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762000"/>
                        <a:ext cx="7924800" cy="581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9C4BAD-61CE-49CC-A1BE-29B2466B0381}" type="slidenum">
              <a:rPr lang="en-US" smtClean="0">
                <a:solidFill>
                  <a:srgbClr val="005072"/>
                </a:solidFill>
              </a:rPr>
              <a:pPr eaLnBrk="1" hangingPunct="1"/>
              <a:t>23</a:t>
            </a:fld>
            <a:endParaRPr lang="en-US" smtClean="0">
              <a:solidFill>
                <a:srgbClr val="005072"/>
              </a:solidFill>
            </a:endParaRPr>
          </a:p>
        </p:txBody>
      </p:sp>
      <p:graphicFrame>
        <p:nvGraphicFramePr>
          <p:cNvPr id="28675" name="Object 4"/>
          <p:cNvGraphicFramePr>
            <a:graphicFrameLocks noGrp="1" noChangeAspect="1"/>
          </p:cNvGraphicFramePr>
          <p:nvPr/>
        </p:nvGraphicFramePr>
        <p:xfrm>
          <a:off x="152400" y="762000"/>
          <a:ext cx="4538663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7" name="Acrobat Document" r:id="rId3" imgW="3645000" imgH="2754000" progId="AcroExch.Document.11">
                  <p:embed/>
                </p:oleObj>
              </mc:Choice>
              <mc:Fallback>
                <p:oleObj name="Acrobat Document" r:id="rId3" imgW="3645000" imgH="2754000" progId="AcroExch.Document.11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762000"/>
                        <a:ext cx="4538663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6" name="Object 5"/>
          <p:cNvGraphicFramePr>
            <a:graphicFrameLocks noGrp="1" noChangeAspect="1"/>
          </p:cNvGraphicFramePr>
          <p:nvPr/>
        </p:nvGraphicFramePr>
        <p:xfrm>
          <a:off x="4572000" y="3505200"/>
          <a:ext cx="4467225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8" name="Acrobat Document" r:id="rId5" imgW="3645000" imgH="2673000" progId="AcroExch.Document.11">
                  <p:embed/>
                </p:oleObj>
              </mc:Choice>
              <mc:Fallback>
                <p:oleObj name="Acrobat Document" r:id="rId5" imgW="3645000" imgH="2673000" progId="AcroExch.Document.11">
                  <p:embed/>
                  <p:pic>
                    <p:nvPicPr>
                      <p:cNvPr id="0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505200"/>
                        <a:ext cx="4467225" cy="327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ctrTitle"/>
          </p:nvPr>
        </p:nvSpPr>
        <p:spPr>
          <a:xfrm>
            <a:off x="1676400" y="381000"/>
            <a:ext cx="7239000" cy="914400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Where Are We At?</a:t>
            </a:r>
            <a:endParaRPr lang="en-CA" smtClean="0">
              <a:latin typeface="Arial" charset="0"/>
              <a:cs typeface="Arial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1447800"/>
            <a:ext cx="7239000" cy="480060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Pilot done on Delineation Lighting-not overly successful.</a:t>
            </a:r>
          </a:p>
          <a:p>
            <a:pPr algn="l">
              <a:defRPr/>
            </a:pPr>
            <a:endParaRPr lang="en-US" dirty="0" smtClean="0"/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US" dirty="0"/>
              <a:t>Our group and our innovations section will be working with a new spec for evaluations of LED Streetlight product submissions.</a:t>
            </a:r>
          </a:p>
          <a:p>
            <a:pPr algn="l">
              <a:defRPr/>
            </a:pPr>
            <a:endParaRPr lang="en-US" dirty="0" smtClean="0"/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Short trials will be followed with limited applications to low risk sites.</a:t>
            </a:r>
            <a:endParaRPr lang="en-CA" dirty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895ED6-FBE6-4EE5-B663-EA24DD22D206}" type="slidenum">
              <a:rPr lang="en-US" smtClean="0">
                <a:solidFill>
                  <a:srgbClr val="005072"/>
                </a:solidFill>
              </a:rPr>
              <a:pPr eaLnBrk="1" hangingPunct="1"/>
              <a:t>24</a:t>
            </a:fld>
            <a:endParaRPr lang="en-US" smtClean="0">
              <a:solidFill>
                <a:srgbClr val="00507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ctrTitle"/>
          </p:nvPr>
        </p:nvSpPr>
        <p:spPr>
          <a:xfrm>
            <a:off x="1676400" y="457200"/>
            <a:ext cx="7239000" cy="1470025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So, if you don’t like standards? You can just stick with lucky</a:t>
            </a:r>
            <a:endParaRPr lang="en-CA" smtClean="0">
              <a:latin typeface="Arial" charset="0"/>
              <a:cs typeface="Arial" charset="0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3D84662-C7F4-4283-8DD2-B7ED29B32092}" type="slidenum">
              <a:rPr lang="en-US" smtClean="0">
                <a:solidFill>
                  <a:srgbClr val="005072"/>
                </a:solidFill>
              </a:rPr>
              <a:pPr eaLnBrk="1" hangingPunct="1"/>
              <a:t>25</a:t>
            </a:fld>
            <a:endParaRPr lang="en-US" smtClean="0">
              <a:solidFill>
                <a:srgbClr val="00507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3D84662-C7F4-4283-8DD2-B7ED29B32092}" type="slidenum">
              <a:rPr lang="en-US" smtClean="0">
                <a:solidFill>
                  <a:srgbClr val="005072"/>
                </a:solidFill>
              </a:rPr>
              <a:pPr eaLnBrk="1" hangingPunct="1"/>
              <a:t>26</a:t>
            </a:fld>
            <a:endParaRPr lang="en-US" smtClean="0">
              <a:solidFill>
                <a:srgbClr val="005072"/>
              </a:solidFill>
            </a:endParaRPr>
          </a:p>
        </p:txBody>
      </p:sp>
      <p:pic>
        <p:nvPicPr>
          <p:cNvPr id="2" name="Dashca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38" y="838200"/>
            <a:ext cx="9144000" cy="51435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731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26610C1-8F5E-45AB-B0F7-8132F15CEBFC}" type="slidenum">
              <a:rPr lang="en-US" smtClean="0">
                <a:solidFill>
                  <a:srgbClr val="005072"/>
                </a:solidFill>
              </a:rPr>
              <a:pPr eaLnBrk="1" hangingPunct="1"/>
              <a:t>27</a:t>
            </a:fld>
            <a:endParaRPr lang="en-US" smtClean="0">
              <a:solidFill>
                <a:srgbClr val="005072"/>
              </a:solidFill>
            </a:endParaRPr>
          </a:p>
        </p:txBody>
      </p:sp>
      <p:sp>
        <p:nvSpPr>
          <p:cNvPr id="31747" name="Title 1"/>
          <p:cNvSpPr>
            <a:spLocks noGrp="1"/>
          </p:cNvSpPr>
          <p:nvPr/>
        </p:nvSpPr>
        <p:spPr bwMode="auto">
          <a:xfrm>
            <a:off x="1524000" y="152400"/>
            <a:ext cx="7239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r>
              <a:rPr lang="en-US" sz="3600" b="1">
                <a:solidFill>
                  <a:srgbClr val="005072"/>
                </a:solidFill>
                <a:cs typeface="Arial" charset="0"/>
              </a:rPr>
              <a:t>Questions?</a:t>
            </a:r>
            <a:endParaRPr lang="en-CA" sz="3600" b="1">
              <a:solidFill>
                <a:srgbClr val="005072"/>
              </a:solidFill>
              <a:cs typeface="Arial" charset="0"/>
            </a:endParaRPr>
          </a:p>
        </p:txBody>
      </p:sp>
      <p:pic>
        <p:nvPicPr>
          <p:cNvPr id="31748" name="Picture 5" descr="MC900320122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447800"/>
            <a:ext cx="6442075" cy="457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1447800"/>
            <a:ext cx="7239000" cy="4038600"/>
          </a:xfrm>
        </p:spPr>
        <p:txBody>
          <a:bodyPr>
            <a:normAutofit/>
          </a:bodyPr>
          <a:lstStyle/>
          <a:p>
            <a:r>
              <a:rPr lang="en-US" dirty="0" smtClean="0"/>
              <a:t>If you have questions or concerns about</a:t>
            </a:r>
          </a:p>
          <a:p>
            <a:r>
              <a:rPr lang="en-US" dirty="0" smtClean="0"/>
              <a:t>any of these matters,</a:t>
            </a:r>
          </a:p>
          <a:p>
            <a:endParaRPr lang="en-US" dirty="0"/>
          </a:p>
          <a:p>
            <a:r>
              <a:rPr lang="en-US" dirty="0" smtClean="0"/>
              <a:t>Contact Blair Knott</a:t>
            </a:r>
          </a:p>
          <a:p>
            <a:r>
              <a:rPr lang="en-US" dirty="0" smtClean="0">
                <a:hlinkClick r:id="rId2"/>
              </a:rPr>
              <a:t>blair.knott@gov.ab.ca</a:t>
            </a:r>
            <a:r>
              <a:rPr lang="en-US" dirty="0" smtClean="0"/>
              <a:t> </a:t>
            </a:r>
          </a:p>
          <a:p>
            <a:r>
              <a:rPr lang="en-US" dirty="0" smtClean="0"/>
              <a:t>Or call</a:t>
            </a:r>
          </a:p>
          <a:p>
            <a:endParaRPr lang="en-US" dirty="0"/>
          </a:p>
          <a:p>
            <a:r>
              <a:rPr lang="en-US" dirty="0" smtClean="0"/>
              <a:t>780-415-1140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316096-FF63-4F2A-BC57-68BE2DB9A83A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28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/>
          </p:nvPr>
        </p:nvSpPr>
        <p:spPr>
          <a:xfrm>
            <a:off x="1524000" y="1524000"/>
            <a:ext cx="7620000" cy="3657600"/>
          </a:xfrm>
        </p:spPr>
        <p:txBody>
          <a:bodyPr/>
          <a:lstStyle/>
          <a:p>
            <a:r>
              <a:rPr lang="en-US" dirty="0" smtClean="0">
                <a:latin typeface="Arial" charset="0"/>
                <a:cs typeface="Arial" charset="0"/>
              </a:rPr>
              <a:t>Why Standards…..why are we so picky…</a:t>
            </a:r>
            <a:br>
              <a:rPr lang="en-US" dirty="0" smtClean="0">
                <a:latin typeface="Arial" charset="0"/>
                <a:cs typeface="Arial" charset="0"/>
              </a:rPr>
            </a:br>
            <a:r>
              <a:rPr lang="en-US" dirty="0" smtClean="0">
                <a:latin typeface="Arial" charset="0"/>
                <a:cs typeface="Arial" charset="0"/>
              </a:rPr>
              <a:t>we’re all professionals here</a:t>
            </a:r>
            <a:br>
              <a:rPr lang="en-US" dirty="0" smtClean="0">
                <a:latin typeface="Arial" charset="0"/>
                <a:cs typeface="Arial" charset="0"/>
              </a:rPr>
            </a:br>
            <a:r>
              <a:rPr lang="en-US" dirty="0" smtClean="0">
                <a:latin typeface="Arial" charset="0"/>
                <a:cs typeface="Arial" charset="0"/>
              </a:rPr>
              <a:t/>
            </a:r>
            <a:br>
              <a:rPr lang="en-US" dirty="0" smtClean="0">
                <a:latin typeface="Arial" charset="0"/>
                <a:cs typeface="Arial" charset="0"/>
              </a:rPr>
            </a:br>
            <a:r>
              <a:rPr lang="en-US" dirty="0" smtClean="0">
                <a:latin typeface="Arial" charset="0"/>
                <a:cs typeface="Arial" charset="0"/>
              </a:rPr>
              <a:t>Well, sometimes we need a</a:t>
            </a:r>
            <a:br>
              <a:rPr lang="en-US" dirty="0" smtClean="0">
                <a:latin typeface="Arial" charset="0"/>
                <a:cs typeface="Arial" charset="0"/>
              </a:rPr>
            </a:br>
            <a:r>
              <a:rPr lang="en-US" dirty="0" smtClean="0">
                <a:latin typeface="Arial" charset="0"/>
                <a:cs typeface="Arial" charset="0"/>
              </a:rPr>
              <a:t>reminder</a:t>
            </a:r>
            <a:endParaRPr lang="en-CA" dirty="0" smtClean="0">
              <a:latin typeface="Arial" charset="0"/>
              <a:cs typeface="Arial" charset="0"/>
            </a:endParaRPr>
          </a:p>
        </p:txBody>
      </p:sp>
      <p:sp>
        <p:nvSpPr>
          <p:cNvPr id="717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178A9D2-BAFC-453A-B675-D98B733337BD}" type="slidenum">
              <a:rPr lang="en-US" smtClean="0">
                <a:solidFill>
                  <a:srgbClr val="005072"/>
                </a:solidFill>
              </a:rPr>
              <a:pPr eaLnBrk="1" hangingPunct="1"/>
              <a:t>3</a:t>
            </a:fld>
            <a:endParaRPr lang="en-US" smtClean="0">
              <a:solidFill>
                <a:srgbClr val="00507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CF0BA70-DF6F-4687-A08A-627D6729D4DF}" type="slidenum">
              <a:rPr lang="en-US" smtClean="0">
                <a:solidFill>
                  <a:srgbClr val="005072"/>
                </a:solidFill>
              </a:rPr>
              <a:pPr eaLnBrk="1" hangingPunct="1"/>
              <a:t>4</a:t>
            </a:fld>
            <a:endParaRPr lang="en-US" smtClean="0">
              <a:solidFill>
                <a:srgbClr val="005072"/>
              </a:solidFill>
            </a:endParaRPr>
          </a:p>
        </p:txBody>
      </p:sp>
      <p:pic>
        <p:nvPicPr>
          <p:cNvPr id="8195" name="Picture 4" descr="S:\MS&amp;T\Blair\Regional Knowledge Transfer Tour\Basic knowledge seminar\Strathcona- SKMBT_C36414020409330-cropp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00200"/>
            <a:ext cx="644207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Subtitle 2"/>
          <p:cNvSpPr>
            <a:spLocks noGrp="1"/>
          </p:cNvSpPr>
          <p:nvPr>
            <p:ph type="subTitle" idx="1"/>
          </p:nvPr>
        </p:nvSpPr>
        <p:spPr>
          <a:xfrm>
            <a:off x="1600200" y="228600"/>
            <a:ext cx="7239000" cy="1219200"/>
          </a:xfrm>
        </p:spPr>
        <p:txBody>
          <a:bodyPr/>
          <a:lstStyle/>
          <a:p>
            <a:pPr algn="l"/>
            <a:r>
              <a:rPr lang="en-US" sz="3600" smtClean="0">
                <a:latin typeface="Arial" charset="0"/>
                <a:cs typeface="Arial" charset="0"/>
              </a:rPr>
              <a:t>Anyone see the potential for a collision here?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D7C9E1E-146E-47D4-8333-A2494427FE36}" type="slidenum">
              <a:rPr lang="en-US" smtClean="0">
                <a:solidFill>
                  <a:srgbClr val="005072"/>
                </a:solidFill>
              </a:rPr>
              <a:pPr eaLnBrk="1" hangingPunct="1"/>
              <a:t>5</a:t>
            </a:fld>
            <a:endParaRPr lang="en-US" smtClean="0">
              <a:solidFill>
                <a:srgbClr val="005072"/>
              </a:solidFill>
            </a:endParaRPr>
          </a:p>
        </p:txBody>
      </p:sp>
      <p:pic>
        <p:nvPicPr>
          <p:cNvPr id="9219" name="Picture 2" descr="S:\MS&amp;T\Blair\Regional Knowledge Transfer Tour\Basic knowledge seminar\drivers-choice-af-No stop-st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709988"/>
            <a:ext cx="46863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S:\MS&amp;T\Blair\Regional Knowledge Transfer Tour\Basic knowledge seminar\bear and child funniest-road-signs-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62000"/>
            <a:ext cx="45339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ine Callout 1 1"/>
          <p:cNvSpPr/>
          <p:nvPr/>
        </p:nvSpPr>
        <p:spPr>
          <a:xfrm>
            <a:off x="5486400" y="438834"/>
            <a:ext cx="3291840" cy="646331"/>
          </a:xfrm>
          <a:prstGeom prst="borderCallout1">
            <a:avLst>
              <a:gd name="adj1" fmla="val 560"/>
              <a:gd name="adj2" fmla="val -396"/>
              <a:gd name="adj3" fmla="val 51868"/>
              <a:gd name="adj4" fmla="val -1968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n-US" sz="3600" b="1" dirty="0">
                <a:ln w="9525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Bad</a:t>
            </a:r>
            <a:r>
              <a:rPr lang="en-US" b="1" dirty="0">
                <a:ln w="41275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3600" b="1" dirty="0">
                <a:ln w="3175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Planning</a:t>
            </a:r>
            <a:endParaRPr lang="en-CA" sz="3600" b="1" dirty="0">
              <a:ln w="3175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Line Callout 1 2"/>
          <p:cNvSpPr/>
          <p:nvPr/>
        </p:nvSpPr>
        <p:spPr>
          <a:xfrm>
            <a:off x="1399903" y="4078877"/>
            <a:ext cx="2819400" cy="990600"/>
          </a:xfrm>
          <a:prstGeom prst="borderCallout1">
            <a:avLst>
              <a:gd name="adj1" fmla="val 2703"/>
              <a:gd name="adj2" fmla="val 98848"/>
              <a:gd name="adj3" fmla="val -4771"/>
              <a:gd name="adj4" fmla="val 1138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Engineered Confusion</a:t>
            </a:r>
            <a:endParaRPr lang="en-CA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Horizontal Scroll 8"/>
          <p:cNvSpPr/>
          <p:nvPr/>
        </p:nvSpPr>
        <p:spPr>
          <a:xfrm rot="19773716">
            <a:off x="2255131" y="3193352"/>
            <a:ext cx="5205237" cy="1033272"/>
          </a:xfrm>
          <a:prstGeom prst="horizontalScroll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ONLY ONE MESSAGE PER POST</a:t>
            </a:r>
            <a:endParaRPr lang="en-CA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462A40-3160-49F9-9C49-815A86167D44}" type="slidenum">
              <a:rPr lang="en-US" smtClean="0">
                <a:solidFill>
                  <a:srgbClr val="005072"/>
                </a:solidFill>
              </a:rPr>
              <a:pPr eaLnBrk="1" hangingPunct="1"/>
              <a:t>6</a:t>
            </a:fld>
            <a:endParaRPr lang="en-US" smtClean="0">
              <a:solidFill>
                <a:srgbClr val="005072"/>
              </a:solidFill>
            </a:endParaRPr>
          </a:p>
        </p:txBody>
      </p:sp>
      <p:pic>
        <p:nvPicPr>
          <p:cNvPr id="11267" name="Picture 4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057400"/>
            <a:ext cx="5562600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97mycbcrsefjucvmynph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A173C21-EEE0-401C-9678-AC0D45ECED47}" type="slidenum">
              <a:rPr lang="en-US" smtClean="0">
                <a:solidFill>
                  <a:srgbClr val="005072"/>
                </a:solidFill>
              </a:rPr>
              <a:pPr eaLnBrk="1" hangingPunct="1"/>
              <a:t>7</a:t>
            </a:fld>
            <a:endParaRPr lang="en-US" smtClean="0">
              <a:solidFill>
                <a:srgbClr val="005072"/>
              </a:solidFill>
            </a:endParaRPr>
          </a:p>
        </p:txBody>
      </p:sp>
      <p:pic>
        <p:nvPicPr>
          <p:cNvPr id="2" name="Blairs Video Edit-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ctrTitle"/>
          </p:nvPr>
        </p:nvSpPr>
        <p:spPr>
          <a:xfrm>
            <a:off x="1676400" y="1676400"/>
            <a:ext cx="7239000" cy="2667000"/>
          </a:xfrm>
        </p:spPr>
        <p:txBody>
          <a:bodyPr/>
          <a:lstStyle/>
          <a:p>
            <a:r>
              <a:rPr lang="en-US" sz="4800" smtClean="0">
                <a:latin typeface="Arial" charset="0"/>
                <a:cs typeface="Arial" charset="0"/>
              </a:rPr>
              <a:t>TSSA ?</a:t>
            </a:r>
            <a:br>
              <a:rPr lang="en-US" sz="4800" smtClean="0">
                <a:latin typeface="Arial" charset="0"/>
                <a:cs typeface="Arial" charset="0"/>
              </a:rPr>
            </a:br>
            <a:r>
              <a:rPr lang="en-US" sz="4800" smtClean="0">
                <a:latin typeface="Arial" charset="0"/>
                <a:cs typeface="Arial" charset="0"/>
              </a:rPr>
              <a:t/>
            </a:r>
            <a:br>
              <a:rPr lang="en-US" sz="4800" smtClean="0">
                <a:latin typeface="Arial" charset="0"/>
                <a:cs typeface="Arial" charset="0"/>
              </a:rPr>
            </a:br>
            <a:r>
              <a:rPr lang="en-US" sz="4800" smtClean="0">
                <a:latin typeface="Arial" charset="0"/>
                <a:cs typeface="Arial" charset="0"/>
              </a:rPr>
              <a:t>RCIA ?</a:t>
            </a:r>
            <a:endParaRPr lang="en-CA" sz="4800" smtClean="0">
              <a:latin typeface="Arial" charset="0"/>
              <a:cs typeface="Arial" charset="0"/>
            </a:endParaRPr>
          </a:p>
        </p:txBody>
      </p:sp>
      <p:sp>
        <p:nvSpPr>
          <p:cNvPr id="1229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5D5CF08-C90D-4704-A461-EA40233B4D5C}" type="slidenum">
              <a:rPr lang="en-US" smtClean="0">
                <a:solidFill>
                  <a:srgbClr val="005072"/>
                </a:solidFill>
              </a:rPr>
              <a:pPr eaLnBrk="1" hangingPunct="1"/>
              <a:t>8</a:t>
            </a:fld>
            <a:endParaRPr lang="en-US" smtClean="0">
              <a:solidFill>
                <a:srgbClr val="00507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20000" smtClean="0">
                <a:latin typeface="Mistral" pitchFamily="66" charset="0"/>
                <a:cs typeface="Arial" charset="0"/>
              </a:rPr>
              <a:t>W  T  F</a:t>
            </a:r>
            <a:endParaRPr lang="en-CA" sz="20000" smtClean="0">
              <a:latin typeface="Mistral" pitchFamily="66" charset="0"/>
              <a:cs typeface="Arial" charset="0"/>
            </a:endParaRPr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E1898F0-7ACF-4699-B4B0-B4A6347675A8}" type="slidenum">
              <a:rPr lang="en-US" smtClean="0">
                <a:solidFill>
                  <a:srgbClr val="005072"/>
                </a:solidFill>
              </a:rPr>
              <a:pPr eaLnBrk="1" hangingPunct="1"/>
              <a:t>9</a:t>
            </a:fld>
            <a:endParaRPr lang="en-US" smtClean="0">
              <a:solidFill>
                <a:srgbClr val="005072"/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274" y="1978284"/>
            <a:ext cx="7315200" cy="22496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 and Divider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5CA429ABA73247ACE0633966E4E486" ma:contentTypeVersion="0" ma:contentTypeDescription="Create a new document." ma:contentTypeScope="" ma:versionID="24e1fedf0731420c9ecd59f204359020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FA9EA5C-9A2C-4FB2-A100-B6F59603891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BC45FD1-B086-4C7A-8608-A8A79EC8AA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D2209531-4C7A-465A-8B1D-B38FA9734D1C}">
  <ds:schemaRefs>
    <ds:schemaRef ds:uri="http://purl.org/dc/elements/1.1/"/>
    <ds:schemaRef ds:uri="http://purl.org/dc/terms/"/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2006/metadata/propertie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10370</TotalTime>
  <Words>519</Words>
  <Application>Microsoft Office PowerPoint</Application>
  <PresentationFormat>On-screen Show (4:3)</PresentationFormat>
  <Paragraphs>101</Paragraphs>
  <Slides>28</Slides>
  <Notes>6</Notes>
  <HiddenSlides>0</HiddenSlides>
  <MMClips>3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Title slide</vt:lpstr>
      <vt:lpstr>Content and Divider slide</vt:lpstr>
      <vt:lpstr>Acrobat Document</vt:lpstr>
      <vt:lpstr>Basic Knowledge Seminars</vt:lpstr>
      <vt:lpstr>Traffic Engineering</vt:lpstr>
      <vt:lpstr>Why Standards…..why are we so picky… we’re all professionals here  Well, sometimes we need a reminder</vt:lpstr>
      <vt:lpstr>PowerPoint Presentation</vt:lpstr>
      <vt:lpstr>PowerPoint Presentation</vt:lpstr>
      <vt:lpstr>PowerPoint Presentation</vt:lpstr>
      <vt:lpstr>PowerPoint Presentation</vt:lpstr>
      <vt:lpstr>TSSA ?  RCIA ?</vt:lpstr>
      <vt:lpstr>W  T  F</vt:lpstr>
      <vt:lpstr>Traffic Signal System Application (TSSA)</vt:lpstr>
      <vt:lpstr>PowerPoint Presentation</vt:lpstr>
      <vt:lpstr>Traffic Signal System Application</vt:lpstr>
      <vt:lpstr>PowerPoint Presentation</vt:lpstr>
      <vt:lpstr>PowerPoint Presentation</vt:lpstr>
      <vt:lpstr>PowerPoint Presentation</vt:lpstr>
      <vt:lpstr>PowerPoint Presentation</vt:lpstr>
      <vt:lpstr>Railway Crossing Inventory Application (RCIA)</vt:lpstr>
      <vt:lpstr>PowerPoint Presentation</vt:lpstr>
      <vt:lpstr>LEDs</vt:lpstr>
      <vt:lpstr>LED Lighting</vt:lpstr>
      <vt:lpstr>PowerPoint Presentation</vt:lpstr>
      <vt:lpstr>PowerPoint Presentation</vt:lpstr>
      <vt:lpstr>PowerPoint Presentation</vt:lpstr>
      <vt:lpstr>Where Are We At?</vt:lpstr>
      <vt:lpstr>So, if you don’t like standards? You can just stick with lucky</vt:lpstr>
      <vt:lpstr>PowerPoint Presentation</vt:lpstr>
      <vt:lpstr>PowerPoint Presentation</vt:lpstr>
      <vt:lpstr>PowerPoint Presentation</vt:lpstr>
    </vt:vector>
  </TitlesOfParts>
  <Company>Government Of Alberta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james.stuart</dc:creator>
  <cp:lastModifiedBy>des.williamson</cp:lastModifiedBy>
  <cp:revision>626</cp:revision>
  <cp:lastPrinted>2014-02-03T16:31:21Z</cp:lastPrinted>
  <dcterms:created xsi:type="dcterms:W3CDTF">2012-05-30T21:36:39Z</dcterms:created>
  <dcterms:modified xsi:type="dcterms:W3CDTF">2014-02-13T19:43:18Z</dcterms:modified>
</cp:coreProperties>
</file>