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7"/>
  </p:notesMasterIdLst>
  <p:sldIdLst>
    <p:sldId id="405" r:id="rId5"/>
    <p:sldId id="406" r:id="rId6"/>
    <p:sldId id="407" r:id="rId7"/>
    <p:sldId id="408" r:id="rId8"/>
    <p:sldId id="409" r:id="rId9"/>
    <p:sldId id="410" r:id="rId10"/>
    <p:sldId id="411" r:id="rId11"/>
    <p:sldId id="321" r:id="rId12"/>
    <p:sldId id="379" r:id="rId13"/>
    <p:sldId id="376" r:id="rId14"/>
    <p:sldId id="378" r:id="rId15"/>
    <p:sldId id="380" r:id="rId16"/>
    <p:sldId id="390" r:id="rId17"/>
    <p:sldId id="391" r:id="rId18"/>
    <p:sldId id="387" r:id="rId19"/>
    <p:sldId id="346" r:id="rId20"/>
    <p:sldId id="347" r:id="rId21"/>
    <p:sldId id="395" r:id="rId22"/>
    <p:sldId id="394" r:id="rId23"/>
    <p:sldId id="354" r:id="rId24"/>
    <p:sldId id="361" r:id="rId25"/>
    <p:sldId id="362" r:id="rId26"/>
    <p:sldId id="367" r:id="rId27"/>
    <p:sldId id="374" r:id="rId28"/>
    <p:sldId id="388" r:id="rId29"/>
    <p:sldId id="399" r:id="rId30"/>
    <p:sldId id="400" r:id="rId31"/>
    <p:sldId id="401" r:id="rId32"/>
    <p:sldId id="398" r:id="rId33"/>
    <p:sldId id="402" r:id="rId34"/>
    <p:sldId id="404" r:id="rId35"/>
    <p:sldId id="385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27F3"/>
    <a:srgbClr val="7440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048996-AD20-478E-941E-23F73EBCF189}" v="16" dt="2022-05-31T18:47:43.2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714" autoAdjust="0"/>
  </p:normalViewPr>
  <p:slideViewPr>
    <p:cSldViewPr snapToGrid="0">
      <p:cViewPr varScale="1">
        <p:scale>
          <a:sx n="97" d="100"/>
          <a:sy n="97" d="100"/>
        </p:scale>
        <p:origin x="202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ine Watt" userId="S::caroline.watt@gov.ab.ca::0db8b373-ed92-487b-bb1f-448561bfa073" providerId="AD" clId="Web-{62048996-AD20-478E-941E-23F73EBCF189}"/>
    <pc:docChg chg="delSld modSld">
      <pc:chgData name="Caroline Watt" userId="S::caroline.watt@gov.ab.ca::0db8b373-ed92-487b-bb1f-448561bfa073" providerId="AD" clId="Web-{62048996-AD20-478E-941E-23F73EBCF189}" dt="2022-05-31T18:47:43.247" v="11"/>
      <pc:docMkLst>
        <pc:docMk/>
      </pc:docMkLst>
      <pc:sldChg chg="del">
        <pc:chgData name="Caroline Watt" userId="S::caroline.watt@gov.ab.ca::0db8b373-ed92-487b-bb1f-448561bfa073" providerId="AD" clId="Web-{62048996-AD20-478E-941E-23F73EBCF189}" dt="2022-05-31T18:46:39.466" v="7"/>
        <pc:sldMkLst>
          <pc:docMk/>
          <pc:sldMk cId="845097310" sldId="381"/>
        </pc:sldMkLst>
      </pc:sldChg>
      <pc:sldChg chg="del">
        <pc:chgData name="Caroline Watt" userId="S::caroline.watt@gov.ab.ca::0db8b373-ed92-487b-bb1f-448561bfa073" providerId="AD" clId="Web-{62048996-AD20-478E-941E-23F73EBCF189}" dt="2022-05-31T18:46:31.809" v="6"/>
        <pc:sldMkLst>
          <pc:docMk/>
          <pc:sldMk cId="4023376356" sldId="382"/>
        </pc:sldMkLst>
      </pc:sldChg>
      <pc:sldChg chg="del">
        <pc:chgData name="Caroline Watt" userId="S::caroline.watt@gov.ab.ca::0db8b373-ed92-487b-bb1f-448561bfa073" providerId="AD" clId="Web-{62048996-AD20-478E-941E-23F73EBCF189}" dt="2022-05-31T18:46:30.434" v="5"/>
        <pc:sldMkLst>
          <pc:docMk/>
          <pc:sldMk cId="3888086717" sldId="383"/>
        </pc:sldMkLst>
      </pc:sldChg>
      <pc:sldChg chg="modSp">
        <pc:chgData name="Caroline Watt" userId="S::caroline.watt@gov.ab.ca::0db8b373-ed92-487b-bb1f-448561bfa073" providerId="AD" clId="Web-{62048996-AD20-478E-941E-23F73EBCF189}" dt="2022-05-31T18:47:17.841" v="10" actId="20577"/>
        <pc:sldMkLst>
          <pc:docMk/>
          <pc:sldMk cId="2778853094" sldId="399"/>
        </pc:sldMkLst>
        <pc:spChg chg="mod">
          <ac:chgData name="Caroline Watt" userId="S::caroline.watt@gov.ab.ca::0db8b373-ed92-487b-bb1f-448561bfa073" providerId="AD" clId="Web-{62048996-AD20-478E-941E-23F73EBCF189}" dt="2022-05-31T18:47:17.841" v="10" actId="20577"/>
          <ac:spMkLst>
            <pc:docMk/>
            <pc:sldMk cId="2778853094" sldId="399"/>
            <ac:spMk id="2" creationId="{00000000-0000-0000-0000-000000000000}"/>
          </ac:spMkLst>
        </pc:spChg>
      </pc:sldChg>
      <pc:sldChg chg="del">
        <pc:chgData name="Caroline Watt" userId="S::caroline.watt@gov.ab.ca::0db8b373-ed92-487b-bb1f-448561bfa073" providerId="AD" clId="Web-{62048996-AD20-478E-941E-23F73EBCF189}" dt="2022-05-31T18:47:43.247" v="11"/>
        <pc:sldMkLst>
          <pc:docMk/>
          <pc:sldMk cId="4120384615" sldId="403"/>
        </pc:sldMkLst>
      </pc:sldChg>
      <pc:sldChg chg="del">
        <pc:chgData name="Caroline Watt" userId="S::caroline.watt@gov.ab.ca::0db8b373-ed92-487b-bb1f-448561bfa073" providerId="AD" clId="Web-{62048996-AD20-478E-941E-23F73EBCF189}" dt="2022-05-31T18:45:42.731" v="0"/>
        <pc:sldMkLst>
          <pc:docMk/>
          <pc:sldMk cId="3181307536" sldId="412"/>
        </pc:sldMkLst>
      </pc:sldChg>
      <pc:sldChg chg="del">
        <pc:chgData name="Caroline Watt" userId="S::caroline.watt@gov.ab.ca::0db8b373-ed92-487b-bb1f-448561bfa073" providerId="AD" clId="Web-{62048996-AD20-478E-941E-23F73EBCF189}" dt="2022-05-31T18:45:43.778" v="1"/>
        <pc:sldMkLst>
          <pc:docMk/>
          <pc:sldMk cId="1525523078" sldId="413"/>
        </pc:sldMkLst>
      </pc:sldChg>
      <pc:sldChg chg="del">
        <pc:chgData name="Caroline Watt" userId="S::caroline.watt@gov.ab.ca::0db8b373-ed92-487b-bb1f-448561bfa073" providerId="AD" clId="Web-{62048996-AD20-478E-941E-23F73EBCF189}" dt="2022-05-31T18:46:03.028" v="2"/>
        <pc:sldMkLst>
          <pc:docMk/>
          <pc:sldMk cId="3340184693" sldId="414"/>
        </pc:sldMkLst>
      </pc:sldChg>
      <pc:sldChg chg="del">
        <pc:chgData name="Caroline Watt" userId="S::caroline.watt@gov.ab.ca::0db8b373-ed92-487b-bb1f-448561bfa073" providerId="AD" clId="Web-{62048996-AD20-478E-941E-23F73EBCF189}" dt="2022-05-31T18:46:03.856" v="3"/>
        <pc:sldMkLst>
          <pc:docMk/>
          <pc:sldMk cId="3059357061" sldId="415"/>
        </pc:sldMkLst>
      </pc:sldChg>
      <pc:sldChg chg="del">
        <pc:chgData name="Caroline Watt" userId="S::caroline.watt@gov.ab.ca::0db8b373-ed92-487b-bb1f-448561bfa073" providerId="AD" clId="Web-{62048996-AD20-478E-941E-23F73EBCF189}" dt="2022-05-31T18:46:04.419" v="4"/>
        <pc:sldMkLst>
          <pc:docMk/>
          <pc:sldMk cId="2970926259" sldId="41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A63B0F-567C-4865-B5E1-BA66104F06BF}" type="datetimeFigureOut">
              <a:rPr lang="en-CA" smtClean="0"/>
              <a:t>2022-06-28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64ACA-17A5-4A4D-A0C1-85329392F0D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4995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968750" y="0"/>
            <a:ext cx="30353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968750" y="8763000"/>
            <a:ext cx="30353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317" tIns="0" rIns="19317" bIns="0" anchor="b"/>
          <a:lstStyle/>
          <a:p>
            <a:pPr algn="r" defTabSz="927100" eaLnBrk="0" hangingPunct="0"/>
            <a:r>
              <a:rPr lang="en-US" sz="1000" b="0" i="1">
                <a:latin typeface="Times New Roman" pitchFamily="18" charset="0"/>
              </a:rPr>
              <a:t>1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8763000"/>
            <a:ext cx="30353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30353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3968750" y="0"/>
            <a:ext cx="30353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3968750" y="8763000"/>
            <a:ext cx="30353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317" tIns="0" rIns="19317" bIns="0" anchor="b"/>
          <a:lstStyle/>
          <a:p>
            <a:pPr algn="r" defTabSz="927100" eaLnBrk="0" hangingPunct="0"/>
            <a:r>
              <a:rPr lang="en-US" sz="1000" b="0" i="1">
                <a:latin typeface="Times New Roman" pitchFamily="18" charset="0"/>
              </a:rPr>
              <a:t>1</a:t>
            </a: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8763000"/>
            <a:ext cx="30353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0"/>
            <a:ext cx="30353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3968750" y="0"/>
            <a:ext cx="30353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3968750" y="8763000"/>
            <a:ext cx="30353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317" tIns="0" rIns="19317" bIns="0" anchor="b"/>
          <a:lstStyle/>
          <a:p>
            <a:pPr algn="r" defTabSz="927100" eaLnBrk="0" hangingPunct="0"/>
            <a:r>
              <a:rPr lang="en-US" sz="1000" b="0" i="1">
                <a:latin typeface="Times New Roman" pitchFamily="18" charset="0"/>
              </a:rPr>
              <a:t>1</a:t>
            </a:r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0" y="8763000"/>
            <a:ext cx="30353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0" y="0"/>
            <a:ext cx="30353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5134" name="Rectangle 1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135" name="Rectangle 15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5751082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64ACA-17A5-4A4D-A0C1-85329392F0DE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86446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8B3F04-3FF4-4474-9603-88F7BD754FF3}" type="slidenum">
              <a:rPr lang="en-US"/>
              <a:pPr/>
              <a:t>16</a:t>
            </a:fld>
            <a:endParaRPr lang="en-US"/>
          </a:p>
        </p:txBody>
      </p:sp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Steel culverts are soil-steel structures: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/>
              <a:t>Without compacted backfill, they will not</a:t>
            </a:r>
            <a:r>
              <a:rPr lang="en-US" baseline="0" dirty="0"/>
              <a:t> carry the load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/>
              <a:t>The culvert will buckle and fail if not supported</a:t>
            </a: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8B3F04-3FF4-4474-9603-88F7BD754FF3}" type="slidenum">
              <a:rPr lang="en-US"/>
              <a:pPr/>
              <a:t>17</a:t>
            </a:fld>
            <a:endParaRPr lang="en-US"/>
          </a:p>
        </p:txBody>
      </p:sp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Steel culverts are soil-steel structures: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/>
              <a:t>With compacted backfill, the</a:t>
            </a:r>
            <a:r>
              <a:rPr lang="en-US" baseline="0" dirty="0"/>
              <a:t> soil will prevent buckling</a:t>
            </a:r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8B3F04-3FF4-4474-9603-88F7BD754FF3}" type="slidenum">
              <a:rPr lang="en-US"/>
              <a:pPr/>
              <a:t>18</a:t>
            </a:fld>
            <a:endParaRPr lang="en-US"/>
          </a:p>
        </p:txBody>
      </p:sp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Steel culverts are soil-steel structures: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/>
              <a:t>With compacted backfill, the</a:t>
            </a:r>
            <a:r>
              <a:rPr lang="en-US" baseline="0" dirty="0"/>
              <a:t> soil will prevent buckling</a:t>
            </a:r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8B3F04-3FF4-4474-9603-88F7BD754FF3}" type="slidenum">
              <a:rPr lang="en-US"/>
              <a:pPr/>
              <a:t>19</a:t>
            </a:fld>
            <a:endParaRPr lang="en-US"/>
          </a:p>
        </p:txBody>
      </p:sp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Steel culverts are soil-steel structures: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/>
              <a:t>With compacted backfill, the</a:t>
            </a:r>
            <a:r>
              <a:rPr lang="en-US" baseline="0" dirty="0"/>
              <a:t> soil will prevent buckling</a:t>
            </a:r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/>
              <a:t>Geotextile used to stabilize soft foundations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/>
              <a:t>Typically woven geotextile</a:t>
            </a:r>
            <a:r>
              <a:rPr lang="en-US" baseline="0" dirty="0"/>
              <a:t> (stronger, less flexible) for stabilization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/>
              <a:t>Add cushion layer of crush granular on top of geotextile to </a:t>
            </a:r>
            <a:r>
              <a:rPr lang="en-US" baseline="0" dirty="0" err="1"/>
              <a:t>minimu</a:t>
            </a:r>
            <a:r>
              <a:rPr lang="en-US" baseline="0" dirty="0"/>
              <a:t>=</a:t>
            </a:r>
            <a:r>
              <a:rPr lang="en-US" baseline="0" dirty="0" err="1"/>
              <a:t>ize</a:t>
            </a:r>
            <a:r>
              <a:rPr lang="en-US" baseline="0" dirty="0"/>
              <a:t> puncturing by equipment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64ACA-17A5-4A4D-A0C1-85329392F0DE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687869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/>
              <a:t>Side plates, roof plates, and bevel ends can</a:t>
            </a:r>
            <a:r>
              <a:rPr lang="en-US" baseline="0" dirty="0"/>
              <a:t> be pre-assembled off to the side while the floor plates are being assembled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/>
              <a:t>Side plates are attached to the floor alternating side to side to minimize </a:t>
            </a:r>
            <a:r>
              <a:rPr lang="en-US" baseline="0" dirty="0" err="1"/>
              <a:t>spiralling</a:t>
            </a:r>
            <a:r>
              <a:rPr lang="en-US" baseline="0" dirty="0"/>
              <a:t> from eccentric loads</a:t>
            </a:r>
          </a:p>
          <a:p>
            <a:pPr marL="171450" indent="-171450">
              <a:buFont typeface="Arial" pitchFamily="34" charset="0"/>
              <a:buChar char="•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64ACA-17A5-4A4D-A0C1-85329392F0DE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81158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/>
              <a:t>Roof plates are then added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/>
              <a:t>After 2 complete rings – check dimensions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/>
              <a:t>Control shape with cable stays and/or scaffolding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64ACA-17A5-4A4D-A0C1-85329392F0DE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699439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/>
              <a:t>Above haunches – still use small equipment (minimize stresses on pipe)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/>
              <a:t>Spread and compact in 150mm layers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/>
              <a:t>Keep balanced (within</a:t>
            </a:r>
            <a:r>
              <a:rPr lang="en-US" baseline="0" dirty="0"/>
              <a:t> 300mm) on both sides – avoid distortion, rolling)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/>
              <a:t>Move equipment parallel to the pipe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64ACA-17A5-4A4D-A0C1-85329392F0DE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70153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itchFamily="34" charset="0"/>
              <a:buNone/>
            </a:pPr>
            <a:r>
              <a:rPr lang="en-US" baseline="0" dirty="0"/>
              <a:t>Purpose: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/>
              <a:t>Reinforce bevel ends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/>
              <a:t>Resist uplift forces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/>
              <a:t>Prevent piping</a:t>
            </a:r>
            <a:endParaRPr lang="en-US" dirty="0"/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64ACA-17A5-4A4D-A0C1-85329392F0DE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15063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3968750" y="0"/>
            <a:ext cx="30353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968750" y="8763000"/>
            <a:ext cx="30353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317" tIns="0" rIns="19317" bIns="0" anchor="b"/>
          <a:lstStyle/>
          <a:p>
            <a:pPr algn="r" defTabSz="927100" eaLnBrk="0" hangingPunct="0"/>
            <a:r>
              <a:rPr lang="en-US" sz="1000" b="0" i="1">
                <a:latin typeface="Times New Roman" pitchFamily="18" charset="0"/>
              </a:rPr>
              <a:t>3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8763000"/>
            <a:ext cx="30353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0"/>
            <a:ext cx="30353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3968750" y="0"/>
            <a:ext cx="30353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3968750" y="8763000"/>
            <a:ext cx="30353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317" tIns="0" rIns="19317" bIns="0" anchor="b"/>
          <a:lstStyle/>
          <a:p>
            <a:pPr algn="r" defTabSz="927100" eaLnBrk="0" hangingPunct="0"/>
            <a:r>
              <a:rPr lang="en-US" sz="1000" b="0" i="1">
                <a:latin typeface="Times New Roman" pitchFamily="18" charset="0"/>
              </a:rPr>
              <a:t>3</a:t>
            </a: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0" y="8763000"/>
            <a:ext cx="30353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0" y="0"/>
            <a:ext cx="30353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3968750" y="0"/>
            <a:ext cx="30353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3968750" y="8763000"/>
            <a:ext cx="30353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317" tIns="0" rIns="19317" bIns="0" anchor="b"/>
          <a:lstStyle/>
          <a:p>
            <a:pPr algn="r" defTabSz="927100" eaLnBrk="0" hangingPunct="0"/>
            <a:r>
              <a:rPr lang="en-US" sz="1000" b="0" i="1">
                <a:latin typeface="Times New Roman" pitchFamily="18" charset="0"/>
              </a:rPr>
              <a:t>3</a:t>
            </a:r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0" y="8763000"/>
            <a:ext cx="30353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0" y="0"/>
            <a:ext cx="30353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3968750" y="0"/>
            <a:ext cx="30353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3968750" y="8763000"/>
            <a:ext cx="30353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317" tIns="0" rIns="19317" bIns="0" anchor="b"/>
          <a:lstStyle/>
          <a:p>
            <a:pPr algn="r" defTabSz="927100" eaLnBrk="0" hangingPunct="0"/>
            <a:r>
              <a:rPr lang="en-US" sz="1000" b="0" i="1">
                <a:latin typeface="Times New Roman" pitchFamily="18" charset="0"/>
              </a:rPr>
              <a:t>4</a:t>
            </a:r>
          </a:p>
        </p:txBody>
      </p:sp>
      <p:sp>
        <p:nvSpPr>
          <p:cNvPr id="9232" name="Rectangle 16"/>
          <p:cNvSpPr>
            <a:spLocks noChangeArrowheads="1"/>
          </p:cNvSpPr>
          <p:nvPr/>
        </p:nvSpPr>
        <p:spPr bwMode="auto">
          <a:xfrm>
            <a:off x="0" y="8763000"/>
            <a:ext cx="30353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0" y="0"/>
            <a:ext cx="30353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9234" name="Rectangle 18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9235" name="Rectangle 19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7483574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64ACA-17A5-4A4D-A0C1-85329392F0DE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86446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64ACA-17A5-4A4D-A0C1-85329392F0DE}" type="slidenum">
              <a:rPr lang="en-CA" smtClean="0"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86446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64ACA-17A5-4A4D-A0C1-85329392F0DE}" type="slidenum">
              <a:rPr lang="en-CA" smtClean="0"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86446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64ACA-17A5-4A4D-A0C1-85329392F0DE}" type="slidenum">
              <a:rPr lang="en-CA" smtClean="0"/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86446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64ACA-17A5-4A4D-A0C1-85329392F0DE}" type="slidenum">
              <a:rPr lang="en-CA" smtClean="0"/>
              <a:t>29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86446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8B3F04-3FF4-4474-9603-88F7BD754FF3}" type="slidenum">
              <a:rPr lang="en-US"/>
              <a:pPr/>
              <a:t>30</a:t>
            </a:fld>
            <a:endParaRPr lang="en-US"/>
          </a:p>
        </p:txBody>
      </p:sp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Steel culverts are soil-steel structures: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/>
              <a:t>With compacted backfill, the</a:t>
            </a:r>
            <a:r>
              <a:rPr lang="en-US" baseline="0" dirty="0"/>
              <a:t> soil will prevent buckling</a:t>
            </a:r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8B3F04-3FF4-4474-9603-88F7BD754FF3}" type="slidenum">
              <a:rPr lang="en-US"/>
              <a:pPr/>
              <a:t>31</a:t>
            </a:fld>
            <a:endParaRPr lang="en-US"/>
          </a:p>
        </p:txBody>
      </p:sp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Steel culverts are soil-steel structures: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/>
              <a:t>With compacted backfill, the</a:t>
            </a:r>
            <a:r>
              <a:rPr lang="en-US" baseline="0" dirty="0"/>
              <a:t> soil will prevent buckling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3968750" y="0"/>
            <a:ext cx="30353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968750" y="8763000"/>
            <a:ext cx="30353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317" tIns="0" rIns="19317" bIns="0" anchor="b"/>
          <a:lstStyle/>
          <a:p>
            <a:pPr algn="r" defTabSz="927100" eaLnBrk="0" hangingPunct="0"/>
            <a:r>
              <a:rPr lang="en-US" sz="1000" b="0" i="1">
                <a:latin typeface="Times New Roman" pitchFamily="18" charset="0"/>
              </a:rPr>
              <a:t>6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8763000"/>
            <a:ext cx="30353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0"/>
            <a:ext cx="30353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3968750" y="0"/>
            <a:ext cx="30353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3968750" y="8763000"/>
            <a:ext cx="30353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317" tIns="0" rIns="19317" bIns="0" anchor="b"/>
          <a:lstStyle/>
          <a:p>
            <a:pPr algn="r" defTabSz="927100" eaLnBrk="0" hangingPunct="0"/>
            <a:r>
              <a:rPr lang="en-US" sz="1000" b="0" i="1">
                <a:latin typeface="Times New Roman" pitchFamily="18" charset="0"/>
              </a:rPr>
              <a:t>6</a:t>
            </a: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0" y="8763000"/>
            <a:ext cx="30353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0" y="0"/>
            <a:ext cx="30353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3968750" y="0"/>
            <a:ext cx="30353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3968750" y="8763000"/>
            <a:ext cx="30353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317" tIns="0" rIns="19317" bIns="0" anchor="b"/>
          <a:lstStyle/>
          <a:p>
            <a:pPr algn="r" defTabSz="927100" eaLnBrk="0" hangingPunct="0"/>
            <a:r>
              <a:rPr lang="en-US" sz="1000" b="0" i="1">
                <a:latin typeface="Times New Roman" pitchFamily="18" charset="0"/>
              </a:rPr>
              <a:t>6</a:t>
            </a:r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0" y="8763000"/>
            <a:ext cx="30353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0" y="0"/>
            <a:ext cx="30353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5374" name="Rectangle 14"/>
          <p:cNvSpPr>
            <a:spLocks noChangeArrowheads="1"/>
          </p:cNvSpPr>
          <p:nvPr/>
        </p:nvSpPr>
        <p:spPr bwMode="auto">
          <a:xfrm>
            <a:off x="3968750" y="0"/>
            <a:ext cx="30353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3968750" y="8763000"/>
            <a:ext cx="30353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317" tIns="0" rIns="19317" bIns="0" anchor="b"/>
          <a:lstStyle/>
          <a:p>
            <a:pPr algn="r" defTabSz="927100" eaLnBrk="0" hangingPunct="0"/>
            <a:r>
              <a:rPr lang="en-US" sz="1000" b="0" i="1">
                <a:latin typeface="Times New Roman" pitchFamily="18" charset="0"/>
              </a:rPr>
              <a:t>7</a:t>
            </a:r>
          </a:p>
        </p:txBody>
      </p:sp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0" y="8763000"/>
            <a:ext cx="30353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5377" name="Rectangle 17"/>
          <p:cNvSpPr>
            <a:spLocks noChangeArrowheads="1"/>
          </p:cNvSpPr>
          <p:nvPr/>
        </p:nvSpPr>
        <p:spPr bwMode="auto">
          <a:xfrm>
            <a:off x="0" y="0"/>
            <a:ext cx="30353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5378" name="Rectangle 18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15379" name="Rectangle 19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3839767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3968750" y="0"/>
            <a:ext cx="30353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3968750" y="8763000"/>
            <a:ext cx="30353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317" tIns="0" rIns="19317" bIns="0" anchor="b"/>
          <a:lstStyle/>
          <a:p>
            <a:pPr algn="r" defTabSz="927100" eaLnBrk="0" hangingPunct="0"/>
            <a:r>
              <a:rPr lang="en-US" sz="1000" b="0" i="1">
                <a:latin typeface="Times New Roman" pitchFamily="18" charset="0"/>
              </a:rPr>
              <a:t>11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8763000"/>
            <a:ext cx="30353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0"/>
            <a:ext cx="30353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3968750" y="0"/>
            <a:ext cx="30353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3968750" y="8763000"/>
            <a:ext cx="30353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317" tIns="0" rIns="19317" bIns="0" anchor="b"/>
          <a:lstStyle/>
          <a:p>
            <a:pPr algn="r" defTabSz="927100" eaLnBrk="0" hangingPunct="0"/>
            <a:r>
              <a:rPr lang="en-US" sz="1000" b="0" i="1">
                <a:latin typeface="Times New Roman" pitchFamily="18" charset="0"/>
              </a:rPr>
              <a:t>11</a:t>
            </a: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8763000"/>
            <a:ext cx="30353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0" y="0"/>
            <a:ext cx="30353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3968750" y="0"/>
            <a:ext cx="30353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3968750" y="8763000"/>
            <a:ext cx="30353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317" tIns="0" rIns="19317" bIns="0" anchor="b"/>
          <a:lstStyle/>
          <a:p>
            <a:pPr algn="r" defTabSz="927100" eaLnBrk="0" hangingPunct="0"/>
            <a:r>
              <a:rPr lang="en-US" sz="1000" b="0" i="1">
                <a:latin typeface="Times New Roman" pitchFamily="18" charset="0"/>
              </a:rPr>
              <a:t>11</a:t>
            </a:r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0" y="8763000"/>
            <a:ext cx="30353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0" y="0"/>
            <a:ext cx="30353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3968750" y="0"/>
            <a:ext cx="30353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3968750" y="8763000"/>
            <a:ext cx="30353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317" tIns="0" rIns="19317" bIns="0" anchor="b"/>
          <a:lstStyle/>
          <a:p>
            <a:pPr algn="r" defTabSz="927100" eaLnBrk="0" hangingPunct="0"/>
            <a:r>
              <a:rPr lang="en-US" sz="1000" b="0" i="1">
                <a:latin typeface="Times New Roman" pitchFamily="18" charset="0"/>
              </a:rPr>
              <a:t>12</a:t>
            </a:r>
          </a:p>
        </p:txBody>
      </p:sp>
      <p:sp>
        <p:nvSpPr>
          <p:cNvPr id="25616" name="Rectangle 16"/>
          <p:cNvSpPr>
            <a:spLocks noChangeArrowheads="1"/>
          </p:cNvSpPr>
          <p:nvPr/>
        </p:nvSpPr>
        <p:spPr bwMode="auto">
          <a:xfrm>
            <a:off x="0" y="8763000"/>
            <a:ext cx="30353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5617" name="Rectangle 17"/>
          <p:cNvSpPr>
            <a:spLocks noChangeArrowheads="1"/>
          </p:cNvSpPr>
          <p:nvPr/>
        </p:nvSpPr>
        <p:spPr bwMode="auto">
          <a:xfrm>
            <a:off x="0" y="0"/>
            <a:ext cx="30353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5618" name="Rectangle 18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25619" name="Rectangle 19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3812642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3968750" y="0"/>
            <a:ext cx="30353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3968750" y="8763000"/>
            <a:ext cx="30353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317" tIns="0" rIns="19317" bIns="0" anchor="b"/>
          <a:lstStyle/>
          <a:p>
            <a:pPr algn="r" defTabSz="927100" eaLnBrk="0" hangingPunct="0"/>
            <a:r>
              <a:rPr lang="en-US" sz="1000" b="0" i="1">
                <a:latin typeface="Times New Roman" pitchFamily="18" charset="0"/>
              </a:rPr>
              <a:t>12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8763000"/>
            <a:ext cx="30353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0"/>
            <a:ext cx="30353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3968750" y="0"/>
            <a:ext cx="30353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3968750" y="8763000"/>
            <a:ext cx="30353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317" tIns="0" rIns="19317" bIns="0" anchor="b"/>
          <a:lstStyle/>
          <a:p>
            <a:pPr algn="r" defTabSz="927100" eaLnBrk="0" hangingPunct="0"/>
            <a:r>
              <a:rPr lang="en-US" sz="1000" b="0" i="1">
                <a:latin typeface="Times New Roman" pitchFamily="18" charset="0"/>
              </a:rPr>
              <a:t>12</a:t>
            </a: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0" y="8763000"/>
            <a:ext cx="30353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0"/>
            <a:ext cx="30353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3968750" y="0"/>
            <a:ext cx="30353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3968750" y="8763000"/>
            <a:ext cx="30353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317" tIns="0" rIns="19317" bIns="0" anchor="b"/>
          <a:lstStyle/>
          <a:p>
            <a:pPr algn="r" defTabSz="927100" eaLnBrk="0" hangingPunct="0"/>
            <a:r>
              <a:rPr lang="en-US" sz="1000" b="0" i="1">
                <a:latin typeface="Times New Roman" pitchFamily="18" charset="0"/>
              </a:rPr>
              <a:t>12</a:t>
            </a:r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0" y="8763000"/>
            <a:ext cx="30353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7661" name="Rectangle 13"/>
          <p:cNvSpPr>
            <a:spLocks noChangeArrowheads="1"/>
          </p:cNvSpPr>
          <p:nvPr/>
        </p:nvSpPr>
        <p:spPr bwMode="auto">
          <a:xfrm>
            <a:off x="0" y="0"/>
            <a:ext cx="30353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7662" name="Rectangle 14"/>
          <p:cNvSpPr>
            <a:spLocks noChangeArrowheads="1"/>
          </p:cNvSpPr>
          <p:nvPr/>
        </p:nvSpPr>
        <p:spPr bwMode="auto">
          <a:xfrm>
            <a:off x="3968750" y="0"/>
            <a:ext cx="30353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7663" name="Rectangle 15"/>
          <p:cNvSpPr>
            <a:spLocks noChangeArrowheads="1"/>
          </p:cNvSpPr>
          <p:nvPr/>
        </p:nvSpPr>
        <p:spPr bwMode="auto">
          <a:xfrm>
            <a:off x="3968750" y="8763000"/>
            <a:ext cx="30353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317" tIns="0" rIns="19317" bIns="0" anchor="b"/>
          <a:lstStyle/>
          <a:p>
            <a:pPr algn="r" defTabSz="927100" eaLnBrk="0" hangingPunct="0"/>
            <a:r>
              <a:rPr lang="en-US" sz="1000" b="0" i="1">
                <a:latin typeface="Times New Roman" pitchFamily="18" charset="0"/>
              </a:rPr>
              <a:t>13</a:t>
            </a:r>
          </a:p>
        </p:txBody>
      </p:sp>
      <p:sp>
        <p:nvSpPr>
          <p:cNvPr id="27664" name="Rectangle 16"/>
          <p:cNvSpPr>
            <a:spLocks noChangeArrowheads="1"/>
          </p:cNvSpPr>
          <p:nvPr/>
        </p:nvSpPr>
        <p:spPr bwMode="auto">
          <a:xfrm>
            <a:off x="0" y="8763000"/>
            <a:ext cx="30353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7665" name="Rectangle 17"/>
          <p:cNvSpPr>
            <a:spLocks noChangeArrowheads="1"/>
          </p:cNvSpPr>
          <p:nvPr/>
        </p:nvSpPr>
        <p:spPr bwMode="auto">
          <a:xfrm>
            <a:off x="0" y="0"/>
            <a:ext cx="30353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7666" name="Rectangle 18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27667" name="Rectangle 19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3017359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64ACA-17A5-4A4D-A0C1-85329392F0DE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8644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64ACA-17A5-4A4D-A0C1-85329392F0DE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8644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64ACA-17A5-4A4D-A0C1-85329392F0DE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86446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64ACA-17A5-4A4D-A0C1-85329392F0DE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8644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95BA7-8FA2-4D62-8C60-59535E921AFE}" type="datetimeFigureOut">
              <a:rPr lang="en-CA" smtClean="0"/>
              <a:t>2022-06-28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924AA-D3B8-42DA-8632-C4D3FF21233E}" type="slidenum">
              <a:rPr lang="en-CA" smtClean="0"/>
              <a:t>‹#›</a:t>
            </a:fld>
            <a:endParaRPr lang="en-CA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26023" y="228600"/>
            <a:ext cx="1166446" cy="369332"/>
            <a:chOff x="114300" y="297229"/>
            <a:chExt cx="1166446" cy="369332"/>
          </a:xfrm>
        </p:grpSpPr>
        <p:sp>
          <p:nvSpPr>
            <p:cNvPr id="9" name="TextBox 8"/>
            <p:cNvSpPr txBox="1"/>
            <p:nvPr userDrawn="1"/>
          </p:nvSpPr>
          <p:spPr>
            <a:xfrm>
              <a:off x="137746" y="297229"/>
              <a:ext cx="1143000" cy="36933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n-CA" dirty="0"/>
            </a:p>
          </p:txBody>
        </p:sp>
        <p:pic>
          <p:nvPicPr>
            <p:cNvPr id="7" name="Picture 10" descr="AB Logo blue RGB_reverse.png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" y="304800"/>
              <a:ext cx="11430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9093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95BA7-8FA2-4D62-8C60-59535E921AFE}" type="datetimeFigureOut">
              <a:rPr lang="en-CA" smtClean="0"/>
              <a:t>2022-06-28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924AA-D3B8-42DA-8632-C4D3FF2123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7120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95BA7-8FA2-4D62-8C60-59535E921AFE}" type="datetimeFigureOut">
              <a:rPr lang="en-CA" smtClean="0"/>
              <a:t>2022-06-28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924AA-D3B8-42DA-8632-C4D3FF2123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68524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95BA7-8FA2-4D62-8C60-59535E921AFE}" type="datetimeFigureOut">
              <a:rPr lang="en-CA" smtClean="0"/>
              <a:t>2022-06-28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924AA-D3B8-42DA-8632-C4D3FF2123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28641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95BA7-8FA2-4D62-8C60-59535E921AFE}" type="datetimeFigureOut">
              <a:rPr lang="en-CA" smtClean="0"/>
              <a:t>2022-06-28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924AA-D3B8-42DA-8632-C4D3FF2123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5539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95BA7-8FA2-4D62-8C60-59535E921AFE}" type="datetimeFigureOut">
              <a:rPr lang="en-CA" smtClean="0"/>
              <a:t>2022-06-28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924AA-D3B8-42DA-8632-C4D3FF2123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36903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95BA7-8FA2-4D62-8C60-59535E921AFE}" type="datetimeFigureOut">
              <a:rPr lang="en-CA" smtClean="0"/>
              <a:t>2022-06-28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924AA-D3B8-42DA-8632-C4D3FF2123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96984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95BA7-8FA2-4D62-8C60-59535E921AFE}" type="datetimeFigureOut">
              <a:rPr lang="en-CA" smtClean="0"/>
              <a:t>2022-06-28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924AA-D3B8-42DA-8632-C4D3FF2123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06013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95BA7-8FA2-4D62-8C60-59535E921AFE}" type="datetimeFigureOut">
              <a:rPr lang="en-CA" smtClean="0"/>
              <a:t>2022-06-28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924AA-D3B8-42DA-8632-C4D3FF2123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45151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95BA7-8FA2-4D62-8C60-59535E921AFE}" type="datetimeFigureOut">
              <a:rPr lang="en-CA" smtClean="0"/>
              <a:t>2022-06-28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924AA-D3B8-42DA-8632-C4D3FF2123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0305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95BA7-8FA2-4D62-8C60-59535E921AFE}" type="datetimeFigureOut">
              <a:rPr lang="en-CA" smtClean="0"/>
              <a:t>2022-06-28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924AA-D3B8-42DA-8632-C4D3FF2123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66393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95BA7-8FA2-4D62-8C60-59535E921AFE}" type="datetimeFigureOut">
              <a:rPr lang="en-CA" smtClean="0"/>
              <a:t>2022-06-28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924AA-D3B8-42DA-8632-C4D3FF21233E}" type="slidenum">
              <a:rPr lang="en-CA" smtClean="0"/>
              <a:t>‹#›</a:t>
            </a:fld>
            <a:endParaRPr lang="en-CA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26023" y="228600"/>
            <a:ext cx="1166446" cy="369332"/>
            <a:chOff x="114300" y="297229"/>
            <a:chExt cx="1166446" cy="369332"/>
          </a:xfrm>
        </p:grpSpPr>
        <p:sp>
          <p:nvSpPr>
            <p:cNvPr id="8" name="TextBox 7"/>
            <p:cNvSpPr txBox="1"/>
            <p:nvPr userDrawn="1"/>
          </p:nvSpPr>
          <p:spPr>
            <a:xfrm>
              <a:off x="137746" y="297229"/>
              <a:ext cx="1143000" cy="36933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n-CA" dirty="0"/>
            </a:p>
          </p:txBody>
        </p:sp>
        <p:pic>
          <p:nvPicPr>
            <p:cNvPr id="9" name="Picture 10" descr="AB Logo blue RGB_reverse.png"/>
            <p:cNvPicPr>
              <a:picLocks noChangeAspect="1"/>
            </p:cNvPicPr>
            <p:nvPr userDrawn="1"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" y="304800"/>
              <a:ext cx="11430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itle 1"/>
          <p:cNvSpPr txBox="1">
            <a:spLocks/>
          </p:cNvSpPr>
          <p:nvPr userDrawn="1"/>
        </p:nvSpPr>
        <p:spPr>
          <a:xfrm>
            <a:off x="1295400" y="228600"/>
            <a:ext cx="6829425" cy="879723"/>
          </a:xfrm>
          <a:prstGeom prst="rect">
            <a:avLst/>
          </a:prstGeom>
          <a:solidFill>
            <a:schemeClr val="accent1">
              <a:alpha val="24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CA" dirty="0"/>
          </a:p>
        </p:txBody>
      </p:sp>
      <p:sp>
        <p:nvSpPr>
          <p:cNvPr id="11" name="MSIPCMContentMarking" descr="{&quot;HashCode&quot;:-1542678785,&quot;Placement&quot;:&quot;Footer&quot;,&quot;Top&quot;:517.997253,&quot;Left&quot;:0.0,&quot;SlideWidth&quot;:720,&quot;SlideHeight&quot;:540}"/>
          <p:cNvSpPr txBox="1"/>
          <p:nvPr userDrawn="1"/>
        </p:nvSpPr>
        <p:spPr>
          <a:xfrm>
            <a:off x="0" y="6578565"/>
            <a:ext cx="1804584" cy="27943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CA" sz="1100">
                <a:solidFill>
                  <a:srgbClr val="000000"/>
                </a:solidFill>
                <a:latin typeface="Calibri" panose="020F0502020204030204" pitchFamily="34" charset="0"/>
              </a:rPr>
              <a:t>Classification: Protected A</a:t>
            </a:r>
          </a:p>
        </p:txBody>
      </p:sp>
    </p:spTree>
    <p:extLst>
      <p:ext uri="{BB962C8B-B14F-4D97-AF65-F5344CB8AC3E}">
        <p14:creationId xmlns:p14="http://schemas.microsoft.com/office/powerpoint/2010/main" val="360633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 Box 2"/>
          <p:cNvSpPr txBox="1">
            <a:spLocks noChangeArrowheads="1"/>
          </p:cNvSpPr>
          <p:nvPr/>
        </p:nvSpPr>
        <p:spPr bwMode="auto">
          <a:xfrm>
            <a:off x="3616613" y="2483717"/>
            <a:ext cx="182329" cy="454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251" tIns="45125" rIns="90251" bIns="45125">
            <a:spAutoFit/>
          </a:bodyPr>
          <a:lstStyle>
            <a:lvl1pPr algn="l" defTabSz="9921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96888" algn="l" defTabSz="9921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92188" algn="l" defTabSz="9921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89075" algn="l" defTabSz="9921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85963" algn="l" defTabSz="9921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43163" defTabSz="992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00363" defTabSz="992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57563" defTabSz="992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14763" defTabSz="992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sz="2364"/>
          </a:p>
        </p:txBody>
      </p:sp>
      <p:sp>
        <p:nvSpPr>
          <p:cNvPr id="107523" name="Rectangle 3"/>
          <p:cNvSpPr>
            <a:spLocks noChangeArrowheads="1"/>
          </p:cNvSpPr>
          <p:nvPr/>
        </p:nvSpPr>
        <p:spPr bwMode="auto">
          <a:xfrm>
            <a:off x="762000" y="2024784"/>
            <a:ext cx="7661853" cy="3398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89312" tIns="43872" rIns="89312" bIns="43872"/>
          <a:lstStyle/>
          <a:p>
            <a:pPr marL="311730" indent="-311730">
              <a:spcBef>
                <a:spcPct val="10000"/>
              </a:spcBef>
              <a:buFontTx/>
              <a:buChar char="•"/>
            </a:pPr>
            <a:r>
              <a:rPr lang="en-US" sz="2909" dirty="0"/>
              <a:t>In Alberta there are about 13000 bridge size structures (Provincial and local road).</a:t>
            </a:r>
          </a:p>
          <a:p>
            <a:pPr marL="311730" indent="-311730">
              <a:spcBef>
                <a:spcPct val="10000"/>
              </a:spcBef>
            </a:pPr>
            <a:endParaRPr lang="en-US" sz="2909" dirty="0"/>
          </a:p>
          <a:p>
            <a:pPr marL="311730" indent="-311730">
              <a:spcBef>
                <a:spcPct val="10000"/>
              </a:spcBef>
              <a:buFontTx/>
              <a:buChar char="•"/>
            </a:pPr>
            <a:r>
              <a:rPr lang="en-US" sz="2909" dirty="0"/>
              <a:t>Types of bridges in Alberta:</a:t>
            </a:r>
          </a:p>
          <a:p>
            <a:pPr marL="675416" lvl="1" indent="-259775">
              <a:spcBef>
                <a:spcPct val="10000"/>
              </a:spcBef>
              <a:buFontTx/>
              <a:buChar char="–"/>
            </a:pPr>
            <a:r>
              <a:rPr lang="en-US" sz="2545" dirty="0"/>
              <a:t>Standard bridges		3500	</a:t>
            </a:r>
          </a:p>
          <a:p>
            <a:pPr marL="675416" lvl="1" indent="-259775">
              <a:spcBef>
                <a:spcPct val="10000"/>
              </a:spcBef>
              <a:buFontTx/>
              <a:buChar char="–"/>
            </a:pPr>
            <a:r>
              <a:rPr lang="en-US" sz="2545" dirty="0"/>
              <a:t>Major bridges		1500	</a:t>
            </a:r>
          </a:p>
          <a:p>
            <a:pPr marL="675416" lvl="1" indent="-259775">
              <a:spcBef>
                <a:spcPct val="10000"/>
              </a:spcBef>
              <a:buFontTx/>
              <a:buChar char="–"/>
            </a:pPr>
            <a:r>
              <a:rPr lang="en-US" sz="2545" dirty="0"/>
              <a:t>Bridge size culverts	8200	</a:t>
            </a:r>
          </a:p>
          <a:p>
            <a:pPr marL="675416" lvl="1" indent="-259775">
              <a:spcBef>
                <a:spcPct val="10000"/>
              </a:spcBef>
              <a:buFontTx/>
              <a:buChar char="–"/>
            </a:pPr>
            <a:endParaRPr lang="en-US" sz="2545" dirty="0"/>
          </a:p>
          <a:p>
            <a:pPr marL="675416" lvl="1" indent="-259775">
              <a:spcBef>
                <a:spcPct val="10000"/>
              </a:spcBef>
              <a:buFontTx/>
              <a:buChar char="–"/>
            </a:pPr>
            <a:endParaRPr lang="en-US" sz="2545" dirty="0"/>
          </a:p>
        </p:txBody>
      </p:sp>
      <p:sp>
        <p:nvSpPr>
          <p:cNvPr id="107524" name="Rectangle 4"/>
          <p:cNvSpPr>
            <a:spLocks noChangeArrowheads="1"/>
          </p:cNvSpPr>
          <p:nvPr/>
        </p:nvSpPr>
        <p:spPr bwMode="auto">
          <a:xfrm>
            <a:off x="1177637" y="842818"/>
            <a:ext cx="7246216" cy="665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251" tIns="45125" rIns="90251" bIns="45125" anchor="ctr"/>
          <a:lstStyle/>
          <a:p>
            <a:pPr defTabSz="901998"/>
            <a:r>
              <a:rPr lang="en-US" sz="4364"/>
              <a:t>Alberta Bridge Inventory</a:t>
            </a:r>
          </a:p>
        </p:txBody>
      </p:sp>
    </p:spTree>
    <p:extLst>
      <p:ext uri="{BB962C8B-B14F-4D97-AF65-F5344CB8AC3E}">
        <p14:creationId xmlns:p14="http://schemas.microsoft.com/office/powerpoint/2010/main" val="144888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438150" y="2397765"/>
            <a:ext cx="8077200" cy="2579624"/>
            <a:chOff x="533400" y="1755018"/>
            <a:chExt cx="8077200" cy="257962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2286000"/>
              <a:ext cx="7871328" cy="1454345"/>
            </a:xfrm>
            <a:prstGeom prst="rect">
              <a:avLst/>
            </a:prstGeom>
          </p:spPr>
        </p:pic>
        <p:sp>
          <p:nvSpPr>
            <p:cNvPr id="3" name="Freeform 2"/>
            <p:cNvSpPr/>
            <p:nvPr/>
          </p:nvSpPr>
          <p:spPr>
            <a:xfrm>
              <a:off x="2188911" y="2827932"/>
              <a:ext cx="4328396" cy="487209"/>
            </a:xfrm>
            <a:custGeom>
              <a:avLst/>
              <a:gdLst>
                <a:gd name="connsiteX0" fmla="*/ 0 w 4328396"/>
                <a:gd name="connsiteY0" fmla="*/ 434252 h 487209"/>
                <a:gd name="connsiteX1" fmla="*/ 4321335 w 4328396"/>
                <a:gd name="connsiteY1" fmla="*/ 487209 h 487209"/>
                <a:gd name="connsiteX2" fmla="*/ 4328396 w 4328396"/>
                <a:gd name="connsiteY2" fmla="*/ 374233 h 487209"/>
                <a:gd name="connsiteX3" fmla="*/ 3834125 w 4328396"/>
                <a:gd name="connsiteY3" fmla="*/ 148281 h 487209"/>
                <a:gd name="connsiteX4" fmla="*/ 3834125 w 4328396"/>
                <a:gd name="connsiteY4" fmla="*/ 144751 h 487209"/>
                <a:gd name="connsiteX5" fmla="*/ 3830595 w 4328396"/>
                <a:gd name="connsiteY5" fmla="*/ 31775 h 487209"/>
                <a:gd name="connsiteX6" fmla="*/ 504862 w 4328396"/>
                <a:gd name="connsiteY6" fmla="*/ 0 h 487209"/>
                <a:gd name="connsiteX7" fmla="*/ 511923 w 4328396"/>
                <a:gd name="connsiteY7" fmla="*/ 109446 h 487209"/>
                <a:gd name="connsiteX8" fmla="*/ 3531 w 4328396"/>
                <a:gd name="connsiteY8" fmla="*/ 324806 h 487209"/>
                <a:gd name="connsiteX9" fmla="*/ 0 w 4328396"/>
                <a:gd name="connsiteY9" fmla="*/ 434252 h 487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28396" h="487209">
                  <a:moveTo>
                    <a:pt x="0" y="434252"/>
                  </a:moveTo>
                  <a:lnTo>
                    <a:pt x="4321335" y="487209"/>
                  </a:lnTo>
                  <a:lnTo>
                    <a:pt x="4328396" y="374233"/>
                  </a:lnTo>
                  <a:lnTo>
                    <a:pt x="3834125" y="148281"/>
                  </a:lnTo>
                  <a:lnTo>
                    <a:pt x="3834125" y="144751"/>
                  </a:lnTo>
                  <a:lnTo>
                    <a:pt x="3830595" y="31775"/>
                  </a:lnTo>
                  <a:lnTo>
                    <a:pt x="504862" y="0"/>
                  </a:lnTo>
                  <a:lnTo>
                    <a:pt x="511923" y="109446"/>
                  </a:lnTo>
                  <a:lnTo>
                    <a:pt x="3531" y="324806"/>
                  </a:lnTo>
                  <a:cubicBezTo>
                    <a:pt x="4708" y="365995"/>
                    <a:pt x="5884" y="407185"/>
                    <a:pt x="0" y="434252"/>
                  </a:cubicBezTo>
                  <a:close/>
                </a:path>
              </a:pathLst>
            </a:custGeom>
            <a:noFill/>
            <a:ln>
              <a:solidFill>
                <a:srgbClr val="0B27F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" name="Freeform 3"/>
            <p:cNvSpPr/>
            <p:nvPr/>
          </p:nvSpPr>
          <p:spPr>
            <a:xfrm>
              <a:off x="674326" y="3156269"/>
              <a:ext cx="1514585" cy="112976"/>
            </a:xfrm>
            <a:custGeom>
              <a:avLst/>
              <a:gdLst>
                <a:gd name="connsiteX0" fmla="*/ 0 w 1514585"/>
                <a:gd name="connsiteY0" fmla="*/ 0 h 112976"/>
                <a:gd name="connsiteX1" fmla="*/ 780241 w 1514585"/>
                <a:gd name="connsiteY1" fmla="*/ 14122 h 112976"/>
                <a:gd name="connsiteX2" fmla="*/ 893217 w 1514585"/>
                <a:gd name="connsiteY2" fmla="*/ 14122 h 112976"/>
                <a:gd name="connsiteX3" fmla="*/ 1041498 w 1514585"/>
                <a:gd name="connsiteY3" fmla="*/ 35305 h 112976"/>
                <a:gd name="connsiteX4" fmla="*/ 1165066 w 1514585"/>
                <a:gd name="connsiteY4" fmla="*/ 60018 h 112976"/>
                <a:gd name="connsiteX5" fmla="*/ 1320408 w 1514585"/>
                <a:gd name="connsiteY5" fmla="*/ 105915 h 112976"/>
                <a:gd name="connsiteX6" fmla="*/ 1422792 w 1514585"/>
                <a:gd name="connsiteY6" fmla="*/ 112976 h 112976"/>
                <a:gd name="connsiteX7" fmla="*/ 1514585 w 1514585"/>
                <a:gd name="connsiteY7" fmla="*/ 112976 h 112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14585" h="112976">
                  <a:moveTo>
                    <a:pt x="0" y="0"/>
                  </a:moveTo>
                  <a:lnTo>
                    <a:pt x="780241" y="14122"/>
                  </a:lnTo>
                  <a:lnTo>
                    <a:pt x="893217" y="14122"/>
                  </a:lnTo>
                  <a:lnTo>
                    <a:pt x="1041498" y="35305"/>
                  </a:lnTo>
                  <a:lnTo>
                    <a:pt x="1165066" y="60018"/>
                  </a:lnTo>
                  <a:lnTo>
                    <a:pt x="1320408" y="105915"/>
                  </a:lnTo>
                  <a:lnTo>
                    <a:pt x="1422792" y="112976"/>
                  </a:lnTo>
                  <a:lnTo>
                    <a:pt x="1514585" y="112976"/>
                  </a:ln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" name="Freeform 4"/>
            <p:cNvSpPr/>
            <p:nvPr/>
          </p:nvSpPr>
          <p:spPr>
            <a:xfrm>
              <a:off x="6513776" y="3244531"/>
              <a:ext cx="1758190" cy="70610"/>
            </a:xfrm>
            <a:custGeom>
              <a:avLst/>
              <a:gdLst>
                <a:gd name="connsiteX0" fmla="*/ 0 w 1758190"/>
                <a:gd name="connsiteY0" fmla="*/ 70610 h 70610"/>
                <a:gd name="connsiteX1" fmla="*/ 268318 w 1758190"/>
                <a:gd name="connsiteY1" fmla="*/ 52958 h 70610"/>
                <a:gd name="connsiteX2" fmla="*/ 504862 w 1758190"/>
                <a:gd name="connsiteY2" fmla="*/ 28244 h 70610"/>
                <a:gd name="connsiteX3" fmla="*/ 684917 w 1758190"/>
                <a:gd name="connsiteY3" fmla="*/ 3531 h 70610"/>
                <a:gd name="connsiteX4" fmla="*/ 850851 w 1758190"/>
                <a:gd name="connsiteY4" fmla="*/ 0 h 70610"/>
                <a:gd name="connsiteX5" fmla="*/ 988541 w 1758190"/>
                <a:gd name="connsiteY5" fmla="*/ 7061 h 70610"/>
                <a:gd name="connsiteX6" fmla="*/ 1758190 w 1758190"/>
                <a:gd name="connsiteY6" fmla="*/ 0 h 7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58190" h="70610">
                  <a:moveTo>
                    <a:pt x="0" y="70610"/>
                  </a:moveTo>
                  <a:lnTo>
                    <a:pt x="268318" y="52958"/>
                  </a:lnTo>
                  <a:lnTo>
                    <a:pt x="504862" y="28244"/>
                  </a:lnTo>
                  <a:lnTo>
                    <a:pt x="684917" y="3531"/>
                  </a:lnTo>
                  <a:lnTo>
                    <a:pt x="850851" y="0"/>
                  </a:lnTo>
                  <a:lnTo>
                    <a:pt x="988541" y="7061"/>
                  </a:lnTo>
                  <a:lnTo>
                    <a:pt x="1758190" y="0"/>
                  </a:ln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" name="Freeform 5"/>
            <p:cNvSpPr/>
            <p:nvPr/>
          </p:nvSpPr>
          <p:spPr>
            <a:xfrm>
              <a:off x="3060945" y="2609041"/>
              <a:ext cx="2605511" cy="247135"/>
            </a:xfrm>
            <a:custGeom>
              <a:avLst/>
              <a:gdLst>
                <a:gd name="connsiteX0" fmla="*/ 0 w 2605511"/>
                <a:gd name="connsiteY0" fmla="*/ 215361 h 247135"/>
                <a:gd name="connsiteX1" fmla="*/ 677857 w 2605511"/>
                <a:gd name="connsiteY1" fmla="*/ 10591 h 247135"/>
                <a:gd name="connsiteX2" fmla="*/ 1288633 w 2605511"/>
                <a:gd name="connsiteY2" fmla="*/ 0 h 247135"/>
                <a:gd name="connsiteX3" fmla="*/ 1902941 w 2605511"/>
                <a:gd name="connsiteY3" fmla="*/ 17652 h 247135"/>
                <a:gd name="connsiteX4" fmla="*/ 2605511 w 2605511"/>
                <a:gd name="connsiteY4" fmla="*/ 247135 h 247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5511" h="247135">
                  <a:moveTo>
                    <a:pt x="0" y="215361"/>
                  </a:moveTo>
                  <a:lnTo>
                    <a:pt x="677857" y="10591"/>
                  </a:lnTo>
                  <a:lnTo>
                    <a:pt x="1288633" y="0"/>
                  </a:lnTo>
                  <a:lnTo>
                    <a:pt x="1902941" y="17652"/>
                  </a:lnTo>
                  <a:lnTo>
                    <a:pt x="2605511" y="247135"/>
                  </a:lnTo>
                </a:path>
              </a:pathLst>
            </a:custGeom>
            <a:noFill/>
            <a:ln>
              <a:solidFill>
                <a:srgbClr val="7440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33400" y="3244531"/>
              <a:ext cx="898218" cy="5654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33400" y="2133600"/>
              <a:ext cx="2743200" cy="599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371600" y="3411935"/>
              <a:ext cx="7239000" cy="5654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096000" y="2133600"/>
              <a:ext cx="2438400" cy="7755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102164" y="1975903"/>
              <a:ext cx="1066800" cy="6569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 flipV="1">
              <a:off x="5979798" y="3303390"/>
              <a:ext cx="384236" cy="662263"/>
            </a:xfrm>
            <a:prstGeom prst="straightConnector1">
              <a:avLst/>
            </a:prstGeom>
            <a:ln>
              <a:solidFill>
                <a:srgbClr val="0B27F3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6096000" y="3965310"/>
              <a:ext cx="7348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B27F3"/>
                  </a:solidFill>
                </a:rPr>
                <a:t>Invert</a:t>
              </a:r>
              <a:endParaRPr lang="en-CA" dirty="0">
                <a:solidFill>
                  <a:srgbClr val="0B27F3"/>
                </a:solidFill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H="1" flipV="1">
              <a:off x="7315200" y="3244531"/>
              <a:ext cx="384236" cy="662263"/>
            </a:xfrm>
            <a:prstGeom prst="straightConnector1">
              <a:avLst/>
            </a:prstGeom>
            <a:ln>
              <a:solidFill>
                <a:srgbClr val="00B05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7266941" y="3906794"/>
              <a:ext cx="121398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Streambed</a:t>
              </a:r>
              <a:endParaRPr lang="en-CA" dirty="0">
                <a:solidFill>
                  <a:srgbClr val="00B050"/>
                </a:solidFill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H="1">
              <a:off x="4572001" y="2057400"/>
              <a:ext cx="419099" cy="551641"/>
            </a:xfrm>
            <a:prstGeom prst="straightConnector1">
              <a:avLst/>
            </a:prstGeom>
            <a:ln>
              <a:solidFill>
                <a:srgbClr val="74404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4976411" y="1755018"/>
              <a:ext cx="659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744041"/>
                  </a:solidFill>
                </a:rPr>
                <a:t>Road</a:t>
              </a:r>
              <a:endParaRPr lang="en-CA" dirty="0">
                <a:solidFill>
                  <a:srgbClr val="744041"/>
                </a:solidFill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H="1">
              <a:off x="7200899" y="2545941"/>
              <a:ext cx="419099" cy="551641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7482360" y="2226376"/>
              <a:ext cx="6287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Rock</a:t>
              </a:r>
              <a:endParaRPr lang="en-CA" dirty="0"/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V="1">
              <a:off x="1905000" y="3097582"/>
              <a:ext cx="536636" cy="712418"/>
            </a:xfrm>
            <a:prstGeom prst="straightConnector1">
              <a:avLst/>
            </a:prstGeom>
            <a:ln>
              <a:solidFill>
                <a:srgbClr val="0B27F3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1133430" y="3813693"/>
              <a:ext cx="11029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B27F3"/>
                  </a:solidFill>
                </a:rPr>
                <a:t>Bevel End</a:t>
              </a:r>
              <a:endParaRPr lang="en-CA" dirty="0">
                <a:solidFill>
                  <a:srgbClr val="0B27F3"/>
                </a:solidFill>
              </a:endParaRPr>
            </a:p>
          </p:txBody>
        </p:sp>
      </p:grpSp>
      <p:cxnSp>
        <p:nvCxnSpPr>
          <p:cNvPr id="32" name="Straight Connector 31"/>
          <p:cNvCxnSpPr>
            <a:stCxn id="4" idx="0"/>
          </p:cNvCxnSpPr>
          <p:nvPr/>
        </p:nvCxnSpPr>
        <p:spPr>
          <a:xfrm>
            <a:off x="579076" y="3799016"/>
            <a:ext cx="7597640" cy="88262"/>
          </a:xfrm>
          <a:prstGeom prst="line">
            <a:avLst/>
          </a:prstGeom>
          <a:ln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6" idx="1"/>
          </p:cNvCxnSpPr>
          <p:nvPr/>
        </p:nvCxnSpPr>
        <p:spPr>
          <a:xfrm>
            <a:off x="3643552" y="3262379"/>
            <a:ext cx="1348" cy="236544"/>
          </a:xfrm>
          <a:prstGeom prst="line">
            <a:avLst/>
          </a:prstGeom>
          <a:ln>
            <a:solidFill>
              <a:srgbClr val="74404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reeform 39"/>
          <p:cNvSpPr/>
          <p:nvPr/>
        </p:nvSpPr>
        <p:spPr>
          <a:xfrm>
            <a:off x="3644900" y="2851150"/>
            <a:ext cx="314599" cy="533400"/>
          </a:xfrm>
          <a:custGeom>
            <a:avLst/>
            <a:gdLst>
              <a:gd name="connsiteX0" fmla="*/ 0 w 314599"/>
              <a:gd name="connsiteY0" fmla="*/ 533400 h 533400"/>
              <a:gd name="connsiteX1" fmla="*/ 285750 w 314599"/>
              <a:gd name="connsiteY1" fmla="*/ 412750 h 533400"/>
              <a:gd name="connsiteX2" fmla="*/ 304800 w 314599"/>
              <a:gd name="connsiteY2" fmla="*/ 0 h 533400"/>
              <a:gd name="connsiteX3" fmla="*/ 304800 w 314599"/>
              <a:gd name="connsiteY3" fmla="*/ 0 h 533400"/>
              <a:gd name="connsiteX4" fmla="*/ 304800 w 314599"/>
              <a:gd name="connsiteY4" fmla="*/ 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599" h="533400">
                <a:moveTo>
                  <a:pt x="0" y="533400"/>
                </a:moveTo>
                <a:cubicBezTo>
                  <a:pt x="117475" y="517525"/>
                  <a:pt x="234950" y="501650"/>
                  <a:pt x="285750" y="412750"/>
                </a:cubicBezTo>
                <a:cubicBezTo>
                  <a:pt x="336550" y="323850"/>
                  <a:pt x="304800" y="0"/>
                  <a:pt x="304800" y="0"/>
                </a:cubicBezTo>
                <a:lnTo>
                  <a:pt x="304800" y="0"/>
                </a:lnTo>
                <a:lnTo>
                  <a:pt x="304800" y="0"/>
                </a:lnTo>
              </a:path>
            </a:pathLst>
          </a:custGeom>
          <a:noFill/>
          <a:ln w="9525">
            <a:solidFill>
              <a:srgbClr val="744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3" name="TextBox 42"/>
          <p:cNvSpPr txBox="1"/>
          <p:nvPr/>
        </p:nvSpPr>
        <p:spPr>
          <a:xfrm>
            <a:off x="3645790" y="2433984"/>
            <a:ext cx="726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44041"/>
                </a:solidFill>
              </a:rPr>
              <a:t>Cover</a:t>
            </a:r>
            <a:endParaRPr lang="en-CA" dirty="0">
              <a:solidFill>
                <a:srgbClr val="744041"/>
              </a:solidFill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3249852" y="3740329"/>
            <a:ext cx="0" cy="93854"/>
          </a:xfrm>
          <a:prstGeom prst="line">
            <a:avLst/>
          </a:prstGeom>
          <a:ln>
            <a:solidFill>
              <a:srgbClr val="00B050"/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3249852" y="3911992"/>
            <a:ext cx="0" cy="109466"/>
          </a:xfrm>
          <a:prstGeom prst="line">
            <a:avLst/>
          </a:prstGeom>
          <a:ln>
            <a:solidFill>
              <a:srgbClr val="00B050"/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Freeform 48"/>
          <p:cNvSpPr/>
          <p:nvPr/>
        </p:nvSpPr>
        <p:spPr>
          <a:xfrm flipV="1">
            <a:off x="3249852" y="3859244"/>
            <a:ext cx="314599" cy="429775"/>
          </a:xfrm>
          <a:custGeom>
            <a:avLst/>
            <a:gdLst>
              <a:gd name="connsiteX0" fmla="*/ 0 w 314599"/>
              <a:gd name="connsiteY0" fmla="*/ 533400 h 533400"/>
              <a:gd name="connsiteX1" fmla="*/ 285750 w 314599"/>
              <a:gd name="connsiteY1" fmla="*/ 412750 h 533400"/>
              <a:gd name="connsiteX2" fmla="*/ 304800 w 314599"/>
              <a:gd name="connsiteY2" fmla="*/ 0 h 533400"/>
              <a:gd name="connsiteX3" fmla="*/ 304800 w 314599"/>
              <a:gd name="connsiteY3" fmla="*/ 0 h 533400"/>
              <a:gd name="connsiteX4" fmla="*/ 304800 w 314599"/>
              <a:gd name="connsiteY4" fmla="*/ 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599" h="533400">
                <a:moveTo>
                  <a:pt x="0" y="533400"/>
                </a:moveTo>
                <a:cubicBezTo>
                  <a:pt x="117475" y="517525"/>
                  <a:pt x="234950" y="501650"/>
                  <a:pt x="285750" y="412750"/>
                </a:cubicBezTo>
                <a:cubicBezTo>
                  <a:pt x="336550" y="323850"/>
                  <a:pt x="304800" y="0"/>
                  <a:pt x="304800" y="0"/>
                </a:cubicBezTo>
                <a:lnTo>
                  <a:pt x="304800" y="0"/>
                </a:lnTo>
                <a:lnTo>
                  <a:pt x="304800" y="0"/>
                </a:lnTo>
              </a:path>
            </a:pathLst>
          </a:custGeom>
          <a:noFill/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1" name="TextBox 50"/>
          <p:cNvSpPr txBox="1"/>
          <p:nvPr/>
        </p:nvSpPr>
        <p:spPr>
          <a:xfrm>
            <a:off x="3181350" y="4336476"/>
            <a:ext cx="1477777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Burial</a:t>
            </a:r>
          </a:p>
          <a:p>
            <a:r>
              <a:rPr lang="en-US" dirty="0">
                <a:solidFill>
                  <a:srgbClr val="00B050"/>
                </a:solidFill>
              </a:rPr>
              <a:t>(Embedment)</a:t>
            </a:r>
            <a:endParaRPr lang="en-CA" dirty="0">
              <a:solidFill>
                <a:srgbClr val="00B05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249852" y="5296394"/>
            <a:ext cx="26346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Elevation View</a:t>
            </a:r>
            <a:endParaRPr lang="en-CA" sz="3200" dirty="0"/>
          </a:p>
        </p:txBody>
      </p:sp>
      <p:cxnSp>
        <p:nvCxnSpPr>
          <p:cNvPr id="52" name="Straight Arrow Connector 51"/>
          <p:cNvCxnSpPr/>
          <p:nvPr/>
        </p:nvCxnSpPr>
        <p:spPr>
          <a:xfrm flipH="1" flipV="1">
            <a:off x="5323716" y="3498923"/>
            <a:ext cx="305807" cy="884169"/>
          </a:xfrm>
          <a:prstGeom prst="straightConnector1">
            <a:avLst/>
          </a:prstGeom>
          <a:ln>
            <a:solidFill>
              <a:srgbClr val="0B27F3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058962" y="4449451"/>
            <a:ext cx="973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B27F3"/>
                </a:solidFill>
              </a:rPr>
              <a:t>Crown</a:t>
            </a:r>
          </a:p>
          <a:p>
            <a:r>
              <a:rPr lang="en-US" dirty="0">
                <a:solidFill>
                  <a:srgbClr val="0B27F3"/>
                </a:solidFill>
              </a:rPr>
              <a:t>(Obvert)</a:t>
            </a:r>
            <a:endParaRPr lang="en-CA" dirty="0">
              <a:solidFill>
                <a:srgbClr val="0B27F3"/>
              </a:solidFill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 flipV="1">
            <a:off x="2902226" y="3677620"/>
            <a:ext cx="140200" cy="659796"/>
          </a:xfrm>
          <a:prstGeom prst="straightConnector1">
            <a:avLst/>
          </a:prstGeom>
          <a:ln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2172228" y="4456440"/>
            <a:ext cx="1009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Clay Seal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772997" y="2952005"/>
            <a:ext cx="608243" cy="369332"/>
          </a:xfrm>
          <a:prstGeom prst="rect">
            <a:avLst/>
          </a:prstGeom>
          <a:noFill/>
          <a:ln>
            <a:solidFill>
              <a:srgbClr val="0B27F3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B27F3"/>
                </a:solidFill>
              </a:rPr>
              <a:t>Inlet</a:t>
            </a:r>
            <a:endParaRPr lang="en-CA" dirty="0">
              <a:solidFill>
                <a:srgbClr val="0B27F3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884548" y="2987982"/>
            <a:ext cx="779765" cy="369332"/>
          </a:xfrm>
          <a:prstGeom prst="rect">
            <a:avLst/>
          </a:prstGeom>
          <a:noFill/>
          <a:ln>
            <a:solidFill>
              <a:srgbClr val="0B27F3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B27F3"/>
                </a:solidFill>
              </a:rPr>
              <a:t>Outlet</a:t>
            </a:r>
            <a:endParaRPr lang="en-CA" dirty="0">
              <a:solidFill>
                <a:srgbClr val="0B27F3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988013" y="4054682"/>
            <a:ext cx="745910" cy="369332"/>
          </a:xfrm>
          <a:prstGeom prst="rect">
            <a:avLst/>
          </a:prstGeom>
          <a:noFill/>
          <a:ln>
            <a:solidFill>
              <a:srgbClr val="0B27F3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B27F3"/>
                </a:solidFill>
              </a:rPr>
              <a:t>Barrel</a:t>
            </a:r>
            <a:endParaRPr lang="en-CA" dirty="0">
              <a:solidFill>
                <a:srgbClr val="0B27F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308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8613" y="1447800"/>
            <a:ext cx="727987" cy="1022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1" name="Rectangle 40"/>
          <p:cNvSpPr/>
          <p:nvPr/>
        </p:nvSpPr>
        <p:spPr>
          <a:xfrm>
            <a:off x="313410" y="1241425"/>
            <a:ext cx="727987" cy="1022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4" name="Rectangle 43"/>
          <p:cNvSpPr/>
          <p:nvPr/>
        </p:nvSpPr>
        <p:spPr>
          <a:xfrm>
            <a:off x="908047" y="4699000"/>
            <a:ext cx="1092203" cy="1022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6" name="TextBox 55"/>
          <p:cNvSpPr txBox="1"/>
          <p:nvPr/>
        </p:nvSpPr>
        <p:spPr>
          <a:xfrm>
            <a:off x="3998807" y="5296394"/>
            <a:ext cx="14979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XS View</a:t>
            </a:r>
            <a:endParaRPr lang="en-CA" sz="32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0" y="2039133"/>
            <a:ext cx="9152613" cy="2930545"/>
            <a:chOff x="0" y="2635230"/>
            <a:chExt cx="9152613" cy="2930545"/>
          </a:xfrm>
        </p:grpSpPr>
        <p:sp>
          <p:nvSpPr>
            <p:cNvPr id="42" name="Rectangle 41"/>
            <p:cNvSpPr/>
            <p:nvPr/>
          </p:nvSpPr>
          <p:spPr>
            <a:xfrm>
              <a:off x="0" y="4213225"/>
              <a:ext cx="727987" cy="10223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80060" y="4543425"/>
              <a:ext cx="727987" cy="10223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3" y="2635230"/>
              <a:ext cx="9144000" cy="2930545"/>
            </a:xfrm>
            <a:prstGeom prst="rect">
              <a:avLst/>
            </a:prstGeom>
          </p:spPr>
        </p:pic>
        <p:sp>
          <p:nvSpPr>
            <p:cNvPr id="4" name="Freeform 3"/>
            <p:cNvSpPr/>
            <p:nvPr/>
          </p:nvSpPr>
          <p:spPr>
            <a:xfrm>
              <a:off x="9525" y="3352800"/>
              <a:ext cx="9105900" cy="2171700"/>
            </a:xfrm>
            <a:custGeom>
              <a:avLst/>
              <a:gdLst>
                <a:gd name="connsiteX0" fmla="*/ 0 w 9105900"/>
                <a:gd name="connsiteY0" fmla="*/ 0 h 2171700"/>
                <a:gd name="connsiteX1" fmla="*/ 161925 w 9105900"/>
                <a:gd name="connsiteY1" fmla="*/ 57150 h 2171700"/>
                <a:gd name="connsiteX2" fmla="*/ 1104900 w 9105900"/>
                <a:gd name="connsiteY2" fmla="*/ 1000125 h 2171700"/>
                <a:gd name="connsiteX3" fmla="*/ 1724025 w 9105900"/>
                <a:gd name="connsiteY3" fmla="*/ 1000125 h 2171700"/>
                <a:gd name="connsiteX4" fmla="*/ 2914650 w 9105900"/>
                <a:gd name="connsiteY4" fmla="*/ 2152650 h 2171700"/>
                <a:gd name="connsiteX5" fmla="*/ 6172200 w 9105900"/>
                <a:gd name="connsiteY5" fmla="*/ 2171700 h 2171700"/>
                <a:gd name="connsiteX6" fmla="*/ 7353300 w 9105900"/>
                <a:gd name="connsiteY6" fmla="*/ 990600 h 2171700"/>
                <a:gd name="connsiteX7" fmla="*/ 8067675 w 9105900"/>
                <a:gd name="connsiteY7" fmla="*/ 990600 h 2171700"/>
                <a:gd name="connsiteX8" fmla="*/ 8886825 w 9105900"/>
                <a:gd name="connsiteY8" fmla="*/ 142875 h 2171700"/>
                <a:gd name="connsiteX9" fmla="*/ 9105900 w 9105900"/>
                <a:gd name="connsiteY9" fmla="*/ 123825 h 217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05900" h="2171700">
                  <a:moveTo>
                    <a:pt x="0" y="0"/>
                  </a:moveTo>
                  <a:lnTo>
                    <a:pt x="161925" y="57150"/>
                  </a:lnTo>
                  <a:lnTo>
                    <a:pt x="1104900" y="1000125"/>
                  </a:lnTo>
                  <a:lnTo>
                    <a:pt x="1724025" y="1000125"/>
                  </a:lnTo>
                  <a:lnTo>
                    <a:pt x="2914650" y="2152650"/>
                  </a:lnTo>
                  <a:lnTo>
                    <a:pt x="6172200" y="2171700"/>
                  </a:lnTo>
                  <a:lnTo>
                    <a:pt x="7353300" y="990600"/>
                  </a:lnTo>
                  <a:lnTo>
                    <a:pt x="8067675" y="990600"/>
                  </a:lnTo>
                  <a:lnTo>
                    <a:pt x="8886825" y="142875"/>
                  </a:lnTo>
                  <a:lnTo>
                    <a:pt x="9105900" y="123825"/>
                  </a:lnTo>
                </a:path>
              </a:pathLst>
            </a:custGeom>
            <a:noFill/>
            <a:ln>
              <a:solidFill>
                <a:srgbClr val="7440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2419350" y="5054600"/>
              <a:ext cx="4267200" cy="0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3843336" y="3605210"/>
              <a:ext cx="1419225" cy="1419225"/>
            </a:xfrm>
            <a:prstGeom prst="ellipse">
              <a:avLst/>
            </a:prstGeom>
            <a:noFill/>
            <a:ln>
              <a:solidFill>
                <a:srgbClr val="0B27F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" name="Freeform 8"/>
            <p:cNvSpPr/>
            <p:nvPr/>
          </p:nvSpPr>
          <p:spPr>
            <a:xfrm>
              <a:off x="171450" y="3381375"/>
              <a:ext cx="8734425" cy="1371600"/>
            </a:xfrm>
            <a:custGeom>
              <a:avLst/>
              <a:gdLst>
                <a:gd name="connsiteX0" fmla="*/ 0 w 8734425"/>
                <a:gd name="connsiteY0" fmla="*/ 0 h 1371600"/>
                <a:gd name="connsiteX1" fmla="*/ 619125 w 8734425"/>
                <a:gd name="connsiteY1" fmla="*/ 19050 h 1371600"/>
                <a:gd name="connsiteX2" fmla="*/ 1057275 w 8734425"/>
                <a:gd name="connsiteY2" fmla="*/ 95250 h 1371600"/>
                <a:gd name="connsiteX3" fmla="*/ 1714500 w 8734425"/>
                <a:gd name="connsiteY3" fmla="*/ 419100 h 1371600"/>
                <a:gd name="connsiteX4" fmla="*/ 2390775 w 8734425"/>
                <a:gd name="connsiteY4" fmla="*/ 714375 h 1371600"/>
                <a:gd name="connsiteX5" fmla="*/ 3152775 w 8734425"/>
                <a:gd name="connsiteY5" fmla="*/ 1028700 h 1371600"/>
                <a:gd name="connsiteX6" fmla="*/ 3905250 w 8734425"/>
                <a:gd name="connsiteY6" fmla="*/ 1304925 h 1371600"/>
                <a:gd name="connsiteX7" fmla="*/ 4295775 w 8734425"/>
                <a:gd name="connsiteY7" fmla="*/ 1371600 h 1371600"/>
                <a:gd name="connsiteX8" fmla="*/ 4686300 w 8734425"/>
                <a:gd name="connsiteY8" fmla="*/ 1333500 h 1371600"/>
                <a:gd name="connsiteX9" fmla="*/ 5334000 w 8734425"/>
                <a:gd name="connsiteY9" fmla="*/ 1181100 h 1371600"/>
                <a:gd name="connsiteX10" fmla="*/ 5867400 w 8734425"/>
                <a:gd name="connsiteY10" fmla="*/ 1000125 h 1371600"/>
                <a:gd name="connsiteX11" fmla="*/ 6362700 w 8734425"/>
                <a:gd name="connsiteY11" fmla="*/ 733425 h 1371600"/>
                <a:gd name="connsiteX12" fmla="*/ 6972300 w 8734425"/>
                <a:gd name="connsiteY12" fmla="*/ 466725 h 1371600"/>
                <a:gd name="connsiteX13" fmla="*/ 7610475 w 8734425"/>
                <a:gd name="connsiteY13" fmla="*/ 219075 h 1371600"/>
                <a:gd name="connsiteX14" fmla="*/ 8172450 w 8734425"/>
                <a:gd name="connsiteY14" fmla="*/ 114300 h 1371600"/>
                <a:gd name="connsiteX15" fmla="*/ 8620125 w 8734425"/>
                <a:gd name="connsiteY15" fmla="*/ 76200 h 1371600"/>
                <a:gd name="connsiteX16" fmla="*/ 8734425 w 8734425"/>
                <a:gd name="connsiteY16" fmla="*/ 104775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734425" h="1371600">
                  <a:moveTo>
                    <a:pt x="0" y="0"/>
                  </a:moveTo>
                  <a:lnTo>
                    <a:pt x="619125" y="19050"/>
                  </a:lnTo>
                  <a:lnTo>
                    <a:pt x="1057275" y="95250"/>
                  </a:lnTo>
                  <a:lnTo>
                    <a:pt x="1714500" y="419100"/>
                  </a:lnTo>
                  <a:lnTo>
                    <a:pt x="2390775" y="714375"/>
                  </a:lnTo>
                  <a:lnTo>
                    <a:pt x="3152775" y="1028700"/>
                  </a:lnTo>
                  <a:lnTo>
                    <a:pt x="3905250" y="1304925"/>
                  </a:lnTo>
                  <a:lnTo>
                    <a:pt x="4295775" y="1371600"/>
                  </a:lnTo>
                  <a:lnTo>
                    <a:pt x="4686300" y="1333500"/>
                  </a:lnTo>
                  <a:lnTo>
                    <a:pt x="5334000" y="1181100"/>
                  </a:lnTo>
                  <a:lnTo>
                    <a:pt x="5867400" y="1000125"/>
                  </a:lnTo>
                  <a:lnTo>
                    <a:pt x="6362700" y="733425"/>
                  </a:lnTo>
                  <a:lnTo>
                    <a:pt x="6972300" y="466725"/>
                  </a:lnTo>
                  <a:lnTo>
                    <a:pt x="7610475" y="219075"/>
                  </a:lnTo>
                  <a:lnTo>
                    <a:pt x="8172450" y="114300"/>
                  </a:lnTo>
                  <a:lnTo>
                    <a:pt x="8620125" y="76200"/>
                  </a:lnTo>
                  <a:lnTo>
                    <a:pt x="8734425" y="104775"/>
                  </a:ln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26987" y="2705100"/>
              <a:ext cx="8964613" cy="0"/>
            </a:xfrm>
            <a:prstGeom prst="line">
              <a:avLst/>
            </a:prstGeom>
            <a:ln w="25400">
              <a:solidFill>
                <a:srgbClr val="7440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2924175" y="3133725"/>
              <a:ext cx="3209925" cy="1890710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9525" y="3842552"/>
            <a:ext cx="1733550" cy="27622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5" name="Rectangle 44"/>
          <p:cNvSpPr/>
          <p:nvPr/>
        </p:nvSpPr>
        <p:spPr>
          <a:xfrm>
            <a:off x="7381874" y="3842553"/>
            <a:ext cx="1770739" cy="27622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57" name="Straight Arrow Connector 56"/>
          <p:cNvCxnSpPr/>
          <p:nvPr/>
        </p:nvCxnSpPr>
        <p:spPr>
          <a:xfrm flipH="1">
            <a:off x="4552948" y="1836115"/>
            <a:ext cx="1277266" cy="1443326"/>
          </a:xfrm>
          <a:prstGeom prst="straightConnector1">
            <a:avLst/>
          </a:prstGeom>
          <a:ln>
            <a:solidFill>
              <a:srgbClr val="0B27F3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5757930" y="1567934"/>
            <a:ext cx="56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B27F3"/>
                </a:solidFill>
              </a:rPr>
              <a:t>Rise</a:t>
            </a:r>
            <a:endParaRPr lang="en-CA" dirty="0">
              <a:solidFill>
                <a:srgbClr val="0B27F3"/>
              </a:solidFill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 flipH="1" flipV="1">
            <a:off x="4747762" y="3718725"/>
            <a:ext cx="1386338" cy="1504948"/>
          </a:xfrm>
          <a:prstGeom prst="straightConnector1">
            <a:avLst/>
          </a:prstGeom>
          <a:ln>
            <a:solidFill>
              <a:srgbClr val="0B27F3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6041822" y="5210175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B27F3"/>
                </a:solidFill>
              </a:rPr>
              <a:t>Span</a:t>
            </a:r>
            <a:endParaRPr lang="en-CA" dirty="0">
              <a:solidFill>
                <a:srgbClr val="0B27F3"/>
              </a:solidFill>
            </a:endParaRPr>
          </a:p>
        </p:txBody>
      </p:sp>
      <p:cxnSp>
        <p:nvCxnSpPr>
          <p:cNvPr id="61" name="Straight Arrow Connector 60"/>
          <p:cNvCxnSpPr/>
          <p:nvPr/>
        </p:nvCxnSpPr>
        <p:spPr>
          <a:xfrm flipH="1">
            <a:off x="2924175" y="1557362"/>
            <a:ext cx="419099" cy="551641"/>
          </a:xfrm>
          <a:prstGeom prst="straightConnector1">
            <a:avLst/>
          </a:prstGeom>
          <a:ln>
            <a:solidFill>
              <a:srgbClr val="74404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3328585" y="1254980"/>
            <a:ext cx="659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44041"/>
                </a:solidFill>
              </a:rPr>
              <a:t>Road</a:t>
            </a:r>
            <a:endParaRPr lang="en-CA" dirty="0">
              <a:solidFill>
                <a:srgbClr val="744041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4440327" y="4156878"/>
            <a:ext cx="0" cy="271460"/>
          </a:xfrm>
          <a:prstGeom prst="line">
            <a:avLst/>
          </a:prstGeom>
          <a:ln w="25400">
            <a:solidFill>
              <a:srgbClr val="00B050"/>
            </a:solidFill>
            <a:headEnd type="stealth" w="sm" len="sm"/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137411" y="3993147"/>
            <a:ext cx="1477777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Burial</a:t>
            </a:r>
          </a:p>
          <a:p>
            <a:r>
              <a:rPr lang="en-US" dirty="0">
                <a:solidFill>
                  <a:srgbClr val="00B050"/>
                </a:solidFill>
              </a:rPr>
              <a:t>(Embedment)</a:t>
            </a:r>
            <a:endParaRPr lang="en-CA" dirty="0">
              <a:solidFill>
                <a:srgbClr val="00B050"/>
              </a:solidFill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>
            <a:off x="5120625" y="2109003"/>
            <a:ext cx="0" cy="900110"/>
          </a:xfrm>
          <a:prstGeom prst="line">
            <a:avLst/>
          </a:prstGeom>
          <a:ln w="25400">
            <a:solidFill>
              <a:srgbClr val="744041"/>
            </a:solidFill>
            <a:headEnd type="stealth" w="sm" len="sm"/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4711370" y="1910382"/>
            <a:ext cx="391901" cy="559768"/>
          </a:xfrm>
          <a:prstGeom prst="straightConnector1">
            <a:avLst/>
          </a:prstGeom>
          <a:ln>
            <a:solidFill>
              <a:srgbClr val="74404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4146084" y="1499160"/>
            <a:ext cx="726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44041"/>
                </a:solidFill>
              </a:rPr>
              <a:t>Cover</a:t>
            </a:r>
            <a:endParaRPr lang="en-CA" dirty="0">
              <a:solidFill>
                <a:srgbClr val="744041"/>
              </a:solidFill>
            </a:endParaRPr>
          </a:p>
        </p:txBody>
      </p:sp>
      <p:cxnSp>
        <p:nvCxnSpPr>
          <p:cNvPr id="68" name="Straight Arrow Connector 67"/>
          <p:cNvCxnSpPr/>
          <p:nvPr/>
        </p:nvCxnSpPr>
        <p:spPr>
          <a:xfrm>
            <a:off x="1580083" y="4292608"/>
            <a:ext cx="2860245" cy="2"/>
          </a:xfrm>
          <a:prstGeom prst="straightConnector1">
            <a:avLst/>
          </a:prstGeom>
          <a:ln>
            <a:solidFill>
              <a:srgbClr val="00B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V="1">
            <a:off x="2924175" y="4335218"/>
            <a:ext cx="1094026" cy="961176"/>
          </a:xfrm>
          <a:prstGeom prst="straightConnector1">
            <a:avLst/>
          </a:prstGeom>
          <a:ln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2419350" y="5342891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Haunch</a:t>
            </a:r>
            <a:endParaRPr lang="en-C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396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8" t="1288" r="14977" b="1558"/>
          <a:stretch/>
        </p:blipFill>
        <p:spPr bwMode="auto">
          <a:xfrm>
            <a:off x="2905059" y="2257437"/>
            <a:ext cx="3168503" cy="294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27660" y="1201479"/>
            <a:ext cx="46800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Culvert Shape in AT System</a:t>
            </a:r>
            <a:endParaRPr lang="en-CA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030041" y="4368836"/>
            <a:ext cx="792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Round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52597" y="3079121"/>
            <a:ext cx="781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Ellipse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26175" y="2572303"/>
            <a:ext cx="614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Arch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5614" y="2902281"/>
            <a:ext cx="526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Box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22113" y="5658551"/>
            <a:ext cx="1534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All (~2820)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953078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27660" y="1201479"/>
            <a:ext cx="42973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Culvert Size in AT System</a:t>
            </a:r>
            <a:endParaRPr lang="en-CA" sz="3200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624" y="2013601"/>
            <a:ext cx="6329238" cy="4595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2565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27660" y="1201479"/>
            <a:ext cx="42887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Culvert Age in AT System</a:t>
            </a:r>
            <a:endParaRPr lang="en-CA" sz="3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655" y="1786254"/>
            <a:ext cx="6731039" cy="4887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095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0" y="198120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dirty="0"/>
              <a:t>Culvert Design and Construction</a:t>
            </a:r>
          </a:p>
        </p:txBody>
      </p:sp>
    </p:spTree>
    <p:extLst>
      <p:ext uri="{BB962C8B-B14F-4D97-AF65-F5344CB8AC3E}">
        <p14:creationId xmlns:p14="http://schemas.microsoft.com/office/powerpoint/2010/main" val="27851909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4" name="Oval 4"/>
          <p:cNvSpPr>
            <a:spLocks noChangeArrowheads="1"/>
          </p:cNvSpPr>
          <p:nvPr/>
        </p:nvSpPr>
        <p:spPr bwMode="auto">
          <a:xfrm>
            <a:off x="3429000" y="4114800"/>
            <a:ext cx="2209800" cy="1676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76485" name="Rectangle 5"/>
          <p:cNvSpPr>
            <a:spLocks noChangeArrowheads="1"/>
          </p:cNvSpPr>
          <p:nvPr/>
        </p:nvSpPr>
        <p:spPr bwMode="auto">
          <a:xfrm>
            <a:off x="3962400" y="3200400"/>
            <a:ext cx="2743200" cy="76200"/>
          </a:xfrm>
          <a:prstGeom prst="rect">
            <a:avLst/>
          </a:prstGeom>
          <a:solidFill>
            <a:srgbClr val="FF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76486" name="Rectangle 6"/>
          <p:cNvSpPr>
            <a:spLocks noChangeArrowheads="1"/>
          </p:cNvSpPr>
          <p:nvPr/>
        </p:nvSpPr>
        <p:spPr bwMode="auto">
          <a:xfrm>
            <a:off x="4648200" y="2667000"/>
            <a:ext cx="1981200" cy="533400"/>
          </a:xfrm>
          <a:prstGeom prst="rect">
            <a:avLst/>
          </a:prstGeom>
          <a:solidFill>
            <a:srgbClr val="FF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76487" name="Rectangle 7"/>
          <p:cNvSpPr>
            <a:spLocks noChangeArrowheads="1"/>
          </p:cNvSpPr>
          <p:nvPr/>
        </p:nvSpPr>
        <p:spPr bwMode="auto">
          <a:xfrm>
            <a:off x="4114800" y="2514600"/>
            <a:ext cx="76200" cy="685800"/>
          </a:xfrm>
          <a:prstGeom prst="rect">
            <a:avLst/>
          </a:prstGeom>
          <a:solidFill>
            <a:srgbClr val="FF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76488" name="Freeform 8"/>
          <p:cNvSpPr>
            <a:spLocks/>
          </p:cNvSpPr>
          <p:nvPr/>
        </p:nvSpPr>
        <p:spPr bwMode="auto">
          <a:xfrm>
            <a:off x="3048000" y="2590800"/>
            <a:ext cx="914400" cy="838200"/>
          </a:xfrm>
          <a:custGeom>
            <a:avLst/>
            <a:gdLst>
              <a:gd name="T0" fmla="*/ 576 w 576"/>
              <a:gd name="T1" fmla="*/ 528 h 528"/>
              <a:gd name="T2" fmla="*/ 576 w 576"/>
              <a:gd name="T3" fmla="*/ 0 h 528"/>
              <a:gd name="T4" fmla="*/ 288 w 576"/>
              <a:gd name="T5" fmla="*/ 0 h 528"/>
              <a:gd name="T6" fmla="*/ 240 w 576"/>
              <a:gd name="T7" fmla="*/ 144 h 528"/>
              <a:gd name="T8" fmla="*/ 0 w 576"/>
              <a:gd name="T9" fmla="*/ 240 h 528"/>
              <a:gd name="T10" fmla="*/ 0 w 576"/>
              <a:gd name="T11" fmla="*/ 480 h 528"/>
              <a:gd name="T12" fmla="*/ 48 w 576"/>
              <a:gd name="T13" fmla="*/ 384 h 528"/>
              <a:gd name="T14" fmla="*/ 336 w 576"/>
              <a:gd name="T15" fmla="*/ 384 h 528"/>
              <a:gd name="T16" fmla="*/ 384 w 576"/>
              <a:gd name="T17" fmla="*/ 528 h 528"/>
              <a:gd name="T18" fmla="*/ 576 w 576"/>
              <a:gd name="T19" fmla="*/ 528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76" h="528">
                <a:moveTo>
                  <a:pt x="576" y="528"/>
                </a:moveTo>
                <a:lnTo>
                  <a:pt x="576" y="0"/>
                </a:lnTo>
                <a:lnTo>
                  <a:pt x="288" y="0"/>
                </a:lnTo>
                <a:lnTo>
                  <a:pt x="240" y="144"/>
                </a:lnTo>
                <a:lnTo>
                  <a:pt x="0" y="240"/>
                </a:lnTo>
                <a:lnTo>
                  <a:pt x="0" y="480"/>
                </a:lnTo>
                <a:lnTo>
                  <a:pt x="48" y="384"/>
                </a:lnTo>
                <a:lnTo>
                  <a:pt x="336" y="384"/>
                </a:lnTo>
                <a:lnTo>
                  <a:pt x="384" y="528"/>
                </a:lnTo>
                <a:lnTo>
                  <a:pt x="576" y="528"/>
                </a:lnTo>
                <a:close/>
              </a:path>
            </a:pathLst>
          </a:custGeom>
          <a:solidFill>
            <a:srgbClr val="FF9900"/>
          </a:solidFill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76489" name="Oval 9"/>
          <p:cNvSpPr>
            <a:spLocks noChangeArrowheads="1"/>
          </p:cNvSpPr>
          <p:nvPr/>
        </p:nvSpPr>
        <p:spPr bwMode="auto">
          <a:xfrm>
            <a:off x="5943600" y="3276600"/>
            <a:ext cx="457200" cy="457200"/>
          </a:xfrm>
          <a:prstGeom prst="ellipse">
            <a:avLst/>
          </a:prstGeom>
          <a:solidFill>
            <a:srgbClr val="FF99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76490" name="Oval 10"/>
          <p:cNvSpPr>
            <a:spLocks noChangeArrowheads="1"/>
          </p:cNvSpPr>
          <p:nvPr/>
        </p:nvSpPr>
        <p:spPr bwMode="auto">
          <a:xfrm>
            <a:off x="5181600" y="3276600"/>
            <a:ext cx="457200" cy="457200"/>
          </a:xfrm>
          <a:prstGeom prst="ellipse">
            <a:avLst/>
          </a:prstGeom>
          <a:solidFill>
            <a:srgbClr val="FF99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76491" name="Oval 11"/>
          <p:cNvSpPr>
            <a:spLocks noChangeArrowheads="1"/>
          </p:cNvSpPr>
          <p:nvPr/>
        </p:nvSpPr>
        <p:spPr bwMode="auto">
          <a:xfrm>
            <a:off x="3124200" y="3276600"/>
            <a:ext cx="457200" cy="457200"/>
          </a:xfrm>
          <a:prstGeom prst="ellipse">
            <a:avLst/>
          </a:prstGeom>
          <a:solidFill>
            <a:srgbClr val="FF99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grpSp>
        <p:nvGrpSpPr>
          <p:cNvPr id="4" name="Group 3"/>
          <p:cNvGrpSpPr/>
          <p:nvPr/>
        </p:nvGrpSpPr>
        <p:grpSpPr>
          <a:xfrm>
            <a:off x="3276600" y="1752600"/>
            <a:ext cx="2514600" cy="685800"/>
            <a:chOff x="3276600" y="1752600"/>
            <a:chExt cx="2514600" cy="685800"/>
          </a:xfrm>
        </p:grpSpPr>
        <p:sp>
          <p:nvSpPr>
            <p:cNvPr id="276492" name="Line 12"/>
            <p:cNvSpPr>
              <a:spLocks noChangeShapeType="1"/>
            </p:cNvSpPr>
            <p:nvPr/>
          </p:nvSpPr>
          <p:spPr bwMode="auto">
            <a:xfrm>
              <a:off x="5791200" y="1752600"/>
              <a:ext cx="0" cy="685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76493" name="Line 13"/>
            <p:cNvSpPr>
              <a:spLocks noChangeShapeType="1"/>
            </p:cNvSpPr>
            <p:nvPr/>
          </p:nvSpPr>
          <p:spPr bwMode="auto">
            <a:xfrm>
              <a:off x="3276600" y="1752600"/>
              <a:ext cx="0" cy="685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505200" y="3886200"/>
            <a:ext cx="2133600" cy="228600"/>
            <a:chOff x="3505200" y="3886200"/>
            <a:chExt cx="2133600" cy="228600"/>
          </a:xfrm>
        </p:grpSpPr>
        <p:sp>
          <p:nvSpPr>
            <p:cNvPr id="276494" name="Line 14"/>
            <p:cNvSpPr>
              <a:spLocks noChangeShapeType="1"/>
            </p:cNvSpPr>
            <p:nvPr/>
          </p:nvSpPr>
          <p:spPr bwMode="auto">
            <a:xfrm>
              <a:off x="5638800" y="3886200"/>
              <a:ext cx="0" cy="228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76495" name="Line 15"/>
            <p:cNvSpPr>
              <a:spLocks noChangeShapeType="1"/>
            </p:cNvSpPr>
            <p:nvPr/>
          </p:nvSpPr>
          <p:spPr bwMode="auto">
            <a:xfrm>
              <a:off x="5105400" y="3886200"/>
              <a:ext cx="0" cy="228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76496" name="Line 16"/>
            <p:cNvSpPr>
              <a:spLocks noChangeShapeType="1"/>
            </p:cNvSpPr>
            <p:nvPr/>
          </p:nvSpPr>
          <p:spPr bwMode="auto">
            <a:xfrm>
              <a:off x="4572000" y="3886200"/>
              <a:ext cx="0" cy="228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76497" name="Line 17"/>
            <p:cNvSpPr>
              <a:spLocks noChangeShapeType="1"/>
            </p:cNvSpPr>
            <p:nvPr/>
          </p:nvSpPr>
          <p:spPr bwMode="auto">
            <a:xfrm>
              <a:off x="4038600" y="3886200"/>
              <a:ext cx="0" cy="228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76498" name="Line 18"/>
            <p:cNvSpPr>
              <a:spLocks noChangeShapeType="1"/>
            </p:cNvSpPr>
            <p:nvPr/>
          </p:nvSpPr>
          <p:spPr bwMode="auto">
            <a:xfrm>
              <a:off x="3505200" y="3886200"/>
              <a:ext cx="0" cy="228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</p:grpSp>
      <p:sp>
        <p:nvSpPr>
          <p:cNvPr id="276499" name="Oval 19"/>
          <p:cNvSpPr>
            <a:spLocks noChangeArrowheads="1"/>
          </p:cNvSpPr>
          <p:nvPr/>
        </p:nvSpPr>
        <p:spPr bwMode="auto">
          <a:xfrm>
            <a:off x="3200400" y="5105400"/>
            <a:ext cx="2590800" cy="4572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cxnSp>
        <p:nvCxnSpPr>
          <p:cNvPr id="3" name="Straight Connector 2"/>
          <p:cNvCxnSpPr/>
          <p:nvPr/>
        </p:nvCxnSpPr>
        <p:spPr>
          <a:xfrm>
            <a:off x="1590675" y="3733800"/>
            <a:ext cx="578167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19"/>
          <p:cNvSpPr>
            <a:spLocks noChangeArrowheads="1"/>
          </p:cNvSpPr>
          <p:nvPr/>
        </p:nvSpPr>
        <p:spPr bwMode="auto">
          <a:xfrm>
            <a:off x="3276600" y="4333164"/>
            <a:ext cx="2590800" cy="12192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3" name="Oval 4"/>
          <p:cNvSpPr>
            <a:spLocks noChangeArrowheads="1"/>
          </p:cNvSpPr>
          <p:nvPr/>
        </p:nvSpPr>
        <p:spPr bwMode="auto">
          <a:xfrm>
            <a:off x="3429000" y="4114800"/>
            <a:ext cx="2209800" cy="1676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26" name="Oval 19"/>
          <p:cNvSpPr>
            <a:spLocks noChangeArrowheads="1"/>
          </p:cNvSpPr>
          <p:nvPr/>
        </p:nvSpPr>
        <p:spPr bwMode="auto">
          <a:xfrm>
            <a:off x="3276600" y="4335439"/>
            <a:ext cx="2590800" cy="1219200"/>
          </a:xfrm>
          <a:prstGeom prst="ellips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1938380" y="1104245"/>
            <a:ext cx="50862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Soil Steel Structures – No backfill</a:t>
            </a:r>
            <a:endParaRPr lang="en-CA" sz="2800" b="1" dirty="0"/>
          </a:p>
        </p:txBody>
      </p:sp>
    </p:spTree>
    <p:extLst>
      <p:ext uri="{BB962C8B-B14F-4D97-AF65-F5344CB8AC3E}">
        <p14:creationId xmlns:p14="http://schemas.microsoft.com/office/powerpoint/2010/main" val="1936583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76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4" grpId="0" animBg="1"/>
      <p:bldP spid="276484" grpId="1" animBg="1"/>
      <p:bldP spid="276499" grpId="0" animBg="1"/>
      <p:bldP spid="22" grpId="0" animBg="1"/>
      <p:bldP spid="22" grpId="1" animBg="1"/>
      <p:bldP spid="23" grpId="0" animBg="1"/>
      <p:bldP spid="23" grpId="1" animBg="1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5" name="Rectangle 5"/>
          <p:cNvSpPr>
            <a:spLocks noChangeArrowheads="1"/>
          </p:cNvSpPr>
          <p:nvPr/>
        </p:nvSpPr>
        <p:spPr bwMode="auto">
          <a:xfrm>
            <a:off x="3962400" y="3200400"/>
            <a:ext cx="2743200" cy="76200"/>
          </a:xfrm>
          <a:prstGeom prst="rect">
            <a:avLst/>
          </a:prstGeom>
          <a:solidFill>
            <a:srgbClr val="FF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76486" name="Rectangle 6"/>
          <p:cNvSpPr>
            <a:spLocks noChangeArrowheads="1"/>
          </p:cNvSpPr>
          <p:nvPr/>
        </p:nvSpPr>
        <p:spPr bwMode="auto">
          <a:xfrm>
            <a:off x="4648200" y="2667000"/>
            <a:ext cx="1981200" cy="533400"/>
          </a:xfrm>
          <a:prstGeom prst="rect">
            <a:avLst/>
          </a:prstGeom>
          <a:solidFill>
            <a:srgbClr val="FF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76487" name="Rectangle 7"/>
          <p:cNvSpPr>
            <a:spLocks noChangeArrowheads="1"/>
          </p:cNvSpPr>
          <p:nvPr/>
        </p:nvSpPr>
        <p:spPr bwMode="auto">
          <a:xfrm>
            <a:off x="4114800" y="2514600"/>
            <a:ext cx="76200" cy="685800"/>
          </a:xfrm>
          <a:prstGeom prst="rect">
            <a:avLst/>
          </a:prstGeom>
          <a:solidFill>
            <a:srgbClr val="FF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76488" name="Freeform 8"/>
          <p:cNvSpPr>
            <a:spLocks/>
          </p:cNvSpPr>
          <p:nvPr/>
        </p:nvSpPr>
        <p:spPr bwMode="auto">
          <a:xfrm>
            <a:off x="3048000" y="2590800"/>
            <a:ext cx="914400" cy="838200"/>
          </a:xfrm>
          <a:custGeom>
            <a:avLst/>
            <a:gdLst>
              <a:gd name="T0" fmla="*/ 576 w 576"/>
              <a:gd name="T1" fmla="*/ 528 h 528"/>
              <a:gd name="T2" fmla="*/ 576 w 576"/>
              <a:gd name="T3" fmla="*/ 0 h 528"/>
              <a:gd name="T4" fmla="*/ 288 w 576"/>
              <a:gd name="T5" fmla="*/ 0 h 528"/>
              <a:gd name="T6" fmla="*/ 240 w 576"/>
              <a:gd name="T7" fmla="*/ 144 h 528"/>
              <a:gd name="T8" fmla="*/ 0 w 576"/>
              <a:gd name="T9" fmla="*/ 240 h 528"/>
              <a:gd name="T10" fmla="*/ 0 w 576"/>
              <a:gd name="T11" fmla="*/ 480 h 528"/>
              <a:gd name="T12" fmla="*/ 48 w 576"/>
              <a:gd name="T13" fmla="*/ 384 h 528"/>
              <a:gd name="T14" fmla="*/ 336 w 576"/>
              <a:gd name="T15" fmla="*/ 384 h 528"/>
              <a:gd name="T16" fmla="*/ 384 w 576"/>
              <a:gd name="T17" fmla="*/ 528 h 528"/>
              <a:gd name="T18" fmla="*/ 576 w 576"/>
              <a:gd name="T19" fmla="*/ 528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76" h="528">
                <a:moveTo>
                  <a:pt x="576" y="528"/>
                </a:moveTo>
                <a:lnTo>
                  <a:pt x="576" y="0"/>
                </a:lnTo>
                <a:lnTo>
                  <a:pt x="288" y="0"/>
                </a:lnTo>
                <a:lnTo>
                  <a:pt x="240" y="144"/>
                </a:lnTo>
                <a:lnTo>
                  <a:pt x="0" y="240"/>
                </a:lnTo>
                <a:lnTo>
                  <a:pt x="0" y="480"/>
                </a:lnTo>
                <a:lnTo>
                  <a:pt x="48" y="384"/>
                </a:lnTo>
                <a:lnTo>
                  <a:pt x="336" y="384"/>
                </a:lnTo>
                <a:lnTo>
                  <a:pt x="384" y="528"/>
                </a:lnTo>
                <a:lnTo>
                  <a:pt x="576" y="528"/>
                </a:lnTo>
                <a:close/>
              </a:path>
            </a:pathLst>
          </a:custGeom>
          <a:solidFill>
            <a:srgbClr val="FF9900"/>
          </a:solidFill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76489" name="Oval 9"/>
          <p:cNvSpPr>
            <a:spLocks noChangeArrowheads="1"/>
          </p:cNvSpPr>
          <p:nvPr/>
        </p:nvSpPr>
        <p:spPr bwMode="auto">
          <a:xfrm>
            <a:off x="5943600" y="3276600"/>
            <a:ext cx="457200" cy="457200"/>
          </a:xfrm>
          <a:prstGeom prst="ellipse">
            <a:avLst/>
          </a:prstGeom>
          <a:solidFill>
            <a:srgbClr val="FF99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76490" name="Oval 10"/>
          <p:cNvSpPr>
            <a:spLocks noChangeArrowheads="1"/>
          </p:cNvSpPr>
          <p:nvPr/>
        </p:nvSpPr>
        <p:spPr bwMode="auto">
          <a:xfrm>
            <a:off x="5181600" y="3276600"/>
            <a:ext cx="457200" cy="457200"/>
          </a:xfrm>
          <a:prstGeom prst="ellipse">
            <a:avLst/>
          </a:prstGeom>
          <a:solidFill>
            <a:srgbClr val="FF99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76491" name="Oval 11"/>
          <p:cNvSpPr>
            <a:spLocks noChangeArrowheads="1"/>
          </p:cNvSpPr>
          <p:nvPr/>
        </p:nvSpPr>
        <p:spPr bwMode="auto">
          <a:xfrm>
            <a:off x="3124200" y="3276600"/>
            <a:ext cx="457200" cy="457200"/>
          </a:xfrm>
          <a:prstGeom prst="ellipse">
            <a:avLst/>
          </a:prstGeom>
          <a:solidFill>
            <a:srgbClr val="FF99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grpSp>
        <p:nvGrpSpPr>
          <p:cNvPr id="4" name="Group 3"/>
          <p:cNvGrpSpPr/>
          <p:nvPr/>
        </p:nvGrpSpPr>
        <p:grpSpPr>
          <a:xfrm>
            <a:off x="3276600" y="1752600"/>
            <a:ext cx="2514600" cy="685800"/>
            <a:chOff x="3276600" y="1752600"/>
            <a:chExt cx="2514600" cy="685800"/>
          </a:xfrm>
        </p:grpSpPr>
        <p:sp>
          <p:nvSpPr>
            <p:cNvPr id="276492" name="Line 12"/>
            <p:cNvSpPr>
              <a:spLocks noChangeShapeType="1"/>
            </p:cNvSpPr>
            <p:nvPr/>
          </p:nvSpPr>
          <p:spPr bwMode="auto">
            <a:xfrm>
              <a:off x="5791200" y="1752600"/>
              <a:ext cx="0" cy="685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76493" name="Line 13"/>
            <p:cNvSpPr>
              <a:spLocks noChangeShapeType="1"/>
            </p:cNvSpPr>
            <p:nvPr/>
          </p:nvSpPr>
          <p:spPr bwMode="auto">
            <a:xfrm>
              <a:off x="3276600" y="1752600"/>
              <a:ext cx="0" cy="685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505200" y="3886200"/>
            <a:ext cx="2133600" cy="228600"/>
            <a:chOff x="3505200" y="3886200"/>
            <a:chExt cx="2133600" cy="228600"/>
          </a:xfrm>
        </p:grpSpPr>
        <p:sp>
          <p:nvSpPr>
            <p:cNvPr id="276494" name="Line 14"/>
            <p:cNvSpPr>
              <a:spLocks noChangeShapeType="1"/>
            </p:cNvSpPr>
            <p:nvPr/>
          </p:nvSpPr>
          <p:spPr bwMode="auto">
            <a:xfrm>
              <a:off x="5638800" y="3886200"/>
              <a:ext cx="0" cy="228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76495" name="Line 15"/>
            <p:cNvSpPr>
              <a:spLocks noChangeShapeType="1"/>
            </p:cNvSpPr>
            <p:nvPr/>
          </p:nvSpPr>
          <p:spPr bwMode="auto">
            <a:xfrm>
              <a:off x="5105400" y="3886200"/>
              <a:ext cx="0" cy="228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76496" name="Line 16"/>
            <p:cNvSpPr>
              <a:spLocks noChangeShapeType="1"/>
            </p:cNvSpPr>
            <p:nvPr/>
          </p:nvSpPr>
          <p:spPr bwMode="auto">
            <a:xfrm>
              <a:off x="4572000" y="3886200"/>
              <a:ext cx="0" cy="228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76497" name="Line 17"/>
            <p:cNvSpPr>
              <a:spLocks noChangeShapeType="1"/>
            </p:cNvSpPr>
            <p:nvPr/>
          </p:nvSpPr>
          <p:spPr bwMode="auto">
            <a:xfrm>
              <a:off x="4038600" y="3886200"/>
              <a:ext cx="0" cy="228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76498" name="Line 18"/>
            <p:cNvSpPr>
              <a:spLocks noChangeShapeType="1"/>
            </p:cNvSpPr>
            <p:nvPr/>
          </p:nvSpPr>
          <p:spPr bwMode="auto">
            <a:xfrm>
              <a:off x="3505200" y="3886200"/>
              <a:ext cx="0" cy="228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</p:grpSp>
      <p:cxnSp>
        <p:nvCxnSpPr>
          <p:cNvPr id="3" name="Straight Connector 2"/>
          <p:cNvCxnSpPr/>
          <p:nvPr/>
        </p:nvCxnSpPr>
        <p:spPr>
          <a:xfrm>
            <a:off x="1590675" y="3733800"/>
            <a:ext cx="578167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4"/>
          <p:cNvSpPr>
            <a:spLocks noChangeArrowheads="1"/>
          </p:cNvSpPr>
          <p:nvPr/>
        </p:nvSpPr>
        <p:spPr bwMode="auto">
          <a:xfrm>
            <a:off x="3429000" y="4114800"/>
            <a:ext cx="2209800" cy="1676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grpSp>
        <p:nvGrpSpPr>
          <p:cNvPr id="24" name="Group 23"/>
          <p:cNvGrpSpPr/>
          <p:nvPr/>
        </p:nvGrpSpPr>
        <p:grpSpPr>
          <a:xfrm>
            <a:off x="2781300" y="4267200"/>
            <a:ext cx="3505200" cy="2057400"/>
            <a:chOff x="2743200" y="4267200"/>
            <a:chExt cx="3505200" cy="2057400"/>
          </a:xfrm>
        </p:grpSpPr>
        <p:sp>
          <p:nvSpPr>
            <p:cNvPr id="25" name="Line 19"/>
            <p:cNvSpPr>
              <a:spLocks noChangeShapeType="1"/>
            </p:cNvSpPr>
            <p:nvPr/>
          </p:nvSpPr>
          <p:spPr bwMode="auto">
            <a:xfrm>
              <a:off x="2819400" y="4267200"/>
              <a:ext cx="609600" cy="304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7" name="Line 20"/>
            <p:cNvSpPr>
              <a:spLocks noChangeShapeType="1"/>
            </p:cNvSpPr>
            <p:nvPr/>
          </p:nvSpPr>
          <p:spPr bwMode="auto">
            <a:xfrm flipH="1">
              <a:off x="5562600" y="4343400"/>
              <a:ext cx="53340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8" name="Line 21"/>
            <p:cNvSpPr>
              <a:spLocks noChangeShapeType="1"/>
            </p:cNvSpPr>
            <p:nvPr/>
          </p:nvSpPr>
          <p:spPr bwMode="auto">
            <a:xfrm>
              <a:off x="2743200" y="4953000"/>
              <a:ext cx="609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9" name="Line 22"/>
            <p:cNvSpPr>
              <a:spLocks noChangeShapeType="1"/>
            </p:cNvSpPr>
            <p:nvPr/>
          </p:nvSpPr>
          <p:spPr bwMode="auto">
            <a:xfrm flipH="1">
              <a:off x="5638800" y="4953000"/>
              <a:ext cx="609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0" name="Line 23"/>
            <p:cNvSpPr>
              <a:spLocks noChangeShapeType="1"/>
            </p:cNvSpPr>
            <p:nvPr/>
          </p:nvSpPr>
          <p:spPr bwMode="auto">
            <a:xfrm flipV="1">
              <a:off x="2895600" y="5334000"/>
              <a:ext cx="609600" cy="381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1" name="Line 24"/>
            <p:cNvSpPr>
              <a:spLocks noChangeShapeType="1"/>
            </p:cNvSpPr>
            <p:nvPr/>
          </p:nvSpPr>
          <p:spPr bwMode="auto">
            <a:xfrm flipH="1" flipV="1">
              <a:off x="5562600" y="5410200"/>
              <a:ext cx="533400" cy="304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grpSp>
          <p:nvGrpSpPr>
            <p:cNvPr id="32" name="Group 28"/>
            <p:cNvGrpSpPr>
              <a:grpSpLocks/>
            </p:cNvGrpSpPr>
            <p:nvPr/>
          </p:nvGrpSpPr>
          <p:grpSpPr bwMode="auto">
            <a:xfrm>
              <a:off x="3886200" y="5715000"/>
              <a:ext cx="1219200" cy="609600"/>
              <a:chOff x="2448" y="3600"/>
              <a:chExt cx="768" cy="384"/>
            </a:xfrm>
          </p:grpSpPr>
          <p:sp>
            <p:nvSpPr>
              <p:cNvPr id="33" name="Line 25"/>
              <p:cNvSpPr>
                <a:spLocks noChangeShapeType="1"/>
              </p:cNvSpPr>
              <p:nvPr/>
            </p:nvSpPr>
            <p:spPr bwMode="auto">
              <a:xfrm flipV="1">
                <a:off x="3216" y="3600"/>
                <a:ext cx="0" cy="3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34" name="Line 26"/>
              <p:cNvSpPr>
                <a:spLocks noChangeShapeType="1"/>
              </p:cNvSpPr>
              <p:nvPr/>
            </p:nvSpPr>
            <p:spPr bwMode="auto">
              <a:xfrm flipV="1">
                <a:off x="2832" y="3648"/>
                <a:ext cx="0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35" name="Line 27"/>
              <p:cNvSpPr>
                <a:spLocks noChangeShapeType="1"/>
              </p:cNvSpPr>
              <p:nvPr/>
            </p:nvSpPr>
            <p:spPr bwMode="auto">
              <a:xfrm flipV="1">
                <a:off x="2448" y="3600"/>
                <a:ext cx="0" cy="3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</p:grpSp>
      </p:grpSp>
      <p:sp>
        <p:nvSpPr>
          <p:cNvPr id="36" name="TextBox 35"/>
          <p:cNvSpPr txBox="1"/>
          <p:nvPr/>
        </p:nvSpPr>
        <p:spPr>
          <a:xfrm>
            <a:off x="1474863" y="1102935"/>
            <a:ext cx="6346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Soil Steel Structures – Compacted backfill</a:t>
            </a:r>
            <a:endParaRPr lang="en-CA" sz="2800" b="1" dirty="0"/>
          </a:p>
        </p:txBody>
      </p:sp>
    </p:spTree>
    <p:extLst>
      <p:ext uri="{BB962C8B-B14F-4D97-AF65-F5344CB8AC3E}">
        <p14:creationId xmlns:p14="http://schemas.microsoft.com/office/powerpoint/2010/main" val="248971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280" y="1524000"/>
            <a:ext cx="15890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Open</a:t>
            </a:r>
          </a:p>
          <a:p>
            <a:r>
              <a:rPr lang="en-US" sz="3600" dirty="0">
                <a:solidFill>
                  <a:srgbClr val="FF0000"/>
                </a:solidFill>
              </a:rPr>
              <a:t>Bottom</a:t>
            </a:r>
            <a:endParaRPr lang="en-CA" sz="36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769" y="1333500"/>
            <a:ext cx="6825916" cy="499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0260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0" y="1877364"/>
            <a:ext cx="4624755" cy="408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293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692727" y="6199909"/>
            <a:ext cx="1870364" cy="415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 sz="1636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117273" y="6199909"/>
            <a:ext cx="2909455" cy="415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 sz="1636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92727" y="6199909"/>
            <a:ext cx="1870364" cy="415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 sz="1636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3117273" y="6199909"/>
            <a:ext cx="2909455" cy="415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 sz="1636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692727" y="6199909"/>
            <a:ext cx="1870364" cy="415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 sz="1636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3117273" y="6199909"/>
            <a:ext cx="2909455" cy="415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 sz="1636"/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3117273" y="6199909"/>
            <a:ext cx="2909455" cy="415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 sz="1636"/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3124489" y="6162386"/>
            <a:ext cx="2895023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 sz="1636"/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831273" y="695614"/>
            <a:ext cx="7426614" cy="863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023" tIns="50511" rIns="101023" bIns="50511" anchor="ctr"/>
          <a:lstStyle/>
          <a:p>
            <a:pPr defTabSz="1005908" eaLnBrk="0" hangingPunct="0"/>
            <a:r>
              <a:rPr lang="en-US" sz="4364">
                <a:solidFill>
                  <a:schemeClr val="tx2"/>
                </a:solidFill>
              </a:rPr>
              <a:t>Types of Bridges</a:t>
            </a:r>
          </a:p>
        </p:txBody>
      </p:sp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1039091" y="1905000"/>
            <a:ext cx="694170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023" tIns="50511" rIns="101023" bIns="50511"/>
          <a:lstStyle/>
          <a:p>
            <a:pPr marL="343481" indent="-343481" defTabSz="1005908" eaLnBrk="0" hangingPunct="0">
              <a:spcBef>
                <a:spcPct val="20000"/>
              </a:spcBef>
              <a:buFontTx/>
              <a:buChar char="•"/>
            </a:pPr>
            <a:r>
              <a:rPr lang="en-US" sz="2909"/>
              <a:t>Girders or Beams</a:t>
            </a:r>
          </a:p>
          <a:p>
            <a:pPr marL="343481" indent="-343481" defTabSz="1005908" eaLnBrk="0" hangingPunct="0">
              <a:spcBef>
                <a:spcPct val="20000"/>
              </a:spcBef>
              <a:buFontTx/>
              <a:buChar char="•"/>
            </a:pPr>
            <a:r>
              <a:rPr lang="en-US" sz="2909"/>
              <a:t>Trusses</a:t>
            </a:r>
          </a:p>
          <a:p>
            <a:pPr marL="343481" indent="-343481" defTabSz="1005908" eaLnBrk="0" hangingPunct="0">
              <a:spcBef>
                <a:spcPct val="20000"/>
              </a:spcBef>
              <a:buFontTx/>
              <a:buChar char="•"/>
            </a:pPr>
            <a:r>
              <a:rPr lang="en-US" sz="2909"/>
              <a:t>Flat Slabs</a:t>
            </a:r>
          </a:p>
          <a:p>
            <a:pPr marL="343481" indent="-343481" defTabSz="1005908" eaLnBrk="0" hangingPunct="0">
              <a:spcBef>
                <a:spcPct val="20000"/>
              </a:spcBef>
              <a:buFontTx/>
              <a:buChar char="•"/>
            </a:pPr>
            <a:r>
              <a:rPr lang="en-US" sz="2909"/>
              <a:t>Rigid Frames</a:t>
            </a:r>
          </a:p>
          <a:p>
            <a:pPr marL="343481" indent="-343481" defTabSz="1005908" eaLnBrk="0" hangingPunct="0">
              <a:spcBef>
                <a:spcPct val="20000"/>
              </a:spcBef>
              <a:buFontTx/>
              <a:buChar char="•"/>
            </a:pPr>
            <a:r>
              <a:rPr lang="en-US" sz="2909"/>
              <a:t>Arches</a:t>
            </a:r>
          </a:p>
          <a:p>
            <a:pPr marL="343481" indent="-343481" defTabSz="1005908" eaLnBrk="0" hangingPunct="0">
              <a:spcBef>
                <a:spcPct val="20000"/>
              </a:spcBef>
              <a:buFontTx/>
              <a:buChar char="•"/>
            </a:pPr>
            <a:r>
              <a:rPr lang="en-US" sz="2909"/>
              <a:t>Suspension</a:t>
            </a:r>
            <a:endParaRPr lang="en-US" sz="3182"/>
          </a:p>
        </p:txBody>
      </p:sp>
    </p:spTree>
    <p:extLst>
      <p:ext uri="{BB962C8B-B14F-4D97-AF65-F5344CB8AC3E}">
        <p14:creationId xmlns:p14="http://schemas.microsoft.com/office/powerpoint/2010/main" val="4128535052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E:\jack\Culvert\Culvert\2000-3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2217736"/>
            <a:ext cx="4487170" cy="317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E:\jack\Culvert\Culvert\2000-3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0565" y="2217734"/>
            <a:ext cx="4513436" cy="317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71825" y="1144310"/>
            <a:ext cx="2729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Base Preparation</a:t>
            </a:r>
            <a:endParaRPr lang="en-CA" sz="2800" b="1" dirty="0"/>
          </a:p>
        </p:txBody>
      </p:sp>
    </p:spTree>
    <p:extLst>
      <p:ext uri="{BB962C8B-B14F-4D97-AF65-F5344CB8AC3E}">
        <p14:creationId xmlns:p14="http://schemas.microsoft.com/office/powerpoint/2010/main" val="5051852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:\BRIDGE\PLANNING\Manuals-Docs\Culvert\2000-4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9895" y="1917221"/>
            <a:ext cx="4454105" cy="334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23056" y="1135307"/>
            <a:ext cx="3565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Assembly – Side Plates</a:t>
            </a:r>
            <a:endParaRPr lang="en-CA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17700"/>
            <a:ext cx="4502150" cy="334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5243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54520" y="1135383"/>
            <a:ext cx="36283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Assembly – Roof Plates</a:t>
            </a:r>
            <a:endParaRPr lang="en-CA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79216" y="5495925"/>
            <a:ext cx="2457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Check Dimensions</a:t>
            </a:r>
            <a:endParaRPr lang="en-CA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088407" y="5495924"/>
            <a:ext cx="1941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Control Shape</a:t>
            </a:r>
            <a:endParaRPr lang="en-CA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32813"/>
            <a:ext cx="4480560" cy="3334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1248" y="1932813"/>
            <a:ext cx="4492752" cy="333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4566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5914" y="1135383"/>
            <a:ext cx="23150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Backfill - Sides</a:t>
            </a:r>
            <a:endParaRPr lang="en-CA" sz="2800" b="1" dirty="0"/>
          </a:p>
        </p:txBody>
      </p:sp>
      <p:pic>
        <p:nvPicPr>
          <p:cNvPr id="6" name="Picture 2" descr="S:\BRIDGE\PLANNING\Manuals-Docs\Culvert\2000-4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1849495"/>
            <a:ext cx="4544406" cy="340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S:\BRIDGE\PLANNING\Manuals-Docs\Culvert\2000-5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9595" y="1849496"/>
            <a:ext cx="4544405" cy="340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7890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61538" y="1136636"/>
            <a:ext cx="3880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Concrete End Treatment</a:t>
            </a:r>
            <a:endParaRPr lang="en-CA" sz="2800" b="1" dirty="0"/>
          </a:p>
        </p:txBody>
      </p:sp>
      <p:pic>
        <p:nvPicPr>
          <p:cNvPr id="11" name="Picture 2" descr="S:\BRIDGE\PLANNING\Manuals-Docs\Culvert\2000-5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019297"/>
            <a:ext cx="4483104" cy="336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S:\BRIDGE\PLANNING\Manuals-Docs\Culvert\2000-5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0897" y="2019297"/>
            <a:ext cx="4483104" cy="336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0542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0" y="198120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dirty="0"/>
              <a:t>Culvert – Pros / Cons</a:t>
            </a:r>
          </a:p>
        </p:txBody>
      </p:sp>
    </p:spTree>
    <p:extLst>
      <p:ext uri="{BB962C8B-B14F-4D97-AF65-F5344CB8AC3E}">
        <p14:creationId xmlns:p14="http://schemas.microsoft.com/office/powerpoint/2010/main" val="27851909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0" y="129540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/>
              <a:t>Cost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8650" y="2133600"/>
            <a:ext cx="4765728" cy="95410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800" dirty="0"/>
              <a:t>Culvert = </a:t>
            </a:r>
            <a:r>
              <a:rPr lang="en-US" sz="2800" dirty="0" smtClean="0"/>
              <a:t>$2000/m2 </a:t>
            </a:r>
            <a:r>
              <a:rPr lang="en-US" sz="2800" dirty="0"/>
              <a:t>* pi * L * D</a:t>
            </a:r>
          </a:p>
          <a:p>
            <a:r>
              <a:rPr lang="en-US" sz="2800" dirty="0"/>
              <a:t>Bridge = </a:t>
            </a:r>
            <a:r>
              <a:rPr lang="en-US" sz="2800" dirty="0" smtClean="0"/>
              <a:t>$7500/m2 </a:t>
            </a:r>
            <a:r>
              <a:rPr lang="en-US" sz="2800" dirty="0"/>
              <a:t>* L * W </a:t>
            </a:r>
            <a:endParaRPr lang="en-CA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6951682"/>
              </p:ext>
            </p:extLst>
          </p:nvPr>
        </p:nvGraphicFramePr>
        <p:xfrm>
          <a:off x="1047748" y="3378200"/>
          <a:ext cx="7153279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1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18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14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23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18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18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189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Culvert</a:t>
                      </a:r>
                      <a:endParaRPr lang="en-CA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Bridge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Ratio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Cost</a:t>
                      </a:r>
                      <a:endParaRPr lang="en-CA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Cost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500,000</a:t>
                      </a:r>
                      <a:endParaRPr lang="en-CA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Mil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750,000</a:t>
                      </a:r>
                      <a:endParaRPr lang="en-CA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1.1</a:t>
                      </a:r>
                      <a:r>
                        <a:rPr lang="en-US" baseline="0" dirty="0" smtClean="0"/>
                        <a:t> Mil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0.68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Mil</a:t>
                      </a:r>
                      <a:endParaRPr lang="en-CA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1.2 Mil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0.83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1.3</a:t>
                      </a:r>
                      <a:r>
                        <a:rPr lang="en-US" baseline="0" dirty="0" smtClean="0"/>
                        <a:t> Mil</a:t>
                      </a:r>
                      <a:endParaRPr lang="en-CA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1.3 Mil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88530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0" y="139642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/>
              <a:t>Bridge Preferential Icing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198" y="2040250"/>
            <a:ext cx="2960372" cy="440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4395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0" y="139642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/>
              <a:t>Bridge Barriers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0" t="8921" r="8006"/>
          <a:stretch/>
        </p:blipFill>
        <p:spPr>
          <a:xfrm>
            <a:off x="1009402" y="1981199"/>
            <a:ext cx="6733310" cy="470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7065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53" y="1109472"/>
            <a:ext cx="7857744" cy="55534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19500" y="1733550"/>
            <a:ext cx="249420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Unstable Valley Walls</a:t>
            </a:r>
            <a:endParaRPr lang="en-CA" sz="2000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3467100" y="2350740"/>
            <a:ext cx="584354" cy="1178064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5093568" y="2350740"/>
            <a:ext cx="726207" cy="1178064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6950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2"/>
          <p:cNvSpPr txBox="1">
            <a:spLocks noChangeArrowheads="1"/>
          </p:cNvSpPr>
          <p:nvPr/>
        </p:nvSpPr>
        <p:spPr bwMode="auto">
          <a:xfrm>
            <a:off x="3616613" y="2483717"/>
            <a:ext cx="182329" cy="454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251" tIns="45125" rIns="90251" bIns="45125">
            <a:spAutoFit/>
          </a:bodyPr>
          <a:lstStyle>
            <a:lvl1pPr algn="l" defTabSz="9921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96888" algn="l" defTabSz="9921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92188" algn="l" defTabSz="9921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89075" algn="l" defTabSz="9921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85963" algn="l" defTabSz="9921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43163" defTabSz="992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00363" defTabSz="992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57563" defTabSz="992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14763" defTabSz="992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sz="2364"/>
          </a:p>
        </p:txBody>
      </p:sp>
      <p:sp>
        <p:nvSpPr>
          <p:cNvPr id="109571" name="Rectangle 3"/>
          <p:cNvSpPr>
            <a:spLocks noChangeArrowheads="1"/>
          </p:cNvSpPr>
          <p:nvPr/>
        </p:nvSpPr>
        <p:spPr bwMode="auto">
          <a:xfrm>
            <a:off x="2749262" y="1943967"/>
            <a:ext cx="302968" cy="167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01998" eaLnBrk="0" hangingPunct="0"/>
            <a:r>
              <a:rPr lang="en-US" sz="1091">
                <a:solidFill>
                  <a:srgbClr val="000000"/>
                </a:solidFill>
              </a:rPr>
              <a:t>DECK</a:t>
            </a:r>
            <a:endParaRPr lang="en-US" sz="2364">
              <a:latin typeface="Times New Roman" pitchFamily="18" charset="0"/>
            </a:endParaRPr>
          </a:p>
        </p:txBody>
      </p:sp>
      <p:sp>
        <p:nvSpPr>
          <p:cNvPr id="109572" name="Freeform 4"/>
          <p:cNvSpPr>
            <a:spLocks/>
          </p:cNvSpPr>
          <p:nvPr/>
        </p:nvSpPr>
        <p:spPr bwMode="auto">
          <a:xfrm>
            <a:off x="1207944" y="2433205"/>
            <a:ext cx="528205" cy="832716"/>
          </a:xfrm>
          <a:custGeom>
            <a:avLst/>
            <a:gdLst>
              <a:gd name="T0" fmla="*/ 535 w 1330"/>
              <a:gd name="T1" fmla="*/ 1164 h 2163"/>
              <a:gd name="T2" fmla="*/ 1330 w 1330"/>
              <a:gd name="T3" fmla="*/ 1164 h 2163"/>
              <a:gd name="T4" fmla="*/ 1330 w 1330"/>
              <a:gd name="T5" fmla="*/ 2163 h 2163"/>
              <a:gd name="T6" fmla="*/ 1164 w 1330"/>
              <a:gd name="T7" fmla="*/ 2163 h 2163"/>
              <a:gd name="T8" fmla="*/ 1129 w 1330"/>
              <a:gd name="T9" fmla="*/ 2021 h 2163"/>
              <a:gd name="T10" fmla="*/ 1040 w 1330"/>
              <a:gd name="T11" fmla="*/ 2041 h 2163"/>
              <a:gd name="T12" fmla="*/ 949 w 1330"/>
              <a:gd name="T13" fmla="*/ 2063 h 2163"/>
              <a:gd name="T14" fmla="*/ 973 w 1330"/>
              <a:gd name="T15" fmla="*/ 2163 h 2163"/>
              <a:gd name="T16" fmla="*/ 470 w 1330"/>
              <a:gd name="T17" fmla="*/ 2163 h 2163"/>
              <a:gd name="T18" fmla="*/ 470 w 1330"/>
              <a:gd name="T19" fmla="*/ 2041 h 2163"/>
              <a:gd name="T20" fmla="*/ 377 w 1330"/>
              <a:gd name="T21" fmla="*/ 2041 h 2163"/>
              <a:gd name="T22" fmla="*/ 286 w 1330"/>
              <a:gd name="T23" fmla="*/ 2041 h 2163"/>
              <a:gd name="T24" fmla="*/ 286 w 1330"/>
              <a:gd name="T25" fmla="*/ 2163 h 2163"/>
              <a:gd name="T26" fmla="*/ 0 w 1330"/>
              <a:gd name="T27" fmla="*/ 2163 h 2163"/>
              <a:gd name="T28" fmla="*/ 0 w 1330"/>
              <a:gd name="T29" fmla="*/ 0 h 2163"/>
              <a:gd name="T30" fmla="*/ 535 w 1330"/>
              <a:gd name="T31" fmla="*/ 0 h 2163"/>
              <a:gd name="T32" fmla="*/ 535 w 1330"/>
              <a:gd name="T33" fmla="*/ 1164 h 2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330" h="2163">
                <a:moveTo>
                  <a:pt x="535" y="1164"/>
                </a:moveTo>
                <a:lnTo>
                  <a:pt x="1330" y="1164"/>
                </a:lnTo>
                <a:lnTo>
                  <a:pt x="1330" y="2163"/>
                </a:lnTo>
                <a:lnTo>
                  <a:pt x="1164" y="2163"/>
                </a:lnTo>
                <a:lnTo>
                  <a:pt x="1129" y="2021"/>
                </a:lnTo>
                <a:lnTo>
                  <a:pt x="1040" y="2041"/>
                </a:lnTo>
                <a:lnTo>
                  <a:pt x="949" y="2063"/>
                </a:lnTo>
                <a:lnTo>
                  <a:pt x="973" y="2163"/>
                </a:lnTo>
                <a:lnTo>
                  <a:pt x="470" y="2163"/>
                </a:lnTo>
                <a:lnTo>
                  <a:pt x="470" y="2041"/>
                </a:lnTo>
                <a:lnTo>
                  <a:pt x="377" y="2041"/>
                </a:lnTo>
                <a:lnTo>
                  <a:pt x="286" y="2041"/>
                </a:lnTo>
                <a:lnTo>
                  <a:pt x="286" y="2163"/>
                </a:lnTo>
                <a:lnTo>
                  <a:pt x="0" y="2163"/>
                </a:lnTo>
                <a:lnTo>
                  <a:pt x="0" y="0"/>
                </a:lnTo>
                <a:lnTo>
                  <a:pt x="535" y="0"/>
                </a:lnTo>
                <a:lnTo>
                  <a:pt x="535" y="1164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573" name="Line 5"/>
          <p:cNvSpPr>
            <a:spLocks noChangeShapeType="1"/>
          </p:cNvSpPr>
          <p:nvPr/>
        </p:nvSpPr>
        <p:spPr bwMode="auto">
          <a:xfrm>
            <a:off x="1207944" y="2433204"/>
            <a:ext cx="213591" cy="144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574" name="Line 6"/>
          <p:cNvSpPr>
            <a:spLocks noChangeShapeType="1"/>
          </p:cNvSpPr>
          <p:nvPr/>
        </p:nvSpPr>
        <p:spPr bwMode="auto">
          <a:xfrm>
            <a:off x="1421535" y="2433205"/>
            <a:ext cx="1443" cy="44738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575" name="Line 7"/>
          <p:cNvSpPr>
            <a:spLocks noChangeShapeType="1"/>
          </p:cNvSpPr>
          <p:nvPr/>
        </p:nvSpPr>
        <p:spPr bwMode="auto">
          <a:xfrm>
            <a:off x="1421535" y="2880591"/>
            <a:ext cx="314614" cy="144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576" name="Line 8"/>
          <p:cNvSpPr>
            <a:spLocks noChangeShapeType="1"/>
          </p:cNvSpPr>
          <p:nvPr/>
        </p:nvSpPr>
        <p:spPr bwMode="auto">
          <a:xfrm>
            <a:off x="1421535" y="2880591"/>
            <a:ext cx="314614" cy="144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577" name="Freeform 9"/>
          <p:cNvSpPr>
            <a:spLocks/>
          </p:cNvSpPr>
          <p:nvPr/>
        </p:nvSpPr>
        <p:spPr bwMode="auto">
          <a:xfrm>
            <a:off x="1614921" y="3265921"/>
            <a:ext cx="310284" cy="1111250"/>
          </a:xfrm>
          <a:custGeom>
            <a:avLst/>
            <a:gdLst>
              <a:gd name="T0" fmla="*/ 0 w 784"/>
              <a:gd name="T1" fmla="*/ 0 h 2889"/>
              <a:gd name="T2" fmla="*/ 695 w 784"/>
              <a:gd name="T3" fmla="*/ 2889 h 2889"/>
              <a:gd name="T4" fmla="*/ 784 w 784"/>
              <a:gd name="T5" fmla="*/ 2868 h 2889"/>
              <a:gd name="T6" fmla="*/ 96 w 784"/>
              <a:gd name="T7" fmla="*/ 0 h 2889"/>
              <a:gd name="T8" fmla="*/ 0 w 784"/>
              <a:gd name="T9" fmla="*/ 0 h 28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4" h="2889">
                <a:moveTo>
                  <a:pt x="0" y="0"/>
                </a:moveTo>
                <a:lnTo>
                  <a:pt x="695" y="2889"/>
                </a:lnTo>
                <a:lnTo>
                  <a:pt x="784" y="2868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9494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578" name="Freeform 10"/>
          <p:cNvSpPr>
            <a:spLocks/>
          </p:cNvSpPr>
          <p:nvPr/>
        </p:nvSpPr>
        <p:spPr bwMode="auto">
          <a:xfrm>
            <a:off x="1603376" y="3213966"/>
            <a:ext cx="47625" cy="51955"/>
          </a:xfrm>
          <a:custGeom>
            <a:avLst/>
            <a:gdLst>
              <a:gd name="T0" fmla="*/ 90 w 122"/>
              <a:gd name="T1" fmla="*/ 0 h 133"/>
              <a:gd name="T2" fmla="*/ 122 w 122"/>
              <a:gd name="T3" fmla="*/ 133 h 133"/>
              <a:gd name="T4" fmla="*/ 26 w 122"/>
              <a:gd name="T5" fmla="*/ 133 h 133"/>
              <a:gd name="T6" fmla="*/ 0 w 122"/>
              <a:gd name="T7" fmla="*/ 22 h 133"/>
              <a:gd name="T8" fmla="*/ 46 w 122"/>
              <a:gd name="T9" fmla="*/ 11 h 133"/>
              <a:gd name="T10" fmla="*/ 90 w 122"/>
              <a:gd name="T11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2" h="133">
                <a:moveTo>
                  <a:pt x="90" y="0"/>
                </a:moveTo>
                <a:lnTo>
                  <a:pt x="122" y="133"/>
                </a:lnTo>
                <a:lnTo>
                  <a:pt x="26" y="133"/>
                </a:lnTo>
                <a:lnTo>
                  <a:pt x="0" y="22"/>
                </a:lnTo>
                <a:lnTo>
                  <a:pt x="46" y="11"/>
                </a:lnTo>
                <a:lnTo>
                  <a:pt x="90" y="0"/>
                </a:lnTo>
                <a:close/>
              </a:path>
            </a:pathLst>
          </a:custGeom>
          <a:solidFill>
            <a:srgbClr val="9494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579" name="Freeform 11"/>
          <p:cNvSpPr>
            <a:spLocks/>
          </p:cNvSpPr>
          <p:nvPr/>
        </p:nvSpPr>
        <p:spPr bwMode="auto">
          <a:xfrm>
            <a:off x="1639455" y="3211080"/>
            <a:ext cx="30307" cy="54841"/>
          </a:xfrm>
          <a:custGeom>
            <a:avLst/>
            <a:gdLst>
              <a:gd name="T0" fmla="*/ 0 w 80"/>
              <a:gd name="T1" fmla="*/ 9 h 142"/>
              <a:gd name="T2" fmla="*/ 32 w 80"/>
              <a:gd name="T3" fmla="*/ 142 h 142"/>
              <a:gd name="T4" fmla="*/ 80 w 80"/>
              <a:gd name="T5" fmla="*/ 142 h 142"/>
              <a:gd name="T6" fmla="*/ 45 w 80"/>
              <a:gd name="T7" fmla="*/ 0 h 142"/>
              <a:gd name="T8" fmla="*/ 0 w 80"/>
              <a:gd name="T9" fmla="*/ 9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0" h="142">
                <a:moveTo>
                  <a:pt x="0" y="9"/>
                </a:moveTo>
                <a:lnTo>
                  <a:pt x="32" y="142"/>
                </a:lnTo>
                <a:lnTo>
                  <a:pt x="80" y="142"/>
                </a:lnTo>
                <a:lnTo>
                  <a:pt x="45" y="0"/>
                </a:lnTo>
                <a:lnTo>
                  <a:pt x="0" y="9"/>
                </a:lnTo>
                <a:close/>
              </a:path>
            </a:pathLst>
          </a:custGeom>
          <a:solidFill>
            <a:srgbClr val="9494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580" name="Freeform 12"/>
          <p:cNvSpPr>
            <a:spLocks/>
          </p:cNvSpPr>
          <p:nvPr/>
        </p:nvSpPr>
        <p:spPr bwMode="auto">
          <a:xfrm>
            <a:off x="1651000" y="3265921"/>
            <a:ext cx="291523" cy="1102591"/>
          </a:xfrm>
          <a:custGeom>
            <a:avLst/>
            <a:gdLst>
              <a:gd name="T0" fmla="*/ 0 w 734"/>
              <a:gd name="T1" fmla="*/ 0 h 2868"/>
              <a:gd name="T2" fmla="*/ 688 w 734"/>
              <a:gd name="T3" fmla="*/ 2868 h 2868"/>
              <a:gd name="T4" fmla="*/ 734 w 734"/>
              <a:gd name="T5" fmla="*/ 2857 h 2868"/>
              <a:gd name="T6" fmla="*/ 48 w 734"/>
              <a:gd name="T7" fmla="*/ 0 h 2868"/>
              <a:gd name="T8" fmla="*/ 0 w 734"/>
              <a:gd name="T9" fmla="*/ 0 h 2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4" h="2868">
                <a:moveTo>
                  <a:pt x="0" y="0"/>
                </a:moveTo>
                <a:lnTo>
                  <a:pt x="688" y="2868"/>
                </a:lnTo>
                <a:lnTo>
                  <a:pt x="734" y="2857"/>
                </a:lnTo>
                <a:lnTo>
                  <a:pt x="48" y="0"/>
                </a:lnTo>
                <a:lnTo>
                  <a:pt x="0" y="0"/>
                </a:lnTo>
                <a:close/>
              </a:path>
            </a:pathLst>
          </a:custGeom>
          <a:solidFill>
            <a:srgbClr val="9494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581" name="Freeform 13"/>
          <p:cNvSpPr>
            <a:spLocks/>
          </p:cNvSpPr>
          <p:nvPr/>
        </p:nvSpPr>
        <p:spPr bwMode="auto">
          <a:xfrm>
            <a:off x="1586057" y="3222626"/>
            <a:ext cx="28864" cy="43295"/>
          </a:xfrm>
          <a:custGeom>
            <a:avLst/>
            <a:gdLst>
              <a:gd name="T0" fmla="*/ 0 w 71"/>
              <a:gd name="T1" fmla="*/ 11 h 111"/>
              <a:gd name="T2" fmla="*/ 24 w 71"/>
              <a:gd name="T3" fmla="*/ 111 h 111"/>
              <a:gd name="T4" fmla="*/ 71 w 71"/>
              <a:gd name="T5" fmla="*/ 111 h 111"/>
              <a:gd name="T6" fmla="*/ 45 w 71"/>
              <a:gd name="T7" fmla="*/ 0 h 111"/>
              <a:gd name="T8" fmla="*/ 0 w 71"/>
              <a:gd name="T9" fmla="*/ 11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" h="111">
                <a:moveTo>
                  <a:pt x="0" y="11"/>
                </a:moveTo>
                <a:lnTo>
                  <a:pt x="24" y="111"/>
                </a:lnTo>
                <a:lnTo>
                  <a:pt x="71" y="111"/>
                </a:lnTo>
                <a:lnTo>
                  <a:pt x="45" y="0"/>
                </a:lnTo>
                <a:lnTo>
                  <a:pt x="0" y="11"/>
                </a:lnTo>
                <a:close/>
              </a:path>
            </a:pathLst>
          </a:custGeom>
          <a:solidFill>
            <a:srgbClr val="9494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582" name="Freeform 14"/>
          <p:cNvSpPr>
            <a:spLocks/>
          </p:cNvSpPr>
          <p:nvPr/>
        </p:nvSpPr>
        <p:spPr bwMode="auto">
          <a:xfrm>
            <a:off x="1596160" y="3265921"/>
            <a:ext cx="292966" cy="1115579"/>
          </a:xfrm>
          <a:custGeom>
            <a:avLst/>
            <a:gdLst>
              <a:gd name="T0" fmla="*/ 0 w 742"/>
              <a:gd name="T1" fmla="*/ 0 h 2900"/>
              <a:gd name="T2" fmla="*/ 698 w 742"/>
              <a:gd name="T3" fmla="*/ 2900 h 2900"/>
              <a:gd name="T4" fmla="*/ 742 w 742"/>
              <a:gd name="T5" fmla="*/ 2889 h 2900"/>
              <a:gd name="T6" fmla="*/ 47 w 742"/>
              <a:gd name="T7" fmla="*/ 0 h 2900"/>
              <a:gd name="T8" fmla="*/ 0 w 742"/>
              <a:gd name="T9" fmla="*/ 0 h 2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42" h="2900">
                <a:moveTo>
                  <a:pt x="0" y="0"/>
                </a:moveTo>
                <a:lnTo>
                  <a:pt x="698" y="2900"/>
                </a:lnTo>
                <a:lnTo>
                  <a:pt x="742" y="2889"/>
                </a:lnTo>
                <a:lnTo>
                  <a:pt x="47" y="0"/>
                </a:lnTo>
                <a:lnTo>
                  <a:pt x="0" y="0"/>
                </a:lnTo>
                <a:close/>
              </a:path>
            </a:pathLst>
          </a:custGeom>
          <a:solidFill>
            <a:srgbClr val="9494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583" name="Freeform 15"/>
          <p:cNvSpPr>
            <a:spLocks/>
          </p:cNvSpPr>
          <p:nvPr/>
        </p:nvSpPr>
        <p:spPr bwMode="auto">
          <a:xfrm>
            <a:off x="1339273" y="3218296"/>
            <a:ext cx="38966" cy="47625"/>
          </a:xfrm>
          <a:custGeom>
            <a:avLst/>
            <a:gdLst>
              <a:gd name="T0" fmla="*/ 0 w 92"/>
              <a:gd name="T1" fmla="*/ 0 h 122"/>
              <a:gd name="T2" fmla="*/ 0 w 92"/>
              <a:gd name="T3" fmla="*/ 122 h 122"/>
              <a:gd name="T4" fmla="*/ 92 w 92"/>
              <a:gd name="T5" fmla="*/ 122 h 122"/>
              <a:gd name="T6" fmla="*/ 92 w 92"/>
              <a:gd name="T7" fmla="*/ 0 h 122"/>
              <a:gd name="T8" fmla="*/ 45 w 92"/>
              <a:gd name="T9" fmla="*/ 0 h 122"/>
              <a:gd name="T10" fmla="*/ 0 w 92"/>
              <a:gd name="T11" fmla="*/ 0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2" h="122">
                <a:moveTo>
                  <a:pt x="0" y="0"/>
                </a:moveTo>
                <a:lnTo>
                  <a:pt x="0" y="122"/>
                </a:lnTo>
                <a:lnTo>
                  <a:pt x="92" y="122"/>
                </a:lnTo>
                <a:lnTo>
                  <a:pt x="92" y="0"/>
                </a:lnTo>
                <a:lnTo>
                  <a:pt x="45" y="0"/>
                </a:lnTo>
                <a:lnTo>
                  <a:pt x="0" y="0"/>
                </a:lnTo>
                <a:close/>
              </a:path>
            </a:pathLst>
          </a:custGeom>
          <a:solidFill>
            <a:srgbClr val="9494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584" name="Rectangle 16"/>
          <p:cNvSpPr>
            <a:spLocks noChangeArrowheads="1"/>
          </p:cNvSpPr>
          <p:nvPr/>
        </p:nvSpPr>
        <p:spPr bwMode="auto">
          <a:xfrm>
            <a:off x="1321955" y="3218296"/>
            <a:ext cx="17318" cy="47625"/>
          </a:xfrm>
          <a:prstGeom prst="rect">
            <a:avLst/>
          </a:prstGeom>
          <a:solidFill>
            <a:srgbClr val="9494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585" name="Rectangle 17"/>
          <p:cNvSpPr>
            <a:spLocks noChangeArrowheads="1"/>
          </p:cNvSpPr>
          <p:nvPr/>
        </p:nvSpPr>
        <p:spPr bwMode="auto">
          <a:xfrm>
            <a:off x="1378239" y="3218296"/>
            <a:ext cx="17318" cy="47625"/>
          </a:xfrm>
          <a:prstGeom prst="rect">
            <a:avLst/>
          </a:prstGeom>
          <a:solidFill>
            <a:srgbClr val="9494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586" name="Rectangle 18"/>
          <p:cNvSpPr>
            <a:spLocks noChangeArrowheads="1"/>
          </p:cNvSpPr>
          <p:nvPr/>
        </p:nvSpPr>
        <p:spPr bwMode="auto">
          <a:xfrm>
            <a:off x="1339273" y="3265921"/>
            <a:ext cx="38966" cy="1078056"/>
          </a:xfrm>
          <a:prstGeom prst="rect">
            <a:avLst/>
          </a:prstGeom>
          <a:solidFill>
            <a:srgbClr val="9494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587" name="Rectangle 19"/>
          <p:cNvSpPr>
            <a:spLocks noChangeArrowheads="1"/>
          </p:cNvSpPr>
          <p:nvPr/>
        </p:nvSpPr>
        <p:spPr bwMode="auto">
          <a:xfrm>
            <a:off x="1321955" y="3265921"/>
            <a:ext cx="17318" cy="1078056"/>
          </a:xfrm>
          <a:prstGeom prst="rect">
            <a:avLst/>
          </a:prstGeom>
          <a:solidFill>
            <a:srgbClr val="9494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588" name="Rectangle 20"/>
          <p:cNvSpPr>
            <a:spLocks noChangeArrowheads="1"/>
          </p:cNvSpPr>
          <p:nvPr/>
        </p:nvSpPr>
        <p:spPr bwMode="auto">
          <a:xfrm>
            <a:off x="1378239" y="3265921"/>
            <a:ext cx="17318" cy="1078056"/>
          </a:xfrm>
          <a:prstGeom prst="rect">
            <a:avLst/>
          </a:prstGeom>
          <a:solidFill>
            <a:srgbClr val="9494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589" name="Line 21"/>
          <p:cNvSpPr>
            <a:spLocks noChangeShapeType="1"/>
          </p:cNvSpPr>
          <p:nvPr/>
        </p:nvSpPr>
        <p:spPr bwMode="auto">
          <a:xfrm flipH="1">
            <a:off x="1207944" y="3265921"/>
            <a:ext cx="528205" cy="144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590" name="Line 22"/>
          <p:cNvSpPr>
            <a:spLocks noChangeShapeType="1"/>
          </p:cNvSpPr>
          <p:nvPr/>
        </p:nvSpPr>
        <p:spPr bwMode="auto">
          <a:xfrm flipV="1">
            <a:off x="1207944" y="2433205"/>
            <a:ext cx="1443" cy="83271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591" name="Line 23"/>
          <p:cNvSpPr>
            <a:spLocks noChangeShapeType="1"/>
          </p:cNvSpPr>
          <p:nvPr/>
        </p:nvSpPr>
        <p:spPr bwMode="auto">
          <a:xfrm>
            <a:off x="1359477" y="3218295"/>
            <a:ext cx="36080" cy="144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592" name="Line 24"/>
          <p:cNvSpPr>
            <a:spLocks noChangeShapeType="1"/>
          </p:cNvSpPr>
          <p:nvPr/>
        </p:nvSpPr>
        <p:spPr bwMode="auto">
          <a:xfrm>
            <a:off x="1395558" y="3218295"/>
            <a:ext cx="1443" cy="112568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593" name="Line 25"/>
          <p:cNvSpPr>
            <a:spLocks noChangeShapeType="1"/>
          </p:cNvSpPr>
          <p:nvPr/>
        </p:nvSpPr>
        <p:spPr bwMode="auto">
          <a:xfrm flipH="1">
            <a:off x="1321955" y="4343977"/>
            <a:ext cx="73603" cy="144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594" name="Line 26"/>
          <p:cNvSpPr>
            <a:spLocks noChangeShapeType="1"/>
          </p:cNvSpPr>
          <p:nvPr/>
        </p:nvSpPr>
        <p:spPr bwMode="auto">
          <a:xfrm flipV="1">
            <a:off x="1321954" y="3218295"/>
            <a:ext cx="1444" cy="112568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595" name="Line 27"/>
          <p:cNvSpPr>
            <a:spLocks noChangeShapeType="1"/>
          </p:cNvSpPr>
          <p:nvPr/>
        </p:nvSpPr>
        <p:spPr bwMode="auto">
          <a:xfrm>
            <a:off x="1321955" y="3218295"/>
            <a:ext cx="37523" cy="144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596" name="Line 28"/>
          <p:cNvSpPr>
            <a:spLocks noChangeShapeType="1"/>
          </p:cNvSpPr>
          <p:nvPr/>
        </p:nvSpPr>
        <p:spPr bwMode="auto">
          <a:xfrm>
            <a:off x="1378239" y="3218295"/>
            <a:ext cx="1443" cy="112568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597" name="Line 29"/>
          <p:cNvSpPr>
            <a:spLocks noChangeShapeType="1"/>
          </p:cNvSpPr>
          <p:nvPr/>
        </p:nvSpPr>
        <p:spPr bwMode="auto">
          <a:xfrm>
            <a:off x="1339273" y="3218295"/>
            <a:ext cx="2886" cy="112568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598" name="Line 30"/>
          <p:cNvSpPr>
            <a:spLocks noChangeShapeType="1"/>
          </p:cNvSpPr>
          <p:nvPr/>
        </p:nvSpPr>
        <p:spPr bwMode="auto">
          <a:xfrm flipV="1">
            <a:off x="1620694" y="3211081"/>
            <a:ext cx="36079" cy="721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599" name="Line 31"/>
          <p:cNvSpPr>
            <a:spLocks noChangeShapeType="1"/>
          </p:cNvSpPr>
          <p:nvPr/>
        </p:nvSpPr>
        <p:spPr bwMode="auto">
          <a:xfrm flipH="1">
            <a:off x="1586057" y="3218296"/>
            <a:ext cx="34636" cy="721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600" name="Line 32"/>
          <p:cNvSpPr>
            <a:spLocks noChangeShapeType="1"/>
          </p:cNvSpPr>
          <p:nvPr/>
        </p:nvSpPr>
        <p:spPr bwMode="auto">
          <a:xfrm>
            <a:off x="1586058" y="3225512"/>
            <a:ext cx="285750" cy="11559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601" name="Line 33"/>
          <p:cNvSpPr>
            <a:spLocks noChangeShapeType="1"/>
          </p:cNvSpPr>
          <p:nvPr/>
        </p:nvSpPr>
        <p:spPr bwMode="auto">
          <a:xfrm flipV="1">
            <a:off x="1871808" y="4365625"/>
            <a:ext cx="70715" cy="158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602" name="Line 34"/>
          <p:cNvSpPr>
            <a:spLocks noChangeShapeType="1"/>
          </p:cNvSpPr>
          <p:nvPr/>
        </p:nvSpPr>
        <p:spPr bwMode="auto">
          <a:xfrm flipH="1" flipV="1">
            <a:off x="1656773" y="3211080"/>
            <a:ext cx="285750" cy="115454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603" name="Line 35"/>
          <p:cNvSpPr>
            <a:spLocks noChangeShapeType="1"/>
          </p:cNvSpPr>
          <p:nvPr/>
        </p:nvSpPr>
        <p:spPr bwMode="auto">
          <a:xfrm>
            <a:off x="1639455" y="3213967"/>
            <a:ext cx="285750" cy="115454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604" name="Line 36"/>
          <p:cNvSpPr>
            <a:spLocks noChangeShapeType="1"/>
          </p:cNvSpPr>
          <p:nvPr/>
        </p:nvSpPr>
        <p:spPr bwMode="auto">
          <a:xfrm>
            <a:off x="1603376" y="3222626"/>
            <a:ext cx="285750" cy="115454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605" name="Freeform 37"/>
          <p:cNvSpPr>
            <a:spLocks/>
          </p:cNvSpPr>
          <p:nvPr/>
        </p:nvSpPr>
        <p:spPr bwMode="auto">
          <a:xfrm>
            <a:off x="7015308" y="2433205"/>
            <a:ext cx="539750" cy="832716"/>
          </a:xfrm>
          <a:custGeom>
            <a:avLst/>
            <a:gdLst>
              <a:gd name="T0" fmla="*/ 890 w 1360"/>
              <a:gd name="T1" fmla="*/ 2041 h 2163"/>
              <a:gd name="T2" fmla="*/ 890 w 1360"/>
              <a:gd name="T3" fmla="*/ 2163 h 2163"/>
              <a:gd name="T4" fmla="*/ 387 w 1360"/>
              <a:gd name="T5" fmla="*/ 2163 h 2163"/>
              <a:gd name="T6" fmla="*/ 411 w 1360"/>
              <a:gd name="T7" fmla="*/ 2063 h 2163"/>
              <a:gd name="T8" fmla="*/ 322 w 1360"/>
              <a:gd name="T9" fmla="*/ 2041 h 2163"/>
              <a:gd name="T10" fmla="*/ 231 w 1360"/>
              <a:gd name="T11" fmla="*/ 2019 h 2163"/>
              <a:gd name="T12" fmla="*/ 197 w 1360"/>
              <a:gd name="T13" fmla="*/ 2163 h 2163"/>
              <a:gd name="T14" fmla="*/ 0 w 1360"/>
              <a:gd name="T15" fmla="*/ 2163 h 2163"/>
              <a:gd name="T16" fmla="*/ 0 w 1360"/>
              <a:gd name="T17" fmla="*/ 1164 h 2163"/>
              <a:gd name="T18" fmla="*/ 825 w 1360"/>
              <a:gd name="T19" fmla="*/ 1164 h 2163"/>
              <a:gd name="T20" fmla="*/ 825 w 1360"/>
              <a:gd name="T21" fmla="*/ 0 h 2163"/>
              <a:gd name="T22" fmla="*/ 1360 w 1360"/>
              <a:gd name="T23" fmla="*/ 0 h 2163"/>
              <a:gd name="T24" fmla="*/ 1360 w 1360"/>
              <a:gd name="T25" fmla="*/ 2163 h 2163"/>
              <a:gd name="T26" fmla="*/ 1076 w 1360"/>
              <a:gd name="T27" fmla="*/ 2163 h 2163"/>
              <a:gd name="T28" fmla="*/ 1076 w 1360"/>
              <a:gd name="T29" fmla="*/ 2041 h 2163"/>
              <a:gd name="T30" fmla="*/ 983 w 1360"/>
              <a:gd name="T31" fmla="*/ 2041 h 2163"/>
              <a:gd name="T32" fmla="*/ 890 w 1360"/>
              <a:gd name="T33" fmla="*/ 2041 h 2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360" h="2163">
                <a:moveTo>
                  <a:pt x="890" y="2041"/>
                </a:moveTo>
                <a:lnTo>
                  <a:pt x="890" y="2163"/>
                </a:lnTo>
                <a:lnTo>
                  <a:pt x="387" y="2163"/>
                </a:lnTo>
                <a:lnTo>
                  <a:pt x="411" y="2063"/>
                </a:lnTo>
                <a:lnTo>
                  <a:pt x="322" y="2041"/>
                </a:lnTo>
                <a:lnTo>
                  <a:pt x="231" y="2019"/>
                </a:lnTo>
                <a:lnTo>
                  <a:pt x="197" y="2163"/>
                </a:lnTo>
                <a:lnTo>
                  <a:pt x="0" y="2163"/>
                </a:lnTo>
                <a:lnTo>
                  <a:pt x="0" y="1164"/>
                </a:lnTo>
                <a:lnTo>
                  <a:pt x="825" y="1164"/>
                </a:lnTo>
                <a:lnTo>
                  <a:pt x="825" y="0"/>
                </a:lnTo>
                <a:lnTo>
                  <a:pt x="1360" y="0"/>
                </a:lnTo>
                <a:lnTo>
                  <a:pt x="1360" y="2163"/>
                </a:lnTo>
                <a:lnTo>
                  <a:pt x="1076" y="2163"/>
                </a:lnTo>
                <a:lnTo>
                  <a:pt x="1076" y="2041"/>
                </a:lnTo>
                <a:lnTo>
                  <a:pt x="983" y="2041"/>
                </a:lnTo>
                <a:lnTo>
                  <a:pt x="890" y="2041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606" name="Line 38"/>
          <p:cNvSpPr>
            <a:spLocks noChangeShapeType="1"/>
          </p:cNvSpPr>
          <p:nvPr/>
        </p:nvSpPr>
        <p:spPr bwMode="auto">
          <a:xfrm flipH="1">
            <a:off x="7342910" y="2433204"/>
            <a:ext cx="212148" cy="144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607" name="Line 39"/>
          <p:cNvSpPr>
            <a:spLocks noChangeShapeType="1"/>
          </p:cNvSpPr>
          <p:nvPr/>
        </p:nvSpPr>
        <p:spPr bwMode="auto">
          <a:xfrm>
            <a:off x="7342909" y="2433205"/>
            <a:ext cx="1444" cy="44738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608" name="Line 40"/>
          <p:cNvSpPr>
            <a:spLocks noChangeShapeType="1"/>
          </p:cNvSpPr>
          <p:nvPr/>
        </p:nvSpPr>
        <p:spPr bwMode="auto">
          <a:xfrm flipH="1">
            <a:off x="7015307" y="2880591"/>
            <a:ext cx="327602" cy="144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609" name="Line 41"/>
          <p:cNvSpPr>
            <a:spLocks noChangeShapeType="1"/>
          </p:cNvSpPr>
          <p:nvPr/>
        </p:nvSpPr>
        <p:spPr bwMode="auto">
          <a:xfrm flipH="1">
            <a:off x="7015307" y="2880591"/>
            <a:ext cx="327602" cy="144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610" name="Freeform 42"/>
          <p:cNvSpPr>
            <a:spLocks/>
          </p:cNvSpPr>
          <p:nvPr/>
        </p:nvSpPr>
        <p:spPr bwMode="auto">
          <a:xfrm>
            <a:off x="6839239" y="3265921"/>
            <a:ext cx="310284" cy="1111250"/>
          </a:xfrm>
          <a:custGeom>
            <a:avLst/>
            <a:gdLst>
              <a:gd name="T0" fmla="*/ 784 w 784"/>
              <a:gd name="T1" fmla="*/ 0 h 2888"/>
              <a:gd name="T2" fmla="*/ 89 w 784"/>
              <a:gd name="T3" fmla="*/ 2888 h 2888"/>
              <a:gd name="T4" fmla="*/ 0 w 784"/>
              <a:gd name="T5" fmla="*/ 2868 h 2888"/>
              <a:gd name="T6" fmla="*/ 689 w 784"/>
              <a:gd name="T7" fmla="*/ 0 h 2888"/>
              <a:gd name="T8" fmla="*/ 784 w 784"/>
              <a:gd name="T9" fmla="*/ 0 h 28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4" h="2888">
                <a:moveTo>
                  <a:pt x="784" y="0"/>
                </a:moveTo>
                <a:lnTo>
                  <a:pt x="89" y="2888"/>
                </a:lnTo>
                <a:lnTo>
                  <a:pt x="0" y="2868"/>
                </a:lnTo>
                <a:lnTo>
                  <a:pt x="689" y="0"/>
                </a:lnTo>
                <a:lnTo>
                  <a:pt x="784" y="0"/>
                </a:lnTo>
                <a:close/>
              </a:path>
            </a:pathLst>
          </a:custGeom>
          <a:solidFill>
            <a:srgbClr val="9494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611" name="Freeform 43"/>
          <p:cNvSpPr>
            <a:spLocks/>
          </p:cNvSpPr>
          <p:nvPr/>
        </p:nvSpPr>
        <p:spPr bwMode="auto">
          <a:xfrm>
            <a:off x="7112001" y="3213966"/>
            <a:ext cx="49068" cy="51955"/>
          </a:xfrm>
          <a:custGeom>
            <a:avLst/>
            <a:gdLst>
              <a:gd name="T0" fmla="*/ 121 w 121"/>
              <a:gd name="T1" fmla="*/ 22 h 133"/>
              <a:gd name="T2" fmla="*/ 95 w 121"/>
              <a:gd name="T3" fmla="*/ 133 h 133"/>
              <a:gd name="T4" fmla="*/ 0 w 121"/>
              <a:gd name="T5" fmla="*/ 133 h 133"/>
              <a:gd name="T6" fmla="*/ 32 w 121"/>
              <a:gd name="T7" fmla="*/ 0 h 133"/>
              <a:gd name="T8" fmla="*/ 77 w 121"/>
              <a:gd name="T9" fmla="*/ 11 h 133"/>
              <a:gd name="T10" fmla="*/ 121 w 121"/>
              <a:gd name="T11" fmla="*/ 22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1" h="133">
                <a:moveTo>
                  <a:pt x="121" y="22"/>
                </a:moveTo>
                <a:lnTo>
                  <a:pt x="95" y="133"/>
                </a:lnTo>
                <a:lnTo>
                  <a:pt x="0" y="133"/>
                </a:lnTo>
                <a:lnTo>
                  <a:pt x="32" y="0"/>
                </a:lnTo>
                <a:lnTo>
                  <a:pt x="77" y="11"/>
                </a:lnTo>
                <a:lnTo>
                  <a:pt x="121" y="22"/>
                </a:lnTo>
                <a:close/>
              </a:path>
            </a:pathLst>
          </a:custGeom>
          <a:solidFill>
            <a:srgbClr val="9494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612" name="Freeform 44"/>
          <p:cNvSpPr>
            <a:spLocks/>
          </p:cNvSpPr>
          <p:nvPr/>
        </p:nvSpPr>
        <p:spPr bwMode="auto">
          <a:xfrm>
            <a:off x="7093240" y="3211080"/>
            <a:ext cx="31750" cy="54841"/>
          </a:xfrm>
          <a:custGeom>
            <a:avLst/>
            <a:gdLst>
              <a:gd name="T0" fmla="*/ 80 w 80"/>
              <a:gd name="T1" fmla="*/ 11 h 144"/>
              <a:gd name="T2" fmla="*/ 48 w 80"/>
              <a:gd name="T3" fmla="*/ 144 h 144"/>
              <a:gd name="T4" fmla="*/ 0 w 80"/>
              <a:gd name="T5" fmla="*/ 144 h 144"/>
              <a:gd name="T6" fmla="*/ 34 w 80"/>
              <a:gd name="T7" fmla="*/ 0 h 144"/>
              <a:gd name="T8" fmla="*/ 80 w 80"/>
              <a:gd name="T9" fmla="*/ 11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0" h="144">
                <a:moveTo>
                  <a:pt x="80" y="11"/>
                </a:moveTo>
                <a:lnTo>
                  <a:pt x="48" y="144"/>
                </a:lnTo>
                <a:lnTo>
                  <a:pt x="0" y="144"/>
                </a:lnTo>
                <a:lnTo>
                  <a:pt x="34" y="0"/>
                </a:lnTo>
                <a:lnTo>
                  <a:pt x="80" y="11"/>
                </a:lnTo>
                <a:close/>
              </a:path>
            </a:pathLst>
          </a:custGeom>
          <a:solidFill>
            <a:srgbClr val="9494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613" name="Freeform 45"/>
          <p:cNvSpPr>
            <a:spLocks/>
          </p:cNvSpPr>
          <p:nvPr/>
        </p:nvSpPr>
        <p:spPr bwMode="auto">
          <a:xfrm>
            <a:off x="6821921" y="3265921"/>
            <a:ext cx="290079" cy="1102591"/>
          </a:xfrm>
          <a:custGeom>
            <a:avLst/>
            <a:gdLst>
              <a:gd name="T0" fmla="*/ 734 w 734"/>
              <a:gd name="T1" fmla="*/ 0 h 2868"/>
              <a:gd name="T2" fmla="*/ 45 w 734"/>
              <a:gd name="T3" fmla="*/ 2868 h 2868"/>
              <a:gd name="T4" fmla="*/ 0 w 734"/>
              <a:gd name="T5" fmla="*/ 2857 h 2868"/>
              <a:gd name="T6" fmla="*/ 686 w 734"/>
              <a:gd name="T7" fmla="*/ 0 h 2868"/>
              <a:gd name="T8" fmla="*/ 734 w 734"/>
              <a:gd name="T9" fmla="*/ 0 h 2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4" h="2868">
                <a:moveTo>
                  <a:pt x="734" y="0"/>
                </a:moveTo>
                <a:lnTo>
                  <a:pt x="45" y="2868"/>
                </a:lnTo>
                <a:lnTo>
                  <a:pt x="0" y="2857"/>
                </a:lnTo>
                <a:lnTo>
                  <a:pt x="686" y="0"/>
                </a:lnTo>
                <a:lnTo>
                  <a:pt x="734" y="0"/>
                </a:lnTo>
                <a:close/>
              </a:path>
            </a:pathLst>
          </a:custGeom>
          <a:solidFill>
            <a:srgbClr val="9494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614" name="Freeform 46"/>
          <p:cNvSpPr>
            <a:spLocks/>
          </p:cNvSpPr>
          <p:nvPr/>
        </p:nvSpPr>
        <p:spPr bwMode="auto">
          <a:xfrm>
            <a:off x="6873876" y="3265921"/>
            <a:ext cx="295852" cy="1114136"/>
          </a:xfrm>
          <a:custGeom>
            <a:avLst/>
            <a:gdLst>
              <a:gd name="T0" fmla="*/ 695 w 742"/>
              <a:gd name="T1" fmla="*/ 0 h 2899"/>
              <a:gd name="T2" fmla="*/ 0 w 742"/>
              <a:gd name="T3" fmla="*/ 2888 h 2899"/>
              <a:gd name="T4" fmla="*/ 46 w 742"/>
              <a:gd name="T5" fmla="*/ 2899 h 2899"/>
              <a:gd name="T6" fmla="*/ 742 w 742"/>
              <a:gd name="T7" fmla="*/ 0 h 2899"/>
              <a:gd name="T8" fmla="*/ 695 w 742"/>
              <a:gd name="T9" fmla="*/ 0 h 28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42" h="2899">
                <a:moveTo>
                  <a:pt x="695" y="0"/>
                </a:moveTo>
                <a:lnTo>
                  <a:pt x="0" y="2888"/>
                </a:lnTo>
                <a:lnTo>
                  <a:pt x="46" y="2899"/>
                </a:lnTo>
                <a:lnTo>
                  <a:pt x="742" y="0"/>
                </a:lnTo>
                <a:lnTo>
                  <a:pt x="695" y="0"/>
                </a:lnTo>
                <a:close/>
              </a:path>
            </a:pathLst>
          </a:custGeom>
          <a:solidFill>
            <a:srgbClr val="9494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615" name="Freeform 47"/>
          <p:cNvSpPr>
            <a:spLocks/>
          </p:cNvSpPr>
          <p:nvPr/>
        </p:nvSpPr>
        <p:spPr bwMode="auto">
          <a:xfrm>
            <a:off x="7149523" y="3222626"/>
            <a:ext cx="28864" cy="43295"/>
          </a:xfrm>
          <a:custGeom>
            <a:avLst/>
            <a:gdLst>
              <a:gd name="T0" fmla="*/ 71 w 71"/>
              <a:gd name="T1" fmla="*/ 11 h 111"/>
              <a:gd name="T2" fmla="*/ 47 w 71"/>
              <a:gd name="T3" fmla="*/ 111 h 111"/>
              <a:gd name="T4" fmla="*/ 0 w 71"/>
              <a:gd name="T5" fmla="*/ 111 h 111"/>
              <a:gd name="T6" fmla="*/ 26 w 71"/>
              <a:gd name="T7" fmla="*/ 0 h 111"/>
              <a:gd name="T8" fmla="*/ 71 w 71"/>
              <a:gd name="T9" fmla="*/ 11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" h="111">
                <a:moveTo>
                  <a:pt x="71" y="11"/>
                </a:moveTo>
                <a:lnTo>
                  <a:pt x="47" y="111"/>
                </a:lnTo>
                <a:lnTo>
                  <a:pt x="0" y="111"/>
                </a:lnTo>
                <a:lnTo>
                  <a:pt x="26" y="0"/>
                </a:lnTo>
                <a:lnTo>
                  <a:pt x="71" y="11"/>
                </a:lnTo>
                <a:close/>
              </a:path>
            </a:pathLst>
          </a:custGeom>
          <a:solidFill>
            <a:srgbClr val="9494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616" name="Rectangle 48"/>
          <p:cNvSpPr>
            <a:spLocks noChangeArrowheads="1"/>
          </p:cNvSpPr>
          <p:nvPr/>
        </p:nvSpPr>
        <p:spPr bwMode="auto">
          <a:xfrm>
            <a:off x="7386205" y="3265921"/>
            <a:ext cx="37523" cy="1078056"/>
          </a:xfrm>
          <a:prstGeom prst="rect">
            <a:avLst/>
          </a:prstGeom>
          <a:solidFill>
            <a:srgbClr val="9494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617" name="Freeform 49"/>
          <p:cNvSpPr>
            <a:spLocks/>
          </p:cNvSpPr>
          <p:nvPr/>
        </p:nvSpPr>
        <p:spPr bwMode="auto">
          <a:xfrm>
            <a:off x="7386205" y="3218296"/>
            <a:ext cx="37523" cy="47625"/>
          </a:xfrm>
          <a:custGeom>
            <a:avLst/>
            <a:gdLst>
              <a:gd name="T0" fmla="*/ 0 w 92"/>
              <a:gd name="T1" fmla="*/ 122 h 122"/>
              <a:gd name="T2" fmla="*/ 92 w 92"/>
              <a:gd name="T3" fmla="*/ 122 h 122"/>
              <a:gd name="T4" fmla="*/ 92 w 92"/>
              <a:gd name="T5" fmla="*/ 0 h 122"/>
              <a:gd name="T6" fmla="*/ 46 w 92"/>
              <a:gd name="T7" fmla="*/ 0 h 122"/>
              <a:gd name="T8" fmla="*/ 0 w 92"/>
              <a:gd name="T9" fmla="*/ 0 h 122"/>
              <a:gd name="T10" fmla="*/ 0 w 92"/>
              <a:gd name="T11" fmla="*/ 122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2" h="122">
                <a:moveTo>
                  <a:pt x="0" y="122"/>
                </a:moveTo>
                <a:lnTo>
                  <a:pt x="92" y="122"/>
                </a:lnTo>
                <a:lnTo>
                  <a:pt x="92" y="0"/>
                </a:lnTo>
                <a:lnTo>
                  <a:pt x="46" y="0"/>
                </a:lnTo>
                <a:lnTo>
                  <a:pt x="0" y="0"/>
                </a:lnTo>
                <a:lnTo>
                  <a:pt x="0" y="122"/>
                </a:lnTo>
                <a:close/>
              </a:path>
            </a:pathLst>
          </a:custGeom>
          <a:solidFill>
            <a:srgbClr val="9494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618" name="Rectangle 50"/>
          <p:cNvSpPr>
            <a:spLocks noChangeArrowheads="1"/>
          </p:cNvSpPr>
          <p:nvPr/>
        </p:nvSpPr>
        <p:spPr bwMode="auto">
          <a:xfrm>
            <a:off x="7367444" y="3265921"/>
            <a:ext cx="18761" cy="1078056"/>
          </a:xfrm>
          <a:prstGeom prst="rect">
            <a:avLst/>
          </a:prstGeom>
          <a:solidFill>
            <a:srgbClr val="9494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619" name="Rectangle 51"/>
          <p:cNvSpPr>
            <a:spLocks noChangeArrowheads="1"/>
          </p:cNvSpPr>
          <p:nvPr/>
        </p:nvSpPr>
        <p:spPr bwMode="auto">
          <a:xfrm>
            <a:off x="7423727" y="3265921"/>
            <a:ext cx="18762" cy="1078056"/>
          </a:xfrm>
          <a:prstGeom prst="rect">
            <a:avLst/>
          </a:prstGeom>
          <a:solidFill>
            <a:srgbClr val="9494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620" name="Rectangle 52"/>
          <p:cNvSpPr>
            <a:spLocks noChangeArrowheads="1"/>
          </p:cNvSpPr>
          <p:nvPr/>
        </p:nvSpPr>
        <p:spPr bwMode="auto">
          <a:xfrm>
            <a:off x="7423727" y="3218296"/>
            <a:ext cx="18762" cy="47625"/>
          </a:xfrm>
          <a:prstGeom prst="rect">
            <a:avLst/>
          </a:prstGeom>
          <a:solidFill>
            <a:srgbClr val="9494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621" name="Rectangle 53"/>
          <p:cNvSpPr>
            <a:spLocks noChangeArrowheads="1"/>
          </p:cNvSpPr>
          <p:nvPr/>
        </p:nvSpPr>
        <p:spPr bwMode="auto">
          <a:xfrm>
            <a:off x="7367444" y="3218296"/>
            <a:ext cx="18761" cy="47625"/>
          </a:xfrm>
          <a:prstGeom prst="rect">
            <a:avLst/>
          </a:prstGeom>
          <a:solidFill>
            <a:srgbClr val="9494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622" name="Line 54"/>
          <p:cNvSpPr>
            <a:spLocks noChangeShapeType="1"/>
          </p:cNvSpPr>
          <p:nvPr/>
        </p:nvSpPr>
        <p:spPr bwMode="auto">
          <a:xfrm>
            <a:off x="7015308" y="3265921"/>
            <a:ext cx="539750" cy="144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623" name="Line 55"/>
          <p:cNvSpPr>
            <a:spLocks noChangeShapeType="1"/>
          </p:cNvSpPr>
          <p:nvPr/>
        </p:nvSpPr>
        <p:spPr bwMode="auto">
          <a:xfrm flipV="1">
            <a:off x="7555058" y="2433205"/>
            <a:ext cx="1443" cy="83271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624" name="Line 56"/>
          <p:cNvSpPr>
            <a:spLocks noChangeShapeType="1"/>
          </p:cNvSpPr>
          <p:nvPr/>
        </p:nvSpPr>
        <p:spPr bwMode="auto">
          <a:xfrm flipH="1">
            <a:off x="7367444" y="3218295"/>
            <a:ext cx="38965" cy="144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625" name="Line 57"/>
          <p:cNvSpPr>
            <a:spLocks noChangeShapeType="1"/>
          </p:cNvSpPr>
          <p:nvPr/>
        </p:nvSpPr>
        <p:spPr bwMode="auto">
          <a:xfrm>
            <a:off x="7367444" y="3218295"/>
            <a:ext cx="1443" cy="112568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626" name="Line 58"/>
          <p:cNvSpPr>
            <a:spLocks noChangeShapeType="1"/>
          </p:cNvSpPr>
          <p:nvPr/>
        </p:nvSpPr>
        <p:spPr bwMode="auto">
          <a:xfrm>
            <a:off x="7367444" y="4343977"/>
            <a:ext cx="75045" cy="144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627" name="Line 59"/>
          <p:cNvSpPr>
            <a:spLocks noChangeShapeType="1"/>
          </p:cNvSpPr>
          <p:nvPr/>
        </p:nvSpPr>
        <p:spPr bwMode="auto">
          <a:xfrm flipV="1">
            <a:off x="7442489" y="3218295"/>
            <a:ext cx="1443" cy="112568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628" name="Line 60"/>
          <p:cNvSpPr>
            <a:spLocks noChangeShapeType="1"/>
          </p:cNvSpPr>
          <p:nvPr/>
        </p:nvSpPr>
        <p:spPr bwMode="auto">
          <a:xfrm flipH="1">
            <a:off x="7406409" y="3218295"/>
            <a:ext cx="36080" cy="144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629" name="Line 61"/>
          <p:cNvSpPr>
            <a:spLocks noChangeShapeType="1"/>
          </p:cNvSpPr>
          <p:nvPr/>
        </p:nvSpPr>
        <p:spPr bwMode="auto">
          <a:xfrm>
            <a:off x="7386204" y="3218295"/>
            <a:ext cx="1444" cy="112568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630" name="Line 62"/>
          <p:cNvSpPr>
            <a:spLocks noChangeShapeType="1"/>
          </p:cNvSpPr>
          <p:nvPr/>
        </p:nvSpPr>
        <p:spPr bwMode="auto">
          <a:xfrm>
            <a:off x="7423727" y="3218295"/>
            <a:ext cx="1444" cy="112568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631" name="Line 63"/>
          <p:cNvSpPr>
            <a:spLocks noChangeShapeType="1"/>
          </p:cNvSpPr>
          <p:nvPr/>
        </p:nvSpPr>
        <p:spPr bwMode="auto">
          <a:xfrm flipH="1" flipV="1">
            <a:off x="7107671" y="3211081"/>
            <a:ext cx="34636" cy="721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632" name="Line 64"/>
          <p:cNvSpPr>
            <a:spLocks noChangeShapeType="1"/>
          </p:cNvSpPr>
          <p:nvPr/>
        </p:nvSpPr>
        <p:spPr bwMode="auto">
          <a:xfrm>
            <a:off x="7142308" y="3218296"/>
            <a:ext cx="36079" cy="721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633" name="Line 65"/>
          <p:cNvSpPr>
            <a:spLocks noChangeShapeType="1"/>
          </p:cNvSpPr>
          <p:nvPr/>
        </p:nvSpPr>
        <p:spPr bwMode="auto">
          <a:xfrm flipH="1">
            <a:off x="6892637" y="3225512"/>
            <a:ext cx="285750" cy="115454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634" name="Line 66"/>
          <p:cNvSpPr>
            <a:spLocks noChangeShapeType="1"/>
          </p:cNvSpPr>
          <p:nvPr/>
        </p:nvSpPr>
        <p:spPr bwMode="auto">
          <a:xfrm flipH="1" flipV="1">
            <a:off x="6821922" y="4365626"/>
            <a:ext cx="70715" cy="1443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635" name="Line 67"/>
          <p:cNvSpPr>
            <a:spLocks noChangeShapeType="1"/>
          </p:cNvSpPr>
          <p:nvPr/>
        </p:nvSpPr>
        <p:spPr bwMode="auto">
          <a:xfrm flipV="1">
            <a:off x="6821921" y="3211080"/>
            <a:ext cx="285750" cy="115454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636" name="Line 68"/>
          <p:cNvSpPr>
            <a:spLocks noChangeShapeType="1"/>
          </p:cNvSpPr>
          <p:nvPr/>
        </p:nvSpPr>
        <p:spPr bwMode="auto">
          <a:xfrm flipH="1">
            <a:off x="6839240" y="3213967"/>
            <a:ext cx="285750" cy="115454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637" name="Line 69"/>
          <p:cNvSpPr>
            <a:spLocks noChangeShapeType="1"/>
          </p:cNvSpPr>
          <p:nvPr/>
        </p:nvSpPr>
        <p:spPr bwMode="auto">
          <a:xfrm flipH="1">
            <a:off x="6873875" y="3222626"/>
            <a:ext cx="287193" cy="115454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638" name="Rectangle 70"/>
          <p:cNvSpPr>
            <a:spLocks noChangeArrowheads="1"/>
          </p:cNvSpPr>
          <p:nvPr/>
        </p:nvSpPr>
        <p:spPr bwMode="auto">
          <a:xfrm>
            <a:off x="1466273" y="2433205"/>
            <a:ext cx="2935432" cy="70716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639" name="Rectangle 71"/>
          <p:cNvSpPr>
            <a:spLocks noChangeArrowheads="1"/>
          </p:cNvSpPr>
          <p:nvPr/>
        </p:nvSpPr>
        <p:spPr bwMode="auto">
          <a:xfrm>
            <a:off x="4401705" y="2433205"/>
            <a:ext cx="2912341" cy="70716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640" name="Line 72"/>
          <p:cNvSpPr>
            <a:spLocks noChangeShapeType="1"/>
          </p:cNvSpPr>
          <p:nvPr/>
        </p:nvSpPr>
        <p:spPr bwMode="auto">
          <a:xfrm>
            <a:off x="1466273" y="2433204"/>
            <a:ext cx="5847773" cy="144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641" name="Line 73"/>
          <p:cNvSpPr>
            <a:spLocks noChangeShapeType="1"/>
          </p:cNvSpPr>
          <p:nvPr/>
        </p:nvSpPr>
        <p:spPr bwMode="auto">
          <a:xfrm>
            <a:off x="1466273" y="2508250"/>
            <a:ext cx="2935432" cy="1444"/>
          </a:xfrm>
          <a:prstGeom prst="line">
            <a:avLst/>
          </a:prstGeom>
          <a:noFill/>
          <a:ln w="127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642" name="Line 74"/>
          <p:cNvSpPr>
            <a:spLocks noChangeShapeType="1"/>
          </p:cNvSpPr>
          <p:nvPr/>
        </p:nvSpPr>
        <p:spPr bwMode="auto">
          <a:xfrm>
            <a:off x="1466273" y="2620818"/>
            <a:ext cx="2935432" cy="1444"/>
          </a:xfrm>
          <a:prstGeom prst="line">
            <a:avLst/>
          </a:prstGeom>
          <a:noFill/>
          <a:ln w="127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643" name="Line 75"/>
          <p:cNvSpPr>
            <a:spLocks noChangeShapeType="1"/>
          </p:cNvSpPr>
          <p:nvPr/>
        </p:nvSpPr>
        <p:spPr bwMode="auto">
          <a:xfrm>
            <a:off x="1466273" y="2733386"/>
            <a:ext cx="2935432" cy="1444"/>
          </a:xfrm>
          <a:prstGeom prst="line">
            <a:avLst/>
          </a:prstGeom>
          <a:noFill/>
          <a:ln w="127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644" name="Rectangle 76"/>
          <p:cNvSpPr>
            <a:spLocks noChangeArrowheads="1"/>
          </p:cNvSpPr>
          <p:nvPr/>
        </p:nvSpPr>
        <p:spPr bwMode="auto">
          <a:xfrm>
            <a:off x="1466273" y="2503921"/>
            <a:ext cx="2935432" cy="288636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645" name="Rectangle 77"/>
          <p:cNvSpPr>
            <a:spLocks noChangeArrowheads="1"/>
          </p:cNvSpPr>
          <p:nvPr/>
        </p:nvSpPr>
        <p:spPr bwMode="auto">
          <a:xfrm>
            <a:off x="1466273" y="2503921"/>
            <a:ext cx="2935432" cy="288636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646" name="Freeform 78"/>
          <p:cNvSpPr>
            <a:spLocks/>
          </p:cNvSpPr>
          <p:nvPr/>
        </p:nvSpPr>
        <p:spPr bwMode="auto">
          <a:xfrm>
            <a:off x="4401705" y="2503921"/>
            <a:ext cx="2912341" cy="288636"/>
          </a:xfrm>
          <a:custGeom>
            <a:avLst/>
            <a:gdLst>
              <a:gd name="T0" fmla="*/ 7098 w 7335"/>
              <a:gd name="T1" fmla="*/ 752 h 752"/>
              <a:gd name="T2" fmla="*/ 0 w 7335"/>
              <a:gd name="T3" fmla="*/ 752 h 752"/>
              <a:gd name="T4" fmla="*/ 0 w 7335"/>
              <a:gd name="T5" fmla="*/ 0 h 752"/>
              <a:gd name="T6" fmla="*/ 7335 w 7335"/>
              <a:gd name="T7" fmla="*/ 0 h 752"/>
              <a:gd name="T8" fmla="*/ 7335 w 7335"/>
              <a:gd name="T9" fmla="*/ 752 h 752"/>
              <a:gd name="T10" fmla="*/ 7098 w 7335"/>
              <a:gd name="T11" fmla="*/ 752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335" h="752">
                <a:moveTo>
                  <a:pt x="7098" y="752"/>
                </a:moveTo>
                <a:lnTo>
                  <a:pt x="0" y="752"/>
                </a:lnTo>
                <a:lnTo>
                  <a:pt x="0" y="0"/>
                </a:lnTo>
                <a:lnTo>
                  <a:pt x="7335" y="0"/>
                </a:lnTo>
                <a:lnTo>
                  <a:pt x="7335" y="752"/>
                </a:lnTo>
                <a:lnTo>
                  <a:pt x="7098" y="752"/>
                </a:lnTo>
                <a:close/>
              </a:path>
            </a:pathLst>
          </a:cu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647" name="Line 79"/>
          <p:cNvSpPr>
            <a:spLocks noChangeShapeType="1"/>
          </p:cNvSpPr>
          <p:nvPr/>
        </p:nvSpPr>
        <p:spPr bwMode="auto">
          <a:xfrm flipH="1">
            <a:off x="1466273" y="2792558"/>
            <a:ext cx="5752523" cy="288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648" name="Line 80"/>
          <p:cNvSpPr>
            <a:spLocks noChangeShapeType="1"/>
          </p:cNvSpPr>
          <p:nvPr/>
        </p:nvSpPr>
        <p:spPr bwMode="auto">
          <a:xfrm flipV="1">
            <a:off x="1466273" y="2433204"/>
            <a:ext cx="2886" cy="35935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649" name="Freeform 81"/>
          <p:cNvSpPr>
            <a:spLocks/>
          </p:cNvSpPr>
          <p:nvPr/>
        </p:nvSpPr>
        <p:spPr bwMode="auto">
          <a:xfrm>
            <a:off x="5398943" y="2988830"/>
            <a:ext cx="1616364" cy="508000"/>
          </a:xfrm>
          <a:custGeom>
            <a:avLst/>
            <a:gdLst>
              <a:gd name="T0" fmla="*/ 9 w 4073"/>
              <a:gd name="T1" fmla="*/ 1314 h 1319"/>
              <a:gd name="T2" fmla="*/ 1 w 4073"/>
              <a:gd name="T3" fmla="*/ 1319 h 1319"/>
              <a:gd name="T4" fmla="*/ 6 w 4073"/>
              <a:gd name="T5" fmla="*/ 1318 h 1319"/>
              <a:gd name="T6" fmla="*/ 12 w 4073"/>
              <a:gd name="T7" fmla="*/ 1316 h 1319"/>
              <a:gd name="T8" fmla="*/ 21 w 4073"/>
              <a:gd name="T9" fmla="*/ 1312 h 1319"/>
              <a:gd name="T10" fmla="*/ 29 w 4073"/>
              <a:gd name="T11" fmla="*/ 1308 h 1319"/>
              <a:gd name="T12" fmla="*/ 40 w 4073"/>
              <a:gd name="T13" fmla="*/ 1305 h 1319"/>
              <a:gd name="T14" fmla="*/ 50 w 4073"/>
              <a:gd name="T15" fmla="*/ 1301 h 1319"/>
              <a:gd name="T16" fmla="*/ 61 w 4073"/>
              <a:gd name="T17" fmla="*/ 1297 h 1319"/>
              <a:gd name="T18" fmla="*/ 70 w 4073"/>
              <a:gd name="T19" fmla="*/ 1294 h 1319"/>
              <a:gd name="T20" fmla="*/ 81 w 4073"/>
              <a:gd name="T21" fmla="*/ 1291 h 1319"/>
              <a:gd name="T22" fmla="*/ 91 w 4073"/>
              <a:gd name="T23" fmla="*/ 1288 h 1319"/>
              <a:gd name="T24" fmla="*/ 102 w 4073"/>
              <a:gd name="T25" fmla="*/ 1285 h 1319"/>
              <a:gd name="T26" fmla="*/ 111 w 4073"/>
              <a:gd name="T27" fmla="*/ 1283 h 1319"/>
              <a:gd name="T28" fmla="*/ 122 w 4073"/>
              <a:gd name="T29" fmla="*/ 1279 h 1319"/>
              <a:gd name="T30" fmla="*/ 133 w 4073"/>
              <a:gd name="T31" fmla="*/ 1277 h 1319"/>
              <a:gd name="T32" fmla="*/ 143 w 4073"/>
              <a:gd name="T33" fmla="*/ 1274 h 1319"/>
              <a:gd name="T34" fmla="*/ 153 w 4073"/>
              <a:gd name="T35" fmla="*/ 1273 h 1319"/>
              <a:gd name="T36" fmla="*/ 164 w 4073"/>
              <a:gd name="T37" fmla="*/ 1271 h 1319"/>
              <a:gd name="T38" fmla="*/ 175 w 4073"/>
              <a:gd name="T39" fmla="*/ 1268 h 1319"/>
              <a:gd name="T40" fmla="*/ 186 w 4073"/>
              <a:gd name="T41" fmla="*/ 1267 h 1319"/>
              <a:gd name="T42" fmla="*/ 196 w 4073"/>
              <a:gd name="T43" fmla="*/ 1265 h 1319"/>
              <a:gd name="T44" fmla="*/ 207 w 4073"/>
              <a:gd name="T45" fmla="*/ 1264 h 1319"/>
              <a:gd name="T46" fmla="*/ 217 w 4073"/>
              <a:gd name="T47" fmla="*/ 1262 h 1319"/>
              <a:gd name="T48" fmla="*/ 228 w 4073"/>
              <a:gd name="T49" fmla="*/ 1261 h 1319"/>
              <a:gd name="T50" fmla="*/ 239 w 4073"/>
              <a:gd name="T51" fmla="*/ 1260 h 1319"/>
              <a:gd name="T52" fmla="*/ 250 w 4073"/>
              <a:gd name="T53" fmla="*/ 1259 h 1319"/>
              <a:gd name="T54" fmla="*/ 261 w 4073"/>
              <a:gd name="T55" fmla="*/ 1258 h 1319"/>
              <a:gd name="T56" fmla="*/ 272 w 4073"/>
              <a:gd name="T57" fmla="*/ 1256 h 1319"/>
              <a:gd name="T58" fmla="*/ 500 w 4073"/>
              <a:gd name="T59" fmla="*/ 1252 h 1319"/>
              <a:gd name="T60" fmla="*/ 731 w 4073"/>
              <a:gd name="T61" fmla="*/ 1256 h 1319"/>
              <a:gd name="T62" fmla="*/ 941 w 4073"/>
              <a:gd name="T63" fmla="*/ 1244 h 1319"/>
              <a:gd name="T64" fmla="*/ 1110 w 4073"/>
              <a:gd name="T65" fmla="*/ 1214 h 1319"/>
              <a:gd name="T66" fmla="*/ 1272 w 4073"/>
              <a:gd name="T67" fmla="*/ 1171 h 1319"/>
              <a:gd name="T68" fmla="*/ 1428 w 4073"/>
              <a:gd name="T69" fmla="*/ 1121 h 1319"/>
              <a:gd name="T70" fmla="*/ 1593 w 4073"/>
              <a:gd name="T71" fmla="*/ 1071 h 1319"/>
              <a:gd name="T72" fmla="*/ 1775 w 4073"/>
              <a:gd name="T73" fmla="*/ 1022 h 1319"/>
              <a:gd name="T74" fmla="*/ 1952 w 4073"/>
              <a:gd name="T75" fmla="*/ 975 h 1319"/>
              <a:gd name="T76" fmla="*/ 2088 w 4073"/>
              <a:gd name="T77" fmla="*/ 922 h 1319"/>
              <a:gd name="T78" fmla="*/ 2202 w 4073"/>
              <a:gd name="T79" fmla="*/ 863 h 1319"/>
              <a:gd name="T80" fmla="*/ 2308 w 4073"/>
              <a:gd name="T81" fmla="*/ 794 h 1319"/>
              <a:gd name="T82" fmla="*/ 2422 w 4073"/>
              <a:gd name="T83" fmla="*/ 700 h 1319"/>
              <a:gd name="T84" fmla="*/ 2525 w 4073"/>
              <a:gd name="T85" fmla="*/ 602 h 1319"/>
              <a:gd name="T86" fmla="*/ 2611 w 4073"/>
              <a:gd name="T87" fmla="*/ 530 h 1319"/>
              <a:gd name="T88" fmla="*/ 2691 w 4073"/>
              <a:gd name="T89" fmla="*/ 477 h 1319"/>
              <a:gd name="T90" fmla="*/ 2778 w 4073"/>
              <a:gd name="T91" fmla="*/ 433 h 1319"/>
              <a:gd name="T92" fmla="*/ 2876 w 4073"/>
              <a:gd name="T93" fmla="*/ 402 h 1319"/>
              <a:gd name="T94" fmla="*/ 2988 w 4073"/>
              <a:gd name="T95" fmla="*/ 380 h 1319"/>
              <a:gd name="T96" fmla="*/ 3105 w 4073"/>
              <a:gd name="T97" fmla="*/ 361 h 1319"/>
              <a:gd name="T98" fmla="*/ 3220 w 4073"/>
              <a:gd name="T99" fmla="*/ 338 h 1319"/>
              <a:gd name="T100" fmla="*/ 3314 w 4073"/>
              <a:gd name="T101" fmla="*/ 305 h 1319"/>
              <a:gd name="T102" fmla="*/ 3378 w 4073"/>
              <a:gd name="T103" fmla="*/ 269 h 1319"/>
              <a:gd name="T104" fmla="*/ 3432 w 4073"/>
              <a:gd name="T105" fmla="*/ 222 h 1319"/>
              <a:gd name="T106" fmla="*/ 3479 w 4073"/>
              <a:gd name="T107" fmla="*/ 163 h 1319"/>
              <a:gd name="T108" fmla="*/ 3530 w 4073"/>
              <a:gd name="T109" fmla="*/ 130 h 1319"/>
              <a:gd name="T110" fmla="*/ 3588 w 4073"/>
              <a:gd name="T111" fmla="*/ 117 h 1319"/>
              <a:gd name="T112" fmla="*/ 3649 w 4073"/>
              <a:gd name="T113" fmla="*/ 105 h 1319"/>
              <a:gd name="T114" fmla="*/ 3712 w 4073"/>
              <a:gd name="T115" fmla="*/ 95 h 1319"/>
              <a:gd name="T116" fmla="*/ 3836 w 4073"/>
              <a:gd name="T117" fmla="*/ 72 h 1319"/>
              <a:gd name="T118" fmla="*/ 3946 w 4073"/>
              <a:gd name="T119" fmla="*/ 47 h 1319"/>
              <a:gd name="T120" fmla="*/ 4024 w 4073"/>
              <a:gd name="T121" fmla="*/ 22 h 1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073" h="1319">
                <a:moveTo>
                  <a:pt x="42" y="1296"/>
                </a:moveTo>
                <a:lnTo>
                  <a:pt x="22" y="1307"/>
                </a:lnTo>
                <a:lnTo>
                  <a:pt x="9" y="1314"/>
                </a:lnTo>
                <a:lnTo>
                  <a:pt x="1" y="1318"/>
                </a:lnTo>
                <a:lnTo>
                  <a:pt x="0" y="1319"/>
                </a:lnTo>
                <a:lnTo>
                  <a:pt x="1" y="1319"/>
                </a:lnTo>
                <a:lnTo>
                  <a:pt x="3" y="1319"/>
                </a:lnTo>
                <a:lnTo>
                  <a:pt x="4" y="1318"/>
                </a:lnTo>
                <a:lnTo>
                  <a:pt x="6" y="1318"/>
                </a:lnTo>
                <a:lnTo>
                  <a:pt x="7" y="1317"/>
                </a:lnTo>
                <a:lnTo>
                  <a:pt x="10" y="1316"/>
                </a:lnTo>
                <a:lnTo>
                  <a:pt x="12" y="1316"/>
                </a:lnTo>
                <a:lnTo>
                  <a:pt x="15" y="1314"/>
                </a:lnTo>
                <a:lnTo>
                  <a:pt x="17" y="1313"/>
                </a:lnTo>
                <a:lnTo>
                  <a:pt x="21" y="1312"/>
                </a:lnTo>
                <a:lnTo>
                  <a:pt x="23" y="1311"/>
                </a:lnTo>
                <a:lnTo>
                  <a:pt x="27" y="1309"/>
                </a:lnTo>
                <a:lnTo>
                  <a:pt x="29" y="1308"/>
                </a:lnTo>
                <a:lnTo>
                  <a:pt x="33" y="1307"/>
                </a:lnTo>
                <a:lnTo>
                  <a:pt x="36" y="1306"/>
                </a:lnTo>
                <a:lnTo>
                  <a:pt x="40" y="1305"/>
                </a:lnTo>
                <a:lnTo>
                  <a:pt x="44" y="1303"/>
                </a:lnTo>
                <a:lnTo>
                  <a:pt x="46" y="1302"/>
                </a:lnTo>
                <a:lnTo>
                  <a:pt x="50" y="1301"/>
                </a:lnTo>
                <a:lnTo>
                  <a:pt x="53" y="1300"/>
                </a:lnTo>
                <a:lnTo>
                  <a:pt x="57" y="1299"/>
                </a:lnTo>
                <a:lnTo>
                  <a:pt x="61" y="1297"/>
                </a:lnTo>
                <a:lnTo>
                  <a:pt x="63" y="1296"/>
                </a:lnTo>
                <a:lnTo>
                  <a:pt x="67" y="1295"/>
                </a:lnTo>
                <a:lnTo>
                  <a:pt x="70" y="1294"/>
                </a:lnTo>
                <a:lnTo>
                  <a:pt x="74" y="1293"/>
                </a:lnTo>
                <a:lnTo>
                  <a:pt x="77" y="1293"/>
                </a:lnTo>
                <a:lnTo>
                  <a:pt x="81" y="1291"/>
                </a:lnTo>
                <a:lnTo>
                  <a:pt x="83" y="1290"/>
                </a:lnTo>
                <a:lnTo>
                  <a:pt x="87" y="1289"/>
                </a:lnTo>
                <a:lnTo>
                  <a:pt x="91" y="1288"/>
                </a:lnTo>
                <a:lnTo>
                  <a:pt x="94" y="1287"/>
                </a:lnTo>
                <a:lnTo>
                  <a:pt x="98" y="1287"/>
                </a:lnTo>
                <a:lnTo>
                  <a:pt x="102" y="1285"/>
                </a:lnTo>
                <a:lnTo>
                  <a:pt x="105" y="1284"/>
                </a:lnTo>
                <a:lnTo>
                  <a:pt x="108" y="1283"/>
                </a:lnTo>
                <a:lnTo>
                  <a:pt x="111" y="1283"/>
                </a:lnTo>
                <a:lnTo>
                  <a:pt x="115" y="1282"/>
                </a:lnTo>
                <a:lnTo>
                  <a:pt x="118" y="1281"/>
                </a:lnTo>
                <a:lnTo>
                  <a:pt x="122" y="1279"/>
                </a:lnTo>
                <a:lnTo>
                  <a:pt x="126" y="1279"/>
                </a:lnTo>
                <a:lnTo>
                  <a:pt x="129" y="1278"/>
                </a:lnTo>
                <a:lnTo>
                  <a:pt x="133" y="1277"/>
                </a:lnTo>
                <a:lnTo>
                  <a:pt x="137" y="1277"/>
                </a:lnTo>
                <a:lnTo>
                  <a:pt x="139" y="1276"/>
                </a:lnTo>
                <a:lnTo>
                  <a:pt x="143" y="1274"/>
                </a:lnTo>
                <a:lnTo>
                  <a:pt x="146" y="1274"/>
                </a:lnTo>
                <a:lnTo>
                  <a:pt x="150" y="1273"/>
                </a:lnTo>
                <a:lnTo>
                  <a:pt x="153" y="1273"/>
                </a:lnTo>
                <a:lnTo>
                  <a:pt x="157" y="1272"/>
                </a:lnTo>
                <a:lnTo>
                  <a:pt x="161" y="1271"/>
                </a:lnTo>
                <a:lnTo>
                  <a:pt x="164" y="1271"/>
                </a:lnTo>
                <a:lnTo>
                  <a:pt x="168" y="1270"/>
                </a:lnTo>
                <a:lnTo>
                  <a:pt x="172" y="1270"/>
                </a:lnTo>
                <a:lnTo>
                  <a:pt x="175" y="1268"/>
                </a:lnTo>
                <a:lnTo>
                  <a:pt x="179" y="1268"/>
                </a:lnTo>
                <a:lnTo>
                  <a:pt x="182" y="1267"/>
                </a:lnTo>
                <a:lnTo>
                  <a:pt x="186" y="1267"/>
                </a:lnTo>
                <a:lnTo>
                  <a:pt x="190" y="1266"/>
                </a:lnTo>
                <a:lnTo>
                  <a:pt x="192" y="1266"/>
                </a:lnTo>
                <a:lnTo>
                  <a:pt x="196" y="1265"/>
                </a:lnTo>
                <a:lnTo>
                  <a:pt x="199" y="1265"/>
                </a:lnTo>
                <a:lnTo>
                  <a:pt x="203" y="1264"/>
                </a:lnTo>
                <a:lnTo>
                  <a:pt x="207" y="1264"/>
                </a:lnTo>
                <a:lnTo>
                  <a:pt x="210" y="1264"/>
                </a:lnTo>
                <a:lnTo>
                  <a:pt x="214" y="1262"/>
                </a:lnTo>
                <a:lnTo>
                  <a:pt x="217" y="1262"/>
                </a:lnTo>
                <a:lnTo>
                  <a:pt x="221" y="1261"/>
                </a:lnTo>
                <a:lnTo>
                  <a:pt x="225" y="1261"/>
                </a:lnTo>
                <a:lnTo>
                  <a:pt x="228" y="1261"/>
                </a:lnTo>
                <a:lnTo>
                  <a:pt x="232" y="1260"/>
                </a:lnTo>
                <a:lnTo>
                  <a:pt x="235" y="1260"/>
                </a:lnTo>
                <a:lnTo>
                  <a:pt x="239" y="1260"/>
                </a:lnTo>
                <a:lnTo>
                  <a:pt x="243" y="1259"/>
                </a:lnTo>
                <a:lnTo>
                  <a:pt x="246" y="1259"/>
                </a:lnTo>
                <a:lnTo>
                  <a:pt x="250" y="1259"/>
                </a:lnTo>
                <a:lnTo>
                  <a:pt x="254" y="1258"/>
                </a:lnTo>
                <a:lnTo>
                  <a:pt x="257" y="1258"/>
                </a:lnTo>
                <a:lnTo>
                  <a:pt x="261" y="1258"/>
                </a:lnTo>
                <a:lnTo>
                  <a:pt x="264" y="1258"/>
                </a:lnTo>
                <a:lnTo>
                  <a:pt x="268" y="1256"/>
                </a:lnTo>
                <a:lnTo>
                  <a:pt x="272" y="1256"/>
                </a:lnTo>
                <a:lnTo>
                  <a:pt x="348" y="1252"/>
                </a:lnTo>
                <a:lnTo>
                  <a:pt x="424" y="1250"/>
                </a:lnTo>
                <a:lnTo>
                  <a:pt x="500" y="1252"/>
                </a:lnTo>
                <a:lnTo>
                  <a:pt x="577" y="1253"/>
                </a:lnTo>
                <a:lnTo>
                  <a:pt x="654" y="1255"/>
                </a:lnTo>
                <a:lnTo>
                  <a:pt x="731" y="1256"/>
                </a:lnTo>
                <a:lnTo>
                  <a:pt x="807" y="1255"/>
                </a:lnTo>
                <a:lnTo>
                  <a:pt x="883" y="1250"/>
                </a:lnTo>
                <a:lnTo>
                  <a:pt x="941" y="1244"/>
                </a:lnTo>
                <a:lnTo>
                  <a:pt x="998" y="1236"/>
                </a:lnTo>
                <a:lnTo>
                  <a:pt x="1053" y="1226"/>
                </a:lnTo>
                <a:lnTo>
                  <a:pt x="1110" y="1214"/>
                </a:lnTo>
                <a:lnTo>
                  <a:pt x="1164" y="1201"/>
                </a:lnTo>
                <a:lnTo>
                  <a:pt x="1219" y="1186"/>
                </a:lnTo>
                <a:lnTo>
                  <a:pt x="1272" y="1171"/>
                </a:lnTo>
                <a:lnTo>
                  <a:pt x="1325" y="1155"/>
                </a:lnTo>
                <a:lnTo>
                  <a:pt x="1377" y="1138"/>
                </a:lnTo>
                <a:lnTo>
                  <a:pt x="1428" y="1121"/>
                </a:lnTo>
                <a:lnTo>
                  <a:pt x="1479" y="1106"/>
                </a:lnTo>
                <a:lnTo>
                  <a:pt x="1530" y="1090"/>
                </a:lnTo>
                <a:lnTo>
                  <a:pt x="1593" y="1071"/>
                </a:lnTo>
                <a:lnTo>
                  <a:pt x="1654" y="1052"/>
                </a:lnTo>
                <a:lnTo>
                  <a:pt x="1714" y="1037"/>
                </a:lnTo>
                <a:lnTo>
                  <a:pt x="1775" y="1022"/>
                </a:lnTo>
                <a:lnTo>
                  <a:pt x="1834" y="1008"/>
                </a:lnTo>
                <a:lnTo>
                  <a:pt x="1893" y="992"/>
                </a:lnTo>
                <a:lnTo>
                  <a:pt x="1952" y="975"/>
                </a:lnTo>
                <a:lnTo>
                  <a:pt x="2011" y="955"/>
                </a:lnTo>
                <a:lnTo>
                  <a:pt x="2050" y="939"/>
                </a:lnTo>
                <a:lnTo>
                  <a:pt x="2088" y="922"/>
                </a:lnTo>
                <a:lnTo>
                  <a:pt x="2126" y="904"/>
                </a:lnTo>
                <a:lnTo>
                  <a:pt x="2164" y="885"/>
                </a:lnTo>
                <a:lnTo>
                  <a:pt x="2202" y="863"/>
                </a:lnTo>
                <a:lnTo>
                  <a:pt x="2238" y="841"/>
                </a:lnTo>
                <a:lnTo>
                  <a:pt x="2274" y="818"/>
                </a:lnTo>
                <a:lnTo>
                  <a:pt x="2308" y="794"/>
                </a:lnTo>
                <a:lnTo>
                  <a:pt x="2348" y="764"/>
                </a:lnTo>
                <a:lnTo>
                  <a:pt x="2386" y="733"/>
                </a:lnTo>
                <a:lnTo>
                  <a:pt x="2422" y="700"/>
                </a:lnTo>
                <a:lnTo>
                  <a:pt x="2457" y="667"/>
                </a:lnTo>
                <a:lnTo>
                  <a:pt x="2491" y="634"/>
                </a:lnTo>
                <a:lnTo>
                  <a:pt x="2525" y="602"/>
                </a:lnTo>
                <a:lnTo>
                  <a:pt x="2560" y="571"/>
                </a:lnTo>
                <a:lnTo>
                  <a:pt x="2585" y="550"/>
                </a:lnTo>
                <a:lnTo>
                  <a:pt x="2611" y="530"/>
                </a:lnTo>
                <a:lnTo>
                  <a:pt x="2637" y="512"/>
                </a:lnTo>
                <a:lnTo>
                  <a:pt x="2664" y="494"/>
                </a:lnTo>
                <a:lnTo>
                  <a:pt x="2691" y="477"/>
                </a:lnTo>
                <a:lnTo>
                  <a:pt x="2719" y="460"/>
                </a:lnTo>
                <a:lnTo>
                  <a:pt x="2748" y="445"/>
                </a:lnTo>
                <a:lnTo>
                  <a:pt x="2778" y="433"/>
                </a:lnTo>
                <a:lnTo>
                  <a:pt x="2810" y="421"/>
                </a:lnTo>
                <a:lnTo>
                  <a:pt x="2842" y="410"/>
                </a:lnTo>
                <a:lnTo>
                  <a:pt x="2876" y="402"/>
                </a:lnTo>
                <a:lnTo>
                  <a:pt x="2911" y="395"/>
                </a:lnTo>
                <a:lnTo>
                  <a:pt x="2950" y="387"/>
                </a:lnTo>
                <a:lnTo>
                  <a:pt x="2988" y="380"/>
                </a:lnTo>
                <a:lnTo>
                  <a:pt x="3027" y="374"/>
                </a:lnTo>
                <a:lnTo>
                  <a:pt x="3067" y="368"/>
                </a:lnTo>
                <a:lnTo>
                  <a:pt x="3105" y="361"/>
                </a:lnTo>
                <a:lnTo>
                  <a:pt x="3145" y="355"/>
                </a:lnTo>
                <a:lnTo>
                  <a:pt x="3182" y="346"/>
                </a:lnTo>
                <a:lnTo>
                  <a:pt x="3220" y="338"/>
                </a:lnTo>
                <a:lnTo>
                  <a:pt x="3256" y="327"/>
                </a:lnTo>
                <a:lnTo>
                  <a:pt x="3291" y="315"/>
                </a:lnTo>
                <a:lnTo>
                  <a:pt x="3314" y="305"/>
                </a:lnTo>
                <a:lnTo>
                  <a:pt x="3337" y="294"/>
                </a:lnTo>
                <a:lnTo>
                  <a:pt x="3357" y="282"/>
                </a:lnTo>
                <a:lnTo>
                  <a:pt x="3378" y="269"/>
                </a:lnTo>
                <a:lnTo>
                  <a:pt x="3397" y="255"/>
                </a:lnTo>
                <a:lnTo>
                  <a:pt x="3415" y="239"/>
                </a:lnTo>
                <a:lnTo>
                  <a:pt x="3432" y="222"/>
                </a:lnTo>
                <a:lnTo>
                  <a:pt x="3448" y="203"/>
                </a:lnTo>
                <a:lnTo>
                  <a:pt x="3463" y="182"/>
                </a:lnTo>
                <a:lnTo>
                  <a:pt x="3479" y="163"/>
                </a:lnTo>
                <a:lnTo>
                  <a:pt x="3496" y="147"/>
                </a:lnTo>
                <a:lnTo>
                  <a:pt x="3513" y="138"/>
                </a:lnTo>
                <a:lnTo>
                  <a:pt x="3530" y="130"/>
                </a:lnTo>
                <a:lnTo>
                  <a:pt x="3548" y="126"/>
                </a:lnTo>
                <a:lnTo>
                  <a:pt x="3567" y="121"/>
                </a:lnTo>
                <a:lnTo>
                  <a:pt x="3588" y="117"/>
                </a:lnTo>
                <a:lnTo>
                  <a:pt x="3607" y="112"/>
                </a:lnTo>
                <a:lnTo>
                  <a:pt x="3628" y="109"/>
                </a:lnTo>
                <a:lnTo>
                  <a:pt x="3649" y="105"/>
                </a:lnTo>
                <a:lnTo>
                  <a:pt x="3670" y="101"/>
                </a:lnTo>
                <a:lnTo>
                  <a:pt x="3690" y="98"/>
                </a:lnTo>
                <a:lnTo>
                  <a:pt x="3712" y="95"/>
                </a:lnTo>
                <a:lnTo>
                  <a:pt x="3753" y="88"/>
                </a:lnTo>
                <a:lnTo>
                  <a:pt x="3795" y="81"/>
                </a:lnTo>
                <a:lnTo>
                  <a:pt x="3836" y="72"/>
                </a:lnTo>
                <a:lnTo>
                  <a:pt x="3878" y="64"/>
                </a:lnTo>
                <a:lnTo>
                  <a:pt x="3918" y="54"/>
                </a:lnTo>
                <a:lnTo>
                  <a:pt x="3946" y="47"/>
                </a:lnTo>
                <a:lnTo>
                  <a:pt x="3973" y="40"/>
                </a:lnTo>
                <a:lnTo>
                  <a:pt x="3999" y="31"/>
                </a:lnTo>
                <a:lnTo>
                  <a:pt x="4024" y="22"/>
                </a:lnTo>
                <a:lnTo>
                  <a:pt x="4049" y="12"/>
                </a:lnTo>
                <a:lnTo>
                  <a:pt x="4073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650" name="Line 82"/>
          <p:cNvSpPr>
            <a:spLocks noChangeShapeType="1"/>
          </p:cNvSpPr>
          <p:nvPr/>
        </p:nvSpPr>
        <p:spPr bwMode="auto">
          <a:xfrm>
            <a:off x="7314045" y="2433204"/>
            <a:ext cx="1444" cy="35935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651" name="Line 83"/>
          <p:cNvSpPr>
            <a:spLocks noChangeShapeType="1"/>
          </p:cNvSpPr>
          <p:nvPr/>
        </p:nvSpPr>
        <p:spPr bwMode="auto">
          <a:xfrm flipH="1">
            <a:off x="7218796" y="2792558"/>
            <a:ext cx="95250" cy="288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652" name="Freeform 84"/>
          <p:cNvSpPr>
            <a:spLocks/>
          </p:cNvSpPr>
          <p:nvPr/>
        </p:nvSpPr>
        <p:spPr bwMode="auto">
          <a:xfrm>
            <a:off x="4401705" y="3554557"/>
            <a:ext cx="223694" cy="508000"/>
          </a:xfrm>
          <a:custGeom>
            <a:avLst/>
            <a:gdLst>
              <a:gd name="T0" fmla="*/ 0 w 564"/>
              <a:gd name="T1" fmla="*/ 0 h 1319"/>
              <a:gd name="T2" fmla="*/ 0 w 564"/>
              <a:gd name="T3" fmla="*/ 1319 h 1319"/>
              <a:gd name="T4" fmla="*/ 564 w 564"/>
              <a:gd name="T5" fmla="*/ 1319 h 1319"/>
              <a:gd name="T6" fmla="*/ 399 w 564"/>
              <a:gd name="T7" fmla="*/ 25 h 1319"/>
              <a:gd name="T8" fmla="*/ 374 w 564"/>
              <a:gd name="T9" fmla="*/ 26 h 1319"/>
              <a:gd name="T10" fmla="*/ 348 w 564"/>
              <a:gd name="T11" fmla="*/ 29 h 1319"/>
              <a:gd name="T12" fmla="*/ 323 w 564"/>
              <a:gd name="T13" fmla="*/ 29 h 1319"/>
              <a:gd name="T14" fmla="*/ 298 w 564"/>
              <a:gd name="T15" fmla="*/ 30 h 1319"/>
              <a:gd name="T16" fmla="*/ 271 w 564"/>
              <a:gd name="T17" fmla="*/ 30 h 1319"/>
              <a:gd name="T18" fmla="*/ 246 w 564"/>
              <a:gd name="T19" fmla="*/ 29 h 1319"/>
              <a:gd name="T20" fmla="*/ 219 w 564"/>
              <a:gd name="T21" fmla="*/ 27 h 1319"/>
              <a:gd name="T22" fmla="*/ 194 w 564"/>
              <a:gd name="T23" fmla="*/ 26 h 1319"/>
              <a:gd name="T24" fmla="*/ 169 w 564"/>
              <a:gd name="T25" fmla="*/ 24 h 1319"/>
              <a:gd name="T26" fmla="*/ 142 w 564"/>
              <a:gd name="T27" fmla="*/ 21 h 1319"/>
              <a:gd name="T28" fmla="*/ 117 w 564"/>
              <a:gd name="T29" fmla="*/ 19 h 1319"/>
              <a:gd name="T30" fmla="*/ 91 w 564"/>
              <a:gd name="T31" fmla="*/ 15 h 1319"/>
              <a:gd name="T32" fmla="*/ 76 w 564"/>
              <a:gd name="T33" fmla="*/ 13 h 1319"/>
              <a:gd name="T34" fmla="*/ 61 w 564"/>
              <a:gd name="T35" fmla="*/ 10 h 1319"/>
              <a:gd name="T36" fmla="*/ 46 w 564"/>
              <a:gd name="T37" fmla="*/ 8 h 1319"/>
              <a:gd name="T38" fmla="*/ 30 w 564"/>
              <a:gd name="T39" fmla="*/ 6 h 1319"/>
              <a:gd name="T40" fmla="*/ 15 w 564"/>
              <a:gd name="T41" fmla="*/ 3 h 1319"/>
              <a:gd name="T42" fmla="*/ 0 w 564"/>
              <a:gd name="T43" fmla="*/ 0 h 1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64" h="1319">
                <a:moveTo>
                  <a:pt x="0" y="0"/>
                </a:moveTo>
                <a:lnTo>
                  <a:pt x="0" y="1319"/>
                </a:lnTo>
                <a:lnTo>
                  <a:pt x="564" y="1319"/>
                </a:lnTo>
                <a:lnTo>
                  <a:pt x="399" y="25"/>
                </a:lnTo>
                <a:lnTo>
                  <a:pt x="374" y="26"/>
                </a:lnTo>
                <a:lnTo>
                  <a:pt x="348" y="29"/>
                </a:lnTo>
                <a:lnTo>
                  <a:pt x="323" y="29"/>
                </a:lnTo>
                <a:lnTo>
                  <a:pt x="298" y="30"/>
                </a:lnTo>
                <a:lnTo>
                  <a:pt x="271" y="30"/>
                </a:lnTo>
                <a:lnTo>
                  <a:pt x="246" y="29"/>
                </a:lnTo>
                <a:lnTo>
                  <a:pt x="219" y="27"/>
                </a:lnTo>
                <a:lnTo>
                  <a:pt x="194" y="26"/>
                </a:lnTo>
                <a:lnTo>
                  <a:pt x="169" y="24"/>
                </a:lnTo>
                <a:lnTo>
                  <a:pt x="142" y="21"/>
                </a:lnTo>
                <a:lnTo>
                  <a:pt x="117" y="19"/>
                </a:lnTo>
                <a:lnTo>
                  <a:pt x="91" y="15"/>
                </a:lnTo>
                <a:lnTo>
                  <a:pt x="76" y="13"/>
                </a:lnTo>
                <a:lnTo>
                  <a:pt x="61" y="10"/>
                </a:lnTo>
                <a:lnTo>
                  <a:pt x="46" y="8"/>
                </a:lnTo>
                <a:lnTo>
                  <a:pt x="30" y="6"/>
                </a:lnTo>
                <a:lnTo>
                  <a:pt x="15" y="3"/>
                </a:lnTo>
                <a:lnTo>
                  <a:pt x="0" y="0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653" name="Freeform 85"/>
          <p:cNvSpPr>
            <a:spLocks/>
          </p:cNvSpPr>
          <p:nvPr/>
        </p:nvSpPr>
        <p:spPr bwMode="auto">
          <a:xfrm>
            <a:off x="4401705" y="2880591"/>
            <a:ext cx="158750" cy="686955"/>
          </a:xfrm>
          <a:custGeom>
            <a:avLst/>
            <a:gdLst>
              <a:gd name="T0" fmla="*/ 399 w 399"/>
              <a:gd name="T1" fmla="*/ 1780 h 1785"/>
              <a:gd name="T2" fmla="*/ 173 w 399"/>
              <a:gd name="T3" fmla="*/ 0 h 1785"/>
              <a:gd name="T4" fmla="*/ 0 w 399"/>
              <a:gd name="T5" fmla="*/ 0 h 1785"/>
              <a:gd name="T6" fmla="*/ 0 w 399"/>
              <a:gd name="T7" fmla="*/ 1755 h 1785"/>
              <a:gd name="T8" fmla="*/ 15 w 399"/>
              <a:gd name="T9" fmla="*/ 1758 h 1785"/>
              <a:gd name="T10" fmla="*/ 30 w 399"/>
              <a:gd name="T11" fmla="*/ 1761 h 1785"/>
              <a:gd name="T12" fmla="*/ 46 w 399"/>
              <a:gd name="T13" fmla="*/ 1763 h 1785"/>
              <a:gd name="T14" fmla="*/ 61 w 399"/>
              <a:gd name="T15" fmla="*/ 1765 h 1785"/>
              <a:gd name="T16" fmla="*/ 76 w 399"/>
              <a:gd name="T17" fmla="*/ 1768 h 1785"/>
              <a:gd name="T18" fmla="*/ 91 w 399"/>
              <a:gd name="T19" fmla="*/ 1770 h 1785"/>
              <a:gd name="T20" fmla="*/ 117 w 399"/>
              <a:gd name="T21" fmla="*/ 1774 h 1785"/>
              <a:gd name="T22" fmla="*/ 142 w 399"/>
              <a:gd name="T23" fmla="*/ 1776 h 1785"/>
              <a:gd name="T24" fmla="*/ 169 w 399"/>
              <a:gd name="T25" fmla="*/ 1779 h 1785"/>
              <a:gd name="T26" fmla="*/ 194 w 399"/>
              <a:gd name="T27" fmla="*/ 1781 h 1785"/>
              <a:gd name="T28" fmla="*/ 219 w 399"/>
              <a:gd name="T29" fmla="*/ 1782 h 1785"/>
              <a:gd name="T30" fmla="*/ 246 w 399"/>
              <a:gd name="T31" fmla="*/ 1784 h 1785"/>
              <a:gd name="T32" fmla="*/ 271 w 399"/>
              <a:gd name="T33" fmla="*/ 1785 h 1785"/>
              <a:gd name="T34" fmla="*/ 298 w 399"/>
              <a:gd name="T35" fmla="*/ 1785 h 1785"/>
              <a:gd name="T36" fmla="*/ 323 w 399"/>
              <a:gd name="T37" fmla="*/ 1784 h 1785"/>
              <a:gd name="T38" fmla="*/ 348 w 399"/>
              <a:gd name="T39" fmla="*/ 1784 h 1785"/>
              <a:gd name="T40" fmla="*/ 374 w 399"/>
              <a:gd name="T41" fmla="*/ 1781 h 1785"/>
              <a:gd name="T42" fmla="*/ 399 w 399"/>
              <a:gd name="T43" fmla="*/ 1780 h 17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99" h="1785">
                <a:moveTo>
                  <a:pt x="399" y="1780"/>
                </a:moveTo>
                <a:lnTo>
                  <a:pt x="173" y="0"/>
                </a:lnTo>
                <a:lnTo>
                  <a:pt x="0" y="0"/>
                </a:lnTo>
                <a:lnTo>
                  <a:pt x="0" y="1755"/>
                </a:lnTo>
                <a:lnTo>
                  <a:pt x="15" y="1758"/>
                </a:lnTo>
                <a:lnTo>
                  <a:pt x="30" y="1761"/>
                </a:lnTo>
                <a:lnTo>
                  <a:pt x="46" y="1763"/>
                </a:lnTo>
                <a:lnTo>
                  <a:pt x="61" y="1765"/>
                </a:lnTo>
                <a:lnTo>
                  <a:pt x="76" y="1768"/>
                </a:lnTo>
                <a:lnTo>
                  <a:pt x="91" y="1770"/>
                </a:lnTo>
                <a:lnTo>
                  <a:pt x="117" y="1774"/>
                </a:lnTo>
                <a:lnTo>
                  <a:pt x="142" y="1776"/>
                </a:lnTo>
                <a:lnTo>
                  <a:pt x="169" y="1779"/>
                </a:lnTo>
                <a:lnTo>
                  <a:pt x="194" y="1781"/>
                </a:lnTo>
                <a:lnTo>
                  <a:pt x="219" y="1782"/>
                </a:lnTo>
                <a:lnTo>
                  <a:pt x="246" y="1784"/>
                </a:lnTo>
                <a:lnTo>
                  <a:pt x="271" y="1785"/>
                </a:lnTo>
                <a:lnTo>
                  <a:pt x="298" y="1785"/>
                </a:lnTo>
                <a:lnTo>
                  <a:pt x="323" y="1784"/>
                </a:lnTo>
                <a:lnTo>
                  <a:pt x="348" y="1784"/>
                </a:lnTo>
                <a:lnTo>
                  <a:pt x="374" y="1781"/>
                </a:lnTo>
                <a:lnTo>
                  <a:pt x="399" y="1780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654" name="Freeform 86"/>
          <p:cNvSpPr>
            <a:spLocks/>
          </p:cNvSpPr>
          <p:nvPr/>
        </p:nvSpPr>
        <p:spPr bwMode="auto">
          <a:xfrm>
            <a:off x="4247285" y="2880592"/>
            <a:ext cx="154420" cy="673966"/>
          </a:xfrm>
          <a:custGeom>
            <a:avLst/>
            <a:gdLst>
              <a:gd name="T0" fmla="*/ 392 w 392"/>
              <a:gd name="T1" fmla="*/ 0 h 1755"/>
              <a:gd name="T2" fmla="*/ 392 w 392"/>
              <a:gd name="T3" fmla="*/ 1755 h 1755"/>
              <a:gd name="T4" fmla="*/ 354 w 392"/>
              <a:gd name="T5" fmla="*/ 1747 h 1755"/>
              <a:gd name="T6" fmla="*/ 318 w 392"/>
              <a:gd name="T7" fmla="*/ 1740 h 1755"/>
              <a:gd name="T8" fmla="*/ 281 w 392"/>
              <a:gd name="T9" fmla="*/ 1733 h 1755"/>
              <a:gd name="T10" fmla="*/ 243 w 392"/>
              <a:gd name="T11" fmla="*/ 1724 h 1755"/>
              <a:gd name="T12" fmla="*/ 218 w 392"/>
              <a:gd name="T13" fmla="*/ 1720 h 1755"/>
              <a:gd name="T14" fmla="*/ 194 w 392"/>
              <a:gd name="T15" fmla="*/ 1716 h 1755"/>
              <a:gd name="T16" fmla="*/ 169 w 392"/>
              <a:gd name="T17" fmla="*/ 1711 h 1755"/>
              <a:gd name="T18" fmla="*/ 149 w 392"/>
              <a:gd name="T19" fmla="*/ 1709 h 1755"/>
              <a:gd name="T20" fmla="*/ 131 w 392"/>
              <a:gd name="T21" fmla="*/ 1706 h 1755"/>
              <a:gd name="T22" fmla="*/ 113 w 392"/>
              <a:gd name="T23" fmla="*/ 1704 h 1755"/>
              <a:gd name="T24" fmla="*/ 94 w 392"/>
              <a:gd name="T25" fmla="*/ 1702 h 1755"/>
              <a:gd name="T26" fmla="*/ 76 w 392"/>
              <a:gd name="T27" fmla="*/ 1699 h 1755"/>
              <a:gd name="T28" fmla="*/ 56 w 392"/>
              <a:gd name="T29" fmla="*/ 1698 h 1755"/>
              <a:gd name="T30" fmla="*/ 29 w 392"/>
              <a:gd name="T31" fmla="*/ 1695 h 1755"/>
              <a:gd name="T32" fmla="*/ 0 w 392"/>
              <a:gd name="T33" fmla="*/ 1693 h 1755"/>
              <a:gd name="T34" fmla="*/ 207 w 392"/>
              <a:gd name="T35" fmla="*/ 0 h 1755"/>
              <a:gd name="T36" fmla="*/ 392 w 392"/>
              <a:gd name="T37" fmla="*/ 0 h 17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92" h="1755">
                <a:moveTo>
                  <a:pt x="392" y="0"/>
                </a:moveTo>
                <a:lnTo>
                  <a:pt x="392" y="1755"/>
                </a:lnTo>
                <a:lnTo>
                  <a:pt x="354" y="1747"/>
                </a:lnTo>
                <a:lnTo>
                  <a:pt x="318" y="1740"/>
                </a:lnTo>
                <a:lnTo>
                  <a:pt x="281" y="1733"/>
                </a:lnTo>
                <a:lnTo>
                  <a:pt x="243" y="1724"/>
                </a:lnTo>
                <a:lnTo>
                  <a:pt x="218" y="1720"/>
                </a:lnTo>
                <a:lnTo>
                  <a:pt x="194" y="1716"/>
                </a:lnTo>
                <a:lnTo>
                  <a:pt x="169" y="1711"/>
                </a:lnTo>
                <a:lnTo>
                  <a:pt x="149" y="1709"/>
                </a:lnTo>
                <a:lnTo>
                  <a:pt x="131" y="1706"/>
                </a:lnTo>
                <a:lnTo>
                  <a:pt x="113" y="1704"/>
                </a:lnTo>
                <a:lnTo>
                  <a:pt x="94" y="1702"/>
                </a:lnTo>
                <a:lnTo>
                  <a:pt x="76" y="1699"/>
                </a:lnTo>
                <a:lnTo>
                  <a:pt x="56" y="1698"/>
                </a:lnTo>
                <a:lnTo>
                  <a:pt x="29" y="1695"/>
                </a:lnTo>
                <a:lnTo>
                  <a:pt x="0" y="1693"/>
                </a:lnTo>
                <a:lnTo>
                  <a:pt x="207" y="0"/>
                </a:lnTo>
                <a:lnTo>
                  <a:pt x="392" y="0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655" name="Freeform 87"/>
          <p:cNvSpPr>
            <a:spLocks/>
          </p:cNvSpPr>
          <p:nvPr/>
        </p:nvSpPr>
        <p:spPr bwMode="auto">
          <a:xfrm>
            <a:off x="4179455" y="3531466"/>
            <a:ext cx="222250" cy="531091"/>
          </a:xfrm>
          <a:custGeom>
            <a:avLst/>
            <a:gdLst>
              <a:gd name="T0" fmla="*/ 561 w 561"/>
              <a:gd name="T1" fmla="*/ 62 h 1381"/>
              <a:gd name="T2" fmla="*/ 561 w 561"/>
              <a:gd name="T3" fmla="*/ 1381 h 1381"/>
              <a:gd name="T4" fmla="*/ 0 w 561"/>
              <a:gd name="T5" fmla="*/ 1381 h 1381"/>
              <a:gd name="T6" fmla="*/ 169 w 561"/>
              <a:gd name="T7" fmla="*/ 0 h 1381"/>
              <a:gd name="T8" fmla="*/ 198 w 561"/>
              <a:gd name="T9" fmla="*/ 2 h 1381"/>
              <a:gd name="T10" fmla="*/ 225 w 561"/>
              <a:gd name="T11" fmla="*/ 5 h 1381"/>
              <a:gd name="T12" fmla="*/ 245 w 561"/>
              <a:gd name="T13" fmla="*/ 6 h 1381"/>
              <a:gd name="T14" fmla="*/ 263 w 561"/>
              <a:gd name="T15" fmla="*/ 9 h 1381"/>
              <a:gd name="T16" fmla="*/ 282 w 561"/>
              <a:gd name="T17" fmla="*/ 11 h 1381"/>
              <a:gd name="T18" fmla="*/ 300 w 561"/>
              <a:gd name="T19" fmla="*/ 13 h 1381"/>
              <a:gd name="T20" fmla="*/ 318 w 561"/>
              <a:gd name="T21" fmla="*/ 16 h 1381"/>
              <a:gd name="T22" fmla="*/ 338 w 561"/>
              <a:gd name="T23" fmla="*/ 18 h 1381"/>
              <a:gd name="T24" fmla="*/ 363 w 561"/>
              <a:gd name="T25" fmla="*/ 23 h 1381"/>
              <a:gd name="T26" fmla="*/ 387 w 561"/>
              <a:gd name="T27" fmla="*/ 27 h 1381"/>
              <a:gd name="T28" fmla="*/ 412 w 561"/>
              <a:gd name="T29" fmla="*/ 31 h 1381"/>
              <a:gd name="T30" fmla="*/ 450 w 561"/>
              <a:gd name="T31" fmla="*/ 40 h 1381"/>
              <a:gd name="T32" fmla="*/ 487 w 561"/>
              <a:gd name="T33" fmla="*/ 47 h 1381"/>
              <a:gd name="T34" fmla="*/ 523 w 561"/>
              <a:gd name="T35" fmla="*/ 54 h 1381"/>
              <a:gd name="T36" fmla="*/ 561 w 561"/>
              <a:gd name="T37" fmla="*/ 62 h 1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61" h="1381">
                <a:moveTo>
                  <a:pt x="561" y="62"/>
                </a:moveTo>
                <a:lnTo>
                  <a:pt x="561" y="1381"/>
                </a:lnTo>
                <a:lnTo>
                  <a:pt x="0" y="1381"/>
                </a:lnTo>
                <a:lnTo>
                  <a:pt x="169" y="0"/>
                </a:lnTo>
                <a:lnTo>
                  <a:pt x="198" y="2"/>
                </a:lnTo>
                <a:lnTo>
                  <a:pt x="225" y="5"/>
                </a:lnTo>
                <a:lnTo>
                  <a:pt x="245" y="6"/>
                </a:lnTo>
                <a:lnTo>
                  <a:pt x="263" y="9"/>
                </a:lnTo>
                <a:lnTo>
                  <a:pt x="282" y="11"/>
                </a:lnTo>
                <a:lnTo>
                  <a:pt x="300" y="13"/>
                </a:lnTo>
                <a:lnTo>
                  <a:pt x="318" y="16"/>
                </a:lnTo>
                <a:lnTo>
                  <a:pt x="338" y="18"/>
                </a:lnTo>
                <a:lnTo>
                  <a:pt x="363" y="23"/>
                </a:lnTo>
                <a:lnTo>
                  <a:pt x="387" y="27"/>
                </a:lnTo>
                <a:lnTo>
                  <a:pt x="412" y="31"/>
                </a:lnTo>
                <a:lnTo>
                  <a:pt x="450" y="40"/>
                </a:lnTo>
                <a:lnTo>
                  <a:pt x="487" y="47"/>
                </a:lnTo>
                <a:lnTo>
                  <a:pt x="523" y="54"/>
                </a:lnTo>
                <a:lnTo>
                  <a:pt x="561" y="62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656" name="Freeform 88"/>
          <p:cNvSpPr>
            <a:spLocks/>
          </p:cNvSpPr>
          <p:nvPr/>
        </p:nvSpPr>
        <p:spPr bwMode="auto">
          <a:xfrm>
            <a:off x="4401705" y="4062557"/>
            <a:ext cx="333375" cy="115455"/>
          </a:xfrm>
          <a:custGeom>
            <a:avLst/>
            <a:gdLst>
              <a:gd name="T0" fmla="*/ 0 w 842"/>
              <a:gd name="T1" fmla="*/ 298 h 298"/>
              <a:gd name="T2" fmla="*/ 500 w 842"/>
              <a:gd name="T3" fmla="*/ 298 h 298"/>
              <a:gd name="T4" fmla="*/ 467 w 842"/>
              <a:gd name="T5" fmla="*/ 154 h 298"/>
              <a:gd name="T6" fmla="*/ 556 w 842"/>
              <a:gd name="T7" fmla="*/ 134 h 298"/>
              <a:gd name="T8" fmla="*/ 646 w 842"/>
              <a:gd name="T9" fmla="*/ 112 h 298"/>
              <a:gd name="T10" fmla="*/ 691 w 842"/>
              <a:gd name="T11" fmla="*/ 298 h 298"/>
              <a:gd name="T12" fmla="*/ 842 w 842"/>
              <a:gd name="T13" fmla="*/ 298 h 298"/>
              <a:gd name="T14" fmla="*/ 842 w 842"/>
              <a:gd name="T15" fmla="*/ 0 h 298"/>
              <a:gd name="T16" fmla="*/ 564 w 842"/>
              <a:gd name="T17" fmla="*/ 0 h 298"/>
              <a:gd name="T18" fmla="*/ 0 w 842"/>
              <a:gd name="T19" fmla="*/ 0 h 298"/>
              <a:gd name="T20" fmla="*/ 0 w 842"/>
              <a:gd name="T21" fmla="*/ 298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42" h="298">
                <a:moveTo>
                  <a:pt x="0" y="298"/>
                </a:moveTo>
                <a:lnTo>
                  <a:pt x="500" y="298"/>
                </a:lnTo>
                <a:lnTo>
                  <a:pt x="467" y="154"/>
                </a:lnTo>
                <a:lnTo>
                  <a:pt x="556" y="134"/>
                </a:lnTo>
                <a:lnTo>
                  <a:pt x="646" y="112"/>
                </a:lnTo>
                <a:lnTo>
                  <a:pt x="691" y="298"/>
                </a:lnTo>
                <a:lnTo>
                  <a:pt x="842" y="298"/>
                </a:lnTo>
                <a:lnTo>
                  <a:pt x="842" y="0"/>
                </a:lnTo>
                <a:lnTo>
                  <a:pt x="564" y="0"/>
                </a:lnTo>
                <a:lnTo>
                  <a:pt x="0" y="0"/>
                </a:lnTo>
                <a:lnTo>
                  <a:pt x="0" y="298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657" name="Freeform 89"/>
          <p:cNvSpPr>
            <a:spLocks/>
          </p:cNvSpPr>
          <p:nvPr/>
        </p:nvSpPr>
        <p:spPr bwMode="auto">
          <a:xfrm>
            <a:off x="4068330" y="4062557"/>
            <a:ext cx="333375" cy="115455"/>
          </a:xfrm>
          <a:custGeom>
            <a:avLst/>
            <a:gdLst>
              <a:gd name="T0" fmla="*/ 278 w 839"/>
              <a:gd name="T1" fmla="*/ 0 h 298"/>
              <a:gd name="T2" fmla="*/ 839 w 839"/>
              <a:gd name="T3" fmla="*/ 0 h 298"/>
              <a:gd name="T4" fmla="*/ 839 w 839"/>
              <a:gd name="T5" fmla="*/ 298 h 298"/>
              <a:gd name="T6" fmla="*/ 339 w 839"/>
              <a:gd name="T7" fmla="*/ 298 h 298"/>
              <a:gd name="T8" fmla="*/ 362 w 839"/>
              <a:gd name="T9" fmla="*/ 201 h 298"/>
              <a:gd name="T10" fmla="*/ 183 w 839"/>
              <a:gd name="T11" fmla="*/ 158 h 298"/>
              <a:gd name="T12" fmla="*/ 149 w 839"/>
              <a:gd name="T13" fmla="*/ 298 h 298"/>
              <a:gd name="T14" fmla="*/ 0 w 839"/>
              <a:gd name="T15" fmla="*/ 298 h 298"/>
              <a:gd name="T16" fmla="*/ 0 w 839"/>
              <a:gd name="T17" fmla="*/ 0 h 298"/>
              <a:gd name="T18" fmla="*/ 278 w 839"/>
              <a:gd name="T19" fmla="*/ 0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39" h="298">
                <a:moveTo>
                  <a:pt x="278" y="0"/>
                </a:moveTo>
                <a:lnTo>
                  <a:pt x="839" y="0"/>
                </a:lnTo>
                <a:lnTo>
                  <a:pt x="839" y="298"/>
                </a:lnTo>
                <a:lnTo>
                  <a:pt x="339" y="298"/>
                </a:lnTo>
                <a:lnTo>
                  <a:pt x="362" y="201"/>
                </a:lnTo>
                <a:lnTo>
                  <a:pt x="183" y="158"/>
                </a:lnTo>
                <a:lnTo>
                  <a:pt x="149" y="298"/>
                </a:lnTo>
                <a:lnTo>
                  <a:pt x="0" y="298"/>
                </a:lnTo>
                <a:lnTo>
                  <a:pt x="0" y="0"/>
                </a:lnTo>
                <a:lnTo>
                  <a:pt x="278" y="0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658" name="Freeform 90"/>
          <p:cNvSpPr>
            <a:spLocks/>
          </p:cNvSpPr>
          <p:nvPr/>
        </p:nvSpPr>
        <p:spPr bwMode="auto">
          <a:xfrm>
            <a:off x="4365626" y="2792557"/>
            <a:ext cx="36079" cy="62056"/>
          </a:xfrm>
          <a:custGeom>
            <a:avLst/>
            <a:gdLst>
              <a:gd name="T0" fmla="*/ 93 w 93"/>
              <a:gd name="T1" fmla="*/ 161 h 161"/>
              <a:gd name="T2" fmla="*/ 0 w 93"/>
              <a:gd name="T3" fmla="*/ 161 h 161"/>
              <a:gd name="T4" fmla="*/ 93 w 93"/>
              <a:gd name="T5" fmla="*/ 0 h 161"/>
              <a:gd name="T6" fmla="*/ 93 w 93"/>
              <a:gd name="T7" fmla="*/ 161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3" h="161">
                <a:moveTo>
                  <a:pt x="93" y="161"/>
                </a:moveTo>
                <a:lnTo>
                  <a:pt x="0" y="161"/>
                </a:lnTo>
                <a:lnTo>
                  <a:pt x="93" y="0"/>
                </a:lnTo>
                <a:lnTo>
                  <a:pt x="93" y="16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659" name="Freeform 91"/>
          <p:cNvSpPr>
            <a:spLocks/>
          </p:cNvSpPr>
          <p:nvPr/>
        </p:nvSpPr>
        <p:spPr bwMode="auto">
          <a:xfrm>
            <a:off x="4401705" y="2792557"/>
            <a:ext cx="37523" cy="62056"/>
          </a:xfrm>
          <a:custGeom>
            <a:avLst/>
            <a:gdLst>
              <a:gd name="T0" fmla="*/ 93 w 93"/>
              <a:gd name="T1" fmla="*/ 161 h 161"/>
              <a:gd name="T2" fmla="*/ 0 w 93"/>
              <a:gd name="T3" fmla="*/ 161 h 161"/>
              <a:gd name="T4" fmla="*/ 0 w 93"/>
              <a:gd name="T5" fmla="*/ 0 h 161"/>
              <a:gd name="T6" fmla="*/ 93 w 93"/>
              <a:gd name="T7" fmla="*/ 161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3" h="161">
                <a:moveTo>
                  <a:pt x="93" y="161"/>
                </a:moveTo>
                <a:lnTo>
                  <a:pt x="0" y="161"/>
                </a:lnTo>
                <a:lnTo>
                  <a:pt x="0" y="0"/>
                </a:lnTo>
                <a:lnTo>
                  <a:pt x="93" y="16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660" name="Line 92"/>
          <p:cNvSpPr>
            <a:spLocks noChangeShapeType="1"/>
          </p:cNvSpPr>
          <p:nvPr/>
        </p:nvSpPr>
        <p:spPr bwMode="auto">
          <a:xfrm>
            <a:off x="4401704" y="2433205"/>
            <a:ext cx="1444" cy="77931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661" name="Line 93"/>
          <p:cNvSpPr>
            <a:spLocks noChangeShapeType="1"/>
          </p:cNvSpPr>
          <p:nvPr/>
        </p:nvSpPr>
        <p:spPr bwMode="auto">
          <a:xfrm>
            <a:off x="4401704" y="3274580"/>
            <a:ext cx="1444" cy="6205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662" name="Line 94"/>
          <p:cNvSpPr>
            <a:spLocks noChangeShapeType="1"/>
          </p:cNvSpPr>
          <p:nvPr/>
        </p:nvSpPr>
        <p:spPr bwMode="auto">
          <a:xfrm>
            <a:off x="4401704" y="3398694"/>
            <a:ext cx="1444" cy="77931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663" name="Line 95"/>
          <p:cNvSpPr>
            <a:spLocks noChangeShapeType="1"/>
          </p:cNvSpPr>
          <p:nvPr/>
        </p:nvSpPr>
        <p:spPr bwMode="auto">
          <a:xfrm flipH="1">
            <a:off x="4329546" y="2880591"/>
            <a:ext cx="141432" cy="144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664" name="Line 96"/>
          <p:cNvSpPr>
            <a:spLocks noChangeShapeType="1"/>
          </p:cNvSpPr>
          <p:nvPr/>
        </p:nvSpPr>
        <p:spPr bwMode="auto">
          <a:xfrm flipH="1">
            <a:off x="4179455" y="2880592"/>
            <a:ext cx="150091" cy="118196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665" name="Line 97"/>
          <p:cNvSpPr>
            <a:spLocks noChangeShapeType="1"/>
          </p:cNvSpPr>
          <p:nvPr/>
        </p:nvSpPr>
        <p:spPr bwMode="auto">
          <a:xfrm>
            <a:off x="4179454" y="4062558"/>
            <a:ext cx="445944" cy="288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666" name="Line 98"/>
          <p:cNvSpPr>
            <a:spLocks noChangeShapeType="1"/>
          </p:cNvSpPr>
          <p:nvPr/>
        </p:nvSpPr>
        <p:spPr bwMode="auto">
          <a:xfrm flipH="1" flipV="1">
            <a:off x="4470978" y="2880592"/>
            <a:ext cx="154421" cy="118196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667" name="Line 99"/>
          <p:cNvSpPr>
            <a:spLocks noChangeShapeType="1"/>
          </p:cNvSpPr>
          <p:nvPr/>
        </p:nvSpPr>
        <p:spPr bwMode="auto">
          <a:xfrm flipH="1">
            <a:off x="4068330" y="4062558"/>
            <a:ext cx="111125" cy="288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668" name="Line 100"/>
          <p:cNvSpPr>
            <a:spLocks noChangeShapeType="1"/>
          </p:cNvSpPr>
          <p:nvPr/>
        </p:nvSpPr>
        <p:spPr bwMode="auto">
          <a:xfrm>
            <a:off x="4068330" y="4062557"/>
            <a:ext cx="1443" cy="11545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669" name="Freeform 101"/>
          <p:cNvSpPr>
            <a:spLocks/>
          </p:cNvSpPr>
          <p:nvPr/>
        </p:nvSpPr>
        <p:spPr bwMode="auto">
          <a:xfrm>
            <a:off x="4619625" y="4178012"/>
            <a:ext cx="305955" cy="1095375"/>
          </a:xfrm>
          <a:custGeom>
            <a:avLst/>
            <a:gdLst>
              <a:gd name="T0" fmla="*/ 96 w 775"/>
              <a:gd name="T1" fmla="*/ 0 h 2846"/>
              <a:gd name="T2" fmla="*/ 775 w 775"/>
              <a:gd name="T3" fmla="*/ 2824 h 2846"/>
              <a:gd name="T4" fmla="*/ 686 w 775"/>
              <a:gd name="T5" fmla="*/ 2846 h 2846"/>
              <a:gd name="T6" fmla="*/ 0 w 775"/>
              <a:gd name="T7" fmla="*/ 0 h 2846"/>
              <a:gd name="T8" fmla="*/ 96 w 775"/>
              <a:gd name="T9" fmla="*/ 0 h 28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75" h="2846">
                <a:moveTo>
                  <a:pt x="96" y="0"/>
                </a:moveTo>
                <a:lnTo>
                  <a:pt x="775" y="2824"/>
                </a:lnTo>
                <a:lnTo>
                  <a:pt x="686" y="2846"/>
                </a:lnTo>
                <a:lnTo>
                  <a:pt x="0" y="0"/>
                </a:lnTo>
                <a:lnTo>
                  <a:pt x="96" y="0"/>
                </a:lnTo>
                <a:close/>
              </a:path>
            </a:pathLst>
          </a:custGeom>
          <a:solidFill>
            <a:srgbClr val="9494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670" name="Freeform 102"/>
          <p:cNvSpPr>
            <a:spLocks/>
          </p:cNvSpPr>
          <p:nvPr/>
        </p:nvSpPr>
        <p:spPr bwMode="auto">
          <a:xfrm>
            <a:off x="4605193" y="4111626"/>
            <a:ext cx="51955" cy="66386"/>
          </a:xfrm>
          <a:custGeom>
            <a:avLst/>
            <a:gdLst>
              <a:gd name="T0" fmla="*/ 89 w 132"/>
              <a:gd name="T1" fmla="*/ 0 h 175"/>
              <a:gd name="T2" fmla="*/ 132 w 132"/>
              <a:gd name="T3" fmla="*/ 175 h 175"/>
              <a:gd name="T4" fmla="*/ 36 w 132"/>
              <a:gd name="T5" fmla="*/ 175 h 175"/>
              <a:gd name="T6" fmla="*/ 0 w 132"/>
              <a:gd name="T7" fmla="*/ 20 h 175"/>
              <a:gd name="T8" fmla="*/ 45 w 132"/>
              <a:gd name="T9" fmla="*/ 11 h 175"/>
              <a:gd name="T10" fmla="*/ 89 w 132"/>
              <a:gd name="T11" fmla="*/ 0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2" h="175">
                <a:moveTo>
                  <a:pt x="89" y="0"/>
                </a:moveTo>
                <a:lnTo>
                  <a:pt x="132" y="175"/>
                </a:lnTo>
                <a:lnTo>
                  <a:pt x="36" y="175"/>
                </a:lnTo>
                <a:lnTo>
                  <a:pt x="0" y="20"/>
                </a:lnTo>
                <a:lnTo>
                  <a:pt x="45" y="11"/>
                </a:lnTo>
                <a:lnTo>
                  <a:pt x="89" y="0"/>
                </a:lnTo>
                <a:close/>
              </a:path>
            </a:pathLst>
          </a:custGeom>
          <a:solidFill>
            <a:srgbClr val="9494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671" name="Freeform 103"/>
          <p:cNvSpPr>
            <a:spLocks/>
          </p:cNvSpPr>
          <p:nvPr/>
        </p:nvSpPr>
        <p:spPr bwMode="auto">
          <a:xfrm>
            <a:off x="4587876" y="4118841"/>
            <a:ext cx="31750" cy="59171"/>
          </a:xfrm>
          <a:custGeom>
            <a:avLst/>
            <a:gdLst>
              <a:gd name="T0" fmla="*/ 0 w 80"/>
              <a:gd name="T1" fmla="*/ 11 h 155"/>
              <a:gd name="T2" fmla="*/ 33 w 80"/>
              <a:gd name="T3" fmla="*/ 155 h 155"/>
              <a:gd name="T4" fmla="*/ 80 w 80"/>
              <a:gd name="T5" fmla="*/ 155 h 155"/>
              <a:gd name="T6" fmla="*/ 44 w 80"/>
              <a:gd name="T7" fmla="*/ 0 h 155"/>
              <a:gd name="T8" fmla="*/ 0 w 80"/>
              <a:gd name="T9" fmla="*/ 11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0" h="155">
                <a:moveTo>
                  <a:pt x="0" y="11"/>
                </a:moveTo>
                <a:lnTo>
                  <a:pt x="33" y="155"/>
                </a:lnTo>
                <a:lnTo>
                  <a:pt x="80" y="155"/>
                </a:lnTo>
                <a:lnTo>
                  <a:pt x="44" y="0"/>
                </a:lnTo>
                <a:lnTo>
                  <a:pt x="0" y="11"/>
                </a:lnTo>
                <a:close/>
              </a:path>
            </a:pathLst>
          </a:custGeom>
          <a:solidFill>
            <a:srgbClr val="9494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672" name="Freeform 104"/>
          <p:cNvSpPr>
            <a:spLocks/>
          </p:cNvSpPr>
          <p:nvPr/>
        </p:nvSpPr>
        <p:spPr bwMode="auto">
          <a:xfrm>
            <a:off x="4600864" y="4178012"/>
            <a:ext cx="290080" cy="1099705"/>
          </a:xfrm>
          <a:custGeom>
            <a:avLst/>
            <a:gdLst>
              <a:gd name="T0" fmla="*/ 0 w 733"/>
              <a:gd name="T1" fmla="*/ 0 h 2857"/>
              <a:gd name="T2" fmla="*/ 687 w 733"/>
              <a:gd name="T3" fmla="*/ 2857 h 2857"/>
              <a:gd name="T4" fmla="*/ 733 w 733"/>
              <a:gd name="T5" fmla="*/ 2846 h 2857"/>
              <a:gd name="T6" fmla="*/ 47 w 733"/>
              <a:gd name="T7" fmla="*/ 0 h 2857"/>
              <a:gd name="T8" fmla="*/ 0 w 733"/>
              <a:gd name="T9" fmla="*/ 0 h 2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3" h="2857">
                <a:moveTo>
                  <a:pt x="0" y="0"/>
                </a:moveTo>
                <a:lnTo>
                  <a:pt x="687" y="2857"/>
                </a:lnTo>
                <a:lnTo>
                  <a:pt x="733" y="2846"/>
                </a:lnTo>
                <a:lnTo>
                  <a:pt x="47" y="0"/>
                </a:lnTo>
                <a:lnTo>
                  <a:pt x="0" y="0"/>
                </a:lnTo>
                <a:close/>
              </a:path>
            </a:pathLst>
          </a:custGeom>
          <a:solidFill>
            <a:srgbClr val="9494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673" name="Freeform 105"/>
          <p:cNvSpPr>
            <a:spLocks/>
          </p:cNvSpPr>
          <p:nvPr/>
        </p:nvSpPr>
        <p:spPr bwMode="auto">
          <a:xfrm>
            <a:off x="4639830" y="4105853"/>
            <a:ext cx="37523" cy="72159"/>
          </a:xfrm>
          <a:custGeom>
            <a:avLst/>
            <a:gdLst>
              <a:gd name="T0" fmla="*/ 0 w 91"/>
              <a:gd name="T1" fmla="*/ 11 h 186"/>
              <a:gd name="T2" fmla="*/ 43 w 91"/>
              <a:gd name="T3" fmla="*/ 186 h 186"/>
              <a:gd name="T4" fmla="*/ 91 w 91"/>
              <a:gd name="T5" fmla="*/ 186 h 186"/>
              <a:gd name="T6" fmla="*/ 46 w 91"/>
              <a:gd name="T7" fmla="*/ 0 h 186"/>
              <a:gd name="T8" fmla="*/ 0 w 91"/>
              <a:gd name="T9" fmla="*/ 11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" h="186">
                <a:moveTo>
                  <a:pt x="0" y="11"/>
                </a:moveTo>
                <a:lnTo>
                  <a:pt x="43" y="186"/>
                </a:lnTo>
                <a:lnTo>
                  <a:pt x="91" y="186"/>
                </a:lnTo>
                <a:lnTo>
                  <a:pt x="46" y="0"/>
                </a:lnTo>
                <a:lnTo>
                  <a:pt x="0" y="11"/>
                </a:lnTo>
                <a:close/>
              </a:path>
            </a:pathLst>
          </a:custGeom>
          <a:solidFill>
            <a:srgbClr val="9494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674" name="Freeform 106"/>
          <p:cNvSpPr>
            <a:spLocks/>
          </p:cNvSpPr>
          <p:nvPr/>
        </p:nvSpPr>
        <p:spPr bwMode="auto">
          <a:xfrm>
            <a:off x="4657148" y="4178012"/>
            <a:ext cx="288636" cy="1088159"/>
          </a:xfrm>
          <a:custGeom>
            <a:avLst/>
            <a:gdLst>
              <a:gd name="T0" fmla="*/ 0 w 723"/>
              <a:gd name="T1" fmla="*/ 0 h 2824"/>
              <a:gd name="T2" fmla="*/ 679 w 723"/>
              <a:gd name="T3" fmla="*/ 2824 h 2824"/>
              <a:gd name="T4" fmla="*/ 723 w 723"/>
              <a:gd name="T5" fmla="*/ 2813 h 2824"/>
              <a:gd name="T6" fmla="*/ 48 w 723"/>
              <a:gd name="T7" fmla="*/ 0 h 2824"/>
              <a:gd name="T8" fmla="*/ 0 w 723"/>
              <a:gd name="T9" fmla="*/ 0 h 2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3" h="2824">
                <a:moveTo>
                  <a:pt x="0" y="0"/>
                </a:moveTo>
                <a:lnTo>
                  <a:pt x="679" y="2824"/>
                </a:lnTo>
                <a:lnTo>
                  <a:pt x="723" y="2813"/>
                </a:lnTo>
                <a:lnTo>
                  <a:pt x="48" y="0"/>
                </a:lnTo>
                <a:lnTo>
                  <a:pt x="0" y="0"/>
                </a:lnTo>
                <a:close/>
              </a:path>
            </a:pathLst>
          </a:custGeom>
          <a:solidFill>
            <a:srgbClr val="9494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675" name="Freeform 107"/>
          <p:cNvSpPr>
            <a:spLocks/>
          </p:cNvSpPr>
          <p:nvPr/>
        </p:nvSpPr>
        <p:spPr bwMode="auto">
          <a:xfrm>
            <a:off x="4146262" y="4127500"/>
            <a:ext cx="47625" cy="50512"/>
          </a:xfrm>
          <a:custGeom>
            <a:avLst/>
            <a:gdLst>
              <a:gd name="T0" fmla="*/ 95 w 120"/>
              <a:gd name="T1" fmla="*/ 129 h 129"/>
              <a:gd name="T2" fmla="*/ 120 w 120"/>
              <a:gd name="T3" fmla="*/ 21 h 129"/>
              <a:gd name="T4" fmla="*/ 31 w 120"/>
              <a:gd name="T5" fmla="*/ 0 h 129"/>
              <a:gd name="T6" fmla="*/ 0 w 120"/>
              <a:gd name="T7" fmla="*/ 129 h 129"/>
              <a:gd name="T8" fmla="*/ 95 w 120"/>
              <a:gd name="T9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" h="129">
                <a:moveTo>
                  <a:pt x="95" y="129"/>
                </a:moveTo>
                <a:lnTo>
                  <a:pt x="120" y="21"/>
                </a:lnTo>
                <a:lnTo>
                  <a:pt x="31" y="0"/>
                </a:lnTo>
                <a:lnTo>
                  <a:pt x="0" y="129"/>
                </a:lnTo>
                <a:lnTo>
                  <a:pt x="95" y="129"/>
                </a:lnTo>
                <a:close/>
              </a:path>
            </a:pathLst>
          </a:custGeom>
          <a:solidFill>
            <a:srgbClr val="9494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676" name="Freeform 108"/>
          <p:cNvSpPr>
            <a:spLocks/>
          </p:cNvSpPr>
          <p:nvPr/>
        </p:nvSpPr>
        <p:spPr bwMode="auto">
          <a:xfrm>
            <a:off x="4127500" y="4124614"/>
            <a:ext cx="31750" cy="53398"/>
          </a:xfrm>
          <a:custGeom>
            <a:avLst/>
            <a:gdLst>
              <a:gd name="T0" fmla="*/ 47 w 78"/>
              <a:gd name="T1" fmla="*/ 140 h 140"/>
              <a:gd name="T2" fmla="*/ 78 w 78"/>
              <a:gd name="T3" fmla="*/ 11 h 140"/>
              <a:gd name="T4" fmla="*/ 34 w 78"/>
              <a:gd name="T5" fmla="*/ 0 h 140"/>
              <a:gd name="T6" fmla="*/ 0 w 78"/>
              <a:gd name="T7" fmla="*/ 140 h 140"/>
              <a:gd name="T8" fmla="*/ 47 w 78"/>
              <a:gd name="T9" fmla="*/ 14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" h="140">
                <a:moveTo>
                  <a:pt x="47" y="140"/>
                </a:moveTo>
                <a:lnTo>
                  <a:pt x="78" y="11"/>
                </a:lnTo>
                <a:lnTo>
                  <a:pt x="34" y="0"/>
                </a:lnTo>
                <a:lnTo>
                  <a:pt x="0" y="140"/>
                </a:lnTo>
                <a:lnTo>
                  <a:pt x="47" y="140"/>
                </a:lnTo>
                <a:close/>
              </a:path>
            </a:pathLst>
          </a:custGeom>
          <a:solidFill>
            <a:srgbClr val="9494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677" name="Freeform 109"/>
          <p:cNvSpPr>
            <a:spLocks/>
          </p:cNvSpPr>
          <p:nvPr/>
        </p:nvSpPr>
        <p:spPr bwMode="auto">
          <a:xfrm>
            <a:off x="3873500" y="4178012"/>
            <a:ext cx="311727" cy="1114136"/>
          </a:xfrm>
          <a:custGeom>
            <a:avLst/>
            <a:gdLst>
              <a:gd name="T0" fmla="*/ 0 w 785"/>
              <a:gd name="T1" fmla="*/ 2871 h 2893"/>
              <a:gd name="T2" fmla="*/ 690 w 785"/>
              <a:gd name="T3" fmla="*/ 0 h 2893"/>
              <a:gd name="T4" fmla="*/ 785 w 785"/>
              <a:gd name="T5" fmla="*/ 0 h 2893"/>
              <a:gd name="T6" fmla="*/ 90 w 785"/>
              <a:gd name="T7" fmla="*/ 2893 h 2893"/>
              <a:gd name="T8" fmla="*/ 46 w 785"/>
              <a:gd name="T9" fmla="*/ 2882 h 2893"/>
              <a:gd name="T10" fmla="*/ 0 w 785"/>
              <a:gd name="T11" fmla="*/ 2871 h 28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85" h="2893">
                <a:moveTo>
                  <a:pt x="0" y="2871"/>
                </a:moveTo>
                <a:lnTo>
                  <a:pt x="690" y="0"/>
                </a:lnTo>
                <a:lnTo>
                  <a:pt x="785" y="0"/>
                </a:lnTo>
                <a:lnTo>
                  <a:pt x="90" y="2893"/>
                </a:lnTo>
                <a:lnTo>
                  <a:pt x="46" y="2882"/>
                </a:lnTo>
                <a:lnTo>
                  <a:pt x="0" y="2871"/>
                </a:lnTo>
                <a:close/>
              </a:path>
            </a:pathLst>
          </a:custGeom>
          <a:solidFill>
            <a:srgbClr val="9494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678" name="Freeform 110"/>
          <p:cNvSpPr>
            <a:spLocks/>
          </p:cNvSpPr>
          <p:nvPr/>
        </p:nvSpPr>
        <p:spPr bwMode="auto">
          <a:xfrm>
            <a:off x="3856182" y="4178012"/>
            <a:ext cx="290080" cy="1105477"/>
          </a:xfrm>
          <a:custGeom>
            <a:avLst/>
            <a:gdLst>
              <a:gd name="T0" fmla="*/ 45 w 735"/>
              <a:gd name="T1" fmla="*/ 2871 h 2871"/>
              <a:gd name="T2" fmla="*/ 735 w 735"/>
              <a:gd name="T3" fmla="*/ 0 h 2871"/>
              <a:gd name="T4" fmla="*/ 688 w 735"/>
              <a:gd name="T5" fmla="*/ 0 h 2871"/>
              <a:gd name="T6" fmla="*/ 0 w 735"/>
              <a:gd name="T7" fmla="*/ 2860 h 2871"/>
              <a:gd name="T8" fmla="*/ 45 w 735"/>
              <a:gd name="T9" fmla="*/ 2871 h 28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5" h="2871">
                <a:moveTo>
                  <a:pt x="45" y="2871"/>
                </a:moveTo>
                <a:lnTo>
                  <a:pt x="735" y="0"/>
                </a:lnTo>
                <a:lnTo>
                  <a:pt x="688" y="0"/>
                </a:lnTo>
                <a:lnTo>
                  <a:pt x="0" y="2860"/>
                </a:lnTo>
                <a:lnTo>
                  <a:pt x="45" y="2871"/>
                </a:lnTo>
                <a:close/>
              </a:path>
            </a:pathLst>
          </a:custGeom>
          <a:solidFill>
            <a:srgbClr val="9494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679" name="Freeform 111"/>
          <p:cNvSpPr>
            <a:spLocks/>
          </p:cNvSpPr>
          <p:nvPr/>
        </p:nvSpPr>
        <p:spPr bwMode="auto">
          <a:xfrm>
            <a:off x="3908136" y="4178012"/>
            <a:ext cx="295853" cy="1118465"/>
          </a:xfrm>
          <a:custGeom>
            <a:avLst/>
            <a:gdLst>
              <a:gd name="T0" fmla="*/ 743 w 743"/>
              <a:gd name="T1" fmla="*/ 0 h 2904"/>
              <a:gd name="T2" fmla="*/ 45 w 743"/>
              <a:gd name="T3" fmla="*/ 2904 h 2904"/>
              <a:gd name="T4" fmla="*/ 0 w 743"/>
              <a:gd name="T5" fmla="*/ 2893 h 2904"/>
              <a:gd name="T6" fmla="*/ 695 w 743"/>
              <a:gd name="T7" fmla="*/ 0 h 2904"/>
              <a:gd name="T8" fmla="*/ 743 w 743"/>
              <a:gd name="T9" fmla="*/ 0 h 2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43" h="2904">
                <a:moveTo>
                  <a:pt x="743" y="0"/>
                </a:moveTo>
                <a:lnTo>
                  <a:pt x="45" y="2904"/>
                </a:lnTo>
                <a:lnTo>
                  <a:pt x="0" y="2893"/>
                </a:lnTo>
                <a:lnTo>
                  <a:pt x="695" y="0"/>
                </a:lnTo>
                <a:lnTo>
                  <a:pt x="743" y="0"/>
                </a:lnTo>
                <a:close/>
              </a:path>
            </a:pathLst>
          </a:custGeom>
          <a:solidFill>
            <a:srgbClr val="9494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680" name="Line 112"/>
          <p:cNvSpPr>
            <a:spLocks noChangeShapeType="1"/>
          </p:cNvSpPr>
          <p:nvPr/>
        </p:nvSpPr>
        <p:spPr bwMode="auto">
          <a:xfrm>
            <a:off x="4068330" y="4178012"/>
            <a:ext cx="666750" cy="288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681" name="Line 113"/>
          <p:cNvSpPr>
            <a:spLocks noChangeShapeType="1"/>
          </p:cNvSpPr>
          <p:nvPr/>
        </p:nvSpPr>
        <p:spPr bwMode="auto">
          <a:xfrm>
            <a:off x="4625398" y="4062558"/>
            <a:ext cx="109682" cy="288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682" name="Line 114"/>
          <p:cNvSpPr>
            <a:spLocks noChangeShapeType="1"/>
          </p:cNvSpPr>
          <p:nvPr/>
        </p:nvSpPr>
        <p:spPr bwMode="auto">
          <a:xfrm>
            <a:off x="4735080" y="4062557"/>
            <a:ext cx="1443" cy="11545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683" name="Line 115"/>
          <p:cNvSpPr>
            <a:spLocks noChangeShapeType="1"/>
          </p:cNvSpPr>
          <p:nvPr/>
        </p:nvSpPr>
        <p:spPr bwMode="auto">
          <a:xfrm flipV="1">
            <a:off x="4622512" y="4105853"/>
            <a:ext cx="37523" cy="1010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684" name="Line 116"/>
          <p:cNvSpPr>
            <a:spLocks noChangeShapeType="1"/>
          </p:cNvSpPr>
          <p:nvPr/>
        </p:nvSpPr>
        <p:spPr bwMode="auto">
          <a:xfrm flipH="1">
            <a:off x="4587876" y="4115955"/>
            <a:ext cx="34636" cy="721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685" name="Line 117"/>
          <p:cNvSpPr>
            <a:spLocks noChangeShapeType="1"/>
          </p:cNvSpPr>
          <p:nvPr/>
        </p:nvSpPr>
        <p:spPr bwMode="auto">
          <a:xfrm>
            <a:off x="4587876" y="4123171"/>
            <a:ext cx="285750" cy="115454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686" name="Line 118"/>
          <p:cNvSpPr>
            <a:spLocks noChangeShapeType="1"/>
          </p:cNvSpPr>
          <p:nvPr/>
        </p:nvSpPr>
        <p:spPr bwMode="auto">
          <a:xfrm flipV="1">
            <a:off x="4873626" y="5260398"/>
            <a:ext cx="72159" cy="1731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687" name="Line 119"/>
          <p:cNvSpPr>
            <a:spLocks noChangeShapeType="1"/>
          </p:cNvSpPr>
          <p:nvPr/>
        </p:nvSpPr>
        <p:spPr bwMode="auto">
          <a:xfrm flipH="1" flipV="1">
            <a:off x="4660035" y="4105853"/>
            <a:ext cx="285750" cy="115454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688" name="Line 120"/>
          <p:cNvSpPr>
            <a:spLocks noChangeShapeType="1"/>
          </p:cNvSpPr>
          <p:nvPr/>
        </p:nvSpPr>
        <p:spPr bwMode="auto">
          <a:xfrm>
            <a:off x="4639830" y="4111626"/>
            <a:ext cx="285750" cy="115454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689" name="Line 121"/>
          <p:cNvSpPr>
            <a:spLocks noChangeShapeType="1"/>
          </p:cNvSpPr>
          <p:nvPr/>
        </p:nvSpPr>
        <p:spPr bwMode="auto">
          <a:xfrm>
            <a:off x="4605194" y="4118841"/>
            <a:ext cx="285750" cy="115454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690" name="Line 122"/>
          <p:cNvSpPr>
            <a:spLocks noChangeShapeType="1"/>
          </p:cNvSpPr>
          <p:nvPr/>
        </p:nvSpPr>
        <p:spPr bwMode="auto">
          <a:xfrm>
            <a:off x="3890818" y="5286375"/>
            <a:ext cx="34636" cy="1010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691" name="Line 123"/>
          <p:cNvSpPr>
            <a:spLocks noChangeShapeType="1"/>
          </p:cNvSpPr>
          <p:nvPr/>
        </p:nvSpPr>
        <p:spPr bwMode="auto">
          <a:xfrm flipH="1" flipV="1">
            <a:off x="3856182" y="5279159"/>
            <a:ext cx="34636" cy="721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692" name="Line 124"/>
          <p:cNvSpPr>
            <a:spLocks noChangeShapeType="1"/>
          </p:cNvSpPr>
          <p:nvPr/>
        </p:nvSpPr>
        <p:spPr bwMode="auto">
          <a:xfrm flipV="1">
            <a:off x="3856182" y="4124614"/>
            <a:ext cx="285750" cy="115454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693" name="Line 125"/>
          <p:cNvSpPr>
            <a:spLocks noChangeShapeType="1"/>
          </p:cNvSpPr>
          <p:nvPr/>
        </p:nvSpPr>
        <p:spPr bwMode="auto">
          <a:xfrm>
            <a:off x="4141932" y="4124614"/>
            <a:ext cx="70716" cy="1731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694" name="Line 126"/>
          <p:cNvSpPr>
            <a:spLocks noChangeShapeType="1"/>
          </p:cNvSpPr>
          <p:nvPr/>
        </p:nvSpPr>
        <p:spPr bwMode="auto">
          <a:xfrm flipH="1">
            <a:off x="3925455" y="4141932"/>
            <a:ext cx="287194" cy="115454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695" name="Line 127"/>
          <p:cNvSpPr>
            <a:spLocks noChangeShapeType="1"/>
          </p:cNvSpPr>
          <p:nvPr/>
        </p:nvSpPr>
        <p:spPr bwMode="auto">
          <a:xfrm flipV="1">
            <a:off x="3908137" y="4137603"/>
            <a:ext cx="285750" cy="115454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696" name="Line 128"/>
          <p:cNvSpPr>
            <a:spLocks noChangeShapeType="1"/>
          </p:cNvSpPr>
          <p:nvPr/>
        </p:nvSpPr>
        <p:spPr bwMode="auto">
          <a:xfrm flipV="1">
            <a:off x="3873500" y="4127500"/>
            <a:ext cx="285750" cy="115598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697" name="Line 129"/>
          <p:cNvSpPr>
            <a:spLocks noChangeShapeType="1"/>
          </p:cNvSpPr>
          <p:nvPr/>
        </p:nvSpPr>
        <p:spPr bwMode="auto">
          <a:xfrm flipH="1">
            <a:off x="4365626" y="2792557"/>
            <a:ext cx="36079" cy="6205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698" name="Line 130"/>
          <p:cNvSpPr>
            <a:spLocks noChangeShapeType="1"/>
          </p:cNvSpPr>
          <p:nvPr/>
        </p:nvSpPr>
        <p:spPr bwMode="auto">
          <a:xfrm>
            <a:off x="4401705" y="2792557"/>
            <a:ext cx="37523" cy="6205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699" name="Line 131"/>
          <p:cNvSpPr>
            <a:spLocks noChangeShapeType="1"/>
          </p:cNvSpPr>
          <p:nvPr/>
        </p:nvSpPr>
        <p:spPr bwMode="auto">
          <a:xfrm flipH="1">
            <a:off x="4365625" y="2854613"/>
            <a:ext cx="73602" cy="144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700" name="Freeform 132"/>
          <p:cNvSpPr>
            <a:spLocks/>
          </p:cNvSpPr>
          <p:nvPr/>
        </p:nvSpPr>
        <p:spPr bwMode="auto">
          <a:xfrm>
            <a:off x="1496580" y="2798330"/>
            <a:ext cx="67829" cy="63500"/>
          </a:xfrm>
          <a:custGeom>
            <a:avLst/>
            <a:gdLst>
              <a:gd name="T0" fmla="*/ 167 w 167"/>
              <a:gd name="T1" fmla="*/ 83 h 167"/>
              <a:gd name="T2" fmla="*/ 165 w 167"/>
              <a:gd name="T3" fmla="*/ 98 h 167"/>
              <a:gd name="T4" fmla="*/ 162 w 167"/>
              <a:gd name="T5" fmla="*/ 111 h 167"/>
              <a:gd name="T6" fmla="*/ 156 w 167"/>
              <a:gd name="T7" fmla="*/ 124 h 167"/>
              <a:gd name="T8" fmla="*/ 148 w 167"/>
              <a:gd name="T9" fmla="*/ 135 h 167"/>
              <a:gd name="T10" fmla="*/ 139 w 167"/>
              <a:gd name="T11" fmla="*/ 146 h 167"/>
              <a:gd name="T12" fmla="*/ 127 w 167"/>
              <a:gd name="T13" fmla="*/ 154 h 167"/>
              <a:gd name="T14" fmla="*/ 115 w 167"/>
              <a:gd name="T15" fmla="*/ 160 h 167"/>
              <a:gd name="T16" fmla="*/ 100 w 167"/>
              <a:gd name="T17" fmla="*/ 164 h 167"/>
              <a:gd name="T18" fmla="*/ 87 w 167"/>
              <a:gd name="T19" fmla="*/ 167 h 167"/>
              <a:gd name="T20" fmla="*/ 72 w 167"/>
              <a:gd name="T21" fmla="*/ 165 h 167"/>
              <a:gd name="T22" fmla="*/ 59 w 167"/>
              <a:gd name="T23" fmla="*/ 163 h 167"/>
              <a:gd name="T24" fmla="*/ 46 w 167"/>
              <a:gd name="T25" fmla="*/ 158 h 167"/>
              <a:gd name="T26" fmla="*/ 34 w 167"/>
              <a:gd name="T27" fmla="*/ 151 h 167"/>
              <a:gd name="T28" fmla="*/ 23 w 167"/>
              <a:gd name="T29" fmla="*/ 141 h 167"/>
              <a:gd name="T30" fmla="*/ 15 w 167"/>
              <a:gd name="T31" fmla="*/ 130 h 167"/>
              <a:gd name="T32" fmla="*/ 7 w 167"/>
              <a:gd name="T33" fmla="*/ 117 h 167"/>
              <a:gd name="T34" fmla="*/ 2 w 167"/>
              <a:gd name="T35" fmla="*/ 104 h 167"/>
              <a:gd name="T36" fmla="*/ 0 w 167"/>
              <a:gd name="T37" fmla="*/ 90 h 167"/>
              <a:gd name="T38" fmla="*/ 0 w 167"/>
              <a:gd name="T39" fmla="*/ 76 h 167"/>
              <a:gd name="T40" fmla="*/ 2 w 167"/>
              <a:gd name="T41" fmla="*/ 63 h 167"/>
              <a:gd name="T42" fmla="*/ 7 w 167"/>
              <a:gd name="T43" fmla="*/ 49 h 167"/>
              <a:gd name="T44" fmla="*/ 15 w 167"/>
              <a:gd name="T45" fmla="*/ 36 h 167"/>
              <a:gd name="T46" fmla="*/ 23 w 167"/>
              <a:gd name="T47" fmla="*/ 25 h 167"/>
              <a:gd name="T48" fmla="*/ 34 w 167"/>
              <a:gd name="T49" fmla="*/ 17 h 167"/>
              <a:gd name="T50" fmla="*/ 46 w 167"/>
              <a:gd name="T51" fmla="*/ 8 h 167"/>
              <a:gd name="T52" fmla="*/ 59 w 167"/>
              <a:gd name="T53" fmla="*/ 4 h 167"/>
              <a:gd name="T54" fmla="*/ 72 w 167"/>
              <a:gd name="T55" fmla="*/ 1 h 167"/>
              <a:gd name="T56" fmla="*/ 87 w 167"/>
              <a:gd name="T57" fmla="*/ 0 h 167"/>
              <a:gd name="T58" fmla="*/ 100 w 167"/>
              <a:gd name="T59" fmla="*/ 2 h 167"/>
              <a:gd name="T60" fmla="*/ 115 w 167"/>
              <a:gd name="T61" fmla="*/ 6 h 167"/>
              <a:gd name="T62" fmla="*/ 127 w 167"/>
              <a:gd name="T63" fmla="*/ 12 h 167"/>
              <a:gd name="T64" fmla="*/ 139 w 167"/>
              <a:gd name="T65" fmla="*/ 20 h 167"/>
              <a:gd name="T66" fmla="*/ 148 w 167"/>
              <a:gd name="T67" fmla="*/ 31 h 167"/>
              <a:gd name="T68" fmla="*/ 156 w 167"/>
              <a:gd name="T69" fmla="*/ 42 h 167"/>
              <a:gd name="T70" fmla="*/ 162 w 167"/>
              <a:gd name="T71" fmla="*/ 55 h 167"/>
              <a:gd name="T72" fmla="*/ 165 w 167"/>
              <a:gd name="T73" fmla="*/ 69 h 167"/>
              <a:gd name="T74" fmla="*/ 167 w 167"/>
              <a:gd name="T75" fmla="*/ 83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67" h="167">
                <a:moveTo>
                  <a:pt x="167" y="83"/>
                </a:moveTo>
                <a:lnTo>
                  <a:pt x="165" y="98"/>
                </a:lnTo>
                <a:lnTo>
                  <a:pt x="162" y="111"/>
                </a:lnTo>
                <a:lnTo>
                  <a:pt x="156" y="124"/>
                </a:lnTo>
                <a:lnTo>
                  <a:pt x="148" y="135"/>
                </a:lnTo>
                <a:lnTo>
                  <a:pt x="139" y="146"/>
                </a:lnTo>
                <a:lnTo>
                  <a:pt x="127" y="154"/>
                </a:lnTo>
                <a:lnTo>
                  <a:pt x="115" y="160"/>
                </a:lnTo>
                <a:lnTo>
                  <a:pt x="100" y="164"/>
                </a:lnTo>
                <a:lnTo>
                  <a:pt x="87" y="167"/>
                </a:lnTo>
                <a:lnTo>
                  <a:pt x="72" y="165"/>
                </a:lnTo>
                <a:lnTo>
                  <a:pt x="59" y="163"/>
                </a:lnTo>
                <a:lnTo>
                  <a:pt x="46" y="158"/>
                </a:lnTo>
                <a:lnTo>
                  <a:pt x="34" y="151"/>
                </a:lnTo>
                <a:lnTo>
                  <a:pt x="23" y="141"/>
                </a:lnTo>
                <a:lnTo>
                  <a:pt x="15" y="130"/>
                </a:lnTo>
                <a:lnTo>
                  <a:pt x="7" y="117"/>
                </a:lnTo>
                <a:lnTo>
                  <a:pt x="2" y="104"/>
                </a:lnTo>
                <a:lnTo>
                  <a:pt x="0" y="90"/>
                </a:lnTo>
                <a:lnTo>
                  <a:pt x="0" y="76"/>
                </a:lnTo>
                <a:lnTo>
                  <a:pt x="2" y="63"/>
                </a:lnTo>
                <a:lnTo>
                  <a:pt x="7" y="49"/>
                </a:lnTo>
                <a:lnTo>
                  <a:pt x="15" y="36"/>
                </a:lnTo>
                <a:lnTo>
                  <a:pt x="23" y="25"/>
                </a:lnTo>
                <a:lnTo>
                  <a:pt x="34" y="17"/>
                </a:lnTo>
                <a:lnTo>
                  <a:pt x="46" y="8"/>
                </a:lnTo>
                <a:lnTo>
                  <a:pt x="59" y="4"/>
                </a:lnTo>
                <a:lnTo>
                  <a:pt x="72" y="1"/>
                </a:lnTo>
                <a:lnTo>
                  <a:pt x="87" y="0"/>
                </a:lnTo>
                <a:lnTo>
                  <a:pt x="100" y="2"/>
                </a:lnTo>
                <a:lnTo>
                  <a:pt x="115" y="6"/>
                </a:lnTo>
                <a:lnTo>
                  <a:pt x="127" y="12"/>
                </a:lnTo>
                <a:lnTo>
                  <a:pt x="139" y="20"/>
                </a:lnTo>
                <a:lnTo>
                  <a:pt x="148" y="31"/>
                </a:lnTo>
                <a:lnTo>
                  <a:pt x="156" y="42"/>
                </a:lnTo>
                <a:lnTo>
                  <a:pt x="162" y="55"/>
                </a:lnTo>
                <a:lnTo>
                  <a:pt x="165" y="69"/>
                </a:lnTo>
                <a:lnTo>
                  <a:pt x="167" y="8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701" name="Freeform 133"/>
          <p:cNvSpPr>
            <a:spLocks/>
          </p:cNvSpPr>
          <p:nvPr/>
        </p:nvSpPr>
        <p:spPr bwMode="auto">
          <a:xfrm>
            <a:off x="1496580" y="2798330"/>
            <a:ext cx="67829" cy="63500"/>
          </a:xfrm>
          <a:custGeom>
            <a:avLst/>
            <a:gdLst>
              <a:gd name="T0" fmla="*/ 167 w 167"/>
              <a:gd name="T1" fmla="*/ 83 h 167"/>
              <a:gd name="T2" fmla="*/ 165 w 167"/>
              <a:gd name="T3" fmla="*/ 98 h 167"/>
              <a:gd name="T4" fmla="*/ 162 w 167"/>
              <a:gd name="T5" fmla="*/ 111 h 167"/>
              <a:gd name="T6" fmla="*/ 156 w 167"/>
              <a:gd name="T7" fmla="*/ 124 h 167"/>
              <a:gd name="T8" fmla="*/ 148 w 167"/>
              <a:gd name="T9" fmla="*/ 135 h 167"/>
              <a:gd name="T10" fmla="*/ 139 w 167"/>
              <a:gd name="T11" fmla="*/ 146 h 167"/>
              <a:gd name="T12" fmla="*/ 127 w 167"/>
              <a:gd name="T13" fmla="*/ 154 h 167"/>
              <a:gd name="T14" fmla="*/ 115 w 167"/>
              <a:gd name="T15" fmla="*/ 160 h 167"/>
              <a:gd name="T16" fmla="*/ 100 w 167"/>
              <a:gd name="T17" fmla="*/ 164 h 167"/>
              <a:gd name="T18" fmla="*/ 87 w 167"/>
              <a:gd name="T19" fmla="*/ 167 h 167"/>
              <a:gd name="T20" fmla="*/ 72 w 167"/>
              <a:gd name="T21" fmla="*/ 165 h 167"/>
              <a:gd name="T22" fmla="*/ 59 w 167"/>
              <a:gd name="T23" fmla="*/ 163 h 167"/>
              <a:gd name="T24" fmla="*/ 46 w 167"/>
              <a:gd name="T25" fmla="*/ 158 h 167"/>
              <a:gd name="T26" fmla="*/ 34 w 167"/>
              <a:gd name="T27" fmla="*/ 151 h 167"/>
              <a:gd name="T28" fmla="*/ 23 w 167"/>
              <a:gd name="T29" fmla="*/ 141 h 167"/>
              <a:gd name="T30" fmla="*/ 15 w 167"/>
              <a:gd name="T31" fmla="*/ 130 h 167"/>
              <a:gd name="T32" fmla="*/ 7 w 167"/>
              <a:gd name="T33" fmla="*/ 117 h 167"/>
              <a:gd name="T34" fmla="*/ 2 w 167"/>
              <a:gd name="T35" fmla="*/ 104 h 167"/>
              <a:gd name="T36" fmla="*/ 0 w 167"/>
              <a:gd name="T37" fmla="*/ 90 h 167"/>
              <a:gd name="T38" fmla="*/ 0 w 167"/>
              <a:gd name="T39" fmla="*/ 76 h 167"/>
              <a:gd name="T40" fmla="*/ 2 w 167"/>
              <a:gd name="T41" fmla="*/ 63 h 167"/>
              <a:gd name="T42" fmla="*/ 7 w 167"/>
              <a:gd name="T43" fmla="*/ 49 h 167"/>
              <a:gd name="T44" fmla="*/ 15 w 167"/>
              <a:gd name="T45" fmla="*/ 36 h 167"/>
              <a:gd name="T46" fmla="*/ 23 w 167"/>
              <a:gd name="T47" fmla="*/ 25 h 167"/>
              <a:gd name="T48" fmla="*/ 34 w 167"/>
              <a:gd name="T49" fmla="*/ 17 h 167"/>
              <a:gd name="T50" fmla="*/ 46 w 167"/>
              <a:gd name="T51" fmla="*/ 8 h 167"/>
              <a:gd name="T52" fmla="*/ 59 w 167"/>
              <a:gd name="T53" fmla="*/ 4 h 167"/>
              <a:gd name="T54" fmla="*/ 72 w 167"/>
              <a:gd name="T55" fmla="*/ 1 h 167"/>
              <a:gd name="T56" fmla="*/ 87 w 167"/>
              <a:gd name="T57" fmla="*/ 0 h 167"/>
              <a:gd name="T58" fmla="*/ 100 w 167"/>
              <a:gd name="T59" fmla="*/ 2 h 167"/>
              <a:gd name="T60" fmla="*/ 115 w 167"/>
              <a:gd name="T61" fmla="*/ 6 h 167"/>
              <a:gd name="T62" fmla="*/ 127 w 167"/>
              <a:gd name="T63" fmla="*/ 12 h 167"/>
              <a:gd name="T64" fmla="*/ 139 w 167"/>
              <a:gd name="T65" fmla="*/ 20 h 167"/>
              <a:gd name="T66" fmla="*/ 148 w 167"/>
              <a:gd name="T67" fmla="*/ 31 h 167"/>
              <a:gd name="T68" fmla="*/ 156 w 167"/>
              <a:gd name="T69" fmla="*/ 42 h 167"/>
              <a:gd name="T70" fmla="*/ 162 w 167"/>
              <a:gd name="T71" fmla="*/ 55 h 167"/>
              <a:gd name="T72" fmla="*/ 165 w 167"/>
              <a:gd name="T73" fmla="*/ 69 h 167"/>
              <a:gd name="T74" fmla="*/ 167 w 167"/>
              <a:gd name="T75" fmla="*/ 83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67" h="167">
                <a:moveTo>
                  <a:pt x="167" y="83"/>
                </a:moveTo>
                <a:lnTo>
                  <a:pt x="165" y="98"/>
                </a:lnTo>
                <a:lnTo>
                  <a:pt x="162" y="111"/>
                </a:lnTo>
                <a:lnTo>
                  <a:pt x="156" y="124"/>
                </a:lnTo>
                <a:lnTo>
                  <a:pt x="148" y="135"/>
                </a:lnTo>
                <a:lnTo>
                  <a:pt x="139" y="146"/>
                </a:lnTo>
                <a:lnTo>
                  <a:pt x="127" y="154"/>
                </a:lnTo>
                <a:lnTo>
                  <a:pt x="115" y="160"/>
                </a:lnTo>
                <a:lnTo>
                  <a:pt x="100" y="164"/>
                </a:lnTo>
                <a:lnTo>
                  <a:pt x="87" y="167"/>
                </a:lnTo>
                <a:lnTo>
                  <a:pt x="72" y="165"/>
                </a:lnTo>
                <a:lnTo>
                  <a:pt x="59" y="163"/>
                </a:lnTo>
                <a:lnTo>
                  <a:pt x="46" y="158"/>
                </a:lnTo>
                <a:lnTo>
                  <a:pt x="34" y="151"/>
                </a:lnTo>
                <a:lnTo>
                  <a:pt x="23" y="141"/>
                </a:lnTo>
                <a:lnTo>
                  <a:pt x="15" y="130"/>
                </a:lnTo>
                <a:lnTo>
                  <a:pt x="7" y="117"/>
                </a:lnTo>
                <a:lnTo>
                  <a:pt x="2" y="104"/>
                </a:lnTo>
                <a:lnTo>
                  <a:pt x="0" y="90"/>
                </a:lnTo>
                <a:lnTo>
                  <a:pt x="0" y="76"/>
                </a:lnTo>
                <a:lnTo>
                  <a:pt x="2" y="63"/>
                </a:lnTo>
                <a:lnTo>
                  <a:pt x="7" y="49"/>
                </a:lnTo>
                <a:lnTo>
                  <a:pt x="15" y="36"/>
                </a:lnTo>
                <a:lnTo>
                  <a:pt x="23" y="25"/>
                </a:lnTo>
                <a:lnTo>
                  <a:pt x="34" y="17"/>
                </a:lnTo>
                <a:lnTo>
                  <a:pt x="46" y="8"/>
                </a:lnTo>
                <a:lnTo>
                  <a:pt x="59" y="4"/>
                </a:lnTo>
                <a:lnTo>
                  <a:pt x="72" y="1"/>
                </a:lnTo>
                <a:lnTo>
                  <a:pt x="87" y="0"/>
                </a:lnTo>
                <a:lnTo>
                  <a:pt x="100" y="2"/>
                </a:lnTo>
                <a:lnTo>
                  <a:pt x="115" y="6"/>
                </a:lnTo>
                <a:lnTo>
                  <a:pt x="127" y="12"/>
                </a:lnTo>
                <a:lnTo>
                  <a:pt x="139" y="20"/>
                </a:lnTo>
                <a:lnTo>
                  <a:pt x="148" y="31"/>
                </a:lnTo>
                <a:lnTo>
                  <a:pt x="156" y="42"/>
                </a:lnTo>
                <a:lnTo>
                  <a:pt x="162" y="55"/>
                </a:lnTo>
                <a:lnTo>
                  <a:pt x="165" y="69"/>
                </a:lnTo>
                <a:lnTo>
                  <a:pt x="167" y="83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702" name="Freeform 134"/>
          <p:cNvSpPr>
            <a:spLocks/>
          </p:cNvSpPr>
          <p:nvPr/>
        </p:nvSpPr>
        <p:spPr bwMode="auto">
          <a:xfrm>
            <a:off x="7221682" y="2804103"/>
            <a:ext cx="66386" cy="63500"/>
          </a:xfrm>
          <a:custGeom>
            <a:avLst/>
            <a:gdLst>
              <a:gd name="T0" fmla="*/ 165 w 165"/>
              <a:gd name="T1" fmla="*/ 84 h 167"/>
              <a:gd name="T2" fmla="*/ 164 w 165"/>
              <a:gd name="T3" fmla="*/ 97 h 167"/>
              <a:gd name="T4" fmla="*/ 160 w 165"/>
              <a:gd name="T5" fmla="*/ 111 h 167"/>
              <a:gd name="T6" fmla="*/ 155 w 165"/>
              <a:gd name="T7" fmla="*/ 124 h 167"/>
              <a:gd name="T8" fmla="*/ 147 w 165"/>
              <a:gd name="T9" fmla="*/ 136 h 167"/>
              <a:gd name="T10" fmla="*/ 137 w 165"/>
              <a:gd name="T11" fmla="*/ 145 h 167"/>
              <a:gd name="T12" fmla="*/ 125 w 165"/>
              <a:gd name="T13" fmla="*/ 154 h 167"/>
              <a:gd name="T14" fmla="*/ 113 w 165"/>
              <a:gd name="T15" fmla="*/ 161 h 167"/>
              <a:gd name="T16" fmla="*/ 100 w 165"/>
              <a:gd name="T17" fmla="*/ 165 h 167"/>
              <a:gd name="T18" fmla="*/ 85 w 165"/>
              <a:gd name="T19" fmla="*/ 167 h 167"/>
              <a:gd name="T20" fmla="*/ 72 w 165"/>
              <a:gd name="T21" fmla="*/ 166 h 167"/>
              <a:gd name="T22" fmla="*/ 58 w 165"/>
              <a:gd name="T23" fmla="*/ 163 h 167"/>
              <a:gd name="T24" fmla="*/ 44 w 165"/>
              <a:gd name="T25" fmla="*/ 157 h 167"/>
              <a:gd name="T26" fmla="*/ 32 w 165"/>
              <a:gd name="T27" fmla="*/ 150 h 167"/>
              <a:gd name="T28" fmla="*/ 23 w 165"/>
              <a:gd name="T29" fmla="*/ 140 h 167"/>
              <a:gd name="T30" fmla="*/ 13 w 165"/>
              <a:gd name="T31" fmla="*/ 130 h 167"/>
              <a:gd name="T32" fmla="*/ 6 w 165"/>
              <a:gd name="T33" fmla="*/ 118 h 167"/>
              <a:gd name="T34" fmla="*/ 2 w 165"/>
              <a:gd name="T35" fmla="*/ 104 h 167"/>
              <a:gd name="T36" fmla="*/ 0 w 165"/>
              <a:gd name="T37" fmla="*/ 91 h 167"/>
              <a:gd name="T38" fmla="*/ 0 w 165"/>
              <a:gd name="T39" fmla="*/ 76 h 167"/>
              <a:gd name="T40" fmla="*/ 2 w 165"/>
              <a:gd name="T41" fmla="*/ 62 h 167"/>
              <a:gd name="T42" fmla="*/ 6 w 165"/>
              <a:gd name="T43" fmla="*/ 49 h 167"/>
              <a:gd name="T44" fmla="*/ 13 w 165"/>
              <a:gd name="T45" fmla="*/ 37 h 167"/>
              <a:gd name="T46" fmla="*/ 23 w 165"/>
              <a:gd name="T47" fmla="*/ 26 h 167"/>
              <a:gd name="T48" fmla="*/ 32 w 165"/>
              <a:gd name="T49" fmla="*/ 16 h 167"/>
              <a:gd name="T50" fmla="*/ 44 w 165"/>
              <a:gd name="T51" fmla="*/ 9 h 167"/>
              <a:gd name="T52" fmla="*/ 58 w 165"/>
              <a:gd name="T53" fmla="*/ 4 h 167"/>
              <a:gd name="T54" fmla="*/ 72 w 165"/>
              <a:gd name="T55" fmla="*/ 0 h 167"/>
              <a:gd name="T56" fmla="*/ 85 w 165"/>
              <a:gd name="T57" fmla="*/ 0 h 167"/>
              <a:gd name="T58" fmla="*/ 100 w 165"/>
              <a:gd name="T59" fmla="*/ 2 h 167"/>
              <a:gd name="T60" fmla="*/ 113 w 165"/>
              <a:gd name="T61" fmla="*/ 6 h 167"/>
              <a:gd name="T62" fmla="*/ 125 w 165"/>
              <a:gd name="T63" fmla="*/ 13 h 167"/>
              <a:gd name="T64" fmla="*/ 137 w 165"/>
              <a:gd name="T65" fmla="*/ 21 h 167"/>
              <a:gd name="T66" fmla="*/ 147 w 165"/>
              <a:gd name="T67" fmla="*/ 31 h 167"/>
              <a:gd name="T68" fmla="*/ 155 w 165"/>
              <a:gd name="T69" fmla="*/ 43 h 167"/>
              <a:gd name="T70" fmla="*/ 160 w 165"/>
              <a:gd name="T71" fmla="*/ 56 h 167"/>
              <a:gd name="T72" fmla="*/ 164 w 165"/>
              <a:gd name="T73" fmla="*/ 69 h 167"/>
              <a:gd name="T74" fmla="*/ 165 w 165"/>
              <a:gd name="T75" fmla="*/ 84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65" h="167">
                <a:moveTo>
                  <a:pt x="165" y="84"/>
                </a:moveTo>
                <a:lnTo>
                  <a:pt x="164" y="97"/>
                </a:lnTo>
                <a:lnTo>
                  <a:pt x="160" y="111"/>
                </a:lnTo>
                <a:lnTo>
                  <a:pt x="155" y="124"/>
                </a:lnTo>
                <a:lnTo>
                  <a:pt x="147" y="136"/>
                </a:lnTo>
                <a:lnTo>
                  <a:pt x="137" y="145"/>
                </a:lnTo>
                <a:lnTo>
                  <a:pt x="125" y="154"/>
                </a:lnTo>
                <a:lnTo>
                  <a:pt x="113" y="161"/>
                </a:lnTo>
                <a:lnTo>
                  <a:pt x="100" y="165"/>
                </a:lnTo>
                <a:lnTo>
                  <a:pt x="85" y="167"/>
                </a:lnTo>
                <a:lnTo>
                  <a:pt x="72" y="166"/>
                </a:lnTo>
                <a:lnTo>
                  <a:pt x="58" y="163"/>
                </a:lnTo>
                <a:lnTo>
                  <a:pt x="44" y="157"/>
                </a:lnTo>
                <a:lnTo>
                  <a:pt x="32" y="150"/>
                </a:lnTo>
                <a:lnTo>
                  <a:pt x="23" y="140"/>
                </a:lnTo>
                <a:lnTo>
                  <a:pt x="13" y="130"/>
                </a:lnTo>
                <a:lnTo>
                  <a:pt x="6" y="118"/>
                </a:lnTo>
                <a:lnTo>
                  <a:pt x="2" y="104"/>
                </a:lnTo>
                <a:lnTo>
                  <a:pt x="0" y="91"/>
                </a:lnTo>
                <a:lnTo>
                  <a:pt x="0" y="76"/>
                </a:lnTo>
                <a:lnTo>
                  <a:pt x="2" y="62"/>
                </a:lnTo>
                <a:lnTo>
                  <a:pt x="6" y="49"/>
                </a:lnTo>
                <a:lnTo>
                  <a:pt x="13" y="37"/>
                </a:lnTo>
                <a:lnTo>
                  <a:pt x="23" y="26"/>
                </a:lnTo>
                <a:lnTo>
                  <a:pt x="32" y="16"/>
                </a:lnTo>
                <a:lnTo>
                  <a:pt x="44" y="9"/>
                </a:lnTo>
                <a:lnTo>
                  <a:pt x="58" y="4"/>
                </a:lnTo>
                <a:lnTo>
                  <a:pt x="72" y="0"/>
                </a:lnTo>
                <a:lnTo>
                  <a:pt x="85" y="0"/>
                </a:lnTo>
                <a:lnTo>
                  <a:pt x="100" y="2"/>
                </a:lnTo>
                <a:lnTo>
                  <a:pt x="113" y="6"/>
                </a:lnTo>
                <a:lnTo>
                  <a:pt x="125" y="13"/>
                </a:lnTo>
                <a:lnTo>
                  <a:pt x="137" y="21"/>
                </a:lnTo>
                <a:lnTo>
                  <a:pt x="147" y="31"/>
                </a:lnTo>
                <a:lnTo>
                  <a:pt x="155" y="43"/>
                </a:lnTo>
                <a:lnTo>
                  <a:pt x="160" y="56"/>
                </a:lnTo>
                <a:lnTo>
                  <a:pt x="164" y="69"/>
                </a:lnTo>
                <a:lnTo>
                  <a:pt x="165" y="8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703" name="Freeform 135"/>
          <p:cNvSpPr>
            <a:spLocks/>
          </p:cNvSpPr>
          <p:nvPr/>
        </p:nvSpPr>
        <p:spPr bwMode="auto">
          <a:xfrm>
            <a:off x="7221682" y="2804103"/>
            <a:ext cx="66386" cy="63500"/>
          </a:xfrm>
          <a:custGeom>
            <a:avLst/>
            <a:gdLst>
              <a:gd name="T0" fmla="*/ 165 w 165"/>
              <a:gd name="T1" fmla="*/ 84 h 167"/>
              <a:gd name="T2" fmla="*/ 164 w 165"/>
              <a:gd name="T3" fmla="*/ 97 h 167"/>
              <a:gd name="T4" fmla="*/ 160 w 165"/>
              <a:gd name="T5" fmla="*/ 111 h 167"/>
              <a:gd name="T6" fmla="*/ 155 w 165"/>
              <a:gd name="T7" fmla="*/ 124 h 167"/>
              <a:gd name="T8" fmla="*/ 147 w 165"/>
              <a:gd name="T9" fmla="*/ 136 h 167"/>
              <a:gd name="T10" fmla="*/ 137 w 165"/>
              <a:gd name="T11" fmla="*/ 145 h 167"/>
              <a:gd name="T12" fmla="*/ 125 w 165"/>
              <a:gd name="T13" fmla="*/ 154 h 167"/>
              <a:gd name="T14" fmla="*/ 113 w 165"/>
              <a:gd name="T15" fmla="*/ 161 h 167"/>
              <a:gd name="T16" fmla="*/ 100 w 165"/>
              <a:gd name="T17" fmla="*/ 165 h 167"/>
              <a:gd name="T18" fmla="*/ 85 w 165"/>
              <a:gd name="T19" fmla="*/ 167 h 167"/>
              <a:gd name="T20" fmla="*/ 72 w 165"/>
              <a:gd name="T21" fmla="*/ 166 h 167"/>
              <a:gd name="T22" fmla="*/ 58 w 165"/>
              <a:gd name="T23" fmla="*/ 163 h 167"/>
              <a:gd name="T24" fmla="*/ 44 w 165"/>
              <a:gd name="T25" fmla="*/ 157 h 167"/>
              <a:gd name="T26" fmla="*/ 32 w 165"/>
              <a:gd name="T27" fmla="*/ 150 h 167"/>
              <a:gd name="T28" fmla="*/ 23 w 165"/>
              <a:gd name="T29" fmla="*/ 140 h 167"/>
              <a:gd name="T30" fmla="*/ 13 w 165"/>
              <a:gd name="T31" fmla="*/ 130 h 167"/>
              <a:gd name="T32" fmla="*/ 6 w 165"/>
              <a:gd name="T33" fmla="*/ 118 h 167"/>
              <a:gd name="T34" fmla="*/ 2 w 165"/>
              <a:gd name="T35" fmla="*/ 104 h 167"/>
              <a:gd name="T36" fmla="*/ 0 w 165"/>
              <a:gd name="T37" fmla="*/ 91 h 167"/>
              <a:gd name="T38" fmla="*/ 0 w 165"/>
              <a:gd name="T39" fmla="*/ 76 h 167"/>
              <a:gd name="T40" fmla="*/ 2 w 165"/>
              <a:gd name="T41" fmla="*/ 62 h 167"/>
              <a:gd name="T42" fmla="*/ 6 w 165"/>
              <a:gd name="T43" fmla="*/ 49 h 167"/>
              <a:gd name="T44" fmla="*/ 13 w 165"/>
              <a:gd name="T45" fmla="*/ 37 h 167"/>
              <a:gd name="T46" fmla="*/ 23 w 165"/>
              <a:gd name="T47" fmla="*/ 26 h 167"/>
              <a:gd name="T48" fmla="*/ 32 w 165"/>
              <a:gd name="T49" fmla="*/ 16 h 167"/>
              <a:gd name="T50" fmla="*/ 44 w 165"/>
              <a:gd name="T51" fmla="*/ 9 h 167"/>
              <a:gd name="T52" fmla="*/ 58 w 165"/>
              <a:gd name="T53" fmla="*/ 4 h 167"/>
              <a:gd name="T54" fmla="*/ 72 w 165"/>
              <a:gd name="T55" fmla="*/ 0 h 167"/>
              <a:gd name="T56" fmla="*/ 85 w 165"/>
              <a:gd name="T57" fmla="*/ 0 h 167"/>
              <a:gd name="T58" fmla="*/ 100 w 165"/>
              <a:gd name="T59" fmla="*/ 2 h 167"/>
              <a:gd name="T60" fmla="*/ 113 w 165"/>
              <a:gd name="T61" fmla="*/ 6 h 167"/>
              <a:gd name="T62" fmla="*/ 125 w 165"/>
              <a:gd name="T63" fmla="*/ 13 h 167"/>
              <a:gd name="T64" fmla="*/ 137 w 165"/>
              <a:gd name="T65" fmla="*/ 21 h 167"/>
              <a:gd name="T66" fmla="*/ 147 w 165"/>
              <a:gd name="T67" fmla="*/ 31 h 167"/>
              <a:gd name="T68" fmla="*/ 155 w 165"/>
              <a:gd name="T69" fmla="*/ 43 h 167"/>
              <a:gd name="T70" fmla="*/ 160 w 165"/>
              <a:gd name="T71" fmla="*/ 56 h 167"/>
              <a:gd name="T72" fmla="*/ 164 w 165"/>
              <a:gd name="T73" fmla="*/ 69 h 167"/>
              <a:gd name="T74" fmla="*/ 165 w 165"/>
              <a:gd name="T75" fmla="*/ 84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65" h="167">
                <a:moveTo>
                  <a:pt x="165" y="84"/>
                </a:moveTo>
                <a:lnTo>
                  <a:pt x="164" y="97"/>
                </a:lnTo>
                <a:lnTo>
                  <a:pt x="160" y="111"/>
                </a:lnTo>
                <a:lnTo>
                  <a:pt x="155" y="124"/>
                </a:lnTo>
                <a:lnTo>
                  <a:pt x="147" y="136"/>
                </a:lnTo>
                <a:lnTo>
                  <a:pt x="137" y="145"/>
                </a:lnTo>
                <a:lnTo>
                  <a:pt x="125" y="154"/>
                </a:lnTo>
                <a:lnTo>
                  <a:pt x="113" y="161"/>
                </a:lnTo>
                <a:lnTo>
                  <a:pt x="100" y="165"/>
                </a:lnTo>
                <a:lnTo>
                  <a:pt x="85" y="167"/>
                </a:lnTo>
                <a:lnTo>
                  <a:pt x="72" y="166"/>
                </a:lnTo>
                <a:lnTo>
                  <a:pt x="58" y="163"/>
                </a:lnTo>
                <a:lnTo>
                  <a:pt x="44" y="157"/>
                </a:lnTo>
                <a:lnTo>
                  <a:pt x="32" y="150"/>
                </a:lnTo>
                <a:lnTo>
                  <a:pt x="23" y="140"/>
                </a:lnTo>
                <a:lnTo>
                  <a:pt x="13" y="130"/>
                </a:lnTo>
                <a:lnTo>
                  <a:pt x="6" y="118"/>
                </a:lnTo>
                <a:lnTo>
                  <a:pt x="2" y="104"/>
                </a:lnTo>
                <a:lnTo>
                  <a:pt x="0" y="91"/>
                </a:lnTo>
                <a:lnTo>
                  <a:pt x="0" y="76"/>
                </a:lnTo>
                <a:lnTo>
                  <a:pt x="2" y="62"/>
                </a:lnTo>
                <a:lnTo>
                  <a:pt x="6" y="49"/>
                </a:lnTo>
                <a:lnTo>
                  <a:pt x="13" y="37"/>
                </a:lnTo>
                <a:lnTo>
                  <a:pt x="23" y="26"/>
                </a:lnTo>
                <a:lnTo>
                  <a:pt x="32" y="16"/>
                </a:lnTo>
                <a:lnTo>
                  <a:pt x="44" y="9"/>
                </a:lnTo>
                <a:lnTo>
                  <a:pt x="58" y="4"/>
                </a:lnTo>
                <a:lnTo>
                  <a:pt x="72" y="0"/>
                </a:lnTo>
                <a:lnTo>
                  <a:pt x="85" y="0"/>
                </a:lnTo>
                <a:lnTo>
                  <a:pt x="100" y="2"/>
                </a:lnTo>
                <a:lnTo>
                  <a:pt x="113" y="6"/>
                </a:lnTo>
                <a:lnTo>
                  <a:pt x="125" y="13"/>
                </a:lnTo>
                <a:lnTo>
                  <a:pt x="137" y="21"/>
                </a:lnTo>
                <a:lnTo>
                  <a:pt x="147" y="31"/>
                </a:lnTo>
                <a:lnTo>
                  <a:pt x="155" y="43"/>
                </a:lnTo>
                <a:lnTo>
                  <a:pt x="160" y="56"/>
                </a:lnTo>
                <a:lnTo>
                  <a:pt x="164" y="69"/>
                </a:lnTo>
                <a:lnTo>
                  <a:pt x="165" y="84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704" name="Line 136"/>
          <p:cNvSpPr>
            <a:spLocks noChangeShapeType="1"/>
          </p:cNvSpPr>
          <p:nvPr/>
        </p:nvSpPr>
        <p:spPr bwMode="auto">
          <a:xfrm>
            <a:off x="1466273" y="2503921"/>
            <a:ext cx="5847773" cy="144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705" name="Freeform 137"/>
          <p:cNvSpPr>
            <a:spLocks/>
          </p:cNvSpPr>
          <p:nvPr/>
        </p:nvSpPr>
        <p:spPr bwMode="auto">
          <a:xfrm>
            <a:off x="1821296" y="2975841"/>
            <a:ext cx="3593523" cy="607580"/>
          </a:xfrm>
          <a:custGeom>
            <a:avLst/>
            <a:gdLst>
              <a:gd name="T0" fmla="*/ 48 w 9056"/>
              <a:gd name="T1" fmla="*/ 45 h 1575"/>
              <a:gd name="T2" fmla="*/ 123 w 9056"/>
              <a:gd name="T3" fmla="*/ 101 h 1575"/>
              <a:gd name="T4" fmla="*/ 222 w 9056"/>
              <a:gd name="T5" fmla="*/ 143 h 1575"/>
              <a:gd name="T6" fmla="*/ 371 w 9056"/>
              <a:gd name="T7" fmla="*/ 177 h 1575"/>
              <a:gd name="T8" fmla="*/ 509 w 9056"/>
              <a:gd name="T9" fmla="*/ 220 h 1575"/>
              <a:gd name="T10" fmla="*/ 625 w 9056"/>
              <a:gd name="T11" fmla="*/ 288 h 1575"/>
              <a:gd name="T12" fmla="*/ 730 w 9056"/>
              <a:gd name="T13" fmla="*/ 367 h 1575"/>
              <a:gd name="T14" fmla="*/ 873 w 9056"/>
              <a:gd name="T15" fmla="*/ 484 h 1575"/>
              <a:gd name="T16" fmla="*/ 1043 w 9056"/>
              <a:gd name="T17" fmla="*/ 611 h 1575"/>
              <a:gd name="T18" fmla="*/ 1140 w 9056"/>
              <a:gd name="T19" fmla="*/ 670 h 1575"/>
              <a:gd name="T20" fmla="*/ 1246 w 9056"/>
              <a:gd name="T21" fmla="*/ 725 h 1575"/>
              <a:gd name="T22" fmla="*/ 1343 w 9056"/>
              <a:gd name="T23" fmla="*/ 787 h 1575"/>
              <a:gd name="T24" fmla="*/ 1412 w 9056"/>
              <a:gd name="T25" fmla="*/ 867 h 1575"/>
              <a:gd name="T26" fmla="*/ 1453 w 9056"/>
              <a:gd name="T27" fmla="*/ 960 h 1575"/>
              <a:gd name="T28" fmla="*/ 1486 w 9056"/>
              <a:gd name="T29" fmla="*/ 1053 h 1575"/>
              <a:gd name="T30" fmla="*/ 1524 w 9056"/>
              <a:gd name="T31" fmla="*/ 1137 h 1575"/>
              <a:gd name="T32" fmla="*/ 1584 w 9056"/>
              <a:gd name="T33" fmla="*/ 1198 h 1575"/>
              <a:gd name="T34" fmla="*/ 1666 w 9056"/>
              <a:gd name="T35" fmla="*/ 1228 h 1575"/>
              <a:gd name="T36" fmla="*/ 1773 w 9056"/>
              <a:gd name="T37" fmla="*/ 1236 h 1575"/>
              <a:gd name="T38" fmla="*/ 1884 w 9056"/>
              <a:gd name="T39" fmla="*/ 1244 h 1575"/>
              <a:gd name="T40" fmla="*/ 1980 w 9056"/>
              <a:gd name="T41" fmla="*/ 1268 h 1575"/>
              <a:gd name="T42" fmla="*/ 2044 w 9056"/>
              <a:gd name="T43" fmla="*/ 1321 h 1575"/>
              <a:gd name="T44" fmla="*/ 2095 w 9056"/>
              <a:gd name="T45" fmla="*/ 1386 h 1575"/>
              <a:gd name="T46" fmla="*/ 2163 w 9056"/>
              <a:gd name="T47" fmla="*/ 1440 h 1575"/>
              <a:gd name="T48" fmla="*/ 2281 w 9056"/>
              <a:gd name="T49" fmla="*/ 1469 h 1575"/>
              <a:gd name="T50" fmla="*/ 2418 w 9056"/>
              <a:gd name="T51" fmla="*/ 1475 h 1575"/>
              <a:gd name="T52" fmla="*/ 2558 w 9056"/>
              <a:gd name="T53" fmla="*/ 1478 h 1575"/>
              <a:gd name="T54" fmla="*/ 2699 w 9056"/>
              <a:gd name="T55" fmla="*/ 1480 h 1575"/>
              <a:gd name="T56" fmla="*/ 2840 w 9056"/>
              <a:gd name="T57" fmla="*/ 1481 h 1575"/>
              <a:gd name="T58" fmla="*/ 3596 w 9056"/>
              <a:gd name="T59" fmla="*/ 1481 h 1575"/>
              <a:gd name="T60" fmla="*/ 3816 w 9056"/>
              <a:gd name="T61" fmla="*/ 1479 h 1575"/>
              <a:gd name="T62" fmla="*/ 4038 w 9056"/>
              <a:gd name="T63" fmla="*/ 1475 h 1575"/>
              <a:gd name="T64" fmla="*/ 4257 w 9056"/>
              <a:gd name="T65" fmla="*/ 1478 h 1575"/>
              <a:gd name="T66" fmla="*/ 4432 w 9056"/>
              <a:gd name="T67" fmla="*/ 1508 h 1575"/>
              <a:gd name="T68" fmla="*/ 4572 w 9056"/>
              <a:gd name="T69" fmla="*/ 1550 h 1575"/>
              <a:gd name="T70" fmla="*/ 4714 w 9056"/>
              <a:gd name="T71" fmla="*/ 1574 h 1575"/>
              <a:gd name="T72" fmla="*/ 4877 w 9056"/>
              <a:gd name="T73" fmla="*/ 1569 h 1575"/>
              <a:gd name="T74" fmla="*/ 5049 w 9056"/>
              <a:gd name="T75" fmla="*/ 1543 h 1575"/>
              <a:gd name="T76" fmla="*/ 5246 w 9056"/>
              <a:gd name="T77" fmla="*/ 1503 h 1575"/>
              <a:gd name="T78" fmla="*/ 5510 w 9056"/>
              <a:gd name="T79" fmla="*/ 1464 h 1575"/>
              <a:gd name="T80" fmla="*/ 5769 w 9056"/>
              <a:gd name="T81" fmla="*/ 1444 h 1575"/>
              <a:gd name="T82" fmla="*/ 5995 w 9056"/>
              <a:gd name="T83" fmla="*/ 1440 h 1575"/>
              <a:gd name="T84" fmla="*/ 6227 w 9056"/>
              <a:gd name="T85" fmla="*/ 1456 h 1575"/>
              <a:gd name="T86" fmla="*/ 6475 w 9056"/>
              <a:gd name="T87" fmla="*/ 1502 h 1575"/>
              <a:gd name="T88" fmla="*/ 6702 w 9056"/>
              <a:gd name="T89" fmla="*/ 1533 h 1575"/>
              <a:gd name="T90" fmla="*/ 6865 w 9056"/>
              <a:gd name="T91" fmla="*/ 1534 h 1575"/>
              <a:gd name="T92" fmla="*/ 7021 w 9056"/>
              <a:gd name="T93" fmla="*/ 1516 h 1575"/>
              <a:gd name="T94" fmla="*/ 7212 w 9056"/>
              <a:gd name="T95" fmla="*/ 1462 h 1575"/>
              <a:gd name="T96" fmla="*/ 7404 w 9056"/>
              <a:gd name="T97" fmla="*/ 1410 h 1575"/>
              <a:gd name="T98" fmla="*/ 7591 w 9056"/>
              <a:gd name="T99" fmla="*/ 1390 h 1575"/>
              <a:gd name="T100" fmla="*/ 7790 w 9056"/>
              <a:gd name="T101" fmla="*/ 1385 h 1575"/>
              <a:gd name="T102" fmla="*/ 7966 w 9056"/>
              <a:gd name="T103" fmla="*/ 1385 h 1575"/>
              <a:gd name="T104" fmla="*/ 8138 w 9056"/>
              <a:gd name="T105" fmla="*/ 1397 h 1575"/>
              <a:gd name="T106" fmla="*/ 8280 w 9056"/>
              <a:gd name="T107" fmla="*/ 1429 h 1575"/>
              <a:gd name="T108" fmla="*/ 8395 w 9056"/>
              <a:gd name="T109" fmla="*/ 1466 h 1575"/>
              <a:gd name="T110" fmla="*/ 8511 w 9056"/>
              <a:gd name="T111" fmla="*/ 1485 h 1575"/>
              <a:gd name="T112" fmla="*/ 8619 w 9056"/>
              <a:gd name="T113" fmla="*/ 1469 h 1575"/>
              <a:gd name="T114" fmla="*/ 8727 w 9056"/>
              <a:gd name="T115" fmla="*/ 1435 h 1575"/>
              <a:gd name="T116" fmla="*/ 8850 w 9056"/>
              <a:gd name="T117" fmla="*/ 1400 h 1575"/>
              <a:gd name="T118" fmla="*/ 8966 w 9056"/>
              <a:gd name="T119" fmla="*/ 1373 h 1575"/>
              <a:gd name="T120" fmla="*/ 9034 w 9056"/>
              <a:gd name="T121" fmla="*/ 1344 h 1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056" h="1575">
                <a:moveTo>
                  <a:pt x="0" y="0"/>
                </a:moveTo>
                <a:lnTo>
                  <a:pt x="15" y="16"/>
                </a:lnTo>
                <a:lnTo>
                  <a:pt x="31" y="31"/>
                </a:lnTo>
                <a:lnTo>
                  <a:pt x="48" y="45"/>
                </a:lnTo>
                <a:lnTo>
                  <a:pt x="66" y="61"/>
                </a:lnTo>
                <a:lnTo>
                  <a:pt x="84" y="74"/>
                </a:lnTo>
                <a:lnTo>
                  <a:pt x="103" y="87"/>
                </a:lnTo>
                <a:lnTo>
                  <a:pt x="123" y="101"/>
                </a:lnTo>
                <a:lnTo>
                  <a:pt x="143" y="111"/>
                </a:lnTo>
                <a:lnTo>
                  <a:pt x="164" y="121"/>
                </a:lnTo>
                <a:lnTo>
                  <a:pt x="185" y="131"/>
                </a:lnTo>
                <a:lnTo>
                  <a:pt x="222" y="143"/>
                </a:lnTo>
                <a:lnTo>
                  <a:pt x="259" y="152"/>
                </a:lnTo>
                <a:lnTo>
                  <a:pt x="296" y="161"/>
                </a:lnTo>
                <a:lnTo>
                  <a:pt x="334" y="169"/>
                </a:lnTo>
                <a:lnTo>
                  <a:pt x="371" y="177"/>
                </a:lnTo>
                <a:lnTo>
                  <a:pt x="409" y="185"/>
                </a:lnTo>
                <a:lnTo>
                  <a:pt x="444" y="195"/>
                </a:lnTo>
                <a:lnTo>
                  <a:pt x="477" y="207"/>
                </a:lnTo>
                <a:lnTo>
                  <a:pt x="509" y="220"/>
                </a:lnTo>
                <a:lnTo>
                  <a:pt x="539" y="236"/>
                </a:lnTo>
                <a:lnTo>
                  <a:pt x="569" y="251"/>
                </a:lnTo>
                <a:lnTo>
                  <a:pt x="597" y="268"/>
                </a:lnTo>
                <a:lnTo>
                  <a:pt x="625" y="288"/>
                </a:lnTo>
                <a:lnTo>
                  <a:pt x="651" y="307"/>
                </a:lnTo>
                <a:lnTo>
                  <a:pt x="678" y="326"/>
                </a:lnTo>
                <a:lnTo>
                  <a:pt x="704" y="347"/>
                </a:lnTo>
                <a:lnTo>
                  <a:pt x="730" y="367"/>
                </a:lnTo>
                <a:lnTo>
                  <a:pt x="755" y="388"/>
                </a:lnTo>
                <a:lnTo>
                  <a:pt x="793" y="419"/>
                </a:lnTo>
                <a:lnTo>
                  <a:pt x="833" y="452"/>
                </a:lnTo>
                <a:lnTo>
                  <a:pt x="873" y="484"/>
                </a:lnTo>
                <a:lnTo>
                  <a:pt x="913" y="517"/>
                </a:lnTo>
                <a:lnTo>
                  <a:pt x="955" y="548"/>
                </a:lnTo>
                <a:lnTo>
                  <a:pt x="999" y="580"/>
                </a:lnTo>
                <a:lnTo>
                  <a:pt x="1043" y="611"/>
                </a:lnTo>
                <a:lnTo>
                  <a:pt x="1066" y="626"/>
                </a:lnTo>
                <a:lnTo>
                  <a:pt x="1090" y="641"/>
                </a:lnTo>
                <a:lnTo>
                  <a:pt x="1114" y="656"/>
                </a:lnTo>
                <a:lnTo>
                  <a:pt x="1140" y="670"/>
                </a:lnTo>
                <a:lnTo>
                  <a:pt x="1166" y="684"/>
                </a:lnTo>
                <a:lnTo>
                  <a:pt x="1193" y="698"/>
                </a:lnTo>
                <a:lnTo>
                  <a:pt x="1219" y="711"/>
                </a:lnTo>
                <a:lnTo>
                  <a:pt x="1246" y="725"/>
                </a:lnTo>
                <a:lnTo>
                  <a:pt x="1272" y="739"/>
                </a:lnTo>
                <a:lnTo>
                  <a:pt x="1298" y="755"/>
                </a:lnTo>
                <a:lnTo>
                  <a:pt x="1322" y="770"/>
                </a:lnTo>
                <a:lnTo>
                  <a:pt x="1343" y="787"/>
                </a:lnTo>
                <a:lnTo>
                  <a:pt x="1364" y="804"/>
                </a:lnTo>
                <a:lnTo>
                  <a:pt x="1382" y="825"/>
                </a:lnTo>
                <a:lnTo>
                  <a:pt x="1399" y="845"/>
                </a:lnTo>
                <a:lnTo>
                  <a:pt x="1412" y="867"/>
                </a:lnTo>
                <a:lnTo>
                  <a:pt x="1426" y="890"/>
                </a:lnTo>
                <a:lnTo>
                  <a:pt x="1435" y="913"/>
                </a:lnTo>
                <a:lnTo>
                  <a:pt x="1445" y="936"/>
                </a:lnTo>
                <a:lnTo>
                  <a:pt x="1453" y="960"/>
                </a:lnTo>
                <a:lnTo>
                  <a:pt x="1462" y="983"/>
                </a:lnTo>
                <a:lnTo>
                  <a:pt x="1470" y="1007"/>
                </a:lnTo>
                <a:lnTo>
                  <a:pt x="1477" y="1030"/>
                </a:lnTo>
                <a:lnTo>
                  <a:pt x="1486" y="1053"/>
                </a:lnTo>
                <a:lnTo>
                  <a:pt x="1494" y="1076"/>
                </a:lnTo>
                <a:lnTo>
                  <a:pt x="1503" y="1096"/>
                </a:lnTo>
                <a:lnTo>
                  <a:pt x="1514" y="1117"/>
                </a:lnTo>
                <a:lnTo>
                  <a:pt x="1524" y="1137"/>
                </a:lnTo>
                <a:lnTo>
                  <a:pt x="1537" y="1155"/>
                </a:lnTo>
                <a:lnTo>
                  <a:pt x="1551" y="1171"/>
                </a:lnTo>
                <a:lnTo>
                  <a:pt x="1568" y="1187"/>
                </a:lnTo>
                <a:lnTo>
                  <a:pt x="1584" y="1198"/>
                </a:lnTo>
                <a:lnTo>
                  <a:pt x="1600" y="1209"/>
                </a:lnTo>
                <a:lnTo>
                  <a:pt x="1620" y="1216"/>
                </a:lnTo>
                <a:lnTo>
                  <a:pt x="1641" y="1223"/>
                </a:lnTo>
                <a:lnTo>
                  <a:pt x="1666" y="1228"/>
                </a:lnTo>
                <a:lnTo>
                  <a:pt x="1691" y="1231"/>
                </a:lnTo>
                <a:lnTo>
                  <a:pt x="1717" y="1234"/>
                </a:lnTo>
                <a:lnTo>
                  <a:pt x="1744" y="1235"/>
                </a:lnTo>
                <a:lnTo>
                  <a:pt x="1773" y="1236"/>
                </a:lnTo>
                <a:lnTo>
                  <a:pt x="1801" y="1237"/>
                </a:lnTo>
                <a:lnTo>
                  <a:pt x="1830" y="1239"/>
                </a:lnTo>
                <a:lnTo>
                  <a:pt x="1857" y="1241"/>
                </a:lnTo>
                <a:lnTo>
                  <a:pt x="1884" y="1244"/>
                </a:lnTo>
                <a:lnTo>
                  <a:pt x="1910" y="1247"/>
                </a:lnTo>
                <a:lnTo>
                  <a:pt x="1936" y="1252"/>
                </a:lnTo>
                <a:lnTo>
                  <a:pt x="1959" y="1259"/>
                </a:lnTo>
                <a:lnTo>
                  <a:pt x="1980" y="1268"/>
                </a:lnTo>
                <a:lnTo>
                  <a:pt x="1999" y="1279"/>
                </a:lnTo>
                <a:lnTo>
                  <a:pt x="2015" y="1292"/>
                </a:lnTo>
                <a:lnTo>
                  <a:pt x="2031" y="1305"/>
                </a:lnTo>
                <a:lnTo>
                  <a:pt x="2044" y="1321"/>
                </a:lnTo>
                <a:lnTo>
                  <a:pt x="2058" y="1336"/>
                </a:lnTo>
                <a:lnTo>
                  <a:pt x="2071" y="1353"/>
                </a:lnTo>
                <a:lnTo>
                  <a:pt x="2083" y="1370"/>
                </a:lnTo>
                <a:lnTo>
                  <a:pt x="2095" y="1386"/>
                </a:lnTo>
                <a:lnTo>
                  <a:pt x="2108" y="1400"/>
                </a:lnTo>
                <a:lnTo>
                  <a:pt x="2123" y="1414"/>
                </a:lnTo>
                <a:lnTo>
                  <a:pt x="2138" y="1427"/>
                </a:lnTo>
                <a:lnTo>
                  <a:pt x="2163" y="1440"/>
                </a:lnTo>
                <a:lnTo>
                  <a:pt x="2189" y="1451"/>
                </a:lnTo>
                <a:lnTo>
                  <a:pt x="2218" y="1460"/>
                </a:lnTo>
                <a:lnTo>
                  <a:pt x="2249" y="1464"/>
                </a:lnTo>
                <a:lnTo>
                  <a:pt x="2281" y="1469"/>
                </a:lnTo>
                <a:lnTo>
                  <a:pt x="2315" y="1472"/>
                </a:lnTo>
                <a:lnTo>
                  <a:pt x="2350" y="1473"/>
                </a:lnTo>
                <a:lnTo>
                  <a:pt x="2383" y="1474"/>
                </a:lnTo>
                <a:lnTo>
                  <a:pt x="2418" y="1475"/>
                </a:lnTo>
                <a:lnTo>
                  <a:pt x="2453" y="1475"/>
                </a:lnTo>
                <a:lnTo>
                  <a:pt x="2488" y="1476"/>
                </a:lnTo>
                <a:lnTo>
                  <a:pt x="2523" y="1478"/>
                </a:lnTo>
                <a:lnTo>
                  <a:pt x="2558" y="1478"/>
                </a:lnTo>
                <a:lnTo>
                  <a:pt x="2593" y="1479"/>
                </a:lnTo>
                <a:lnTo>
                  <a:pt x="2628" y="1479"/>
                </a:lnTo>
                <a:lnTo>
                  <a:pt x="2664" y="1480"/>
                </a:lnTo>
                <a:lnTo>
                  <a:pt x="2699" y="1480"/>
                </a:lnTo>
                <a:lnTo>
                  <a:pt x="2734" y="1480"/>
                </a:lnTo>
                <a:lnTo>
                  <a:pt x="2769" y="1481"/>
                </a:lnTo>
                <a:lnTo>
                  <a:pt x="2806" y="1481"/>
                </a:lnTo>
                <a:lnTo>
                  <a:pt x="2840" y="1481"/>
                </a:lnTo>
                <a:lnTo>
                  <a:pt x="3029" y="1482"/>
                </a:lnTo>
                <a:lnTo>
                  <a:pt x="3217" y="1484"/>
                </a:lnTo>
                <a:lnTo>
                  <a:pt x="3406" y="1482"/>
                </a:lnTo>
                <a:lnTo>
                  <a:pt x="3596" y="1481"/>
                </a:lnTo>
                <a:lnTo>
                  <a:pt x="3651" y="1481"/>
                </a:lnTo>
                <a:lnTo>
                  <a:pt x="3705" y="1480"/>
                </a:lnTo>
                <a:lnTo>
                  <a:pt x="3761" y="1479"/>
                </a:lnTo>
                <a:lnTo>
                  <a:pt x="3816" y="1479"/>
                </a:lnTo>
                <a:lnTo>
                  <a:pt x="3872" y="1478"/>
                </a:lnTo>
                <a:lnTo>
                  <a:pt x="3927" y="1478"/>
                </a:lnTo>
                <a:lnTo>
                  <a:pt x="3983" y="1476"/>
                </a:lnTo>
                <a:lnTo>
                  <a:pt x="4038" y="1475"/>
                </a:lnTo>
                <a:lnTo>
                  <a:pt x="4094" y="1474"/>
                </a:lnTo>
                <a:lnTo>
                  <a:pt x="4148" y="1474"/>
                </a:lnTo>
                <a:lnTo>
                  <a:pt x="4202" y="1475"/>
                </a:lnTo>
                <a:lnTo>
                  <a:pt x="4257" y="1478"/>
                </a:lnTo>
                <a:lnTo>
                  <a:pt x="4309" y="1482"/>
                </a:lnTo>
                <a:lnTo>
                  <a:pt x="4360" y="1491"/>
                </a:lnTo>
                <a:lnTo>
                  <a:pt x="4397" y="1498"/>
                </a:lnTo>
                <a:lnTo>
                  <a:pt x="4432" y="1508"/>
                </a:lnTo>
                <a:lnTo>
                  <a:pt x="4467" y="1519"/>
                </a:lnTo>
                <a:lnTo>
                  <a:pt x="4502" y="1530"/>
                </a:lnTo>
                <a:lnTo>
                  <a:pt x="4537" y="1540"/>
                </a:lnTo>
                <a:lnTo>
                  <a:pt x="4572" y="1550"/>
                </a:lnTo>
                <a:lnTo>
                  <a:pt x="4606" y="1559"/>
                </a:lnTo>
                <a:lnTo>
                  <a:pt x="4641" y="1566"/>
                </a:lnTo>
                <a:lnTo>
                  <a:pt x="4678" y="1571"/>
                </a:lnTo>
                <a:lnTo>
                  <a:pt x="4714" y="1574"/>
                </a:lnTo>
                <a:lnTo>
                  <a:pt x="4750" y="1575"/>
                </a:lnTo>
                <a:lnTo>
                  <a:pt x="4792" y="1575"/>
                </a:lnTo>
                <a:lnTo>
                  <a:pt x="4834" y="1573"/>
                </a:lnTo>
                <a:lnTo>
                  <a:pt x="4877" y="1569"/>
                </a:lnTo>
                <a:lnTo>
                  <a:pt x="4920" y="1565"/>
                </a:lnTo>
                <a:lnTo>
                  <a:pt x="4962" y="1559"/>
                </a:lnTo>
                <a:lnTo>
                  <a:pt x="5006" y="1551"/>
                </a:lnTo>
                <a:lnTo>
                  <a:pt x="5049" y="1543"/>
                </a:lnTo>
                <a:lnTo>
                  <a:pt x="5093" y="1534"/>
                </a:lnTo>
                <a:lnTo>
                  <a:pt x="5136" y="1526"/>
                </a:lnTo>
                <a:lnTo>
                  <a:pt x="5178" y="1516"/>
                </a:lnTo>
                <a:lnTo>
                  <a:pt x="5246" y="1503"/>
                </a:lnTo>
                <a:lnTo>
                  <a:pt x="5313" y="1491"/>
                </a:lnTo>
                <a:lnTo>
                  <a:pt x="5379" y="1480"/>
                </a:lnTo>
                <a:lnTo>
                  <a:pt x="5444" y="1472"/>
                </a:lnTo>
                <a:lnTo>
                  <a:pt x="5510" y="1464"/>
                </a:lnTo>
                <a:lnTo>
                  <a:pt x="5576" y="1457"/>
                </a:lnTo>
                <a:lnTo>
                  <a:pt x="5644" y="1452"/>
                </a:lnTo>
                <a:lnTo>
                  <a:pt x="5714" y="1447"/>
                </a:lnTo>
                <a:lnTo>
                  <a:pt x="5769" y="1444"/>
                </a:lnTo>
                <a:lnTo>
                  <a:pt x="5825" y="1441"/>
                </a:lnTo>
                <a:lnTo>
                  <a:pt x="5882" y="1440"/>
                </a:lnTo>
                <a:lnTo>
                  <a:pt x="5938" y="1439"/>
                </a:lnTo>
                <a:lnTo>
                  <a:pt x="5995" y="1440"/>
                </a:lnTo>
                <a:lnTo>
                  <a:pt x="6050" y="1441"/>
                </a:lnTo>
                <a:lnTo>
                  <a:pt x="6107" y="1445"/>
                </a:lnTo>
                <a:lnTo>
                  <a:pt x="6163" y="1449"/>
                </a:lnTo>
                <a:lnTo>
                  <a:pt x="6227" y="1456"/>
                </a:lnTo>
                <a:lnTo>
                  <a:pt x="6290" y="1466"/>
                </a:lnTo>
                <a:lnTo>
                  <a:pt x="6353" y="1476"/>
                </a:lnTo>
                <a:lnTo>
                  <a:pt x="6414" y="1489"/>
                </a:lnTo>
                <a:lnTo>
                  <a:pt x="6475" y="1502"/>
                </a:lnTo>
                <a:lnTo>
                  <a:pt x="6537" y="1513"/>
                </a:lnTo>
                <a:lnTo>
                  <a:pt x="6598" y="1524"/>
                </a:lnTo>
                <a:lnTo>
                  <a:pt x="6661" y="1531"/>
                </a:lnTo>
                <a:lnTo>
                  <a:pt x="6702" y="1533"/>
                </a:lnTo>
                <a:lnTo>
                  <a:pt x="6743" y="1536"/>
                </a:lnTo>
                <a:lnTo>
                  <a:pt x="6784" y="1537"/>
                </a:lnTo>
                <a:lnTo>
                  <a:pt x="6825" y="1536"/>
                </a:lnTo>
                <a:lnTo>
                  <a:pt x="6865" y="1534"/>
                </a:lnTo>
                <a:lnTo>
                  <a:pt x="6904" y="1532"/>
                </a:lnTo>
                <a:lnTo>
                  <a:pt x="6944" y="1528"/>
                </a:lnTo>
                <a:lnTo>
                  <a:pt x="6983" y="1522"/>
                </a:lnTo>
                <a:lnTo>
                  <a:pt x="7021" y="1516"/>
                </a:lnTo>
                <a:lnTo>
                  <a:pt x="7072" y="1505"/>
                </a:lnTo>
                <a:lnTo>
                  <a:pt x="7120" y="1493"/>
                </a:lnTo>
                <a:lnTo>
                  <a:pt x="7167" y="1478"/>
                </a:lnTo>
                <a:lnTo>
                  <a:pt x="7212" y="1462"/>
                </a:lnTo>
                <a:lnTo>
                  <a:pt x="7258" y="1446"/>
                </a:lnTo>
                <a:lnTo>
                  <a:pt x="7305" y="1433"/>
                </a:lnTo>
                <a:lnTo>
                  <a:pt x="7353" y="1421"/>
                </a:lnTo>
                <a:lnTo>
                  <a:pt x="7404" y="1410"/>
                </a:lnTo>
                <a:lnTo>
                  <a:pt x="7450" y="1404"/>
                </a:lnTo>
                <a:lnTo>
                  <a:pt x="7496" y="1398"/>
                </a:lnTo>
                <a:lnTo>
                  <a:pt x="7543" y="1393"/>
                </a:lnTo>
                <a:lnTo>
                  <a:pt x="7591" y="1390"/>
                </a:lnTo>
                <a:lnTo>
                  <a:pt x="7640" y="1387"/>
                </a:lnTo>
                <a:lnTo>
                  <a:pt x="7690" y="1386"/>
                </a:lnTo>
                <a:lnTo>
                  <a:pt x="7740" y="1385"/>
                </a:lnTo>
                <a:lnTo>
                  <a:pt x="7790" y="1385"/>
                </a:lnTo>
                <a:lnTo>
                  <a:pt x="7835" y="1384"/>
                </a:lnTo>
                <a:lnTo>
                  <a:pt x="7878" y="1384"/>
                </a:lnTo>
                <a:lnTo>
                  <a:pt x="7923" y="1385"/>
                </a:lnTo>
                <a:lnTo>
                  <a:pt x="7966" y="1385"/>
                </a:lnTo>
                <a:lnTo>
                  <a:pt x="8009" y="1386"/>
                </a:lnTo>
                <a:lnTo>
                  <a:pt x="8053" y="1388"/>
                </a:lnTo>
                <a:lnTo>
                  <a:pt x="8096" y="1392"/>
                </a:lnTo>
                <a:lnTo>
                  <a:pt x="8138" y="1397"/>
                </a:lnTo>
                <a:lnTo>
                  <a:pt x="8180" y="1404"/>
                </a:lnTo>
                <a:lnTo>
                  <a:pt x="8219" y="1412"/>
                </a:lnTo>
                <a:lnTo>
                  <a:pt x="8249" y="1420"/>
                </a:lnTo>
                <a:lnTo>
                  <a:pt x="8280" y="1429"/>
                </a:lnTo>
                <a:lnTo>
                  <a:pt x="8309" y="1438"/>
                </a:lnTo>
                <a:lnTo>
                  <a:pt x="8338" y="1447"/>
                </a:lnTo>
                <a:lnTo>
                  <a:pt x="8366" y="1457"/>
                </a:lnTo>
                <a:lnTo>
                  <a:pt x="8395" y="1466"/>
                </a:lnTo>
                <a:lnTo>
                  <a:pt x="8424" y="1473"/>
                </a:lnTo>
                <a:lnTo>
                  <a:pt x="8453" y="1479"/>
                </a:lnTo>
                <a:lnTo>
                  <a:pt x="8482" y="1484"/>
                </a:lnTo>
                <a:lnTo>
                  <a:pt x="8511" y="1485"/>
                </a:lnTo>
                <a:lnTo>
                  <a:pt x="8538" y="1484"/>
                </a:lnTo>
                <a:lnTo>
                  <a:pt x="8564" y="1481"/>
                </a:lnTo>
                <a:lnTo>
                  <a:pt x="8592" y="1476"/>
                </a:lnTo>
                <a:lnTo>
                  <a:pt x="8619" y="1469"/>
                </a:lnTo>
                <a:lnTo>
                  <a:pt x="8646" y="1462"/>
                </a:lnTo>
                <a:lnTo>
                  <a:pt x="8673" y="1454"/>
                </a:lnTo>
                <a:lnTo>
                  <a:pt x="8701" y="1444"/>
                </a:lnTo>
                <a:lnTo>
                  <a:pt x="8727" y="1435"/>
                </a:lnTo>
                <a:lnTo>
                  <a:pt x="8754" y="1426"/>
                </a:lnTo>
                <a:lnTo>
                  <a:pt x="8779" y="1419"/>
                </a:lnTo>
                <a:lnTo>
                  <a:pt x="8815" y="1408"/>
                </a:lnTo>
                <a:lnTo>
                  <a:pt x="8850" y="1400"/>
                </a:lnTo>
                <a:lnTo>
                  <a:pt x="8884" y="1393"/>
                </a:lnTo>
                <a:lnTo>
                  <a:pt x="8917" y="1386"/>
                </a:lnTo>
                <a:lnTo>
                  <a:pt x="8949" y="1377"/>
                </a:lnTo>
                <a:lnTo>
                  <a:pt x="8966" y="1373"/>
                </a:lnTo>
                <a:lnTo>
                  <a:pt x="8983" y="1367"/>
                </a:lnTo>
                <a:lnTo>
                  <a:pt x="9000" y="1359"/>
                </a:lnTo>
                <a:lnTo>
                  <a:pt x="9017" y="1352"/>
                </a:lnTo>
                <a:lnTo>
                  <a:pt x="9034" y="1344"/>
                </a:lnTo>
                <a:lnTo>
                  <a:pt x="9041" y="1339"/>
                </a:lnTo>
                <a:lnTo>
                  <a:pt x="9049" y="1334"/>
                </a:lnTo>
                <a:lnTo>
                  <a:pt x="9056" y="1329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706" name="Freeform 138"/>
          <p:cNvSpPr>
            <a:spLocks/>
          </p:cNvSpPr>
          <p:nvPr/>
        </p:nvSpPr>
        <p:spPr bwMode="auto">
          <a:xfrm>
            <a:off x="114012" y="2436091"/>
            <a:ext cx="1095375" cy="40409"/>
          </a:xfrm>
          <a:custGeom>
            <a:avLst/>
            <a:gdLst>
              <a:gd name="T0" fmla="*/ 2759 w 2759"/>
              <a:gd name="T1" fmla="*/ 0 h 105"/>
              <a:gd name="T2" fmla="*/ 2731 w 2759"/>
              <a:gd name="T3" fmla="*/ 4 h 105"/>
              <a:gd name="T4" fmla="*/ 2704 w 2759"/>
              <a:gd name="T5" fmla="*/ 9 h 105"/>
              <a:gd name="T6" fmla="*/ 2676 w 2759"/>
              <a:gd name="T7" fmla="*/ 12 h 105"/>
              <a:gd name="T8" fmla="*/ 2648 w 2759"/>
              <a:gd name="T9" fmla="*/ 14 h 105"/>
              <a:gd name="T10" fmla="*/ 2620 w 2759"/>
              <a:gd name="T11" fmla="*/ 16 h 105"/>
              <a:gd name="T12" fmla="*/ 2591 w 2759"/>
              <a:gd name="T13" fmla="*/ 18 h 105"/>
              <a:gd name="T14" fmla="*/ 2532 w 2759"/>
              <a:gd name="T15" fmla="*/ 18 h 105"/>
              <a:gd name="T16" fmla="*/ 2473 w 2759"/>
              <a:gd name="T17" fmla="*/ 18 h 105"/>
              <a:gd name="T18" fmla="*/ 2414 w 2759"/>
              <a:gd name="T19" fmla="*/ 16 h 105"/>
              <a:gd name="T20" fmla="*/ 2355 w 2759"/>
              <a:gd name="T21" fmla="*/ 14 h 105"/>
              <a:gd name="T22" fmla="*/ 2296 w 2759"/>
              <a:gd name="T23" fmla="*/ 14 h 105"/>
              <a:gd name="T24" fmla="*/ 2238 w 2759"/>
              <a:gd name="T25" fmla="*/ 15 h 105"/>
              <a:gd name="T26" fmla="*/ 2178 w 2759"/>
              <a:gd name="T27" fmla="*/ 19 h 105"/>
              <a:gd name="T28" fmla="*/ 2119 w 2759"/>
              <a:gd name="T29" fmla="*/ 24 h 105"/>
              <a:gd name="T30" fmla="*/ 2061 w 2759"/>
              <a:gd name="T31" fmla="*/ 31 h 105"/>
              <a:gd name="T32" fmla="*/ 2002 w 2759"/>
              <a:gd name="T33" fmla="*/ 38 h 105"/>
              <a:gd name="T34" fmla="*/ 1944 w 2759"/>
              <a:gd name="T35" fmla="*/ 45 h 105"/>
              <a:gd name="T36" fmla="*/ 1886 w 2759"/>
              <a:gd name="T37" fmla="*/ 53 h 105"/>
              <a:gd name="T38" fmla="*/ 1828 w 2759"/>
              <a:gd name="T39" fmla="*/ 59 h 105"/>
              <a:gd name="T40" fmla="*/ 1774 w 2759"/>
              <a:gd name="T41" fmla="*/ 62 h 105"/>
              <a:gd name="T42" fmla="*/ 1719 w 2759"/>
              <a:gd name="T43" fmla="*/ 65 h 105"/>
              <a:gd name="T44" fmla="*/ 1664 w 2759"/>
              <a:gd name="T45" fmla="*/ 65 h 105"/>
              <a:gd name="T46" fmla="*/ 1608 w 2759"/>
              <a:gd name="T47" fmla="*/ 64 h 105"/>
              <a:gd name="T48" fmla="*/ 1553 w 2759"/>
              <a:gd name="T49" fmla="*/ 61 h 105"/>
              <a:gd name="T50" fmla="*/ 1496 w 2759"/>
              <a:gd name="T51" fmla="*/ 59 h 105"/>
              <a:gd name="T52" fmla="*/ 1439 w 2759"/>
              <a:gd name="T53" fmla="*/ 56 h 105"/>
              <a:gd name="T54" fmla="*/ 1383 w 2759"/>
              <a:gd name="T55" fmla="*/ 54 h 105"/>
              <a:gd name="T56" fmla="*/ 1325 w 2759"/>
              <a:gd name="T57" fmla="*/ 53 h 105"/>
              <a:gd name="T58" fmla="*/ 1216 w 2759"/>
              <a:gd name="T59" fmla="*/ 51 h 105"/>
              <a:gd name="T60" fmla="*/ 1108 w 2759"/>
              <a:gd name="T61" fmla="*/ 50 h 105"/>
              <a:gd name="T62" fmla="*/ 999 w 2759"/>
              <a:gd name="T63" fmla="*/ 50 h 105"/>
              <a:gd name="T64" fmla="*/ 892 w 2759"/>
              <a:gd name="T65" fmla="*/ 50 h 105"/>
              <a:gd name="T66" fmla="*/ 843 w 2759"/>
              <a:gd name="T67" fmla="*/ 50 h 105"/>
              <a:gd name="T68" fmla="*/ 795 w 2759"/>
              <a:gd name="T69" fmla="*/ 50 h 105"/>
              <a:gd name="T70" fmla="*/ 747 w 2759"/>
              <a:gd name="T71" fmla="*/ 50 h 105"/>
              <a:gd name="T72" fmla="*/ 700 w 2759"/>
              <a:gd name="T73" fmla="*/ 49 h 105"/>
              <a:gd name="T74" fmla="*/ 653 w 2759"/>
              <a:gd name="T75" fmla="*/ 49 h 105"/>
              <a:gd name="T76" fmla="*/ 606 w 2759"/>
              <a:gd name="T77" fmla="*/ 50 h 105"/>
              <a:gd name="T78" fmla="*/ 560 w 2759"/>
              <a:gd name="T79" fmla="*/ 53 h 105"/>
              <a:gd name="T80" fmla="*/ 514 w 2759"/>
              <a:gd name="T81" fmla="*/ 56 h 105"/>
              <a:gd name="T82" fmla="*/ 471 w 2759"/>
              <a:gd name="T83" fmla="*/ 64 h 105"/>
              <a:gd name="T84" fmla="*/ 444 w 2759"/>
              <a:gd name="T85" fmla="*/ 68 h 105"/>
              <a:gd name="T86" fmla="*/ 418 w 2759"/>
              <a:gd name="T87" fmla="*/ 76 h 105"/>
              <a:gd name="T88" fmla="*/ 391 w 2759"/>
              <a:gd name="T89" fmla="*/ 82 h 105"/>
              <a:gd name="T90" fmla="*/ 365 w 2759"/>
              <a:gd name="T91" fmla="*/ 89 h 105"/>
              <a:gd name="T92" fmla="*/ 338 w 2759"/>
              <a:gd name="T93" fmla="*/ 95 h 105"/>
              <a:gd name="T94" fmla="*/ 312 w 2759"/>
              <a:gd name="T95" fmla="*/ 100 h 105"/>
              <a:gd name="T96" fmla="*/ 285 w 2759"/>
              <a:gd name="T97" fmla="*/ 103 h 105"/>
              <a:gd name="T98" fmla="*/ 258 w 2759"/>
              <a:gd name="T99" fmla="*/ 105 h 105"/>
              <a:gd name="T100" fmla="*/ 229 w 2759"/>
              <a:gd name="T101" fmla="*/ 105 h 105"/>
              <a:gd name="T102" fmla="*/ 207 w 2759"/>
              <a:gd name="T103" fmla="*/ 102 h 105"/>
              <a:gd name="T104" fmla="*/ 182 w 2759"/>
              <a:gd name="T105" fmla="*/ 97 h 105"/>
              <a:gd name="T106" fmla="*/ 160 w 2759"/>
              <a:gd name="T107" fmla="*/ 91 h 105"/>
              <a:gd name="T108" fmla="*/ 135 w 2759"/>
              <a:gd name="T109" fmla="*/ 85 h 105"/>
              <a:gd name="T110" fmla="*/ 112 w 2759"/>
              <a:gd name="T111" fmla="*/ 78 h 105"/>
              <a:gd name="T112" fmla="*/ 90 w 2759"/>
              <a:gd name="T113" fmla="*/ 72 h 105"/>
              <a:gd name="T114" fmla="*/ 67 w 2759"/>
              <a:gd name="T115" fmla="*/ 65 h 105"/>
              <a:gd name="T116" fmla="*/ 52 w 2759"/>
              <a:gd name="T117" fmla="*/ 61 h 105"/>
              <a:gd name="T118" fmla="*/ 38 w 2759"/>
              <a:gd name="T119" fmla="*/ 58 h 105"/>
              <a:gd name="T120" fmla="*/ 24 w 2759"/>
              <a:gd name="T121" fmla="*/ 54 h 105"/>
              <a:gd name="T122" fmla="*/ 12 w 2759"/>
              <a:gd name="T123" fmla="*/ 51 h 105"/>
              <a:gd name="T124" fmla="*/ 0 w 2759"/>
              <a:gd name="T125" fmla="*/ 50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59" h="105">
                <a:moveTo>
                  <a:pt x="2759" y="0"/>
                </a:moveTo>
                <a:lnTo>
                  <a:pt x="2731" y="4"/>
                </a:lnTo>
                <a:lnTo>
                  <a:pt x="2704" y="9"/>
                </a:lnTo>
                <a:lnTo>
                  <a:pt x="2676" y="12"/>
                </a:lnTo>
                <a:lnTo>
                  <a:pt x="2648" y="14"/>
                </a:lnTo>
                <a:lnTo>
                  <a:pt x="2620" y="16"/>
                </a:lnTo>
                <a:lnTo>
                  <a:pt x="2591" y="18"/>
                </a:lnTo>
                <a:lnTo>
                  <a:pt x="2532" y="18"/>
                </a:lnTo>
                <a:lnTo>
                  <a:pt x="2473" y="18"/>
                </a:lnTo>
                <a:lnTo>
                  <a:pt x="2414" y="16"/>
                </a:lnTo>
                <a:lnTo>
                  <a:pt x="2355" y="14"/>
                </a:lnTo>
                <a:lnTo>
                  <a:pt x="2296" y="14"/>
                </a:lnTo>
                <a:lnTo>
                  <a:pt x="2238" y="15"/>
                </a:lnTo>
                <a:lnTo>
                  <a:pt x="2178" y="19"/>
                </a:lnTo>
                <a:lnTo>
                  <a:pt x="2119" y="24"/>
                </a:lnTo>
                <a:lnTo>
                  <a:pt x="2061" y="31"/>
                </a:lnTo>
                <a:lnTo>
                  <a:pt x="2002" y="38"/>
                </a:lnTo>
                <a:lnTo>
                  <a:pt x="1944" y="45"/>
                </a:lnTo>
                <a:lnTo>
                  <a:pt x="1886" y="53"/>
                </a:lnTo>
                <a:lnTo>
                  <a:pt x="1828" y="59"/>
                </a:lnTo>
                <a:lnTo>
                  <a:pt x="1774" y="62"/>
                </a:lnTo>
                <a:lnTo>
                  <a:pt x="1719" y="65"/>
                </a:lnTo>
                <a:lnTo>
                  <a:pt x="1664" y="65"/>
                </a:lnTo>
                <a:lnTo>
                  <a:pt x="1608" y="64"/>
                </a:lnTo>
                <a:lnTo>
                  <a:pt x="1553" y="61"/>
                </a:lnTo>
                <a:lnTo>
                  <a:pt x="1496" y="59"/>
                </a:lnTo>
                <a:lnTo>
                  <a:pt x="1439" y="56"/>
                </a:lnTo>
                <a:lnTo>
                  <a:pt x="1383" y="54"/>
                </a:lnTo>
                <a:lnTo>
                  <a:pt x="1325" y="53"/>
                </a:lnTo>
                <a:lnTo>
                  <a:pt x="1216" y="51"/>
                </a:lnTo>
                <a:lnTo>
                  <a:pt x="1108" y="50"/>
                </a:lnTo>
                <a:lnTo>
                  <a:pt x="999" y="50"/>
                </a:lnTo>
                <a:lnTo>
                  <a:pt x="892" y="50"/>
                </a:lnTo>
                <a:lnTo>
                  <a:pt x="843" y="50"/>
                </a:lnTo>
                <a:lnTo>
                  <a:pt x="795" y="50"/>
                </a:lnTo>
                <a:lnTo>
                  <a:pt x="747" y="50"/>
                </a:lnTo>
                <a:lnTo>
                  <a:pt x="700" y="49"/>
                </a:lnTo>
                <a:lnTo>
                  <a:pt x="653" y="49"/>
                </a:lnTo>
                <a:lnTo>
                  <a:pt x="606" y="50"/>
                </a:lnTo>
                <a:lnTo>
                  <a:pt x="560" y="53"/>
                </a:lnTo>
                <a:lnTo>
                  <a:pt x="514" y="56"/>
                </a:lnTo>
                <a:lnTo>
                  <a:pt x="471" y="64"/>
                </a:lnTo>
                <a:lnTo>
                  <a:pt x="444" y="68"/>
                </a:lnTo>
                <a:lnTo>
                  <a:pt x="418" y="76"/>
                </a:lnTo>
                <a:lnTo>
                  <a:pt x="391" y="82"/>
                </a:lnTo>
                <a:lnTo>
                  <a:pt x="365" y="89"/>
                </a:lnTo>
                <a:lnTo>
                  <a:pt x="338" y="95"/>
                </a:lnTo>
                <a:lnTo>
                  <a:pt x="312" y="100"/>
                </a:lnTo>
                <a:lnTo>
                  <a:pt x="285" y="103"/>
                </a:lnTo>
                <a:lnTo>
                  <a:pt x="258" y="105"/>
                </a:lnTo>
                <a:lnTo>
                  <a:pt x="229" y="105"/>
                </a:lnTo>
                <a:lnTo>
                  <a:pt x="207" y="102"/>
                </a:lnTo>
                <a:lnTo>
                  <a:pt x="182" y="97"/>
                </a:lnTo>
                <a:lnTo>
                  <a:pt x="160" y="91"/>
                </a:lnTo>
                <a:lnTo>
                  <a:pt x="135" y="85"/>
                </a:lnTo>
                <a:lnTo>
                  <a:pt x="112" y="78"/>
                </a:lnTo>
                <a:lnTo>
                  <a:pt x="90" y="72"/>
                </a:lnTo>
                <a:lnTo>
                  <a:pt x="67" y="65"/>
                </a:lnTo>
                <a:lnTo>
                  <a:pt x="52" y="61"/>
                </a:lnTo>
                <a:lnTo>
                  <a:pt x="38" y="58"/>
                </a:lnTo>
                <a:lnTo>
                  <a:pt x="24" y="54"/>
                </a:lnTo>
                <a:lnTo>
                  <a:pt x="12" y="51"/>
                </a:lnTo>
                <a:lnTo>
                  <a:pt x="0" y="5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707" name="Line 139"/>
          <p:cNvSpPr>
            <a:spLocks noChangeShapeType="1"/>
          </p:cNvSpPr>
          <p:nvPr/>
        </p:nvSpPr>
        <p:spPr bwMode="auto">
          <a:xfrm>
            <a:off x="1736149" y="2880591"/>
            <a:ext cx="2886" cy="38533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708" name="Freeform 140"/>
          <p:cNvSpPr>
            <a:spLocks/>
          </p:cNvSpPr>
          <p:nvPr/>
        </p:nvSpPr>
        <p:spPr bwMode="auto">
          <a:xfrm>
            <a:off x="1726045" y="2942648"/>
            <a:ext cx="105353" cy="38965"/>
          </a:xfrm>
          <a:custGeom>
            <a:avLst/>
            <a:gdLst>
              <a:gd name="T0" fmla="*/ 241 w 266"/>
              <a:gd name="T1" fmla="*/ 84 h 100"/>
              <a:gd name="T2" fmla="*/ 248 w 266"/>
              <a:gd name="T3" fmla="*/ 90 h 100"/>
              <a:gd name="T4" fmla="*/ 254 w 266"/>
              <a:gd name="T5" fmla="*/ 95 h 100"/>
              <a:gd name="T6" fmla="*/ 259 w 266"/>
              <a:gd name="T7" fmla="*/ 97 h 100"/>
              <a:gd name="T8" fmla="*/ 263 w 266"/>
              <a:gd name="T9" fmla="*/ 99 h 100"/>
              <a:gd name="T10" fmla="*/ 264 w 266"/>
              <a:gd name="T11" fmla="*/ 100 h 100"/>
              <a:gd name="T12" fmla="*/ 265 w 266"/>
              <a:gd name="T13" fmla="*/ 100 h 100"/>
              <a:gd name="T14" fmla="*/ 265 w 266"/>
              <a:gd name="T15" fmla="*/ 99 h 100"/>
              <a:gd name="T16" fmla="*/ 266 w 266"/>
              <a:gd name="T17" fmla="*/ 99 h 100"/>
              <a:gd name="T18" fmla="*/ 266 w 266"/>
              <a:gd name="T19" fmla="*/ 97 h 100"/>
              <a:gd name="T20" fmla="*/ 266 w 266"/>
              <a:gd name="T21" fmla="*/ 96 h 100"/>
              <a:gd name="T22" fmla="*/ 265 w 266"/>
              <a:gd name="T23" fmla="*/ 95 h 100"/>
              <a:gd name="T24" fmla="*/ 265 w 266"/>
              <a:gd name="T25" fmla="*/ 94 h 100"/>
              <a:gd name="T26" fmla="*/ 264 w 266"/>
              <a:gd name="T27" fmla="*/ 91 h 100"/>
              <a:gd name="T28" fmla="*/ 263 w 266"/>
              <a:gd name="T29" fmla="*/ 90 h 100"/>
              <a:gd name="T30" fmla="*/ 261 w 266"/>
              <a:gd name="T31" fmla="*/ 89 h 100"/>
              <a:gd name="T32" fmla="*/ 260 w 266"/>
              <a:gd name="T33" fmla="*/ 87 h 100"/>
              <a:gd name="T34" fmla="*/ 259 w 266"/>
              <a:gd name="T35" fmla="*/ 85 h 100"/>
              <a:gd name="T36" fmla="*/ 258 w 266"/>
              <a:gd name="T37" fmla="*/ 83 h 100"/>
              <a:gd name="T38" fmla="*/ 257 w 266"/>
              <a:gd name="T39" fmla="*/ 82 h 100"/>
              <a:gd name="T40" fmla="*/ 255 w 266"/>
              <a:gd name="T41" fmla="*/ 79 h 100"/>
              <a:gd name="T42" fmla="*/ 253 w 266"/>
              <a:gd name="T43" fmla="*/ 78 h 100"/>
              <a:gd name="T44" fmla="*/ 252 w 266"/>
              <a:gd name="T45" fmla="*/ 76 h 100"/>
              <a:gd name="T46" fmla="*/ 251 w 266"/>
              <a:gd name="T47" fmla="*/ 75 h 100"/>
              <a:gd name="T48" fmla="*/ 248 w 266"/>
              <a:gd name="T49" fmla="*/ 73 h 100"/>
              <a:gd name="T50" fmla="*/ 247 w 266"/>
              <a:gd name="T51" fmla="*/ 72 h 100"/>
              <a:gd name="T52" fmla="*/ 245 w 266"/>
              <a:gd name="T53" fmla="*/ 70 h 100"/>
              <a:gd name="T54" fmla="*/ 243 w 266"/>
              <a:gd name="T55" fmla="*/ 69 h 100"/>
              <a:gd name="T56" fmla="*/ 241 w 266"/>
              <a:gd name="T57" fmla="*/ 67 h 100"/>
              <a:gd name="T58" fmla="*/ 240 w 266"/>
              <a:gd name="T59" fmla="*/ 66 h 100"/>
              <a:gd name="T60" fmla="*/ 237 w 266"/>
              <a:gd name="T61" fmla="*/ 65 h 100"/>
              <a:gd name="T62" fmla="*/ 236 w 266"/>
              <a:gd name="T63" fmla="*/ 64 h 100"/>
              <a:gd name="T64" fmla="*/ 234 w 266"/>
              <a:gd name="T65" fmla="*/ 62 h 100"/>
              <a:gd name="T66" fmla="*/ 231 w 266"/>
              <a:gd name="T67" fmla="*/ 61 h 100"/>
              <a:gd name="T68" fmla="*/ 230 w 266"/>
              <a:gd name="T69" fmla="*/ 60 h 100"/>
              <a:gd name="T70" fmla="*/ 228 w 266"/>
              <a:gd name="T71" fmla="*/ 59 h 100"/>
              <a:gd name="T72" fmla="*/ 225 w 266"/>
              <a:gd name="T73" fmla="*/ 58 h 100"/>
              <a:gd name="T74" fmla="*/ 224 w 266"/>
              <a:gd name="T75" fmla="*/ 56 h 100"/>
              <a:gd name="T76" fmla="*/ 222 w 266"/>
              <a:gd name="T77" fmla="*/ 55 h 100"/>
              <a:gd name="T78" fmla="*/ 219 w 266"/>
              <a:gd name="T79" fmla="*/ 54 h 100"/>
              <a:gd name="T80" fmla="*/ 217 w 266"/>
              <a:gd name="T81" fmla="*/ 54 h 100"/>
              <a:gd name="T82" fmla="*/ 214 w 266"/>
              <a:gd name="T83" fmla="*/ 53 h 100"/>
              <a:gd name="T84" fmla="*/ 212 w 266"/>
              <a:gd name="T85" fmla="*/ 52 h 100"/>
              <a:gd name="T86" fmla="*/ 210 w 266"/>
              <a:gd name="T87" fmla="*/ 50 h 100"/>
              <a:gd name="T88" fmla="*/ 208 w 266"/>
              <a:gd name="T89" fmla="*/ 50 h 100"/>
              <a:gd name="T90" fmla="*/ 206 w 266"/>
              <a:gd name="T91" fmla="*/ 49 h 100"/>
              <a:gd name="T92" fmla="*/ 204 w 266"/>
              <a:gd name="T93" fmla="*/ 48 h 100"/>
              <a:gd name="T94" fmla="*/ 201 w 266"/>
              <a:gd name="T95" fmla="*/ 48 h 100"/>
              <a:gd name="T96" fmla="*/ 179 w 266"/>
              <a:gd name="T97" fmla="*/ 42 h 100"/>
              <a:gd name="T98" fmla="*/ 156 w 266"/>
              <a:gd name="T99" fmla="*/ 37 h 100"/>
              <a:gd name="T100" fmla="*/ 132 w 266"/>
              <a:gd name="T101" fmla="*/ 34 h 100"/>
              <a:gd name="T102" fmla="*/ 109 w 266"/>
              <a:gd name="T103" fmla="*/ 31 h 100"/>
              <a:gd name="T104" fmla="*/ 85 w 266"/>
              <a:gd name="T105" fmla="*/ 27 h 100"/>
              <a:gd name="T106" fmla="*/ 72 w 266"/>
              <a:gd name="T107" fmla="*/ 25 h 100"/>
              <a:gd name="T108" fmla="*/ 58 w 266"/>
              <a:gd name="T109" fmla="*/ 23 h 100"/>
              <a:gd name="T110" fmla="*/ 45 w 266"/>
              <a:gd name="T111" fmla="*/ 19 h 100"/>
              <a:gd name="T112" fmla="*/ 32 w 266"/>
              <a:gd name="T113" fmla="*/ 15 h 100"/>
              <a:gd name="T114" fmla="*/ 20 w 266"/>
              <a:gd name="T115" fmla="*/ 11 h 100"/>
              <a:gd name="T116" fmla="*/ 9 w 266"/>
              <a:gd name="T117" fmla="*/ 6 h 100"/>
              <a:gd name="T118" fmla="*/ 0 w 266"/>
              <a:gd name="T119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66" h="100">
                <a:moveTo>
                  <a:pt x="241" y="84"/>
                </a:moveTo>
                <a:lnTo>
                  <a:pt x="248" y="90"/>
                </a:lnTo>
                <a:lnTo>
                  <a:pt x="254" y="95"/>
                </a:lnTo>
                <a:lnTo>
                  <a:pt x="259" y="97"/>
                </a:lnTo>
                <a:lnTo>
                  <a:pt x="263" y="99"/>
                </a:lnTo>
                <a:lnTo>
                  <a:pt x="264" y="100"/>
                </a:lnTo>
                <a:lnTo>
                  <a:pt x="265" y="100"/>
                </a:lnTo>
                <a:lnTo>
                  <a:pt x="265" y="99"/>
                </a:lnTo>
                <a:lnTo>
                  <a:pt x="266" y="99"/>
                </a:lnTo>
                <a:lnTo>
                  <a:pt x="266" y="97"/>
                </a:lnTo>
                <a:lnTo>
                  <a:pt x="266" y="96"/>
                </a:lnTo>
                <a:lnTo>
                  <a:pt x="265" y="95"/>
                </a:lnTo>
                <a:lnTo>
                  <a:pt x="265" y="94"/>
                </a:lnTo>
                <a:lnTo>
                  <a:pt x="264" y="91"/>
                </a:lnTo>
                <a:lnTo>
                  <a:pt x="263" y="90"/>
                </a:lnTo>
                <a:lnTo>
                  <a:pt x="261" y="89"/>
                </a:lnTo>
                <a:lnTo>
                  <a:pt x="260" y="87"/>
                </a:lnTo>
                <a:lnTo>
                  <a:pt x="259" y="85"/>
                </a:lnTo>
                <a:lnTo>
                  <a:pt x="258" y="83"/>
                </a:lnTo>
                <a:lnTo>
                  <a:pt x="257" y="82"/>
                </a:lnTo>
                <a:lnTo>
                  <a:pt x="255" y="79"/>
                </a:lnTo>
                <a:lnTo>
                  <a:pt x="253" y="78"/>
                </a:lnTo>
                <a:lnTo>
                  <a:pt x="252" y="76"/>
                </a:lnTo>
                <a:lnTo>
                  <a:pt x="251" y="75"/>
                </a:lnTo>
                <a:lnTo>
                  <a:pt x="248" y="73"/>
                </a:lnTo>
                <a:lnTo>
                  <a:pt x="247" y="72"/>
                </a:lnTo>
                <a:lnTo>
                  <a:pt x="245" y="70"/>
                </a:lnTo>
                <a:lnTo>
                  <a:pt x="243" y="69"/>
                </a:lnTo>
                <a:lnTo>
                  <a:pt x="241" y="67"/>
                </a:lnTo>
                <a:lnTo>
                  <a:pt x="240" y="66"/>
                </a:lnTo>
                <a:lnTo>
                  <a:pt x="237" y="65"/>
                </a:lnTo>
                <a:lnTo>
                  <a:pt x="236" y="64"/>
                </a:lnTo>
                <a:lnTo>
                  <a:pt x="234" y="62"/>
                </a:lnTo>
                <a:lnTo>
                  <a:pt x="231" y="61"/>
                </a:lnTo>
                <a:lnTo>
                  <a:pt x="230" y="60"/>
                </a:lnTo>
                <a:lnTo>
                  <a:pt x="228" y="59"/>
                </a:lnTo>
                <a:lnTo>
                  <a:pt x="225" y="58"/>
                </a:lnTo>
                <a:lnTo>
                  <a:pt x="224" y="56"/>
                </a:lnTo>
                <a:lnTo>
                  <a:pt x="222" y="55"/>
                </a:lnTo>
                <a:lnTo>
                  <a:pt x="219" y="54"/>
                </a:lnTo>
                <a:lnTo>
                  <a:pt x="217" y="54"/>
                </a:lnTo>
                <a:lnTo>
                  <a:pt x="214" y="53"/>
                </a:lnTo>
                <a:lnTo>
                  <a:pt x="212" y="52"/>
                </a:lnTo>
                <a:lnTo>
                  <a:pt x="210" y="50"/>
                </a:lnTo>
                <a:lnTo>
                  <a:pt x="208" y="50"/>
                </a:lnTo>
                <a:lnTo>
                  <a:pt x="206" y="49"/>
                </a:lnTo>
                <a:lnTo>
                  <a:pt x="204" y="48"/>
                </a:lnTo>
                <a:lnTo>
                  <a:pt x="201" y="48"/>
                </a:lnTo>
                <a:lnTo>
                  <a:pt x="179" y="42"/>
                </a:lnTo>
                <a:lnTo>
                  <a:pt x="156" y="37"/>
                </a:lnTo>
                <a:lnTo>
                  <a:pt x="132" y="34"/>
                </a:lnTo>
                <a:lnTo>
                  <a:pt x="109" y="31"/>
                </a:lnTo>
                <a:lnTo>
                  <a:pt x="85" y="27"/>
                </a:lnTo>
                <a:lnTo>
                  <a:pt x="72" y="25"/>
                </a:lnTo>
                <a:lnTo>
                  <a:pt x="58" y="23"/>
                </a:lnTo>
                <a:lnTo>
                  <a:pt x="45" y="19"/>
                </a:lnTo>
                <a:lnTo>
                  <a:pt x="32" y="15"/>
                </a:lnTo>
                <a:lnTo>
                  <a:pt x="20" y="11"/>
                </a:lnTo>
                <a:lnTo>
                  <a:pt x="9" y="6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709" name="Line 141"/>
          <p:cNvSpPr>
            <a:spLocks noChangeShapeType="1"/>
          </p:cNvSpPr>
          <p:nvPr/>
        </p:nvSpPr>
        <p:spPr bwMode="auto">
          <a:xfrm>
            <a:off x="7015308" y="2880591"/>
            <a:ext cx="1443" cy="38533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710" name="Freeform 142"/>
          <p:cNvSpPr>
            <a:spLocks/>
          </p:cNvSpPr>
          <p:nvPr/>
        </p:nvSpPr>
        <p:spPr bwMode="auto">
          <a:xfrm>
            <a:off x="7555058" y="2375477"/>
            <a:ext cx="1244023" cy="57727"/>
          </a:xfrm>
          <a:custGeom>
            <a:avLst/>
            <a:gdLst>
              <a:gd name="T0" fmla="*/ 11 w 3136"/>
              <a:gd name="T1" fmla="*/ 139 h 148"/>
              <a:gd name="T2" fmla="*/ 34 w 3136"/>
              <a:gd name="T3" fmla="*/ 126 h 148"/>
              <a:gd name="T4" fmla="*/ 58 w 3136"/>
              <a:gd name="T5" fmla="*/ 115 h 148"/>
              <a:gd name="T6" fmla="*/ 95 w 3136"/>
              <a:gd name="T7" fmla="*/ 107 h 148"/>
              <a:gd name="T8" fmla="*/ 149 w 3136"/>
              <a:gd name="T9" fmla="*/ 102 h 148"/>
              <a:gd name="T10" fmla="*/ 204 w 3136"/>
              <a:gd name="T11" fmla="*/ 103 h 148"/>
              <a:gd name="T12" fmla="*/ 261 w 3136"/>
              <a:gd name="T13" fmla="*/ 105 h 148"/>
              <a:gd name="T14" fmla="*/ 319 w 3136"/>
              <a:gd name="T15" fmla="*/ 109 h 148"/>
              <a:gd name="T16" fmla="*/ 410 w 3136"/>
              <a:gd name="T17" fmla="*/ 111 h 148"/>
              <a:gd name="T18" fmla="*/ 503 w 3136"/>
              <a:gd name="T19" fmla="*/ 113 h 148"/>
              <a:gd name="T20" fmla="*/ 596 w 3136"/>
              <a:gd name="T21" fmla="*/ 109 h 148"/>
              <a:gd name="T22" fmla="*/ 691 w 3136"/>
              <a:gd name="T23" fmla="*/ 100 h 148"/>
              <a:gd name="T24" fmla="*/ 788 w 3136"/>
              <a:gd name="T25" fmla="*/ 85 h 148"/>
              <a:gd name="T26" fmla="*/ 883 w 3136"/>
              <a:gd name="T27" fmla="*/ 67 h 148"/>
              <a:gd name="T28" fmla="*/ 980 w 3136"/>
              <a:gd name="T29" fmla="*/ 55 h 148"/>
              <a:gd name="T30" fmla="*/ 1077 w 3136"/>
              <a:gd name="T31" fmla="*/ 49 h 148"/>
              <a:gd name="T32" fmla="*/ 1200 w 3136"/>
              <a:gd name="T33" fmla="*/ 51 h 148"/>
              <a:gd name="T34" fmla="*/ 1326 w 3136"/>
              <a:gd name="T35" fmla="*/ 56 h 148"/>
              <a:gd name="T36" fmla="*/ 1450 w 3136"/>
              <a:gd name="T37" fmla="*/ 62 h 148"/>
              <a:gd name="T38" fmla="*/ 1568 w 3136"/>
              <a:gd name="T39" fmla="*/ 62 h 148"/>
              <a:gd name="T40" fmla="*/ 1685 w 3136"/>
              <a:gd name="T41" fmla="*/ 55 h 148"/>
              <a:gd name="T42" fmla="*/ 1802 w 3136"/>
              <a:gd name="T43" fmla="*/ 46 h 148"/>
              <a:gd name="T44" fmla="*/ 1913 w 3136"/>
              <a:gd name="T45" fmla="*/ 43 h 148"/>
              <a:gd name="T46" fmla="*/ 2017 w 3136"/>
              <a:gd name="T47" fmla="*/ 41 h 148"/>
              <a:gd name="T48" fmla="*/ 2118 w 3136"/>
              <a:gd name="T49" fmla="*/ 39 h 148"/>
              <a:gd name="T50" fmla="*/ 2223 w 3136"/>
              <a:gd name="T51" fmla="*/ 27 h 148"/>
              <a:gd name="T52" fmla="*/ 2327 w 3136"/>
              <a:gd name="T53" fmla="*/ 12 h 148"/>
              <a:gd name="T54" fmla="*/ 2434 w 3136"/>
              <a:gd name="T55" fmla="*/ 3 h 148"/>
              <a:gd name="T56" fmla="*/ 2545 w 3136"/>
              <a:gd name="T57" fmla="*/ 0 h 148"/>
              <a:gd name="T58" fmla="*/ 2658 w 3136"/>
              <a:gd name="T59" fmla="*/ 3 h 148"/>
              <a:gd name="T60" fmla="*/ 2767 w 3136"/>
              <a:gd name="T61" fmla="*/ 8 h 148"/>
              <a:gd name="T62" fmla="*/ 2941 w 3136"/>
              <a:gd name="T63" fmla="*/ 15 h 148"/>
              <a:gd name="T64" fmla="*/ 3063 w 3136"/>
              <a:gd name="T65" fmla="*/ 22 h 148"/>
              <a:gd name="T66" fmla="*/ 3136 w 3136"/>
              <a:gd name="T67" fmla="*/ 27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136" h="148">
                <a:moveTo>
                  <a:pt x="0" y="148"/>
                </a:moveTo>
                <a:lnTo>
                  <a:pt x="11" y="139"/>
                </a:lnTo>
                <a:lnTo>
                  <a:pt x="22" y="132"/>
                </a:lnTo>
                <a:lnTo>
                  <a:pt x="34" y="126"/>
                </a:lnTo>
                <a:lnTo>
                  <a:pt x="46" y="120"/>
                </a:lnTo>
                <a:lnTo>
                  <a:pt x="58" y="115"/>
                </a:lnTo>
                <a:lnTo>
                  <a:pt x="71" y="111"/>
                </a:lnTo>
                <a:lnTo>
                  <a:pt x="95" y="107"/>
                </a:lnTo>
                <a:lnTo>
                  <a:pt x="122" y="103"/>
                </a:lnTo>
                <a:lnTo>
                  <a:pt x="149" y="102"/>
                </a:lnTo>
                <a:lnTo>
                  <a:pt x="176" y="102"/>
                </a:lnTo>
                <a:lnTo>
                  <a:pt x="204" y="103"/>
                </a:lnTo>
                <a:lnTo>
                  <a:pt x="232" y="104"/>
                </a:lnTo>
                <a:lnTo>
                  <a:pt x="261" y="105"/>
                </a:lnTo>
                <a:lnTo>
                  <a:pt x="290" y="108"/>
                </a:lnTo>
                <a:lnTo>
                  <a:pt x="319" y="109"/>
                </a:lnTo>
                <a:lnTo>
                  <a:pt x="364" y="110"/>
                </a:lnTo>
                <a:lnTo>
                  <a:pt x="410" y="111"/>
                </a:lnTo>
                <a:lnTo>
                  <a:pt x="457" y="113"/>
                </a:lnTo>
                <a:lnTo>
                  <a:pt x="503" y="113"/>
                </a:lnTo>
                <a:lnTo>
                  <a:pt x="550" y="111"/>
                </a:lnTo>
                <a:lnTo>
                  <a:pt x="596" y="109"/>
                </a:lnTo>
                <a:lnTo>
                  <a:pt x="642" y="105"/>
                </a:lnTo>
                <a:lnTo>
                  <a:pt x="691" y="100"/>
                </a:lnTo>
                <a:lnTo>
                  <a:pt x="740" y="93"/>
                </a:lnTo>
                <a:lnTo>
                  <a:pt x="788" y="85"/>
                </a:lnTo>
                <a:lnTo>
                  <a:pt x="836" y="76"/>
                </a:lnTo>
                <a:lnTo>
                  <a:pt x="883" y="67"/>
                </a:lnTo>
                <a:lnTo>
                  <a:pt x="931" y="59"/>
                </a:lnTo>
                <a:lnTo>
                  <a:pt x="980" y="55"/>
                </a:lnTo>
                <a:lnTo>
                  <a:pt x="1028" y="51"/>
                </a:lnTo>
                <a:lnTo>
                  <a:pt x="1077" y="49"/>
                </a:lnTo>
                <a:lnTo>
                  <a:pt x="1139" y="49"/>
                </a:lnTo>
                <a:lnTo>
                  <a:pt x="1200" y="51"/>
                </a:lnTo>
                <a:lnTo>
                  <a:pt x="1263" y="53"/>
                </a:lnTo>
                <a:lnTo>
                  <a:pt x="1326" y="56"/>
                </a:lnTo>
                <a:lnTo>
                  <a:pt x="1387" y="59"/>
                </a:lnTo>
                <a:lnTo>
                  <a:pt x="1450" y="62"/>
                </a:lnTo>
                <a:lnTo>
                  <a:pt x="1509" y="63"/>
                </a:lnTo>
                <a:lnTo>
                  <a:pt x="1568" y="62"/>
                </a:lnTo>
                <a:lnTo>
                  <a:pt x="1626" y="59"/>
                </a:lnTo>
                <a:lnTo>
                  <a:pt x="1685" y="55"/>
                </a:lnTo>
                <a:lnTo>
                  <a:pt x="1744" y="51"/>
                </a:lnTo>
                <a:lnTo>
                  <a:pt x="1802" y="46"/>
                </a:lnTo>
                <a:lnTo>
                  <a:pt x="1863" y="44"/>
                </a:lnTo>
                <a:lnTo>
                  <a:pt x="1913" y="43"/>
                </a:lnTo>
                <a:lnTo>
                  <a:pt x="1965" y="43"/>
                </a:lnTo>
                <a:lnTo>
                  <a:pt x="2017" y="41"/>
                </a:lnTo>
                <a:lnTo>
                  <a:pt x="2068" y="41"/>
                </a:lnTo>
                <a:lnTo>
                  <a:pt x="2118" y="39"/>
                </a:lnTo>
                <a:lnTo>
                  <a:pt x="2171" y="34"/>
                </a:lnTo>
                <a:lnTo>
                  <a:pt x="2223" y="27"/>
                </a:lnTo>
                <a:lnTo>
                  <a:pt x="2275" y="20"/>
                </a:lnTo>
                <a:lnTo>
                  <a:pt x="2327" y="12"/>
                </a:lnTo>
                <a:lnTo>
                  <a:pt x="2380" y="6"/>
                </a:lnTo>
                <a:lnTo>
                  <a:pt x="2434" y="3"/>
                </a:lnTo>
                <a:lnTo>
                  <a:pt x="2490" y="2"/>
                </a:lnTo>
                <a:lnTo>
                  <a:pt x="2545" y="0"/>
                </a:lnTo>
                <a:lnTo>
                  <a:pt x="2602" y="2"/>
                </a:lnTo>
                <a:lnTo>
                  <a:pt x="2658" y="3"/>
                </a:lnTo>
                <a:lnTo>
                  <a:pt x="2713" y="5"/>
                </a:lnTo>
                <a:lnTo>
                  <a:pt x="2767" y="8"/>
                </a:lnTo>
                <a:lnTo>
                  <a:pt x="2855" y="11"/>
                </a:lnTo>
                <a:lnTo>
                  <a:pt x="2941" y="15"/>
                </a:lnTo>
                <a:lnTo>
                  <a:pt x="3028" y="20"/>
                </a:lnTo>
                <a:lnTo>
                  <a:pt x="3063" y="22"/>
                </a:lnTo>
                <a:lnTo>
                  <a:pt x="3099" y="24"/>
                </a:lnTo>
                <a:lnTo>
                  <a:pt x="3136" y="27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711" name="Freeform 143"/>
          <p:cNvSpPr>
            <a:spLocks/>
          </p:cNvSpPr>
          <p:nvPr/>
        </p:nvSpPr>
        <p:spPr bwMode="auto">
          <a:xfrm>
            <a:off x="7594023" y="2462069"/>
            <a:ext cx="43295" cy="62057"/>
          </a:xfrm>
          <a:custGeom>
            <a:avLst/>
            <a:gdLst>
              <a:gd name="T0" fmla="*/ 109 w 109"/>
              <a:gd name="T1" fmla="*/ 0 h 163"/>
              <a:gd name="T2" fmla="*/ 108 w 109"/>
              <a:gd name="T3" fmla="*/ 12 h 163"/>
              <a:gd name="T4" fmla="*/ 104 w 109"/>
              <a:gd name="T5" fmla="*/ 22 h 163"/>
              <a:gd name="T6" fmla="*/ 100 w 109"/>
              <a:gd name="T7" fmla="*/ 33 h 163"/>
              <a:gd name="T8" fmla="*/ 96 w 109"/>
              <a:gd name="T9" fmla="*/ 42 h 163"/>
              <a:gd name="T10" fmla="*/ 91 w 109"/>
              <a:gd name="T11" fmla="*/ 52 h 163"/>
              <a:gd name="T12" fmla="*/ 85 w 109"/>
              <a:gd name="T13" fmla="*/ 62 h 163"/>
              <a:gd name="T14" fmla="*/ 75 w 109"/>
              <a:gd name="T15" fmla="*/ 75 h 163"/>
              <a:gd name="T16" fmla="*/ 64 w 109"/>
              <a:gd name="T17" fmla="*/ 88 h 163"/>
              <a:gd name="T18" fmla="*/ 52 w 109"/>
              <a:gd name="T19" fmla="*/ 100 h 163"/>
              <a:gd name="T20" fmla="*/ 41 w 109"/>
              <a:gd name="T21" fmla="*/ 112 h 163"/>
              <a:gd name="T22" fmla="*/ 32 w 109"/>
              <a:gd name="T23" fmla="*/ 123 h 163"/>
              <a:gd name="T24" fmla="*/ 23 w 109"/>
              <a:gd name="T25" fmla="*/ 133 h 163"/>
              <a:gd name="T26" fmla="*/ 15 w 109"/>
              <a:gd name="T27" fmla="*/ 143 h 163"/>
              <a:gd name="T28" fmla="*/ 8 w 109"/>
              <a:gd name="T29" fmla="*/ 153 h 163"/>
              <a:gd name="T30" fmla="*/ 0 w 109"/>
              <a:gd name="T31" fmla="*/ 163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09" h="163">
                <a:moveTo>
                  <a:pt x="109" y="0"/>
                </a:moveTo>
                <a:lnTo>
                  <a:pt x="108" y="12"/>
                </a:lnTo>
                <a:lnTo>
                  <a:pt x="104" y="22"/>
                </a:lnTo>
                <a:lnTo>
                  <a:pt x="100" y="33"/>
                </a:lnTo>
                <a:lnTo>
                  <a:pt x="96" y="42"/>
                </a:lnTo>
                <a:lnTo>
                  <a:pt x="91" y="52"/>
                </a:lnTo>
                <a:lnTo>
                  <a:pt x="85" y="62"/>
                </a:lnTo>
                <a:lnTo>
                  <a:pt x="75" y="75"/>
                </a:lnTo>
                <a:lnTo>
                  <a:pt x="64" y="88"/>
                </a:lnTo>
                <a:lnTo>
                  <a:pt x="52" y="100"/>
                </a:lnTo>
                <a:lnTo>
                  <a:pt x="41" y="112"/>
                </a:lnTo>
                <a:lnTo>
                  <a:pt x="32" y="123"/>
                </a:lnTo>
                <a:lnTo>
                  <a:pt x="23" y="133"/>
                </a:lnTo>
                <a:lnTo>
                  <a:pt x="15" y="143"/>
                </a:lnTo>
                <a:lnTo>
                  <a:pt x="8" y="153"/>
                </a:lnTo>
                <a:lnTo>
                  <a:pt x="0" y="163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712" name="Freeform 144"/>
          <p:cNvSpPr>
            <a:spLocks/>
          </p:cNvSpPr>
          <p:nvPr/>
        </p:nvSpPr>
        <p:spPr bwMode="auto">
          <a:xfrm>
            <a:off x="7568045" y="2466399"/>
            <a:ext cx="28864" cy="41852"/>
          </a:xfrm>
          <a:custGeom>
            <a:avLst/>
            <a:gdLst>
              <a:gd name="T0" fmla="*/ 72 w 72"/>
              <a:gd name="T1" fmla="*/ 0 h 109"/>
              <a:gd name="T2" fmla="*/ 65 w 72"/>
              <a:gd name="T3" fmla="*/ 7 h 109"/>
              <a:gd name="T4" fmla="*/ 59 w 72"/>
              <a:gd name="T5" fmla="*/ 16 h 109"/>
              <a:gd name="T6" fmla="*/ 51 w 72"/>
              <a:gd name="T7" fmla="*/ 24 h 109"/>
              <a:gd name="T8" fmla="*/ 45 w 72"/>
              <a:gd name="T9" fmla="*/ 33 h 109"/>
              <a:gd name="T10" fmla="*/ 38 w 72"/>
              <a:gd name="T11" fmla="*/ 45 h 109"/>
              <a:gd name="T12" fmla="*/ 31 w 72"/>
              <a:gd name="T13" fmla="*/ 57 h 109"/>
              <a:gd name="T14" fmla="*/ 24 w 72"/>
              <a:gd name="T15" fmla="*/ 70 h 109"/>
              <a:gd name="T16" fmla="*/ 15 w 72"/>
              <a:gd name="T17" fmla="*/ 82 h 109"/>
              <a:gd name="T18" fmla="*/ 8 w 72"/>
              <a:gd name="T19" fmla="*/ 96 h 109"/>
              <a:gd name="T20" fmla="*/ 0 w 72"/>
              <a:gd name="T21" fmla="*/ 109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2" h="109">
                <a:moveTo>
                  <a:pt x="72" y="0"/>
                </a:moveTo>
                <a:lnTo>
                  <a:pt x="65" y="7"/>
                </a:lnTo>
                <a:lnTo>
                  <a:pt x="59" y="16"/>
                </a:lnTo>
                <a:lnTo>
                  <a:pt x="51" y="24"/>
                </a:lnTo>
                <a:lnTo>
                  <a:pt x="45" y="33"/>
                </a:lnTo>
                <a:lnTo>
                  <a:pt x="38" y="45"/>
                </a:lnTo>
                <a:lnTo>
                  <a:pt x="31" y="57"/>
                </a:lnTo>
                <a:lnTo>
                  <a:pt x="24" y="70"/>
                </a:lnTo>
                <a:lnTo>
                  <a:pt x="15" y="82"/>
                </a:lnTo>
                <a:lnTo>
                  <a:pt x="8" y="96"/>
                </a:lnTo>
                <a:lnTo>
                  <a:pt x="0" y="109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713" name="Freeform 145"/>
          <p:cNvSpPr>
            <a:spLocks/>
          </p:cNvSpPr>
          <p:nvPr/>
        </p:nvSpPr>
        <p:spPr bwMode="auto">
          <a:xfrm>
            <a:off x="7594023" y="2462069"/>
            <a:ext cx="43295" cy="62057"/>
          </a:xfrm>
          <a:custGeom>
            <a:avLst/>
            <a:gdLst>
              <a:gd name="T0" fmla="*/ 109 w 109"/>
              <a:gd name="T1" fmla="*/ 0 h 163"/>
              <a:gd name="T2" fmla="*/ 108 w 109"/>
              <a:gd name="T3" fmla="*/ 12 h 163"/>
              <a:gd name="T4" fmla="*/ 104 w 109"/>
              <a:gd name="T5" fmla="*/ 22 h 163"/>
              <a:gd name="T6" fmla="*/ 100 w 109"/>
              <a:gd name="T7" fmla="*/ 33 h 163"/>
              <a:gd name="T8" fmla="*/ 96 w 109"/>
              <a:gd name="T9" fmla="*/ 42 h 163"/>
              <a:gd name="T10" fmla="*/ 91 w 109"/>
              <a:gd name="T11" fmla="*/ 52 h 163"/>
              <a:gd name="T12" fmla="*/ 85 w 109"/>
              <a:gd name="T13" fmla="*/ 62 h 163"/>
              <a:gd name="T14" fmla="*/ 75 w 109"/>
              <a:gd name="T15" fmla="*/ 75 h 163"/>
              <a:gd name="T16" fmla="*/ 64 w 109"/>
              <a:gd name="T17" fmla="*/ 88 h 163"/>
              <a:gd name="T18" fmla="*/ 52 w 109"/>
              <a:gd name="T19" fmla="*/ 100 h 163"/>
              <a:gd name="T20" fmla="*/ 41 w 109"/>
              <a:gd name="T21" fmla="*/ 112 h 163"/>
              <a:gd name="T22" fmla="*/ 32 w 109"/>
              <a:gd name="T23" fmla="*/ 123 h 163"/>
              <a:gd name="T24" fmla="*/ 23 w 109"/>
              <a:gd name="T25" fmla="*/ 133 h 163"/>
              <a:gd name="T26" fmla="*/ 15 w 109"/>
              <a:gd name="T27" fmla="*/ 143 h 163"/>
              <a:gd name="T28" fmla="*/ 8 w 109"/>
              <a:gd name="T29" fmla="*/ 153 h 163"/>
              <a:gd name="T30" fmla="*/ 0 w 109"/>
              <a:gd name="T31" fmla="*/ 163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09" h="163">
                <a:moveTo>
                  <a:pt x="109" y="0"/>
                </a:moveTo>
                <a:lnTo>
                  <a:pt x="108" y="12"/>
                </a:lnTo>
                <a:lnTo>
                  <a:pt x="104" y="22"/>
                </a:lnTo>
                <a:lnTo>
                  <a:pt x="100" y="33"/>
                </a:lnTo>
                <a:lnTo>
                  <a:pt x="96" y="42"/>
                </a:lnTo>
                <a:lnTo>
                  <a:pt x="91" y="52"/>
                </a:lnTo>
                <a:lnTo>
                  <a:pt x="85" y="62"/>
                </a:lnTo>
                <a:lnTo>
                  <a:pt x="75" y="75"/>
                </a:lnTo>
                <a:lnTo>
                  <a:pt x="64" y="88"/>
                </a:lnTo>
                <a:lnTo>
                  <a:pt x="52" y="100"/>
                </a:lnTo>
                <a:lnTo>
                  <a:pt x="41" y="112"/>
                </a:lnTo>
                <a:lnTo>
                  <a:pt x="32" y="123"/>
                </a:lnTo>
                <a:lnTo>
                  <a:pt x="23" y="133"/>
                </a:lnTo>
                <a:lnTo>
                  <a:pt x="15" y="143"/>
                </a:lnTo>
                <a:lnTo>
                  <a:pt x="8" y="153"/>
                </a:lnTo>
                <a:lnTo>
                  <a:pt x="0" y="163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714" name="Freeform 146"/>
          <p:cNvSpPr>
            <a:spLocks/>
          </p:cNvSpPr>
          <p:nvPr/>
        </p:nvSpPr>
        <p:spPr bwMode="auto">
          <a:xfrm>
            <a:off x="7568045" y="2466399"/>
            <a:ext cx="28864" cy="41852"/>
          </a:xfrm>
          <a:custGeom>
            <a:avLst/>
            <a:gdLst>
              <a:gd name="T0" fmla="*/ 72 w 72"/>
              <a:gd name="T1" fmla="*/ 0 h 109"/>
              <a:gd name="T2" fmla="*/ 65 w 72"/>
              <a:gd name="T3" fmla="*/ 7 h 109"/>
              <a:gd name="T4" fmla="*/ 59 w 72"/>
              <a:gd name="T5" fmla="*/ 16 h 109"/>
              <a:gd name="T6" fmla="*/ 51 w 72"/>
              <a:gd name="T7" fmla="*/ 24 h 109"/>
              <a:gd name="T8" fmla="*/ 45 w 72"/>
              <a:gd name="T9" fmla="*/ 33 h 109"/>
              <a:gd name="T10" fmla="*/ 38 w 72"/>
              <a:gd name="T11" fmla="*/ 45 h 109"/>
              <a:gd name="T12" fmla="*/ 31 w 72"/>
              <a:gd name="T13" fmla="*/ 57 h 109"/>
              <a:gd name="T14" fmla="*/ 24 w 72"/>
              <a:gd name="T15" fmla="*/ 70 h 109"/>
              <a:gd name="T16" fmla="*/ 15 w 72"/>
              <a:gd name="T17" fmla="*/ 82 h 109"/>
              <a:gd name="T18" fmla="*/ 8 w 72"/>
              <a:gd name="T19" fmla="*/ 96 h 109"/>
              <a:gd name="T20" fmla="*/ 0 w 72"/>
              <a:gd name="T21" fmla="*/ 109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2" h="109">
                <a:moveTo>
                  <a:pt x="72" y="0"/>
                </a:moveTo>
                <a:lnTo>
                  <a:pt x="65" y="7"/>
                </a:lnTo>
                <a:lnTo>
                  <a:pt x="59" y="16"/>
                </a:lnTo>
                <a:lnTo>
                  <a:pt x="51" y="24"/>
                </a:lnTo>
                <a:lnTo>
                  <a:pt x="45" y="33"/>
                </a:lnTo>
                <a:lnTo>
                  <a:pt x="38" y="45"/>
                </a:lnTo>
                <a:lnTo>
                  <a:pt x="31" y="57"/>
                </a:lnTo>
                <a:lnTo>
                  <a:pt x="24" y="70"/>
                </a:lnTo>
                <a:lnTo>
                  <a:pt x="15" y="82"/>
                </a:lnTo>
                <a:lnTo>
                  <a:pt x="8" y="96"/>
                </a:lnTo>
                <a:lnTo>
                  <a:pt x="0" y="109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715" name="Freeform 147"/>
          <p:cNvSpPr>
            <a:spLocks/>
          </p:cNvSpPr>
          <p:nvPr/>
        </p:nvSpPr>
        <p:spPr bwMode="auto">
          <a:xfrm>
            <a:off x="7784523" y="2415886"/>
            <a:ext cx="134216" cy="82262"/>
          </a:xfrm>
          <a:custGeom>
            <a:avLst/>
            <a:gdLst>
              <a:gd name="T0" fmla="*/ 0 w 337"/>
              <a:gd name="T1" fmla="*/ 0 h 212"/>
              <a:gd name="T2" fmla="*/ 5 w 337"/>
              <a:gd name="T3" fmla="*/ 3 h 212"/>
              <a:gd name="T4" fmla="*/ 10 w 337"/>
              <a:gd name="T5" fmla="*/ 7 h 212"/>
              <a:gd name="T6" fmla="*/ 15 w 337"/>
              <a:gd name="T7" fmla="*/ 11 h 212"/>
              <a:gd name="T8" fmla="*/ 28 w 337"/>
              <a:gd name="T9" fmla="*/ 23 h 212"/>
              <a:gd name="T10" fmla="*/ 41 w 337"/>
              <a:gd name="T11" fmla="*/ 35 h 212"/>
              <a:gd name="T12" fmla="*/ 56 w 337"/>
              <a:gd name="T13" fmla="*/ 47 h 212"/>
              <a:gd name="T14" fmla="*/ 72 w 337"/>
              <a:gd name="T15" fmla="*/ 59 h 212"/>
              <a:gd name="T16" fmla="*/ 88 w 337"/>
              <a:gd name="T17" fmla="*/ 72 h 212"/>
              <a:gd name="T18" fmla="*/ 108 w 337"/>
              <a:gd name="T19" fmla="*/ 84 h 212"/>
              <a:gd name="T20" fmla="*/ 126 w 337"/>
              <a:gd name="T21" fmla="*/ 97 h 212"/>
              <a:gd name="T22" fmla="*/ 144 w 337"/>
              <a:gd name="T23" fmla="*/ 108 h 212"/>
              <a:gd name="T24" fmla="*/ 168 w 337"/>
              <a:gd name="T25" fmla="*/ 124 h 212"/>
              <a:gd name="T26" fmla="*/ 189 w 337"/>
              <a:gd name="T27" fmla="*/ 138 h 212"/>
              <a:gd name="T28" fmla="*/ 209 w 337"/>
              <a:gd name="T29" fmla="*/ 153 h 212"/>
              <a:gd name="T30" fmla="*/ 216 w 337"/>
              <a:gd name="T31" fmla="*/ 158 h 212"/>
              <a:gd name="T32" fmla="*/ 225 w 337"/>
              <a:gd name="T33" fmla="*/ 163 h 212"/>
              <a:gd name="T34" fmla="*/ 233 w 337"/>
              <a:gd name="T35" fmla="*/ 169 h 212"/>
              <a:gd name="T36" fmla="*/ 240 w 337"/>
              <a:gd name="T37" fmla="*/ 177 h 212"/>
              <a:gd name="T38" fmla="*/ 245 w 337"/>
              <a:gd name="T39" fmla="*/ 183 h 212"/>
              <a:gd name="T40" fmla="*/ 250 w 337"/>
              <a:gd name="T41" fmla="*/ 189 h 212"/>
              <a:gd name="T42" fmla="*/ 255 w 337"/>
              <a:gd name="T43" fmla="*/ 195 h 212"/>
              <a:gd name="T44" fmla="*/ 259 w 337"/>
              <a:gd name="T45" fmla="*/ 201 h 212"/>
              <a:gd name="T46" fmla="*/ 263 w 337"/>
              <a:gd name="T47" fmla="*/ 206 h 212"/>
              <a:gd name="T48" fmla="*/ 267 w 337"/>
              <a:gd name="T49" fmla="*/ 210 h 212"/>
              <a:gd name="T50" fmla="*/ 272 w 337"/>
              <a:gd name="T51" fmla="*/ 212 h 212"/>
              <a:gd name="T52" fmla="*/ 275 w 337"/>
              <a:gd name="T53" fmla="*/ 212 h 212"/>
              <a:gd name="T54" fmla="*/ 278 w 337"/>
              <a:gd name="T55" fmla="*/ 211 h 212"/>
              <a:gd name="T56" fmla="*/ 281 w 337"/>
              <a:gd name="T57" fmla="*/ 208 h 212"/>
              <a:gd name="T58" fmla="*/ 285 w 337"/>
              <a:gd name="T59" fmla="*/ 206 h 212"/>
              <a:gd name="T60" fmla="*/ 287 w 337"/>
              <a:gd name="T61" fmla="*/ 201 h 212"/>
              <a:gd name="T62" fmla="*/ 291 w 337"/>
              <a:gd name="T63" fmla="*/ 198 h 212"/>
              <a:gd name="T64" fmla="*/ 295 w 337"/>
              <a:gd name="T65" fmla="*/ 193 h 212"/>
              <a:gd name="T66" fmla="*/ 301 w 337"/>
              <a:gd name="T67" fmla="*/ 183 h 212"/>
              <a:gd name="T68" fmla="*/ 308 w 337"/>
              <a:gd name="T69" fmla="*/ 176 h 212"/>
              <a:gd name="T70" fmla="*/ 314 w 337"/>
              <a:gd name="T71" fmla="*/ 167 h 212"/>
              <a:gd name="T72" fmla="*/ 321 w 337"/>
              <a:gd name="T73" fmla="*/ 160 h 212"/>
              <a:gd name="T74" fmla="*/ 327 w 337"/>
              <a:gd name="T75" fmla="*/ 152 h 212"/>
              <a:gd name="T76" fmla="*/ 332 w 337"/>
              <a:gd name="T77" fmla="*/ 147 h 212"/>
              <a:gd name="T78" fmla="*/ 337 w 337"/>
              <a:gd name="T79" fmla="*/ 141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37" h="212">
                <a:moveTo>
                  <a:pt x="0" y="0"/>
                </a:moveTo>
                <a:lnTo>
                  <a:pt x="5" y="3"/>
                </a:lnTo>
                <a:lnTo>
                  <a:pt x="10" y="7"/>
                </a:lnTo>
                <a:lnTo>
                  <a:pt x="15" y="11"/>
                </a:lnTo>
                <a:lnTo>
                  <a:pt x="28" y="23"/>
                </a:lnTo>
                <a:lnTo>
                  <a:pt x="41" y="35"/>
                </a:lnTo>
                <a:lnTo>
                  <a:pt x="56" y="47"/>
                </a:lnTo>
                <a:lnTo>
                  <a:pt x="72" y="59"/>
                </a:lnTo>
                <a:lnTo>
                  <a:pt x="88" y="72"/>
                </a:lnTo>
                <a:lnTo>
                  <a:pt x="108" y="84"/>
                </a:lnTo>
                <a:lnTo>
                  <a:pt x="126" y="97"/>
                </a:lnTo>
                <a:lnTo>
                  <a:pt x="144" y="108"/>
                </a:lnTo>
                <a:lnTo>
                  <a:pt x="168" y="124"/>
                </a:lnTo>
                <a:lnTo>
                  <a:pt x="189" y="138"/>
                </a:lnTo>
                <a:lnTo>
                  <a:pt x="209" y="153"/>
                </a:lnTo>
                <a:lnTo>
                  <a:pt x="216" y="158"/>
                </a:lnTo>
                <a:lnTo>
                  <a:pt x="225" y="163"/>
                </a:lnTo>
                <a:lnTo>
                  <a:pt x="233" y="169"/>
                </a:lnTo>
                <a:lnTo>
                  <a:pt x="240" y="177"/>
                </a:lnTo>
                <a:lnTo>
                  <a:pt x="245" y="183"/>
                </a:lnTo>
                <a:lnTo>
                  <a:pt x="250" y="189"/>
                </a:lnTo>
                <a:lnTo>
                  <a:pt x="255" y="195"/>
                </a:lnTo>
                <a:lnTo>
                  <a:pt x="259" y="201"/>
                </a:lnTo>
                <a:lnTo>
                  <a:pt x="263" y="206"/>
                </a:lnTo>
                <a:lnTo>
                  <a:pt x="267" y="210"/>
                </a:lnTo>
                <a:lnTo>
                  <a:pt x="272" y="212"/>
                </a:lnTo>
                <a:lnTo>
                  <a:pt x="275" y="212"/>
                </a:lnTo>
                <a:lnTo>
                  <a:pt x="278" y="211"/>
                </a:lnTo>
                <a:lnTo>
                  <a:pt x="281" y="208"/>
                </a:lnTo>
                <a:lnTo>
                  <a:pt x="285" y="206"/>
                </a:lnTo>
                <a:lnTo>
                  <a:pt x="287" y="201"/>
                </a:lnTo>
                <a:lnTo>
                  <a:pt x="291" y="198"/>
                </a:lnTo>
                <a:lnTo>
                  <a:pt x="295" y="193"/>
                </a:lnTo>
                <a:lnTo>
                  <a:pt x="301" y="183"/>
                </a:lnTo>
                <a:lnTo>
                  <a:pt x="308" y="176"/>
                </a:lnTo>
                <a:lnTo>
                  <a:pt x="314" y="167"/>
                </a:lnTo>
                <a:lnTo>
                  <a:pt x="321" y="160"/>
                </a:lnTo>
                <a:lnTo>
                  <a:pt x="327" y="152"/>
                </a:lnTo>
                <a:lnTo>
                  <a:pt x="332" y="147"/>
                </a:lnTo>
                <a:lnTo>
                  <a:pt x="337" y="141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716" name="Freeform 148"/>
          <p:cNvSpPr>
            <a:spLocks/>
          </p:cNvSpPr>
          <p:nvPr/>
        </p:nvSpPr>
        <p:spPr bwMode="auto">
          <a:xfrm>
            <a:off x="7598353" y="2414444"/>
            <a:ext cx="184727" cy="101023"/>
          </a:xfrm>
          <a:custGeom>
            <a:avLst/>
            <a:gdLst>
              <a:gd name="T0" fmla="*/ 468 w 469"/>
              <a:gd name="T1" fmla="*/ 5 h 261"/>
              <a:gd name="T2" fmla="*/ 469 w 469"/>
              <a:gd name="T3" fmla="*/ 15 h 261"/>
              <a:gd name="T4" fmla="*/ 467 w 469"/>
              <a:gd name="T5" fmla="*/ 22 h 261"/>
              <a:gd name="T6" fmla="*/ 459 w 469"/>
              <a:gd name="T7" fmla="*/ 31 h 261"/>
              <a:gd name="T8" fmla="*/ 451 w 469"/>
              <a:gd name="T9" fmla="*/ 38 h 261"/>
              <a:gd name="T10" fmla="*/ 440 w 469"/>
              <a:gd name="T11" fmla="*/ 46 h 261"/>
              <a:gd name="T12" fmla="*/ 432 w 469"/>
              <a:gd name="T13" fmla="*/ 57 h 261"/>
              <a:gd name="T14" fmla="*/ 423 w 469"/>
              <a:gd name="T15" fmla="*/ 69 h 261"/>
              <a:gd name="T16" fmla="*/ 415 w 469"/>
              <a:gd name="T17" fmla="*/ 79 h 261"/>
              <a:gd name="T18" fmla="*/ 407 w 469"/>
              <a:gd name="T19" fmla="*/ 90 h 261"/>
              <a:gd name="T20" fmla="*/ 403 w 469"/>
              <a:gd name="T21" fmla="*/ 102 h 261"/>
              <a:gd name="T22" fmla="*/ 399 w 469"/>
              <a:gd name="T23" fmla="*/ 113 h 261"/>
              <a:gd name="T24" fmla="*/ 393 w 469"/>
              <a:gd name="T25" fmla="*/ 119 h 261"/>
              <a:gd name="T26" fmla="*/ 387 w 469"/>
              <a:gd name="T27" fmla="*/ 126 h 261"/>
              <a:gd name="T28" fmla="*/ 383 w 469"/>
              <a:gd name="T29" fmla="*/ 134 h 261"/>
              <a:gd name="T30" fmla="*/ 377 w 469"/>
              <a:gd name="T31" fmla="*/ 144 h 261"/>
              <a:gd name="T32" fmla="*/ 368 w 469"/>
              <a:gd name="T33" fmla="*/ 153 h 261"/>
              <a:gd name="T34" fmla="*/ 359 w 469"/>
              <a:gd name="T35" fmla="*/ 161 h 261"/>
              <a:gd name="T36" fmla="*/ 354 w 469"/>
              <a:gd name="T37" fmla="*/ 171 h 261"/>
              <a:gd name="T38" fmla="*/ 348 w 469"/>
              <a:gd name="T39" fmla="*/ 180 h 261"/>
              <a:gd name="T40" fmla="*/ 340 w 469"/>
              <a:gd name="T41" fmla="*/ 190 h 261"/>
              <a:gd name="T42" fmla="*/ 335 w 469"/>
              <a:gd name="T43" fmla="*/ 201 h 261"/>
              <a:gd name="T44" fmla="*/ 330 w 469"/>
              <a:gd name="T45" fmla="*/ 210 h 261"/>
              <a:gd name="T46" fmla="*/ 324 w 469"/>
              <a:gd name="T47" fmla="*/ 217 h 261"/>
              <a:gd name="T48" fmla="*/ 319 w 469"/>
              <a:gd name="T49" fmla="*/ 223 h 261"/>
              <a:gd name="T50" fmla="*/ 315 w 469"/>
              <a:gd name="T51" fmla="*/ 233 h 261"/>
              <a:gd name="T52" fmla="*/ 310 w 469"/>
              <a:gd name="T53" fmla="*/ 243 h 261"/>
              <a:gd name="T54" fmla="*/ 304 w 469"/>
              <a:gd name="T55" fmla="*/ 247 h 261"/>
              <a:gd name="T56" fmla="*/ 298 w 469"/>
              <a:gd name="T57" fmla="*/ 249 h 261"/>
              <a:gd name="T58" fmla="*/ 292 w 469"/>
              <a:gd name="T59" fmla="*/ 255 h 261"/>
              <a:gd name="T60" fmla="*/ 287 w 469"/>
              <a:gd name="T61" fmla="*/ 260 h 261"/>
              <a:gd name="T62" fmla="*/ 277 w 469"/>
              <a:gd name="T63" fmla="*/ 260 h 261"/>
              <a:gd name="T64" fmla="*/ 266 w 469"/>
              <a:gd name="T65" fmla="*/ 255 h 261"/>
              <a:gd name="T66" fmla="*/ 254 w 469"/>
              <a:gd name="T67" fmla="*/ 245 h 261"/>
              <a:gd name="T68" fmla="*/ 246 w 469"/>
              <a:gd name="T69" fmla="*/ 236 h 261"/>
              <a:gd name="T70" fmla="*/ 230 w 469"/>
              <a:gd name="T71" fmla="*/ 215 h 261"/>
              <a:gd name="T72" fmla="*/ 216 w 469"/>
              <a:gd name="T73" fmla="*/ 196 h 261"/>
              <a:gd name="T74" fmla="*/ 199 w 469"/>
              <a:gd name="T75" fmla="*/ 183 h 261"/>
              <a:gd name="T76" fmla="*/ 178 w 469"/>
              <a:gd name="T77" fmla="*/ 171 h 261"/>
              <a:gd name="T78" fmla="*/ 155 w 469"/>
              <a:gd name="T79" fmla="*/ 161 h 261"/>
              <a:gd name="T80" fmla="*/ 107 w 469"/>
              <a:gd name="T81" fmla="*/ 138 h 261"/>
              <a:gd name="T82" fmla="*/ 82 w 469"/>
              <a:gd name="T83" fmla="*/ 127 h 261"/>
              <a:gd name="T84" fmla="*/ 59 w 469"/>
              <a:gd name="T85" fmla="*/ 114 h 261"/>
              <a:gd name="T86" fmla="*/ 40 w 469"/>
              <a:gd name="T87" fmla="*/ 98 h 261"/>
              <a:gd name="T88" fmla="*/ 21 w 469"/>
              <a:gd name="T89" fmla="*/ 83 h 261"/>
              <a:gd name="T90" fmla="*/ 7 w 469"/>
              <a:gd name="T91" fmla="*/ 72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69" h="261">
                <a:moveTo>
                  <a:pt x="467" y="0"/>
                </a:moveTo>
                <a:lnTo>
                  <a:pt x="468" y="5"/>
                </a:lnTo>
                <a:lnTo>
                  <a:pt x="469" y="10"/>
                </a:lnTo>
                <a:lnTo>
                  <a:pt x="469" y="15"/>
                </a:lnTo>
                <a:lnTo>
                  <a:pt x="468" y="19"/>
                </a:lnTo>
                <a:lnTo>
                  <a:pt x="467" y="22"/>
                </a:lnTo>
                <a:lnTo>
                  <a:pt x="464" y="27"/>
                </a:lnTo>
                <a:lnTo>
                  <a:pt x="459" y="31"/>
                </a:lnTo>
                <a:lnTo>
                  <a:pt x="456" y="34"/>
                </a:lnTo>
                <a:lnTo>
                  <a:pt x="451" y="38"/>
                </a:lnTo>
                <a:lnTo>
                  <a:pt x="446" y="42"/>
                </a:lnTo>
                <a:lnTo>
                  <a:pt x="440" y="46"/>
                </a:lnTo>
                <a:lnTo>
                  <a:pt x="435" y="51"/>
                </a:lnTo>
                <a:lnTo>
                  <a:pt x="432" y="57"/>
                </a:lnTo>
                <a:lnTo>
                  <a:pt x="427" y="63"/>
                </a:lnTo>
                <a:lnTo>
                  <a:pt x="423" y="69"/>
                </a:lnTo>
                <a:lnTo>
                  <a:pt x="419" y="74"/>
                </a:lnTo>
                <a:lnTo>
                  <a:pt x="415" y="79"/>
                </a:lnTo>
                <a:lnTo>
                  <a:pt x="411" y="84"/>
                </a:lnTo>
                <a:lnTo>
                  <a:pt x="407" y="90"/>
                </a:lnTo>
                <a:lnTo>
                  <a:pt x="405" y="96"/>
                </a:lnTo>
                <a:lnTo>
                  <a:pt x="403" y="102"/>
                </a:lnTo>
                <a:lnTo>
                  <a:pt x="401" y="108"/>
                </a:lnTo>
                <a:lnTo>
                  <a:pt x="399" y="113"/>
                </a:lnTo>
                <a:lnTo>
                  <a:pt x="397" y="116"/>
                </a:lnTo>
                <a:lnTo>
                  <a:pt x="393" y="119"/>
                </a:lnTo>
                <a:lnTo>
                  <a:pt x="391" y="122"/>
                </a:lnTo>
                <a:lnTo>
                  <a:pt x="387" y="126"/>
                </a:lnTo>
                <a:lnTo>
                  <a:pt x="385" y="130"/>
                </a:lnTo>
                <a:lnTo>
                  <a:pt x="383" y="134"/>
                </a:lnTo>
                <a:lnTo>
                  <a:pt x="381" y="139"/>
                </a:lnTo>
                <a:lnTo>
                  <a:pt x="377" y="144"/>
                </a:lnTo>
                <a:lnTo>
                  <a:pt x="372" y="149"/>
                </a:lnTo>
                <a:lnTo>
                  <a:pt x="368" y="153"/>
                </a:lnTo>
                <a:lnTo>
                  <a:pt x="363" y="157"/>
                </a:lnTo>
                <a:lnTo>
                  <a:pt x="359" y="161"/>
                </a:lnTo>
                <a:lnTo>
                  <a:pt x="357" y="166"/>
                </a:lnTo>
                <a:lnTo>
                  <a:pt x="354" y="171"/>
                </a:lnTo>
                <a:lnTo>
                  <a:pt x="352" y="175"/>
                </a:lnTo>
                <a:lnTo>
                  <a:pt x="348" y="180"/>
                </a:lnTo>
                <a:lnTo>
                  <a:pt x="343" y="184"/>
                </a:lnTo>
                <a:lnTo>
                  <a:pt x="340" y="190"/>
                </a:lnTo>
                <a:lnTo>
                  <a:pt x="337" y="195"/>
                </a:lnTo>
                <a:lnTo>
                  <a:pt x="335" y="201"/>
                </a:lnTo>
                <a:lnTo>
                  <a:pt x="333" y="206"/>
                </a:lnTo>
                <a:lnTo>
                  <a:pt x="330" y="210"/>
                </a:lnTo>
                <a:lnTo>
                  <a:pt x="328" y="214"/>
                </a:lnTo>
                <a:lnTo>
                  <a:pt x="324" y="217"/>
                </a:lnTo>
                <a:lnTo>
                  <a:pt x="322" y="219"/>
                </a:lnTo>
                <a:lnTo>
                  <a:pt x="319" y="223"/>
                </a:lnTo>
                <a:lnTo>
                  <a:pt x="317" y="227"/>
                </a:lnTo>
                <a:lnTo>
                  <a:pt x="315" y="233"/>
                </a:lnTo>
                <a:lnTo>
                  <a:pt x="312" y="238"/>
                </a:lnTo>
                <a:lnTo>
                  <a:pt x="310" y="243"/>
                </a:lnTo>
                <a:lnTo>
                  <a:pt x="307" y="245"/>
                </a:lnTo>
                <a:lnTo>
                  <a:pt x="304" y="247"/>
                </a:lnTo>
                <a:lnTo>
                  <a:pt x="301" y="248"/>
                </a:lnTo>
                <a:lnTo>
                  <a:pt x="298" y="249"/>
                </a:lnTo>
                <a:lnTo>
                  <a:pt x="295" y="252"/>
                </a:lnTo>
                <a:lnTo>
                  <a:pt x="292" y="255"/>
                </a:lnTo>
                <a:lnTo>
                  <a:pt x="289" y="258"/>
                </a:lnTo>
                <a:lnTo>
                  <a:pt x="287" y="260"/>
                </a:lnTo>
                <a:lnTo>
                  <a:pt x="283" y="261"/>
                </a:lnTo>
                <a:lnTo>
                  <a:pt x="277" y="260"/>
                </a:lnTo>
                <a:lnTo>
                  <a:pt x="271" y="258"/>
                </a:lnTo>
                <a:lnTo>
                  <a:pt x="266" y="255"/>
                </a:lnTo>
                <a:lnTo>
                  <a:pt x="260" y="250"/>
                </a:lnTo>
                <a:lnTo>
                  <a:pt x="254" y="245"/>
                </a:lnTo>
                <a:lnTo>
                  <a:pt x="249" y="241"/>
                </a:lnTo>
                <a:lnTo>
                  <a:pt x="246" y="236"/>
                </a:lnTo>
                <a:lnTo>
                  <a:pt x="237" y="226"/>
                </a:lnTo>
                <a:lnTo>
                  <a:pt x="230" y="215"/>
                </a:lnTo>
                <a:lnTo>
                  <a:pt x="223" y="206"/>
                </a:lnTo>
                <a:lnTo>
                  <a:pt x="216" y="196"/>
                </a:lnTo>
                <a:lnTo>
                  <a:pt x="208" y="189"/>
                </a:lnTo>
                <a:lnTo>
                  <a:pt x="199" y="183"/>
                </a:lnTo>
                <a:lnTo>
                  <a:pt x="189" y="177"/>
                </a:lnTo>
                <a:lnTo>
                  <a:pt x="178" y="171"/>
                </a:lnTo>
                <a:lnTo>
                  <a:pt x="166" y="166"/>
                </a:lnTo>
                <a:lnTo>
                  <a:pt x="155" y="161"/>
                </a:lnTo>
                <a:lnTo>
                  <a:pt x="131" y="150"/>
                </a:lnTo>
                <a:lnTo>
                  <a:pt x="107" y="138"/>
                </a:lnTo>
                <a:lnTo>
                  <a:pt x="95" y="133"/>
                </a:lnTo>
                <a:lnTo>
                  <a:pt x="82" y="127"/>
                </a:lnTo>
                <a:lnTo>
                  <a:pt x="70" y="121"/>
                </a:lnTo>
                <a:lnTo>
                  <a:pt x="59" y="114"/>
                </a:lnTo>
                <a:lnTo>
                  <a:pt x="48" y="105"/>
                </a:lnTo>
                <a:lnTo>
                  <a:pt x="40" y="98"/>
                </a:lnTo>
                <a:lnTo>
                  <a:pt x="30" y="90"/>
                </a:lnTo>
                <a:lnTo>
                  <a:pt x="21" y="83"/>
                </a:lnTo>
                <a:lnTo>
                  <a:pt x="14" y="77"/>
                </a:lnTo>
                <a:lnTo>
                  <a:pt x="7" y="72"/>
                </a:lnTo>
                <a:lnTo>
                  <a:pt x="0" y="67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717" name="Freeform 149"/>
          <p:cNvSpPr>
            <a:spLocks/>
          </p:cNvSpPr>
          <p:nvPr/>
        </p:nvSpPr>
        <p:spPr bwMode="auto">
          <a:xfrm>
            <a:off x="7684943" y="2428875"/>
            <a:ext cx="56284" cy="63500"/>
          </a:xfrm>
          <a:custGeom>
            <a:avLst/>
            <a:gdLst>
              <a:gd name="T0" fmla="*/ 0 w 140"/>
              <a:gd name="T1" fmla="*/ 167 h 167"/>
              <a:gd name="T2" fmla="*/ 1 w 140"/>
              <a:gd name="T3" fmla="*/ 166 h 167"/>
              <a:gd name="T4" fmla="*/ 8 w 140"/>
              <a:gd name="T5" fmla="*/ 160 h 167"/>
              <a:gd name="T6" fmla="*/ 18 w 140"/>
              <a:gd name="T7" fmla="*/ 151 h 167"/>
              <a:gd name="T8" fmla="*/ 26 w 140"/>
              <a:gd name="T9" fmla="*/ 142 h 167"/>
              <a:gd name="T10" fmla="*/ 35 w 140"/>
              <a:gd name="T11" fmla="*/ 133 h 167"/>
              <a:gd name="T12" fmla="*/ 42 w 140"/>
              <a:gd name="T13" fmla="*/ 125 h 167"/>
              <a:gd name="T14" fmla="*/ 49 w 140"/>
              <a:gd name="T15" fmla="*/ 115 h 167"/>
              <a:gd name="T16" fmla="*/ 55 w 140"/>
              <a:gd name="T17" fmla="*/ 105 h 167"/>
              <a:gd name="T18" fmla="*/ 60 w 140"/>
              <a:gd name="T19" fmla="*/ 96 h 167"/>
              <a:gd name="T20" fmla="*/ 65 w 140"/>
              <a:gd name="T21" fmla="*/ 87 h 167"/>
              <a:gd name="T22" fmla="*/ 70 w 140"/>
              <a:gd name="T23" fmla="*/ 78 h 167"/>
              <a:gd name="T24" fmla="*/ 76 w 140"/>
              <a:gd name="T25" fmla="*/ 69 h 167"/>
              <a:gd name="T26" fmla="*/ 80 w 140"/>
              <a:gd name="T27" fmla="*/ 61 h 167"/>
              <a:gd name="T28" fmla="*/ 88 w 140"/>
              <a:gd name="T29" fmla="*/ 55 h 167"/>
              <a:gd name="T30" fmla="*/ 95 w 140"/>
              <a:gd name="T31" fmla="*/ 49 h 167"/>
              <a:gd name="T32" fmla="*/ 103 w 140"/>
              <a:gd name="T33" fmla="*/ 44 h 167"/>
              <a:gd name="T34" fmla="*/ 111 w 140"/>
              <a:gd name="T35" fmla="*/ 39 h 167"/>
              <a:gd name="T36" fmla="*/ 118 w 140"/>
              <a:gd name="T37" fmla="*/ 32 h 167"/>
              <a:gd name="T38" fmla="*/ 123 w 140"/>
              <a:gd name="T39" fmla="*/ 26 h 167"/>
              <a:gd name="T40" fmla="*/ 126 w 140"/>
              <a:gd name="T41" fmla="*/ 20 h 167"/>
              <a:gd name="T42" fmla="*/ 129 w 140"/>
              <a:gd name="T43" fmla="*/ 11 h 167"/>
              <a:gd name="T44" fmla="*/ 134 w 140"/>
              <a:gd name="T45" fmla="*/ 4 h 167"/>
              <a:gd name="T46" fmla="*/ 135 w 140"/>
              <a:gd name="T47" fmla="*/ 3 h 167"/>
              <a:gd name="T48" fmla="*/ 136 w 140"/>
              <a:gd name="T49" fmla="*/ 2 h 167"/>
              <a:gd name="T50" fmla="*/ 138 w 140"/>
              <a:gd name="T51" fmla="*/ 0 h 167"/>
              <a:gd name="T52" fmla="*/ 140 w 140"/>
              <a:gd name="T53" fmla="*/ 0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40" h="167">
                <a:moveTo>
                  <a:pt x="0" y="167"/>
                </a:moveTo>
                <a:lnTo>
                  <a:pt x="1" y="166"/>
                </a:lnTo>
                <a:lnTo>
                  <a:pt x="8" y="160"/>
                </a:lnTo>
                <a:lnTo>
                  <a:pt x="18" y="151"/>
                </a:lnTo>
                <a:lnTo>
                  <a:pt x="26" y="142"/>
                </a:lnTo>
                <a:lnTo>
                  <a:pt x="35" y="133"/>
                </a:lnTo>
                <a:lnTo>
                  <a:pt x="42" y="125"/>
                </a:lnTo>
                <a:lnTo>
                  <a:pt x="49" y="115"/>
                </a:lnTo>
                <a:lnTo>
                  <a:pt x="55" y="105"/>
                </a:lnTo>
                <a:lnTo>
                  <a:pt x="60" y="96"/>
                </a:lnTo>
                <a:lnTo>
                  <a:pt x="65" y="87"/>
                </a:lnTo>
                <a:lnTo>
                  <a:pt x="70" y="78"/>
                </a:lnTo>
                <a:lnTo>
                  <a:pt x="76" y="69"/>
                </a:lnTo>
                <a:lnTo>
                  <a:pt x="80" y="61"/>
                </a:lnTo>
                <a:lnTo>
                  <a:pt x="88" y="55"/>
                </a:lnTo>
                <a:lnTo>
                  <a:pt x="95" y="49"/>
                </a:lnTo>
                <a:lnTo>
                  <a:pt x="103" y="44"/>
                </a:lnTo>
                <a:lnTo>
                  <a:pt x="111" y="39"/>
                </a:lnTo>
                <a:lnTo>
                  <a:pt x="118" y="32"/>
                </a:lnTo>
                <a:lnTo>
                  <a:pt x="123" y="26"/>
                </a:lnTo>
                <a:lnTo>
                  <a:pt x="126" y="20"/>
                </a:lnTo>
                <a:lnTo>
                  <a:pt x="129" y="11"/>
                </a:lnTo>
                <a:lnTo>
                  <a:pt x="134" y="4"/>
                </a:lnTo>
                <a:lnTo>
                  <a:pt x="135" y="3"/>
                </a:lnTo>
                <a:lnTo>
                  <a:pt x="136" y="2"/>
                </a:lnTo>
                <a:lnTo>
                  <a:pt x="138" y="0"/>
                </a:lnTo>
                <a:lnTo>
                  <a:pt x="140" y="0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718" name="Freeform 150"/>
          <p:cNvSpPr>
            <a:spLocks/>
          </p:cNvSpPr>
          <p:nvPr/>
        </p:nvSpPr>
        <p:spPr bwMode="auto">
          <a:xfrm>
            <a:off x="7657523" y="2437535"/>
            <a:ext cx="30307" cy="34636"/>
          </a:xfrm>
          <a:custGeom>
            <a:avLst/>
            <a:gdLst>
              <a:gd name="T0" fmla="*/ 0 w 75"/>
              <a:gd name="T1" fmla="*/ 91 h 91"/>
              <a:gd name="T2" fmla="*/ 8 w 75"/>
              <a:gd name="T3" fmla="*/ 81 h 91"/>
              <a:gd name="T4" fmla="*/ 17 w 75"/>
              <a:gd name="T5" fmla="*/ 71 h 91"/>
              <a:gd name="T6" fmla="*/ 25 w 75"/>
              <a:gd name="T7" fmla="*/ 61 h 91"/>
              <a:gd name="T8" fmla="*/ 37 w 75"/>
              <a:gd name="T9" fmla="*/ 45 h 91"/>
              <a:gd name="T10" fmla="*/ 51 w 75"/>
              <a:gd name="T11" fmla="*/ 29 h 91"/>
              <a:gd name="T12" fmla="*/ 58 w 75"/>
              <a:gd name="T13" fmla="*/ 20 h 91"/>
              <a:gd name="T14" fmla="*/ 66 w 75"/>
              <a:gd name="T15" fmla="*/ 10 h 91"/>
              <a:gd name="T16" fmla="*/ 75 w 75"/>
              <a:gd name="T17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5" h="91">
                <a:moveTo>
                  <a:pt x="0" y="91"/>
                </a:moveTo>
                <a:lnTo>
                  <a:pt x="8" y="81"/>
                </a:lnTo>
                <a:lnTo>
                  <a:pt x="17" y="71"/>
                </a:lnTo>
                <a:lnTo>
                  <a:pt x="25" y="61"/>
                </a:lnTo>
                <a:lnTo>
                  <a:pt x="37" y="45"/>
                </a:lnTo>
                <a:lnTo>
                  <a:pt x="51" y="29"/>
                </a:lnTo>
                <a:lnTo>
                  <a:pt x="58" y="20"/>
                </a:lnTo>
                <a:lnTo>
                  <a:pt x="66" y="10"/>
                </a:lnTo>
                <a:lnTo>
                  <a:pt x="75" y="0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719" name="Freeform 151"/>
          <p:cNvSpPr>
            <a:spLocks/>
          </p:cNvSpPr>
          <p:nvPr/>
        </p:nvSpPr>
        <p:spPr bwMode="auto">
          <a:xfrm>
            <a:off x="7726795" y="2498149"/>
            <a:ext cx="1444" cy="1443"/>
          </a:xfrm>
          <a:custGeom>
            <a:avLst/>
            <a:gdLst>
              <a:gd name="T0" fmla="*/ 3 w 3"/>
              <a:gd name="T1" fmla="*/ 2 w 3"/>
              <a:gd name="T2" fmla="*/ 0 w 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3">
                <a:moveTo>
                  <a:pt x="3" y="0"/>
                </a:move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720" name="Freeform 152"/>
          <p:cNvSpPr>
            <a:spLocks/>
          </p:cNvSpPr>
          <p:nvPr/>
        </p:nvSpPr>
        <p:spPr bwMode="auto">
          <a:xfrm>
            <a:off x="7956262" y="2433205"/>
            <a:ext cx="63500" cy="54841"/>
          </a:xfrm>
          <a:custGeom>
            <a:avLst/>
            <a:gdLst>
              <a:gd name="T0" fmla="*/ 0 w 156"/>
              <a:gd name="T1" fmla="*/ 0 h 147"/>
              <a:gd name="T2" fmla="*/ 13 w 156"/>
              <a:gd name="T3" fmla="*/ 6 h 147"/>
              <a:gd name="T4" fmla="*/ 24 w 156"/>
              <a:gd name="T5" fmla="*/ 13 h 147"/>
              <a:gd name="T6" fmla="*/ 35 w 156"/>
              <a:gd name="T7" fmla="*/ 22 h 147"/>
              <a:gd name="T8" fmla="*/ 43 w 156"/>
              <a:gd name="T9" fmla="*/ 30 h 147"/>
              <a:gd name="T10" fmla="*/ 51 w 156"/>
              <a:gd name="T11" fmla="*/ 40 h 147"/>
              <a:gd name="T12" fmla="*/ 59 w 156"/>
              <a:gd name="T13" fmla="*/ 50 h 147"/>
              <a:gd name="T14" fmla="*/ 70 w 156"/>
              <a:gd name="T15" fmla="*/ 64 h 147"/>
              <a:gd name="T16" fmla="*/ 79 w 156"/>
              <a:gd name="T17" fmla="*/ 79 h 147"/>
              <a:gd name="T18" fmla="*/ 89 w 156"/>
              <a:gd name="T19" fmla="*/ 93 h 147"/>
              <a:gd name="T20" fmla="*/ 100 w 156"/>
              <a:gd name="T21" fmla="*/ 108 h 147"/>
              <a:gd name="T22" fmla="*/ 107 w 156"/>
              <a:gd name="T23" fmla="*/ 116 h 147"/>
              <a:gd name="T24" fmla="*/ 115 w 156"/>
              <a:gd name="T25" fmla="*/ 124 h 147"/>
              <a:gd name="T26" fmla="*/ 124 w 156"/>
              <a:gd name="T27" fmla="*/ 132 h 147"/>
              <a:gd name="T28" fmla="*/ 134 w 156"/>
              <a:gd name="T29" fmla="*/ 138 h 147"/>
              <a:gd name="T30" fmla="*/ 144 w 156"/>
              <a:gd name="T31" fmla="*/ 143 h 147"/>
              <a:gd name="T32" fmla="*/ 156 w 156"/>
              <a:gd name="T33" fmla="*/ 14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56" h="147">
                <a:moveTo>
                  <a:pt x="0" y="0"/>
                </a:moveTo>
                <a:lnTo>
                  <a:pt x="13" y="6"/>
                </a:lnTo>
                <a:lnTo>
                  <a:pt x="24" y="13"/>
                </a:lnTo>
                <a:lnTo>
                  <a:pt x="35" y="22"/>
                </a:lnTo>
                <a:lnTo>
                  <a:pt x="43" y="30"/>
                </a:lnTo>
                <a:lnTo>
                  <a:pt x="51" y="40"/>
                </a:lnTo>
                <a:lnTo>
                  <a:pt x="59" y="50"/>
                </a:lnTo>
                <a:lnTo>
                  <a:pt x="70" y="64"/>
                </a:lnTo>
                <a:lnTo>
                  <a:pt x="79" y="79"/>
                </a:lnTo>
                <a:lnTo>
                  <a:pt x="89" y="93"/>
                </a:lnTo>
                <a:lnTo>
                  <a:pt x="100" y="108"/>
                </a:lnTo>
                <a:lnTo>
                  <a:pt x="107" y="116"/>
                </a:lnTo>
                <a:lnTo>
                  <a:pt x="115" y="124"/>
                </a:lnTo>
                <a:lnTo>
                  <a:pt x="124" y="132"/>
                </a:lnTo>
                <a:lnTo>
                  <a:pt x="134" y="138"/>
                </a:lnTo>
                <a:lnTo>
                  <a:pt x="144" y="143"/>
                </a:lnTo>
                <a:lnTo>
                  <a:pt x="156" y="147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721" name="Freeform 153"/>
          <p:cNvSpPr>
            <a:spLocks/>
          </p:cNvSpPr>
          <p:nvPr/>
        </p:nvSpPr>
        <p:spPr bwMode="auto">
          <a:xfrm>
            <a:off x="7918739" y="2469285"/>
            <a:ext cx="28864" cy="31750"/>
          </a:xfrm>
          <a:custGeom>
            <a:avLst/>
            <a:gdLst>
              <a:gd name="T0" fmla="*/ 1 w 72"/>
              <a:gd name="T1" fmla="*/ 0 h 78"/>
              <a:gd name="T2" fmla="*/ 0 w 72"/>
              <a:gd name="T3" fmla="*/ 4 h 78"/>
              <a:gd name="T4" fmla="*/ 0 w 72"/>
              <a:gd name="T5" fmla="*/ 7 h 78"/>
              <a:gd name="T6" fmla="*/ 0 w 72"/>
              <a:gd name="T7" fmla="*/ 11 h 78"/>
              <a:gd name="T8" fmla="*/ 1 w 72"/>
              <a:gd name="T9" fmla="*/ 14 h 78"/>
              <a:gd name="T10" fmla="*/ 2 w 72"/>
              <a:gd name="T11" fmla="*/ 18 h 78"/>
              <a:gd name="T12" fmla="*/ 7 w 72"/>
              <a:gd name="T13" fmla="*/ 23 h 78"/>
              <a:gd name="T14" fmla="*/ 14 w 72"/>
              <a:gd name="T15" fmla="*/ 28 h 78"/>
              <a:gd name="T16" fmla="*/ 21 w 72"/>
              <a:gd name="T17" fmla="*/ 32 h 78"/>
              <a:gd name="T18" fmla="*/ 29 w 72"/>
              <a:gd name="T19" fmla="*/ 36 h 78"/>
              <a:gd name="T20" fmla="*/ 36 w 72"/>
              <a:gd name="T21" fmla="*/ 41 h 78"/>
              <a:gd name="T22" fmla="*/ 44 w 72"/>
              <a:gd name="T23" fmla="*/ 46 h 78"/>
              <a:gd name="T24" fmla="*/ 50 w 72"/>
              <a:gd name="T25" fmla="*/ 52 h 78"/>
              <a:gd name="T26" fmla="*/ 56 w 72"/>
              <a:gd name="T27" fmla="*/ 59 h 78"/>
              <a:gd name="T28" fmla="*/ 62 w 72"/>
              <a:gd name="T29" fmla="*/ 65 h 78"/>
              <a:gd name="T30" fmla="*/ 67 w 72"/>
              <a:gd name="T31" fmla="*/ 72 h 78"/>
              <a:gd name="T32" fmla="*/ 72 w 72"/>
              <a:gd name="T33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2" h="78">
                <a:moveTo>
                  <a:pt x="1" y="0"/>
                </a:moveTo>
                <a:lnTo>
                  <a:pt x="0" y="4"/>
                </a:lnTo>
                <a:lnTo>
                  <a:pt x="0" y="7"/>
                </a:lnTo>
                <a:lnTo>
                  <a:pt x="0" y="11"/>
                </a:lnTo>
                <a:lnTo>
                  <a:pt x="1" y="14"/>
                </a:lnTo>
                <a:lnTo>
                  <a:pt x="2" y="18"/>
                </a:lnTo>
                <a:lnTo>
                  <a:pt x="7" y="23"/>
                </a:lnTo>
                <a:lnTo>
                  <a:pt x="14" y="28"/>
                </a:lnTo>
                <a:lnTo>
                  <a:pt x="21" y="32"/>
                </a:lnTo>
                <a:lnTo>
                  <a:pt x="29" y="36"/>
                </a:lnTo>
                <a:lnTo>
                  <a:pt x="36" y="41"/>
                </a:lnTo>
                <a:lnTo>
                  <a:pt x="44" y="46"/>
                </a:lnTo>
                <a:lnTo>
                  <a:pt x="50" y="52"/>
                </a:lnTo>
                <a:lnTo>
                  <a:pt x="56" y="59"/>
                </a:lnTo>
                <a:lnTo>
                  <a:pt x="62" y="65"/>
                </a:lnTo>
                <a:lnTo>
                  <a:pt x="67" y="72"/>
                </a:lnTo>
                <a:lnTo>
                  <a:pt x="72" y="78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722" name="Freeform 154"/>
          <p:cNvSpPr>
            <a:spLocks/>
          </p:cNvSpPr>
          <p:nvPr/>
        </p:nvSpPr>
        <p:spPr bwMode="auto">
          <a:xfrm>
            <a:off x="7771535" y="2430319"/>
            <a:ext cx="64943" cy="62057"/>
          </a:xfrm>
          <a:custGeom>
            <a:avLst/>
            <a:gdLst>
              <a:gd name="T0" fmla="*/ 10 w 161"/>
              <a:gd name="T1" fmla="*/ 0 h 163"/>
              <a:gd name="T2" fmla="*/ 6 w 161"/>
              <a:gd name="T3" fmla="*/ 6 h 163"/>
              <a:gd name="T4" fmla="*/ 3 w 161"/>
              <a:gd name="T5" fmla="*/ 11 h 163"/>
              <a:gd name="T6" fmla="*/ 1 w 161"/>
              <a:gd name="T7" fmla="*/ 17 h 163"/>
              <a:gd name="T8" fmla="*/ 0 w 161"/>
              <a:gd name="T9" fmla="*/ 22 h 163"/>
              <a:gd name="T10" fmla="*/ 0 w 161"/>
              <a:gd name="T11" fmla="*/ 25 h 163"/>
              <a:gd name="T12" fmla="*/ 1 w 161"/>
              <a:gd name="T13" fmla="*/ 30 h 163"/>
              <a:gd name="T14" fmla="*/ 4 w 161"/>
              <a:gd name="T15" fmla="*/ 38 h 163"/>
              <a:gd name="T16" fmla="*/ 9 w 161"/>
              <a:gd name="T17" fmla="*/ 44 h 163"/>
              <a:gd name="T18" fmla="*/ 16 w 161"/>
              <a:gd name="T19" fmla="*/ 48 h 163"/>
              <a:gd name="T20" fmla="*/ 24 w 161"/>
              <a:gd name="T21" fmla="*/ 54 h 163"/>
              <a:gd name="T22" fmla="*/ 32 w 161"/>
              <a:gd name="T23" fmla="*/ 59 h 163"/>
              <a:gd name="T24" fmla="*/ 42 w 161"/>
              <a:gd name="T25" fmla="*/ 64 h 163"/>
              <a:gd name="T26" fmla="*/ 51 w 161"/>
              <a:gd name="T27" fmla="*/ 69 h 163"/>
              <a:gd name="T28" fmla="*/ 60 w 161"/>
              <a:gd name="T29" fmla="*/ 74 h 163"/>
              <a:gd name="T30" fmla="*/ 68 w 161"/>
              <a:gd name="T31" fmla="*/ 79 h 163"/>
              <a:gd name="T32" fmla="*/ 82 w 161"/>
              <a:gd name="T33" fmla="*/ 88 h 163"/>
              <a:gd name="T34" fmla="*/ 95 w 161"/>
              <a:gd name="T35" fmla="*/ 97 h 163"/>
              <a:gd name="T36" fmla="*/ 107 w 161"/>
              <a:gd name="T37" fmla="*/ 106 h 163"/>
              <a:gd name="T38" fmla="*/ 119 w 161"/>
              <a:gd name="T39" fmla="*/ 117 h 163"/>
              <a:gd name="T40" fmla="*/ 130 w 161"/>
              <a:gd name="T41" fmla="*/ 128 h 163"/>
              <a:gd name="T42" fmla="*/ 140 w 161"/>
              <a:gd name="T43" fmla="*/ 139 h 163"/>
              <a:gd name="T44" fmla="*/ 150 w 161"/>
              <a:gd name="T45" fmla="*/ 150 h 163"/>
              <a:gd name="T46" fmla="*/ 161 w 161"/>
              <a:gd name="T47" fmla="*/ 163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61" h="163">
                <a:moveTo>
                  <a:pt x="10" y="0"/>
                </a:moveTo>
                <a:lnTo>
                  <a:pt x="6" y="6"/>
                </a:lnTo>
                <a:lnTo>
                  <a:pt x="3" y="11"/>
                </a:lnTo>
                <a:lnTo>
                  <a:pt x="1" y="17"/>
                </a:lnTo>
                <a:lnTo>
                  <a:pt x="0" y="22"/>
                </a:lnTo>
                <a:lnTo>
                  <a:pt x="0" y="25"/>
                </a:lnTo>
                <a:lnTo>
                  <a:pt x="1" y="30"/>
                </a:lnTo>
                <a:lnTo>
                  <a:pt x="4" y="38"/>
                </a:lnTo>
                <a:lnTo>
                  <a:pt x="9" y="44"/>
                </a:lnTo>
                <a:lnTo>
                  <a:pt x="16" y="48"/>
                </a:lnTo>
                <a:lnTo>
                  <a:pt x="24" y="54"/>
                </a:lnTo>
                <a:lnTo>
                  <a:pt x="32" y="59"/>
                </a:lnTo>
                <a:lnTo>
                  <a:pt x="42" y="64"/>
                </a:lnTo>
                <a:lnTo>
                  <a:pt x="51" y="69"/>
                </a:lnTo>
                <a:lnTo>
                  <a:pt x="60" y="74"/>
                </a:lnTo>
                <a:lnTo>
                  <a:pt x="68" y="79"/>
                </a:lnTo>
                <a:lnTo>
                  <a:pt x="82" y="88"/>
                </a:lnTo>
                <a:lnTo>
                  <a:pt x="95" y="97"/>
                </a:lnTo>
                <a:lnTo>
                  <a:pt x="107" y="106"/>
                </a:lnTo>
                <a:lnTo>
                  <a:pt x="119" y="117"/>
                </a:lnTo>
                <a:lnTo>
                  <a:pt x="130" y="128"/>
                </a:lnTo>
                <a:lnTo>
                  <a:pt x="140" y="139"/>
                </a:lnTo>
                <a:lnTo>
                  <a:pt x="150" y="150"/>
                </a:lnTo>
                <a:lnTo>
                  <a:pt x="161" y="163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723" name="Freeform 155"/>
          <p:cNvSpPr>
            <a:spLocks/>
          </p:cNvSpPr>
          <p:nvPr/>
        </p:nvSpPr>
        <p:spPr bwMode="auto">
          <a:xfrm>
            <a:off x="7749887" y="2463513"/>
            <a:ext cx="50512" cy="43295"/>
          </a:xfrm>
          <a:custGeom>
            <a:avLst/>
            <a:gdLst>
              <a:gd name="T0" fmla="*/ 0 w 126"/>
              <a:gd name="T1" fmla="*/ 0 h 110"/>
              <a:gd name="T2" fmla="*/ 5 w 126"/>
              <a:gd name="T3" fmla="*/ 11 h 110"/>
              <a:gd name="T4" fmla="*/ 11 w 126"/>
              <a:gd name="T5" fmla="*/ 21 h 110"/>
              <a:gd name="T6" fmla="*/ 18 w 126"/>
              <a:gd name="T7" fmla="*/ 31 h 110"/>
              <a:gd name="T8" fmla="*/ 25 w 126"/>
              <a:gd name="T9" fmla="*/ 40 h 110"/>
              <a:gd name="T10" fmla="*/ 33 w 126"/>
              <a:gd name="T11" fmla="*/ 49 h 110"/>
              <a:gd name="T12" fmla="*/ 44 w 126"/>
              <a:gd name="T13" fmla="*/ 60 h 110"/>
              <a:gd name="T14" fmla="*/ 56 w 126"/>
              <a:gd name="T15" fmla="*/ 69 h 110"/>
              <a:gd name="T16" fmla="*/ 68 w 126"/>
              <a:gd name="T17" fmla="*/ 79 h 110"/>
              <a:gd name="T18" fmla="*/ 81 w 126"/>
              <a:gd name="T19" fmla="*/ 87 h 110"/>
              <a:gd name="T20" fmla="*/ 93 w 126"/>
              <a:gd name="T21" fmla="*/ 95 h 110"/>
              <a:gd name="T22" fmla="*/ 105 w 126"/>
              <a:gd name="T23" fmla="*/ 101 h 110"/>
              <a:gd name="T24" fmla="*/ 116 w 126"/>
              <a:gd name="T25" fmla="*/ 107 h 110"/>
              <a:gd name="T26" fmla="*/ 126 w 126"/>
              <a:gd name="T27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6" h="110">
                <a:moveTo>
                  <a:pt x="0" y="0"/>
                </a:moveTo>
                <a:lnTo>
                  <a:pt x="5" y="11"/>
                </a:lnTo>
                <a:lnTo>
                  <a:pt x="11" y="21"/>
                </a:lnTo>
                <a:lnTo>
                  <a:pt x="18" y="31"/>
                </a:lnTo>
                <a:lnTo>
                  <a:pt x="25" y="40"/>
                </a:lnTo>
                <a:lnTo>
                  <a:pt x="33" y="49"/>
                </a:lnTo>
                <a:lnTo>
                  <a:pt x="44" y="60"/>
                </a:lnTo>
                <a:lnTo>
                  <a:pt x="56" y="69"/>
                </a:lnTo>
                <a:lnTo>
                  <a:pt x="68" y="79"/>
                </a:lnTo>
                <a:lnTo>
                  <a:pt x="81" y="87"/>
                </a:lnTo>
                <a:lnTo>
                  <a:pt x="93" y="95"/>
                </a:lnTo>
                <a:lnTo>
                  <a:pt x="105" y="101"/>
                </a:lnTo>
                <a:lnTo>
                  <a:pt x="116" y="107"/>
                </a:lnTo>
                <a:lnTo>
                  <a:pt x="126" y="110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724" name="Freeform 156"/>
          <p:cNvSpPr>
            <a:spLocks/>
          </p:cNvSpPr>
          <p:nvPr/>
        </p:nvSpPr>
        <p:spPr bwMode="auto">
          <a:xfrm>
            <a:off x="7936058" y="2451967"/>
            <a:ext cx="31750" cy="30306"/>
          </a:xfrm>
          <a:custGeom>
            <a:avLst/>
            <a:gdLst>
              <a:gd name="T0" fmla="*/ 0 w 79"/>
              <a:gd name="T1" fmla="*/ 0 h 77"/>
              <a:gd name="T2" fmla="*/ 3 w 79"/>
              <a:gd name="T3" fmla="*/ 5 h 77"/>
              <a:gd name="T4" fmla="*/ 8 w 79"/>
              <a:gd name="T5" fmla="*/ 11 h 77"/>
              <a:gd name="T6" fmla="*/ 13 w 79"/>
              <a:gd name="T7" fmla="*/ 16 h 77"/>
              <a:gd name="T8" fmla="*/ 19 w 79"/>
              <a:gd name="T9" fmla="*/ 19 h 77"/>
              <a:gd name="T10" fmla="*/ 25 w 79"/>
              <a:gd name="T11" fmla="*/ 24 h 77"/>
              <a:gd name="T12" fmla="*/ 35 w 79"/>
              <a:gd name="T13" fmla="*/ 31 h 77"/>
              <a:gd name="T14" fmla="*/ 45 w 79"/>
              <a:gd name="T15" fmla="*/ 38 h 77"/>
              <a:gd name="T16" fmla="*/ 56 w 79"/>
              <a:gd name="T17" fmla="*/ 46 h 77"/>
              <a:gd name="T18" fmla="*/ 62 w 79"/>
              <a:gd name="T19" fmla="*/ 51 h 77"/>
              <a:gd name="T20" fmla="*/ 67 w 79"/>
              <a:gd name="T21" fmla="*/ 57 h 77"/>
              <a:gd name="T22" fmla="*/ 72 w 79"/>
              <a:gd name="T23" fmla="*/ 63 h 77"/>
              <a:gd name="T24" fmla="*/ 76 w 79"/>
              <a:gd name="T25" fmla="*/ 69 h 77"/>
              <a:gd name="T26" fmla="*/ 79 w 79"/>
              <a:gd name="T27" fmla="*/ 77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9" h="77">
                <a:moveTo>
                  <a:pt x="0" y="0"/>
                </a:moveTo>
                <a:lnTo>
                  <a:pt x="3" y="5"/>
                </a:lnTo>
                <a:lnTo>
                  <a:pt x="8" y="11"/>
                </a:lnTo>
                <a:lnTo>
                  <a:pt x="13" y="16"/>
                </a:lnTo>
                <a:lnTo>
                  <a:pt x="19" y="19"/>
                </a:lnTo>
                <a:lnTo>
                  <a:pt x="25" y="24"/>
                </a:lnTo>
                <a:lnTo>
                  <a:pt x="35" y="31"/>
                </a:lnTo>
                <a:lnTo>
                  <a:pt x="45" y="38"/>
                </a:lnTo>
                <a:lnTo>
                  <a:pt x="56" y="46"/>
                </a:lnTo>
                <a:lnTo>
                  <a:pt x="62" y="51"/>
                </a:lnTo>
                <a:lnTo>
                  <a:pt x="67" y="57"/>
                </a:lnTo>
                <a:lnTo>
                  <a:pt x="72" y="63"/>
                </a:lnTo>
                <a:lnTo>
                  <a:pt x="76" y="69"/>
                </a:lnTo>
                <a:lnTo>
                  <a:pt x="79" y="77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725" name="Freeform 157"/>
          <p:cNvSpPr>
            <a:spLocks/>
          </p:cNvSpPr>
          <p:nvPr/>
        </p:nvSpPr>
        <p:spPr bwMode="auto">
          <a:xfrm>
            <a:off x="7625773" y="2443308"/>
            <a:ext cx="20205" cy="18761"/>
          </a:xfrm>
          <a:custGeom>
            <a:avLst/>
            <a:gdLst>
              <a:gd name="T0" fmla="*/ 0 w 49"/>
              <a:gd name="T1" fmla="*/ 47 h 47"/>
              <a:gd name="T2" fmla="*/ 1 w 49"/>
              <a:gd name="T3" fmla="*/ 44 h 47"/>
              <a:gd name="T4" fmla="*/ 2 w 49"/>
              <a:gd name="T5" fmla="*/ 39 h 47"/>
              <a:gd name="T6" fmla="*/ 5 w 49"/>
              <a:gd name="T7" fmla="*/ 35 h 47"/>
              <a:gd name="T8" fmla="*/ 7 w 49"/>
              <a:gd name="T9" fmla="*/ 31 h 47"/>
              <a:gd name="T10" fmla="*/ 11 w 49"/>
              <a:gd name="T11" fmla="*/ 27 h 47"/>
              <a:gd name="T12" fmla="*/ 14 w 49"/>
              <a:gd name="T13" fmla="*/ 23 h 47"/>
              <a:gd name="T14" fmla="*/ 18 w 49"/>
              <a:gd name="T15" fmla="*/ 19 h 47"/>
              <a:gd name="T16" fmla="*/ 23 w 49"/>
              <a:gd name="T17" fmla="*/ 16 h 47"/>
              <a:gd name="T18" fmla="*/ 31 w 49"/>
              <a:gd name="T19" fmla="*/ 10 h 47"/>
              <a:gd name="T20" fmla="*/ 40 w 49"/>
              <a:gd name="T21" fmla="*/ 5 h 47"/>
              <a:gd name="T22" fmla="*/ 49 w 49"/>
              <a:gd name="T23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9" h="47">
                <a:moveTo>
                  <a:pt x="0" y="47"/>
                </a:moveTo>
                <a:lnTo>
                  <a:pt x="1" y="44"/>
                </a:lnTo>
                <a:lnTo>
                  <a:pt x="2" y="39"/>
                </a:lnTo>
                <a:lnTo>
                  <a:pt x="5" y="35"/>
                </a:lnTo>
                <a:lnTo>
                  <a:pt x="7" y="31"/>
                </a:lnTo>
                <a:lnTo>
                  <a:pt x="11" y="27"/>
                </a:lnTo>
                <a:lnTo>
                  <a:pt x="14" y="23"/>
                </a:lnTo>
                <a:lnTo>
                  <a:pt x="18" y="19"/>
                </a:lnTo>
                <a:lnTo>
                  <a:pt x="23" y="16"/>
                </a:lnTo>
                <a:lnTo>
                  <a:pt x="31" y="10"/>
                </a:lnTo>
                <a:lnTo>
                  <a:pt x="40" y="5"/>
                </a:lnTo>
                <a:lnTo>
                  <a:pt x="49" y="0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726" name="Freeform 158"/>
          <p:cNvSpPr>
            <a:spLocks/>
          </p:cNvSpPr>
          <p:nvPr/>
        </p:nvSpPr>
        <p:spPr bwMode="auto">
          <a:xfrm>
            <a:off x="7918740" y="2430318"/>
            <a:ext cx="43295" cy="41853"/>
          </a:xfrm>
          <a:custGeom>
            <a:avLst/>
            <a:gdLst>
              <a:gd name="T0" fmla="*/ 0 w 106"/>
              <a:gd name="T1" fmla="*/ 105 h 109"/>
              <a:gd name="T2" fmla="*/ 6 w 106"/>
              <a:gd name="T3" fmla="*/ 107 h 109"/>
              <a:gd name="T4" fmla="*/ 11 w 106"/>
              <a:gd name="T5" fmla="*/ 109 h 109"/>
              <a:gd name="T6" fmla="*/ 17 w 106"/>
              <a:gd name="T7" fmla="*/ 109 h 109"/>
              <a:gd name="T8" fmla="*/ 22 w 106"/>
              <a:gd name="T9" fmla="*/ 106 h 109"/>
              <a:gd name="T10" fmla="*/ 26 w 106"/>
              <a:gd name="T11" fmla="*/ 104 h 109"/>
              <a:gd name="T12" fmla="*/ 31 w 106"/>
              <a:gd name="T13" fmla="*/ 99 h 109"/>
              <a:gd name="T14" fmla="*/ 36 w 106"/>
              <a:gd name="T15" fmla="*/ 94 h 109"/>
              <a:gd name="T16" fmla="*/ 43 w 106"/>
              <a:gd name="T17" fmla="*/ 84 h 109"/>
              <a:gd name="T18" fmla="*/ 51 w 106"/>
              <a:gd name="T19" fmla="*/ 71 h 109"/>
              <a:gd name="T20" fmla="*/ 59 w 106"/>
              <a:gd name="T21" fmla="*/ 58 h 109"/>
              <a:gd name="T22" fmla="*/ 66 w 106"/>
              <a:gd name="T23" fmla="*/ 45 h 109"/>
              <a:gd name="T24" fmla="*/ 72 w 106"/>
              <a:gd name="T25" fmla="*/ 36 h 109"/>
              <a:gd name="T26" fmla="*/ 78 w 106"/>
              <a:gd name="T27" fmla="*/ 26 h 109"/>
              <a:gd name="T28" fmla="*/ 84 w 106"/>
              <a:gd name="T29" fmla="*/ 19 h 109"/>
              <a:gd name="T30" fmla="*/ 92 w 106"/>
              <a:gd name="T31" fmla="*/ 12 h 109"/>
              <a:gd name="T32" fmla="*/ 99 w 106"/>
              <a:gd name="T33" fmla="*/ 5 h 109"/>
              <a:gd name="T34" fmla="*/ 106 w 106"/>
              <a:gd name="T35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06" h="109">
                <a:moveTo>
                  <a:pt x="0" y="105"/>
                </a:moveTo>
                <a:lnTo>
                  <a:pt x="6" y="107"/>
                </a:lnTo>
                <a:lnTo>
                  <a:pt x="11" y="109"/>
                </a:lnTo>
                <a:lnTo>
                  <a:pt x="17" y="109"/>
                </a:lnTo>
                <a:lnTo>
                  <a:pt x="22" y="106"/>
                </a:lnTo>
                <a:lnTo>
                  <a:pt x="26" y="104"/>
                </a:lnTo>
                <a:lnTo>
                  <a:pt x="31" y="99"/>
                </a:lnTo>
                <a:lnTo>
                  <a:pt x="36" y="94"/>
                </a:lnTo>
                <a:lnTo>
                  <a:pt x="43" y="84"/>
                </a:lnTo>
                <a:lnTo>
                  <a:pt x="51" y="71"/>
                </a:lnTo>
                <a:lnTo>
                  <a:pt x="59" y="58"/>
                </a:lnTo>
                <a:lnTo>
                  <a:pt x="66" y="45"/>
                </a:lnTo>
                <a:lnTo>
                  <a:pt x="72" y="36"/>
                </a:lnTo>
                <a:lnTo>
                  <a:pt x="78" y="26"/>
                </a:lnTo>
                <a:lnTo>
                  <a:pt x="84" y="19"/>
                </a:lnTo>
                <a:lnTo>
                  <a:pt x="92" y="12"/>
                </a:lnTo>
                <a:lnTo>
                  <a:pt x="99" y="5"/>
                </a:lnTo>
                <a:lnTo>
                  <a:pt x="106" y="0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727" name="Freeform 159"/>
          <p:cNvSpPr>
            <a:spLocks/>
          </p:cNvSpPr>
          <p:nvPr/>
        </p:nvSpPr>
        <p:spPr bwMode="auto">
          <a:xfrm>
            <a:off x="7875444" y="2438977"/>
            <a:ext cx="43295" cy="63500"/>
          </a:xfrm>
          <a:custGeom>
            <a:avLst/>
            <a:gdLst>
              <a:gd name="T0" fmla="*/ 110 w 110"/>
              <a:gd name="T1" fmla="*/ 0 h 163"/>
              <a:gd name="T2" fmla="*/ 108 w 110"/>
              <a:gd name="T3" fmla="*/ 11 h 163"/>
              <a:gd name="T4" fmla="*/ 105 w 110"/>
              <a:gd name="T5" fmla="*/ 22 h 163"/>
              <a:gd name="T6" fmla="*/ 100 w 110"/>
              <a:gd name="T7" fmla="*/ 33 h 163"/>
              <a:gd name="T8" fmla="*/ 97 w 110"/>
              <a:gd name="T9" fmla="*/ 42 h 163"/>
              <a:gd name="T10" fmla="*/ 91 w 110"/>
              <a:gd name="T11" fmla="*/ 52 h 163"/>
              <a:gd name="T12" fmla="*/ 85 w 110"/>
              <a:gd name="T13" fmla="*/ 61 h 163"/>
              <a:gd name="T14" fmla="*/ 75 w 110"/>
              <a:gd name="T15" fmla="*/ 75 h 163"/>
              <a:gd name="T16" fmla="*/ 64 w 110"/>
              <a:gd name="T17" fmla="*/ 87 h 163"/>
              <a:gd name="T18" fmla="*/ 53 w 110"/>
              <a:gd name="T19" fmla="*/ 100 h 163"/>
              <a:gd name="T20" fmla="*/ 41 w 110"/>
              <a:gd name="T21" fmla="*/ 112 h 163"/>
              <a:gd name="T22" fmla="*/ 33 w 110"/>
              <a:gd name="T23" fmla="*/ 122 h 163"/>
              <a:gd name="T24" fmla="*/ 24 w 110"/>
              <a:gd name="T25" fmla="*/ 132 h 163"/>
              <a:gd name="T26" fmla="*/ 16 w 110"/>
              <a:gd name="T27" fmla="*/ 143 h 163"/>
              <a:gd name="T28" fmla="*/ 8 w 110"/>
              <a:gd name="T29" fmla="*/ 152 h 163"/>
              <a:gd name="T30" fmla="*/ 0 w 110"/>
              <a:gd name="T31" fmla="*/ 163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10" h="163">
                <a:moveTo>
                  <a:pt x="110" y="0"/>
                </a:moveTo>
                <a:lnTo>
                  <a:pt x="108" y="11"/>
                </a:lnTo>
                <a:lnTo>
                  <a:pt x="105" y="22"/>
                </a:lnTo>
                <a:lnTo>
                  <a:pt x="100" y="33"/>
                </a:lnTo>
                <a:lnTo>
                  <a:pt x="97" y="42"/>
                </a:lnTo>
                <a:lnTo>
                  <a:pt x="91" y="52"/>
                </a:lnTo>
                <a:lnTo>
                  <a:pt x="85" y="61"/>
                </a:lnTo>
                <a:lnTo>
                  <a:pt x="75" y="75"/>
                </a:lnTo>
                <a:lnTo>
                  <a:pt x="64" y="87"/>
                </a:lnTo>
                <a:lnTo>
                  <a:pt x="53" y="100"/>
                </a:lnTo>
                <a:lnTo>
                  <a:pt x="41" y="112"/>
                </a:lnTo>
                <a:lnTo>
                  <a:pt x="33" y="122"/>
                </a:lnTo>
                <a:lnTo>
                  <a:pt x="24" y="132"/>
                </a:lnTo>
                <a:lnTo>
                  <a:pt x="16" y="143"/>
                </a:lnTo>
                <a:lnTo>
                  <a:pt x="8" y="152"/>
                </a:lnTo>
                <a:lnTo>
                  <a:pt x="0" y="163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728" name="Freeform 160"/>
          <p:cNvSpPr>
            <a:spLocks/>
          </p:cNvSpPr>
          <p:nvPr/>
        </p:nvSpPr>
        <p:spPr bwMode="auto">
          <a:xfrm>
            <a:off x="7848023" y="2443308"/>
            <a:ext cx="28864" cy="41852"/>
          </a:xfrm>
          <a:custGeom>
            <a:avLst/>
            <a:gdLst>
              <a:gd name="T0" fmla="*/ 72 w 72"/>
              <a:gd name="T1" fmla="*/ 0 h 110"/>
              <a:gd name="T2" fmla="*/ 66 w 72"/>
              <a:gd name="T3" fmla="*/ 9 h 110"/>
              <a:gd name="T4" fmla="*/ 59 w 72"/>
              <a:gd name="T5" fmla="*/ 17 h 110"/>
              <a:gd name="T6" fmla="*/ 53 w 72"/>
              <a:gd name="T7" fmla="*/ 25 h 110"/>
              <a:gd name="T8" fmla="*/ 47 w 72"/>
              <a:gd name="T9" fmla="*/ 34 h 110"/>
              <a:gd name="T10" fmla="*/ 38 w 72"/>
              <a:gd name="T11" fmla="*/ 46 h 110"/>
              <a:gd name="T12" fmla="*/ 31 w 72"/>
              <a:gd name="T13" fmla="*/ 58 h 110"/>
              <a:gd name="T14" fmla="*/ 24 w 72"/>
              <a:gd name="T15" fmla="*/ 70 h 110"/>
              <a:gd name="T16" fmla="*/ 16 w 72"/>
              <a:gd name="T17" fmla="*/ 83 h 110"/>
              <a:gd name="T18" fmla="*/ 8 w 72"/>
              <a:gd name="T19" fmla="*/ 97 h 110"/>
              <a:gd name="T20" fmla="*/ 0 w 72"/>
              <a:gd name="T21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2" h="110">
                <a:moveTo>
                  <a:pt x="72" y="0"/>
                </a:moveTo>
                <a:lnTo>
                  <a:pt x="66" y="9"/>
                </a:lnTo>
                <a:lnTo>
                  <a:pt x="59" y="17"/>
                </a:lnTo>
                <a:lnTo>
                  <a:pt x="53" y="25"/>
                </a:lnTo>
                <a:lnTo>
                  <a:pt x="47" y="34"/>
                </a:lnTo>
                <a:lnTo>
                  <a:pt x="38" y="46"/>
                </a:lnTo>
                <a:lnTo>
                  <a:pt x="31" y="58"/>
                </a:lnTo>
                <a:lnTo>
                  <a:pt x="24" y="70"/>
                </a:lnTo>
                <a:lnTo>
                  <a:pt x="16" y="83"/>
                </a:lnTo>
                <a:lnTo>
                  <a:pt x="8" y="97"/>
                </a:lnTo>
                <a:lnTo>
                  <a:pt x="0" y="110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729" name="Freeform 161"/>
          <p:cNvSpPr>
            <a:spLocks/>
          </p:cNvSpPr>
          <p:nvPr/>
        </p:nvSpPr>
        <p:spPr bwMode="auto">
          <a:xfrm>
            <a:off x="7875444" y="2438977"/>
            <a:ext cx="43295" cy="63500"/>
          </a:xfrm>
          <a:custGeom>
            <a:avLst/>
            <a:gdLst>
              <a:gd name="T0" fmla="*/ 110 w 110"/>
              <a:gd name="T1" fmla="*/ 0 h 163"/>
              <a:gd name="T2" fmla="*/ 108 w 110"/>
              <a:gd name="T3" fmla="*/ 11 h 163"/>
              <a:gd name="T4" fmla="*/ 105 w 110"/>
              <a:gd name="T5" fmla="*/ 22 h 163"/>
              <a:gd name="T6" fmla="*/ 100 w 110"/>
              <a:gd name="T7" fmla="*/ 33 h 163"/>
              <a:gd name="T8" fmla="*/ 97 w 110"/>
              <a:gd name="T9" fmla="*/ 42 h 163"/>
              <a:gd name="T10" fmla="*/ 91 w 110"/>
              <a:gd name="T11" fmla="*/ 52 h 163"/>
              <a:gd name="T12" fmla="*/ 85 w 110"/>
              <a:gd name="T13" fmla="*/ 61 h 163"/>
              <a:gd name="T14" fmla="*/ 75 w 110"/>
              <a:gd name="T15" fmla="*/ 75 h 163"/>
              <a:gd name="T16" fmla="*/ 64 w 110"/>
              <a:gd name="T17" fmla="*/ 87 h 163"/>
              <a:gd name="T18" fmla="*/ 53 w 110"/>
              <a:gd name="T19" fmla="*/ 100 h 163"/>
              <a:gd name="T20" fmla="*/ 41 w 110"/>
              <a:gd name="T21" fmla="*/ 112 h 163"/>
              <a:gd name="T22" fmla="*/ 33 w 110"/>
              <a:gd name="T23" fmla="*/ 122 h 163"/>
              <a:gd name="T24" fmla="*/ 24 w 110"/>
              <a:gd name="T25" fmla="*/ 132 h 163"/>
              <a:gd name="T26" fmla="*/ 16 w 110"/>
              <a:gd name="T27" fmla="*/ 143 h 163"/>
              <a:gd name="T28" fmla="*/ 8 w 110"/>
              <a:gd name="T29" fmla="*/ 152 h 163"/>
              <a:gd name="T30" fmla="*/ 0 w 110"/>
              <a:gd name="T31" fmla="*/ 163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10" h="163">
                <a:moveTo>
                  <a:pt x="110" y="0"/>
                </a:moveTo>
                <a:lnTo>
                  <a:pt x="108" y="11"/>
                </a:lnTo>
                <a:lnTo>
                  <a:pt x="105" y="22"/>
                </a:lnTo>
                <a:lnTo>
                  <a:pt x="100" y="33"/>
                </a:lnTo>
                <a:lnTo>
                  <a:pt x="97" y="42"/>
                </a:lnTo>
                <a:lnTo>
                  <a:pt x="91" y="52"/>
                </a:lnTo>
                <a:lnTo>
                  <a:pt x="85" y="61"/>
                </a:lnTo>
                <a:lnTo>
                  <a:pt x="75" y="75"/>
                </a:lnTo>
                <a:lnTo>
                  <a:pt x="64" y="87"/>
                </a:lnTo>
                <a:lnTo>
                  <a:pt x="53" y="100"/>
                </a:lnTo>
                <a:lnTo>
                  <a:pt x="41" y="112"/>
                </a:lnTo>
                <a:lnTo>
                  <a:pt x="33" y="122"/>
                </a:lnTo>
                <a:lnTo>
                  <a:pt x="24" y="132"/>
                </a:lnTo>
                <a:lnTo>
                  <a:pt x="16" y="143"/>
                </a:lnTo>
                <a:lnTo>
                  <a:pt x="8" y="152"/>
                </a:lnTo>
                <a:lnTo>
                  <a:pt x="0" y="163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730" name="Freeform 162"/>
          <p:cNvSpPr>
            <a:spLocks/>
          </p:cNvSpPr>
          <p:nvPr/>
        </p:nvSpPr>
        <p:spPr bwMode="auto">
          <a:xfrm>
            <a:off x="7848023" y="2443308"/>
            <a:ext cx="28864" cy="41852"/>
          </a:xfrm>
          <a:custGeom>
            <a:avLst/>
            <a:gdLst>
              <a:gd name="T0" fmla="*/ 72 w 72"/>
              <a:gd name="T1" fmla="*/ 0 h 110"/>
              <a:gd name="T2" fmla="*/ 66 w 72"/>
              <a:gd name="T3" fmla="*/ 9 h 110"/>
              <a:gd name="T4" fmla="*/ 59 w 72"/>
              <a:gd name="T5" fmla="*/ 17 h 110"/>
              <a:gd name="T6" fmla="*/ 53 w 72"/>
              <a:gd name="T7" fmla="*/ 25 h 110"/>
              <a:gd name="T8" fmla="*/ 47 w 72"/>
              <a:gd name="T9" fmla="*/ 34 h 110"/>
              <a:gd name="T10" fmla="*/ 38 w 72"/>
              <a:gd name="T11" fmla="*/ 46 h 110"/>
              <a:gd name="T12" fmla="*/ 31 w 72"/>
              <a:gd name="T13" fmla="*/ 58 h 110"/>
              <a:gd name="T14" fmla="*/ 24 w 72"/>
              <a:gd name="T15" fmla="*/ 70 h 110"/>
              <a:gd name="T16" fmla="*/ 16 w 72"/>
              <a:gd name="T17" fmla="*/ 83 h 110"/>
              <a:gd name="T18" fmla="*/ 8 w 72"/>
              <a:gd name="T19" fmla="*/ 97 h 110"/>
              <a:gd name="T20" fmla="*/ 0 w 72"/>
              <a:gd name="T21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2" h="110">
                <a:moveTo>
                  <a:pt x="72" y="0"/>
                </a:moveTo>
                <a:lnTo>
                  <a:pt x="66" y="9"/>
                </a:lnTo>
                <a:lnTo>
                  <a:pt x="59" y="17"/>
                </a:lnTo>
                <a:lnTo>
                  <a:pt x="53" y="25"/>
                </a:lnTo>
                <a:lnTo>
                  <a:pt x="47" y="34"/>
                </a:lnTo>
                <a:lnTo>
                  <a:pt x="38" y="46"/>
                </a:lnTo>
                <a:lnTo>
                  <a:pt x="31" y="58"/>
                </a:lnTo>
                <a:lnTo>
                  <a:pt x="24" y="70"/>
                </a:lnTo>
                <a:lnTo>
                  <a:pt x="16" y="83"/>
                </a:lnTo>
                <a:lnTo>
                  <a:pt x="8" y="97"/>
                </a:lnTo>
                <a:lnTo>
                  <a:pt x="0" y="110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731" name="Freeform 163"/>
          <p:cNvSpPr>
            <a:spLocks/>
          </p:cNvSpPr>
          <p:nvPr/>
        </p:nvSpPr>
        <p:spPr bwMode="auto">
          <a:xfrm>
            <a:off x="8065944" y="2392795"/>
            <a:ext cx="134215" cy="82262"/>
          </a:xfrm>
          <a:custGeom>
            <a:avLst/>
            <a:gdLst>
              <a:gd name="T0" fmla="*/ 0 w 338"/>
              <a:gd name="T1" fmla="*/ 0 h 212"/>
              <a:gd name="T2" fmla="*/ 6 w 338"/>
              <a:gd name="T3" fmla="*/ 3 h 212"/>
              <a:gd name="T4" fmla="*/ 11 w 338"/>
              <a:gd name="T5" fmla="*/ 7 h 212"/>
              <a:gd name="T6" fmla="*/ 15 w 338"/>
              <a:gd name="T7" fmla="*/ 9 h 212"/>
              <a:gd name="T8" fmla="*/ 29 w 338"/>
              <a:gd name="T9" fmla="*/ 21 h 212"/>
              <a:gd name="T10" fmla="*/ 41 w 338"/>
              <a:gd name="T11" fmla="*/ 35 h 212"/>
              <a:gd name="T12" fmla="*/ 56 w 338"/>
              <a:gd name="T13" fmla="*/ 47 h 212"/>
              <a:gd name="T14" fmla="*/ 72 w 338"/>
              <a:gd name="T15" fmla="*/ 59 h 212"/>
              <a:gd name="T16" fmla="*/ 90 w 338"/>
              <a:gd name="T17" fmla="*/ 72 h 212"/>
              <a:gd name="T18" fmla="*/ 108 w 338"/>
              <a:gd name="T19" fmla="*/ 84 h 212"/>
              <a:gd name="T20" fmla="*/ 126 w 338"/>
              <a:gd name="T21" fmla="*/ 96 h 212"/>
              <a:gd name="T22" fmla="*/ 145 w 338"/>
              <a:gd name="T23" fmla="*/ 108 h 212"/>
              <a:gd name="T24" fmla="*/ 168 w 338"/>
              <a:gd name="T25" fmla="*/ 124 h 212"/>
              <a:gd name="T26" fmla="*/ 190 w 338"/>
              <a:gd name="T27" fmla="*/ 139 h 212"/>
              <a:gd name="T28" fmla="*/ 209 w 338"/>
              <a:gd name="T29" fmla="*/ 152 h 212"/>
              <a:gd name="T30" fmla="*/ 218 w 338"/>
              <a:gd name="T31" fmla="*/ 157 h 212"/>
              <a:gd name="T32" fmla="*/ 225 w 338"/>
              <a:gd name="T33" fmla="*/ 163 h 212"/>
              <a:gd name="T34" fmla="*/ 233 w 338"/>
              <a:gd name="T35" fmla="*/ 169 h 212"/>
              <a:gd name="T36" fmla="*/ 241 w 338"/>
              <a:gd name="T37" fmla="*/ 176 h 212"/>
              <a:gd name="T38" fmla="*/ 245 w 338"/>
              <a:gd name="T39" fmla="*/ 182 h 212"/>
              <a:gd name="T40" fmla="*/ 250 w 338"/>
              <a:gd name="T41" fmla="*/ 189 h 212"/>
              <a:gd name="T42" fmla="*/ 255 w 338"/>
              <a:gd name="T43" fmla="*/ 195 h 212"/>
              <a:gd name="T44" fmla="*/ 260 w 338"/>
              <a:gd name="T45" fmla="*/ 201 h 212"/>
              <a:gd name="T46" fmla="*/ 263 w 338"/>
              <a:gd name="T47" fmla="*/ 206 h 212"/>
              <a:gd name="T48" fmla="*/ 268 w 338"/>
              <a:gd name="T49" fmla="*/ 210 h 212"/>
              <a:gd name="T50" fmla="*/ 272 w 338"/>
              <a:gd name="T51" fmla="*/ 212 h 212"/>
              <a:gd name="T52" fmla="*/ 275 w 338"/>
              <a:gd name="T53" fmla="*/ 212 h 212"/>
              <a:gd name="T54" fmla="*/ 279 w 338"/>
              <a:gd name="T55" fmla="*/ 211 h 212"/>
              <a:gd name="T56" fmla="*/ 282 w 338"/>
              <a:gd name="T57" fmla="*/ 209 h 212"/>
              <a:gd name="T58" fmla="*/ 285 w 338"/>
              <a:gd name="T59" fmla="*/ 205 h 212"/>
              <a:gd name="T60" fmla="*/ 289 w 338"/>
              <a:gd name="T61" fmla="*/ 201 h 212"/>
              <a:gd name="T62" fmla="*/ 292 w 338"/>
              <a:gd name="T63" fmla="*/ 196 h 212"/>
              <a:gd name="T64" fmla="*/ 295 w 338"/>
              <a:gd name="T65" fmla="*/ 193 h 212"/>
              <a:gd name="T66" fmla="*/ 302 w 338"/>
              <a:gd name="T67" fmla="*/ 183 h 212"/>
              <a:gd name="T68" fmla="*/ 308 w 338"/>
              <a:gd name="T69" fmla="*/ 176 h 212"/>
              <a:gd name="T70" fmla="*/ 315 w 338"/>
              <a:gd name="T71" fmla="*/ 168 h 212"/>
              <a:gd name="T72" fmla="*/ 321 w 338"/>
              <a:gd name="T73" fmla="*/ 160 h 212"/>
              <a:gd name="T74" fmla="*/ 329 w 338"/>
              <a:gd name="T75" fmla="*/ 152 h 212"/>
              <a:gd name="T76" fmla="*/ 333 w 338"/>
              <a:gd name="T77" fmla="*/ 147 h 212"/>
              <a:gd name="T78" fmla="*/ 338 w 338"/>
              <a:gd name="T79" fmla="*/ 141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38" h="212">
                <a:moveTo>
                  <a:pt x="0" y="0"/>
                </a:moveTo>
                <a:lnTo>
                  <a:pt x="6" y="3"/>
                </a:lnTo>
                <a:lnTo>
                  <a:pt x="11" y="7"/>
                </a:lnTo>
                <a:lnTo>
                  <a:pt x="15" y="9"/>
                </a:lnTo>
                <a:lnTo>
                  <a:pt x="29" y="21"/>
                </a:lnTo>
                <a:lnTo>
                  <a:pt x="41" y="35"/>
                </a:lnTo>
                <a:lnTo>
                  <a:pt x="56" y="47"/>
                </a:lnTo>
                <a:lnTo>
                  <a:pt x="72" y="59"/>
                </a:lnTo>
                <a:lnTo>
                  <a:pt x="90" y="72"/>
                </a:lnTo>
                <a:lnTo>
                  <a:pt x="108" y="84"/>
                </a:lnTo>
                <a:lnTo>
                  <a:pt x="126" y="96"/>
                </a:lnTo>
                <a:lnTo>
                  <a:pt x="145" y="108"/>
                </a:lnTo>
                <a:lnTo>
                  <a:pt x="168" y="124"/>
                </a:lnTo>
                <a:lnTo>
                  <a:pt x="190" y="139"/>
                </a:lnTo>
                <a:lnTo>
                  <a:pt x="209" y="152"/>
                </a:lnTo>
                <a:lnTo>
                  <a:pt x="218" y="157"/>
                </a:lnTo>
                <a:lnTo>
                  <a:pt x="225" y="163"/>
                </a:lnTo>
                <a:lnTo>
                  <a:pt x="233" y="169"/>
                </a:lnTo>
                <a:lnTo>
                  <a:pt x="241" y="176"/>
                </a:lnTo>
                <a:lnTo>
                  <a:pt x="245" y="182"/>
                </a:lnTo>
                <a:lnTo>
                  <a:pt x="250" y="189"/>
                </a:lnTo>
                <a:lnTo>
                  <a:pt x="255" y="195"/>
                </a:lnTo>
                <a:lnTo>
                  <a:pt x="260" y="201"/>
                </a:lnTo>
                <a:lnTo>
                  <a:pt x="263" y="206"/>
                </a:lnTo>
                <a:lnTo>
                  <a:pt x="268" y="210"/>
                </a:lnTo>
                <a:lnTo>
                  <a:pt x="272" y="212"/>
                </a:lnTo>
                <a:lnTo>
                  <a:pt x="275" y="212"/>
                </a:lnTo>
                <a:lnTo>
                  <a:pt x="279" y="211"/>
                </a:lnTo>
                <a:lnTo>
                  <a:pt x="282" y="209"/>
                </a:lnTo>
                <a:lnTo>
                  <a:pt x="285" y="205"/>
                </a:lnTo>
                <a:lnTo>
                  <a:pt x="289" y="201"/>
                </a:lnTo>
                <a:lnTo>
                  <a:pt x="292" y="196"/>
                </a:lnTo>
                <a:lnTo>
                  <a:pt x="295" y="193"/>
                </a:lnTo>
                <a:lnTo>
                  <a:pt x="302" y="183"/>
                </a:lnTo>
                <a:lnTo>
                  <a:pt x="308" y="176"/>
                </a:lnTo>
                <a:lnTo>
                  <a:pt x="315" y="168"/>
                </a:lnTo>
                <a:lnTo>
                  <a:pt x="321" y="160"/>
                </a:lnTo>
                <a:lnTo>
                  <a:pt x="329" y="152"/>
                </a:lnTo>
                <a:lnTo>
                  <a:pt x="333" y="147"/>
                </a:lnTo>
                <a:lnTo>
                  <a:pt x="338" y="141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732" name="Freeform 164"/>
          <p:cNvSpPr>
            <a:spLocks/>
          </p:cNvSpPr>
          <p:nvPr/>
        </p:nvSpPr>
        <p:spPr bwMode="auto">
          <a:xfrm>
            <a:off x="7878330" y="2392795"/>
            <a:ext cx="186170" cy="99580"/>
          </a:xfrm>
          <a:custGeom>
            <a:avLst/>
            <a:gdLst>
              <a:gd name="T0" fmla="*/ 467 w 468"/>
              <a:gd name="T1" fmla="*/ 6 h 261"/>
              <a:gd name="T2" fmla="*/ 468 w 468"/>
              <a:gd name="T3" fmla="*/ 15 h 261"/>
              <a:gd name="T4" fmla="*/ 466 w 468"/>
              <a:gd name="T5" fmla="*/ 23 h 261"/>
              <a:gd name="T6" fmla="*/ 460 w 468"/>
              <a:gd name="T7" fmla="*/ 32 h 261"/>
              <a:gd name="T8" fmla="*/ 450 w 468"/>
              <a:gd name="T9" fmla="*/ 39 h 261"/>
              <a:gd name="T10" fmla="*/ 439 w 468"/>
              <a:gd name="T11" fmla="*/ 46 h 261"/>
              <a:gd name="T12" fmla="*/ 431 w 468"/>
              <a:gd name="T13" fmla="*/ 58 h 261"/>
              <a:gd name="T14" fmla="*/ 422 w 468"/>
              <a:gd name="T15" fmla="*/ 70 h 261"/>
              <a:gd name="T16" fmla="*/ 414 w 468"/>
              <a:gd name="T17" fmla="*/ 80 h 261"/>
              <a:gd name="T18" fmla="*/ 407 w 468"/>
              <a:gd name="T19" fmla="*/ 91 h 261"/>
              <a:gd name="T20" fmla="*/ 403 w 468"/>
              <a:gd name="T21" fmla="*/ 102 h 261"/>
              <a:gd name="T22" fmla="*/ 399 w 468"/>
              <a:gd name="T23" fmla="*/ 113 h 261"/>
              <a:gd name="T24" fmla="*/ 393 w 468"/>
              <a:gd name="T25" fmla="*/ 120 h 261"/>
              <a:gd name="T26" fmla="*/ 387 w 468"/>
              <a:gd name="T27" fmla="*/ 126 h 261"/>
              <a:gd name="T28" fmla="*/ 382 w 468"/>
              <a:gd name="T29" fmla="*/ 136 h 261"/>
              <a:gd name="T30" fmla="*/ 376 w 468"/>
              <a:gd name="T31" fmla="*/ 145 h 261"/>
              <a:gd name="T32" fmla="*/ 367 w 468"/>
              <a:gd name="T33" fmla="*/ 154 h 261"/>
              <a:gd name="T34" fmla="*/ 358 w 468"/>
              <a:gd name="T35" fmla="*/ 162 h 261"/>
              <a:gd name="T36" fmla="*/ 355 w 468"/>
              <a:gd name="T37" fmla="*/ 172 h 261"/>
              <a:gd name="T38" fmla="*/ 347 w 468"/>
              <a:gd name="T39" fmla="*/ 181 h 261"/>
              <a:gd name="T40" fmla="*/ 339 w 468"/>
              <a:gd name="T41" fmla="*/ 190 h 261"/>
              <a:gd name="T42" fmla="*/ 334 w 468"/>
              <a:gd name="T43" fmla="*/ 201 h 261"/>
              <a:gd name="T44" fmla="*/ 331 w 468"/>
              <a:gd name="T45" fmla="*/ 212 h 261"/>
              <a:gd name="T46" fmla="*/ 324 w 468"/>
              <a:gd name="T47" fmla="*/ 218 h 261"/>
              <a:gd name="T48" fmla="*/ 318 w 468"/>
              <a:gd name="T49" fmla="*/ 224 h 261"/>
              <a:gd name="T50" fmla="*/ 314 w 468"/>
              <a:gd name="T51" fmla="*/ 233 h 261"/>
              <a:gd name="T52" fmla="*/ 310 w 468"/>
              <a:gd name="T53" fmla="*/ 243 h 261"/>
              <a:gd name="T54" fmla="*/ 304 w 468"/>
              <a:gd name="T55" fmla="*/ 247 h 261"/>
              <a:gd name="T56" fmla="*/ 297 w 468"/>
              <a:gd name="T57" fmla="*/ 249 h 261"/>
              <a:gd name="T58" fmla="*/ 292 w 468"/>
              <a:gd name="T59" fmla="*/ 255 h 261"/>
              <a:gd name="T60" fmla="*/ 286 w 468"/>
              <a:gd name="T61" fmla="*/ 261 h 261"/>
              <a:gd name="T62" fmla="*/ 277 w 468"/>
              <a:gd name="T63" fmla="*/ 261 h 261"/>
              <a:gd name="T64" fmla="*/ 265 w 468"/>
              <a:gd name="T65" fmla="*/ 255 h 261"/>
              <a:gd name="T66" fmla="*/ 255 w 468"/>
              <a:gd name="T67" fmla="*/ 247 h 261"/>
              <a:gd name="T68" fmla="*/ 245 w 468"/>
              <a:gd name="T69" fmla="*/ 237 h 261"/>
              <a:gd name="T70" fmla="*/ 230 w 468"/>
              <a:gd name="T71" fmla="*/ 216 h 261"/>
              <a:gd name="T72" fmla="*/ 215 w 468"/>
              <a:gd name="T73" fmla="*/ 196 h 261"/>
              <a:gd name="T74" fmla="*/ 199 w 468"/>
              <a:gd name="T75" fmla="*/ 183 h 261"/>
              <a:gd name="T76" fmla="*/ 177 w 468"/>
              <a:gd name="T77" fmla="*/ 172 h 261"/>
              <a:gd name="T78" fmla="*/ 154 w 468"/>
              <a:gd name="T79" fmla="*/ 161 h 261"/>
              <a:gd name="T80" fmla="*/ 106 w 468"/>
              <a:gd name="T81" fmla="*/ 139 h 261"/>
              <a:gd name="T82" fmla="*/ 82 w 468"/>
              <a:gd name="T83" fmla="*/ 127 h 261"/>
              <a:gd name="T84" fmla="*/ 58 w 468"/>
              <a:gd name="T85" fmla="*/ 114 h 261"/>
              <a:gd name="T86" fmla="*/ 39 w 468"/>
              <a:gd name="T87" fmla="*/ 98 h 261"/>
              <a:gd name="T88" fmla="*/ 21 w 468"/>
              <a:gd name="T89" fmla="*/ 82 h 261"/>
              <a:gd name="T90" fmla="*/ 7 w 468"/>
              <a:gd name="T91" fmla="*/ 72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68" h="261">
                <a:moveTo>
                  <a:pt x="466" y="0"/>
                </a:moveTo>
                <a:lnTo>
                  <a:pt x="467" y="6"/>
                </a:lnTo>
                <a:lnTo>
                  <a:pt x="468" y="11"/>
                </a:lnTo>
                <a:lnTo>
                  <a:pt x="468" y="15"/>
                </a:lnTo>
                <a:lnTo>
                  <a:pt x="467" y="20"/>
                </a:lnTo>
                <a:lnTo>
                  <a:pt x="466" y="23"/>
                </a:lnTo>
                <a:lnTo>
                  <a:pt x="463" y="27"/>
                </a:lnTo>
                <a:lnTo>
                  <a:pt x="460" y="32"/>
                </a:lnTo>
                <a:lnTo>
                  <a:pt x="455" y="35"/>
                </a:lnTo>
                <a:lnTo>
                  <a:pt x="450" y="39"/>
                </a:lnTo>
                <a:lnTo>
                  <a:pt x="445" y="43"/>
                </a:lnTo>
                <a:lnTo>
                  <a:pt x="439" y="46"/>
                </a:lnTo>
                <a:lnTo>
                  <a:pt x="434" y="52"/>
                </a:lnTo>
                <a:lnTo>
                  <a:pt x="431" y="58"/>
                </a:lnTo>
                <a:lnTo>
                  <a:pt x="427" y="64"/>
                </a:lnTo>
                <a:lnTo>
                  <a:pt x="422" y="70"/>
                </a:lnTo>
                <a:lnTo>
                  <a:pt x="419" y="75"/>
                </a:lnTo>
                <a:lnTo>
                  <a:pt x="414" y="80"/>
                </a:lnTo>
                <a:lnTo>
                  <a:pt x="410" y="85"/>
                </a:lnTo>
                <a:lnTo>
                  <a:pt x="407" y="91"/>
                </a:lnTo>
                <a:lnTo>
                  <a:pt x="404" y="96"/>
                </a:lnTo>
                <a:lnTo>
                  <a:pt x="403" y="102"/>
                </a:lnTo>
                <a:lnTo>
                  <a:pt x="400" y="108"/>
                </a:lnTo>
                <a:lnTo>
                  <a:pt x="399" y="113"/>
                </a:lnTo>
                <a:lnTo>
                  <a:pt x="396" y="117"/>
                </a:lnTo>
                <a:lnTo>
                  <a:pt x="393" y="120"/>
                </a:lnTo>
                <a:lnTo>
                  <a:pt x="390" y="122"/>
                </a:lnTo>
                <a:lnTo>
                  <a:pt x="387" y="126"/>
                </a:lnTo>
                <a:lnTo>
                  <a:pt x="385" y="131"/>
                </a:lnTo>
                <a:lnTo>
                  <a:pt x="382" y="136"/>
                </a:lnTo>
                <a:lnTo>
                  <a:pt x="380" y="140"/>
                </a:lnTo>
                <a:lnTo>
                  <a:pt x="376" y="145"/>
                </a:lnTo>
                <a:lnTo>
                  <a:pt x="372" y="149"/>
                </a:lnTo>
                <a:lnTo>
                  <a:pt x="367" y="154"/>
                </a:lnTo>
                <a:lnTo>
                  <a:pt x="362" y="157"/>
                </a:lnTo>
                <a:lnTo>
                  <a:pt x="358" y="162"/>
                </a:lnTo>
                <a:lnTo>
                  <a:pt x="356" y="167"/>
                </a:lnTo>
                <a:lnTo>
                  <a:pt x="355" y="172"/>
                </a:lnTo>
                <a:lnTo>
                  <a:pt x="351" y="177"/>
                </a:lnTo>
                <a:lnTo>
                  <a:pt x="347" y="181"/>
                </a:lnTo>
                <a:lnTo>
                  <a:pt x="343" y="185"/>
                </a:lnTo>
                <a:lnTo>
                  <a:pt x="339" y="190"/>
                </a:lnTo>
                <a:lnTo>
                  <a:pt x="337" y="196"/>
                </a:lnTo>
                <a:lnTo>
                  <a:pt x="334" y="201"/>
                </a:lnTo>
                <a:lnTo>
                  <a:pt x="333" y="207"/>
                </a:lnTo>
                <a:lnTo>
                  <a:pt x="331" y="212"/>
                </a:lnTo>
                <a:lnTo>
                  <a:pt x="327" y="215"/>
                </a:lnTo>
                <a:lnTo>
                  <a:pt x="324" y="218"/>
                </a:lnTo>
                <a:lnTo>
                  <a:pt x="321" y="220"/>
                </a:lnTo>
                <a:lnTo>
                  <a:pt x="318" y="224"/>
                </a:lnTo>
                <a:lnTo>
                  <a:pt x="316" y="228"/>
                </a:lnTo>
                <a:lnTo>
                  <a:pt x="314" y="233"/>
                </a:lnTo>
                <a:lnTo>
                  <a:pt x="312" y="239"/>
                </a:lnTo>
                <a:lnTo>
                  <a:pt x="310" y="243"/>
                </a:lnTo>
                <a:lnTo>
                  <a:pt x="306" y="245"/>
                </a:lnTo>
                <a:lnTo>
                  <a:pt x="304" y="247"/>
                </a:lnTo>
                <a:lnTo>
                  <a:pt x="300" y="248"/>
                </a:lnTo>
                <a:lnTo>
                  <a:pt x="297" y="249"/>
                </a:lnTo>
                <a:lnTo>
                  <a:pt x="294" y="251"/>
                </a:lnTo>
                <a:lnTo>
                  <a:pt x="292" y="255"/>
                </a:lnTo>
                <a:lnTo>
                  <a:pt x="288" y="259"/>
                </a:lnTo>
                <a:lnTo>
                  <a:pt x="286" y="261"/>
                </a:lnTo>
                <a:lnTo>
                  <a:pt x="282" y="261"/>
                </a:lnTo>
                <a:lnTo>
                  <a:pt x="277" y="261"/>
                </a:lnTo>
                <a:lnTo>
                  <a:pt x="271" y="259"/>
                </a:lnTo>
                <a:lnTo>
                  <a:pt x="265" y="255"/>
                </a:lnTo>
                <a:lnTo>
                  <a:pt x="259" y="251"/>
                </a:lnTo>
                <a:lnTo>
                  <a:pt x="255" y="247"/>
                </a:lnTo>
                <a:lnTo>
                  <a:pt x="250" y="242"/>
                </a:lnTo>
                <a:lnTo>
                  <a:pt x="245" y="237"/>
                </a:lnTo>
                <a:lnTo>
                  <a:pt x="238" y="226"/>
                </a:lnTo>
                <a:lnTo>
                  <a:pt x="230" y="216"/>
                </a:lnTo>
                <a:lnTo>
                  <a:pt x="223" y="206"/>
                </a:lnTo>
                <a:lnTo>
                  <a:pt x="215" y="196"/>
                </a:lnTo>
                <a:lnTo>
                  <a:pt x="207" y="189"/>
                </a:lnTo>
                <a:lnTo>
                  <a:pt x="199" y="183"/>
                </a:lnTo>
                <a:lnTo>
                  <a:pt x="188" y="177"/>
                </a:lnTo>
                <a:lnTo>
                  <a:pt x="177" y="172"/>
                </a:lnTo>
                <a:lnTo>
                  <a:pt x="166" y="167"/>
                </a:lnTo>
                <a:lnTo>
                  <a:pt x="154" y="161"/>
                </a:lnTo>
                <a:lnTo>
                  <a:pt x="130" y="150"/>
                </a:lnTo>
                <a:lnTo>
                  <a:pt x="106" y="139"/>
                </a:lnTo>
                <a:lnTo>
                  <a:pt x="94" y="133"/>
                </a:lnTo>
                <a:lnTo>
                  <a:pt x="82" y="127"/>
                </a:lnTo>
                <a:lnTo>
                  <a:pt x="70" y="121"/>
                </a:lnTo>
                <a:lnTo>
                  <a:pt x="58" y="114"/>
                </a:lnTo>
                <a:lnTo>
                  <a:pt x="48" y="107"/>
                </a:lnTo>
                <a:lnTo>
                  <a:pt x="39" y="98"/>
                </a:lnTo>
                <a:lnTo>
                  <a:pt x="30" y="91"/>
                </a:lnTo>
                <a:lnTo>
                  <a:pt x="21" y="82"/>
                </a:lnTo>
                <a:lnTo>
                  <a:pt x="14" y="78"/>
                </a:lnTo>
                <a:lnTo>
                  <a:pt x="7" y="72"/>
                </a:lnTo>
                <a:lnTo>
                  <a:pt x="0" y="68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733" name="Freeform 165"/>
          <p:cNvSpPr>
            <a:spLocks/>
          </p:cNvSpPr>
          <p:nvPr/>
        </p:nvSpPr>
        <p:spPr bwMode="auto">
          <a:xfrm>
            <a:off x="7966364" y="2407228"/>
            <a:ext cx="56285" cy="62057"/>
          </a:xfrm>
          <a:custGeom>
            <a:avLst/>
            <a:gdLst>
              <a:gd name="T0" fmla="*/ 1 w 141"/>
              <a:gd name="T1" fmla="*/ 166 h 166"/>
              <a:gd name="T2" fmla="*/ 0 w 141"/>
              <a:gd name="T3" fmla="*/ 166 h 166"/>
              <a:gd name="T4" fmla="*/ 1 w 141"/>
              <a:gd name="T5" fmla="*/ 166 h 166"/>
              <a:gd name="T6" fmla="*/ 1 w 141"/>
              <a:gd name="T7" fmla="*/ 165 h 166"/>
              <a:gd name="T8" fmla="*/ 2 w 141"/>
              <a:gd name="T9" fmla="*/ 165 h 166"/>
              <a:gd name="T10" fmla="*/ 8 w 141"/>
              <a:gd name="T11" fmla="*/ 158 h 166"/>
              <a:gd name="T12" fmla="*/ 18 w 141"/>
              <a:gd name="T13" fmla="*/ 149 h 166"/>
              <a:gd name="T14" fmla="*/ 27 w 141"/>
              <a:gd name="T15" fmla="*/ 141 h 166"/>
              <a:gd name="T16" fmla="*/ 35 w 141"/>
              <a:gd name="T17" fmla="*/ 132 h 166"/>
              <a:gd name="T18" fmla="*/ 43 w 141"/>
              <a:gd name="T19" fmla="*/ 123 h 166"/>
              <a:gd name="T20" fmla="*/ 49 w 141"/>
              <a:gd name="T21" fmla="*/ 114 h 166"/>
              <a:gd name="T22" fmla="*/ 55 w 141"/>
              <a:gd name="T23" fmla="*/ 103 h 166"/>
              <a:gd name="T24" fmla="*/ 61 w 141"/>
              <a:gd name="T25" fmla="*/ 95 h 166"/>
              <a:gd name="T26" fmla="*/ 66 w 141"/>
              <a:gd name="T27" fmla="*/ 85 h 166"/>
              <a:gd name="T28" fmla="*/ 71 w 141"/>
              <a:gd name="T29" fmla="*/ 77 h 166"/>
              <a:gd name="T30" fmla="*/ 76 w 141"/>
              <a:gd name="T31" fmla="*/ 67 h 166"/>
              <a:gd name="T32" fmla="*/ 82 w 141"/>
              <a:gd name="T33" fmla="*/ 60 h 166"/>
              <a:gd name="T34" fmla="*/ 88 w 141"/>
              <a:gd name="T35" fmla="*/ 54 h 166"/>
              <a:gd name="T36" fmla="*/ 95 w 141"/>
              <a:gd name="T37" fmla="*/ 48 h 166"/>
              <a:gd name="T38" fmla="*/ 103 w 141"/>
              <a:gd name="T39" fmla="*/ 43 h 166"/>
              <a:gd name="T40" fmla="*/ 111 w 141"/>
              <a:gd name="T41" fmla="*/ 37 h 166"/>
              <a:gd name="T42" fmla="*/ 118 w 141"/>
              <a:gd name="T43" fmla="*/ 31 h 166"/>
              <a:gd name="T44" fmla="*/ 123 w 141"/>
              <a:gd name="T45" fmla="*/ 25 h 166"/>
              <a:gd name="T46" fmla="*/ 126 w 141"/>
              <a:gd name="T47" fmla="*/ 18 h 166"/>
              <a:gd name="T48" fmla="*/ 130 w 141"/>
              <a:gd name="T49" fmla="*/ 10 h 166"/>
              <a:gd name="T50" fmla="*/ 134 w 141"/>
              <a:gd name="T51" fmla="*/ 3 h 166"/>
              <a:gd name="T52" fmla="*/ 135 w 141"/>
              <a:gd name="T53" fmla="*/ 2 h 166"/>
              <a:gd name="T54" fmla="*/ 136 w 141"/>
              <a:gd name="T55" fmla="*/ 1 h 166"/>
              <a:gd name="T56" fmla="*/ 138 w 141"/>
              <a:gd name="T57" fmla="*/ 0 h 166"/>
              <a:gd name="T58" fmla="*/ 141 w 141"/>
              <a:gd name="T59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41" h="166">
                <a:moveTo>
                  <a:pt x="1" y="166"/>
                </a:moveTo>
                <a:lnTo>
                  <a:pt x="0" y="166"/>
                </a:lnTo>
                <a:lnTo>
                  <a:pt x="1" y="166"/>
                </a:lnTo>
                <a:lnTo>
                  <a:pt x="1" y="165"/>
                </a:lnTo>
                <a:lnTo>
                  <a:pt x="2" y="165"/>
                </a:lnTo>
                <a:lnTo>
                  <a:pt x="8" y="158"/>
                </a:lnTo>
                <a:lnTo>
                  <a:pt x="18" y="149"/>
                </a:lnTo>
                <a:lnTo>
                  <a:pt x="27" y="141"/>
                </a:lnTo>
                <a:lnTo>
                  <a:pt x="35" y="132"/>
                </a:lnTo>
                <a:lnTo>
                  <a:pt x="43" y="123"/>
                </a:lnTo>
                <a:lnTo>
                  <a:pt x="49" y="114"/>
                </a:lnTo>
                <a:lnTo>
                  <a:pt x="55" y="103"/>
                </a:lnTo>
                <a:lnTo>
                  <a:pt x="61" y="95"/>
                </a:lnTo>
                <a:lnTo>
                  <a:pt x="66" y="85"/>
                </a:lnTo>
                <a:lnTo>
                  <a:pt x="71" y="77"/>
                </a:lnTo>
                <a:lnTo>
                  <a:pt x="76" y="67"/>
                </a:lnTo>
                <a:lnTo>
                  <a:pt x="82" y="60"/>
                </a:lnTo>
                <a:lnTo>
                  <a:pt x="88" y="54"/>
                </a:lnTo>
                <a:lnTo>
                  <a:pt x="95" y="48"/>
                </a:lnTo>
                <a:lnTo>
                  <a:pt x="103" y="43"/>
                </a:lnTo>
                <a:lnTo>
                  <a:pt x="111" y="37"/>
                </a:lnTo>
                <a:lnTo>
                  <a:pt x="118" y="31"/>
                </a:lnTo>
                <a:lnTo>
                  <a:pt x="123" y="25"/>
                </a:lnTo>
                <a:lnTo>
                  <a:pt x="126" y="18"/>
                </a:lnTo>
                <a:lnTo>
                  <a:pt x="130" y="10"/>
                </a:lnTo>
                <a:lnTo>
                  <a:pt x="134" y="3"/>
                </a:lnTo>
                <a:lnTo>
                  <a:pt x="135" y="2"/>
                </a:lnTo>
                <a:lnTo>
                  <a:pt x="136" y="1"/>
                </a:lnTo>
                <a:lnTo>
                  <a:pt x="138" y="0"/>
                </a:lnTo>
                <a:lnTo>
                  <a:pt x="141" y="0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734" name="Freeform 166"/>
          <p:cNvSpPr>
            <a:spLocks/>
          </p:cNvSpPr>
          <p:nvPr/>
        </p:nvSpPr>
        <p:spPr bwMode="auto">
          <a:xfrm>
            <a:off x="7938944" y="2414444"/>
            <a:ext cx="30306" cy="34636"/>
          </a:xfrm>
          <a:custGeom>
            <a:avLst/>
            <a:gdLst>
              <a:gd name="T0" fmla="*/ 0 w 76"/>
              <a:gd name="T1" fmla="*/ 90 h 90"/>
              <a:gd name="T2" fmla="*/ 8 w 76"/>
              <a:gd name="T3" fmla="*/ 81 h 90"/>
              <a:gd name="T4" fmla="*/ 17 w 76"/>
              <a:gd name="T5" fmla="*/ 70 h 90"/>
              <a:gd name="T6" fmla="*/ 25 w 76"/>
              <a:gd name="T7" fmla="*/ 61 h 90"/>
              <a:gd name="T8" fmla="*/ 39 w 76"/>
              <a:gd name="T9" fmla="*/ 45 h 90"/>
              <a:gd name="T10" fmla="*/ 51 w 76"/>
              <a:gd name="T11" fmla="*/ 29 h 90"/>
              <a:gd name="T12" fmla="*/ 59 w 76"/>
              <a:gd name="T13" fmla="*/ 18 h 90"/>
              <a:gd name="T14" fmla="*/ 68 w 76"/>
              <a:gd name="T15" fmla="*/ 9 h 90"/>
              <a:gd name="T16" fmla="*/ 76 w 76"/>
              <a:gd name="T17" fmla="*/ 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6" h="90">
                <a:moveTo>
                  <a:pt x="0" y="90"/>
                </a:moveTo>
                <a:lnTo>
                  <a:pt x="8" y="81"/>
                </a:lnTo>
                <a:lnTo>
                  <a:pt x="17" y="70"/>
                </a:lnTo>
                <a:lnTo>
                  <a:pt x="25" y="61"/>
                </a:lnTo>
                <a:lnTo>
                  <a:pt x="39" y="45"/>
                </a:lnTo>
                <a:lnTo>
                  <a:pt x="51" y="29"/>
                </a:lnTo>
                <a:lnTo>
                  <a:pt x="59" y="18"/>
                </a:lnTo>
                <a:lnTo>
                  <a:pt x="68" y="9"/>
                </a:lnTo>
                <a:lnTo>
                  <a:pt x="76" y="0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735" name="Freeform 167"/>
          <p:cNvSpPr>
            <a:spLocks/>
          </p:cNvSpPr>
          <p:nvPr/>
        </p:nvSpPr>
        <p:spPr bwMode="auto">
          <a:xfrm>
            <a:off x="8009659" y="2475058"/>
            <a:ext cx="1444" cy="1443"/>
          </a:xfrm>
          <a:custGeom>
            <a:avLst/>
            <a:gdLst>
              <a:gd name="T0" fmla="*/ 2 w 2"/>
              <a:gd name="T1" fmla="*/ 0 h 1"/>
              <a:gd name="T2" fmla="*/ 1 w 2"/>
              <a:gd name="T3" fmla="*/ 0 h 1"/>
              <a:gd name="T4" fmla="*/ 1 w 2"/>
              <a:gd name="T5" fmla="*/ 1 h 1"/>
              <a:gd name="T6" fmla="*/ 0 w 2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1">
                <a:moveTo>
                  <a:pt x="2" y="0"/>
                </a:move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736" name="Freeform 168"/>
          <p:cNvSpPr>
            <a:spLocks/>
          </p:cNvSpPr>
          <p:nvPr/>
        </p:nvSpPr>
        <p:spPr bwMode="auto">
          <a:xfrm>
            <a:off x="8237682" y="2410114"/>
            <a:ext cx="63500" cy="56285"/>
          </a:xfrm>
          <a:custGeom>
            <a:avLst/>
            <a:gdLst>
              <a:gd name="T0" fmla="*/ 0 w 158"/>
              <a:gd name="T1" fmla="*/ 0 h 148"/>
              <a:gd name="T2" fmla="*/ 13 w 158"/>
              <a:gd name="T3" fmla="*/ 7 h 148"/>
              <a:gd name="T4" fmla="*/ 24 w 158"/>
              <a:gd name="T5" fmla="*/ 14 h 148"/>
              <a:gd name="T6" fmla="*/ 35 w 158"/>
              <a:gd name="T7" fmla="*/ 23 h 148"/>
              <a:gd name="T8" fmla="*/ 44 w 158"/>
              <a:gd name="T9" fmla="*/ 31 h 148"/>
              <a:gd name="T10" fmla="*/ 52 w 158"/>
              <a:gd name="T11" fmla="*/ 40 h 148"/>
              <a:gd name="T12" fmla="*/ 60 w 158"/>
              <a:gd name="T13" fmla="*/ 49 h 148"/>
              <a:gd name="T14" fmla="*/ 70 w 158"/>
              <a:gd name="T15" fmla="*/ 65 h 148"/>
              <a:gd name="T16" fmla="*/ 81 w 158"/>
              <a:gd name="T17" fmla="*/ 80 h 148"/>
              <a:gd name="T18" fmla="*/ 90 w 158"/>
              <a:gd name="T19" fmla="*/ 94 h 148"/>
              <a:gd name="T20" fmla="*/ 100 w 158"/>
              <a:gd name="T21" fmla="*/ 107 h 148"/>
              <a:gd name="T22" fmla="*/ 107 w 158"/>
              <a:gd name="T23" fmla="*/ 117 h 148"/>
              <a:gd name="T24" fmla="*/ 116 w 158"/>
              <a:gd name="T25" fmla="*/ 124 h 148"/>
              <a:gd name="T26" fmla="*/ 124 w 158"/>
              <a:gd name="T27" fmla="*/ 132 h 148"/>
              <a:gd name="T28" fmla="*/ 135 w 158"/>
              <a:gd name="T29" fmla="*/ 139 h 148"/>
              <a:gd name="T30" fmla="*/ 146 w 158"/>
              <a:gd name="T31" fmla="*/ 144 h 148"/>
              <a:gd name="T32" fmla="*/ 158 w 158"/>
              <a:gd name="T33" fmla="*/ 148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58" h="148">
                <a:moveTo>
                  <a:pt x="0" y="0"/>
                </a:moveTo>
                <a:lnTo>
                  <a:pt x="13" y="7"/>
                </a:lnTo>
                <a:lnTo>
                  <a:pt x="24" y="14"/>
                </a:lnTo>
                <a:lnTo>
                  <a:pt x="35" y="23"/>
                </a:lnTo>
                <a:lnTo>
                  <a:pt x="44" y="31"/>
                </a:lnTo>
                <a:lnTo>
                  <a:pt x="52" y="40"/>
                </a:lnTo>
                <a:lnTo>
                  <a:pt x="60" y="49"/>
                </a:lnTo>
                <a:lnTo>
                  <a:pt x="70" y="65"/>
                </a:lnTo>
                <a:lnTo>
                  <a:pt x="81" y="80"/>
                </a:lnTo>
                <a:lnTo>
                  <a:pt x="90" y="94"/>
                </a:lnTo>
                <a:lnTo>
                  <a:pt x="100" y="107"/>
                </a:lnTo>
                <a:lnTo>
                  <a:pt x="107" y="117"/>
                </a:lnTo>
                <a:lnTo>
                  <a:pt x="116" y="124"/>
                </a:lnTo>
                <a:lnTo>
                  <a:pt x="124" y="132"/>
                </a:lnTo>
                <a:lnTo>
                  <a:pt x="135" y="139"/>
                </a:lnTo>
                <a:lnTo>
                  <a:pt x="146" y="144"/>
                </a:lnTo>
                <a:lnTo>
                  <a:pt x="158" y="148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737" name="Freeform 169"/>
          <p:cNvSpPr>
            <a:spLocks/>
          </p:cNvSpPr>
          <p:nvPr/>
        </p:nvSpPr>
        <p:spPr bwMode="auto">
          <a:xfrm>
            <a:off x="8200160" y="2446194"/>
            <a:ext cx="27421" cy="31750"/>
          </a:xfrm>
          <a:custGeom>
            <a:avLst/>
            <a:gdLst>
              <a:gd name="T0" fmla="*/ 2 w 72"/>
              <a:gd name="T1" fmla="*/ 0 h 79"/>
              <a:gd name="T2" fmla="*/ 0 w 72"/>
              <a:gd name="T3" fmla="*/ 5 h 79"/>
              <a:gd name="T4" fmla="*/ 0 w 72"/>
              <a:gd name="T5" fmla="*/ 8 h 79"/>
              <a:gd name="T6" fmla="*/ 0 w 72"/>
              <a:gd name="T7" fmla="*/ 12 h 79"/>
              <a:gd name="T8" fmla="*/ 1 w 72"/>
              <a:gd name="T9" fmla="*/ 15 h 79"/>
              <a:gd name="T10" fmla="*/ 3 w 72"/>
              <a:gd name="T11" fmla="*/ 18 h 79"/>
              <a:gd name="T12" fmla="*/ 8 w 72"/>
              <a:gd name="T13" fmla="*/ 24 h 79"/>
              <a:gd name="T14" fmla="*/ 14 w 72"/>
              <a:gd name="T15" fmla="*/ 29 h 79"/>
              <a:gd name="T16" fmla="*/ 22 w 72"/>
              <a:gd name="T17" fmla="*/ 32 h 79"/>
              <a:gd name="T18" fmla="*/ 29 w 72"/>
              <a:gd name="T19" fmla="*/ 37 h 79"/>
              <a:gd name="T20" fmla="*/ 37 w 72"/>
              <a:gd name="T21" fmla="*/ 41 h 79"/>
              <a:gd name="T22" fmla="*/ 44 w 72"/>
              <a:gd name="T23" fmla="*/ 47 h 79"/>
              <a:gd name="T24" fmla="*/ 52 w 72"/>
              <a:gd name="T25" fmla="*/ 53 h 79"/>
              <a:gd name="T26" fmla="*/ 58 w 72"/>
              <a:gd name="T27" fmla="*/ 59 h 79"/>
              <a:gd name="T28" fmla="*/ 63 w 72"/>
              <a:gd name="T29" fmla="*/ 66 h 79"/>
              <a:gd name="T30" fmla="*/ 67 w 72"/>
              <a:gd name="T31" fmla="*/ 72 h 79"/>
              <a:gd name="T32" fmla="*/ 72 w 72"/>
              <a:gd name="T33" fmla="*/ 79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2" h="79">
                <a:moveTo>
                  <a:pt x="2" y="0"/>
                </a:moveTo>
                <a:lnTo>
                  <a:pt x="0" y="5"/>
                </a:lnTo>
                <a:lnTo>
                  <a:pt x="0" y="8"/>
                </a:lnTo>
                <a:lnTo>
                  <a:pt x="0" y="12"/>
                </a:lnTo>
                <a:lnTo>
                  <a:pt x="1" y="15"/>
                </a:lnTo>
                <a:lnTo>
                  <a:pt x="3" y="18"/>
                </a:lnTo>
                <a:lnTo>
                  <a:pt x="8" y="24"/>
                </a:lnTo>
                <a:lnTo>
                  <a:pt x="14" y="29"/>
                </a:lnTo>
                <a:lnTo>
                  <a:pt x="22" y="32"/>
                </a:lnTo>
                <a:lnTo>
                  <a:pt x="29" y="37"/>
                </a:lnTo>
                <a:lnTo>
                  <a:pt x="37" y="41"/>
                </a:lnTo>
                <a:lnTo>
                  <a:pt x="44" y="47"/>
                </a:lnTo>
                <a:lnTo>
                  <a:pt x="52" y="53"/>
                </a:lnTo>
                <a:lnTo>
                  <a:pt x="58" y="59"/>
                </a:lnTo>
                <a:lnTo>
                  <a:pt x="63" y="66"/>
                </a:lnTo>
                <a:lnTo>
                  <a:pt x="67" y="72"/>
                </a:lnTo>
                <a:lnTo>
                  <a:pt x="72" y="79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738" name="Freeform 170"/>
          <p:cNvSpPr>
            <a:spLocks/>
          </p:cNvSpPr>
          <p:nvPr/>
        </p:nvSpPr>
        <p:spPr bwMode="auto">
          <a:xfrm>
            <a:off x="8051512" y="2408671"/>
            <a:ext cx="64943" cy="60614"/>
          </a:xfrm>
          <a:custGeom>
            <a:avLst/>
            <a:gdLst>
              <a:gd name="T0" fmla="*/ 11 w 161"/>
              <a:gd name="T1" fmla="*/ 0 h 162"/>
              <a:gd name="T2" fmla="*/ 7 w 161"/>
              <a:gd name="T3" fmla="*/ 6 h 162"/>
              <a:gd name="T4" fmla="*/ 3 w 161"/>
              <a:gd name="T5" fmla="*/ 11 h 162"/>
              <a:gd name="T6" fmla="*/ 1 w 161"/>
              <a:gd name="T7" fmla="*/ 16 h 162"/>
              <a:gd name="T8" fmla="*/ 0 w 161"/>
              <a:gd name="T9" fmla="*/ 21 h 162"/>
              <a:gd name="T10" fmla="*/ 0 w 161"/>
              <a:gd name="T11" fmla="*/ 26 h 162"/>
              <a:gd name="T12" fmla="*/ 1 w 161"/>
              <a:gd name="T13" fmla="*/ 30 h 162"/>
              <a:gd name="T14" fmla="*/ 5 w 161"/>
              <a:gd name="T15" fmla="*/ 36 h 162"/>
              <a:gd name="T16" fmla="*/ 9 w 161"/>
              <a:gd name="T17" fmla="*/ 42 h 162"/>
              <a:gd name="T18" fmla="*/ 17 w 161"/>
              <a:gd name="T19" fmla="*/ 48 h 162"/>
              <a:gd name="T20" fmla="*/ 25 w 161"/>
              <a:gd name="T21" fmla="*/ 53 h 162"/>
              <a:gd name="T22" fmla="*/ 33 w 161"/>
              <a:gd name="T23" fmla="*/ 59 h 162"/>
              <a:gd name="T24" fmla="*/ 42 w 161"/>
              <a:gd name="T25" fmla="*/ 64 h 162"/>
              <a:gd name="T26" fmla="*/ 52 w 161"/>
              <a:gd name="T27" fmla="*/ 69 h 162"/>
              <a:gd name="T28" fmla="*/ 60 w 161"/>
              <a:gd name="T29" fmla="*/ 74 h 162"/>
              <a:gd name="T30" fmla="*/ 68 w 161"/>
              <a:gd name="T31" fmla="*/ 79 h 162"/>
              <a:gd name="T32" fmla="*/ 83 w 161"/>
              <a:gd name="T33" fmla="*/ 87 h 162"/>
              <a:gd name="T34" fmla="*/ 95 w 161"/>
              <a:gd name="T35" fmla="*/ 97 h 162"/>
              <a:gd name="T36" fmla="*/ 107 w 161"/>
              <a:gd name="T37" fmla="*/ 106 h 162"/>
              <a:gd name="T38" fmla="*/ 119 w 161"/>
              <a:gd name="T39" fmla="*/ 116 h 162"/>
              <a:gd name="T40" fmla="*/ 130 w 161"/>
              <a:gd name="T41" fmla="*/ 127 h 162"/>
              <a:gd name="T42" fmla="*/ 141 w 161"/>
              <a:gd name="T43" fmla="*/ 138 h 162"/>
              <a:gd name="T44" fmla="*/ 152 w 161"/>
              <a:gd name="T45" fmla="*/ 150 h 162"/>
              <a:gd name="T46" fmla="*/ 161 w 161"/>
              <a:gd name="T47" fmla="*/ 162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61" h="162">
                <a:moveTo>
                  <a:pt x="11" y="0"/>
                </a:moveTo>
                <a:lnTo>
                  <a:pt x="7" y="6"/>
                </a:lnTo>
                <a:lnTo>
                  <a:pt x="3" y="11"/>
                </a:lnTo>
                <a:lnTo>
                  <a:pt x="1" y="16"/>
                </a:lnTo>
                <a:lnTo>
                  <a:pt x="0" y="21"/>
                </a:lnTo>
                <a:lnTo>
                  <a:pt x="0" y="26"/>
                </a:lnTo>
                <a:lnTo>
                  <a:pt x="1" y="30"/>
                </a:lnTo>
                <a:lnTo>
                  <a:pt x="5" y="36"/>
                </a:lnTo>
                <a:lnTo>
                  <a:pt x="9" y="42"/>
                </a:lnTo>
                <a:lnTo>
                  <a:pt x="17" y="48"/>
                </a:lnTo>
                <a:lnTo>
                  <a:pt x="25" y="53"/>
                </a:lnTo>
                <a:lnTo>
                  <a:pt x="33" y="59"/>
                </a:lnTo>
                <a:lnTo>
                  <a:pt x="42" y="64"/>
                </a:lnTo>
                <a:lnTo>
                  <a:pt x="52" y="69"/>
                </a:lnTo>
                <a:lnTo>
                  <a:pt x="60" y="74"/>
                </a:lnTo>
                <a:lnTo>
                  <a:pt x="68" y="79"/>
                </a:lnTo>
                <a:lnTo>
                  <a:pt x="83" y="87"/>
                </a:lnTo>
                <a:lnTo>
                  <a:pt x="95" y="97"/>
                </a:lnTo>
                <a:lnTo>
                  <a:pt x="107" y="106"/>
                </a:lnTo>
                <a:lnTo>
                  <a:pt x="119" y="116"/>
                </a:lnTo>
                <a:lnTo>
                  <a:pt x="130" y="127"/>
                </a:lnTo>
                <a:lnTo>
                  <a:pt x="141" y="138"/>
                </a:lnTo>
                <a:lnTo>
                  <a:pt x="152" y="150"/>
                </a:lnTo>
                <a:lnTo>
                  <a:pt x="161" y="162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739" name="Freeform 171"/>
          <p:cNvSpPr>
            <a:spLocks/>
          </p:cNvSpPr>
          <p:nvPr/>
        </p:nvSpPr>
        <p:spPr bwMode="auto">
          <a:xfrm>
            <a:off x="8031307" y="2441864"/>
            <a:ext cx="50511" cy="41853"/>
          </a:xfrm>
          <a:custGeom>
            <a:avLst/>
            <a:gdLst>
              <a:gd name="T0" fmla="*/ 0 w 126"/>
              <a:gd name="T1" fmla="*/ 0 h 110"/>
              <a:gd name="T2" fmla="*/ 5 w 126"/>
              <a:gd name="T3" fmla="*/ 10 h 110"/>
              <a:gd name="T4" fmla="*/ 11 w 126"/>
              <a:gd name="T5" fmla="*/ 21 h 110"/>
              <a:gd name="T6" fmla="*/ 18 w 126"/>
              <a:gd name="T7" fmla="*/ 31 h 110"/>
              <a:gd name="T8" fmla="*/ 25 w 126"/>
              <a:gd name="T9" fmla="*/ 39 h 110"/>
              <a:gd name="T10" fmla="*/ 34 w 126"/>
              <a:gd name="T11" fmla="*/ 49 h 110"/>
              <a:gd name="T12" fmla="*/ 46 w 126"/>
              <a:gd name="T13" fmla="*/ 58 h 110"/>
              <a:gd name="T14" fmla="*/ 57 w 126"/>
              <a:gd name="T15" fmla="*/ 69 h 110"/>
              <a:gd name="T16" fmla="*/ 69 w 126"/>
              <a:gd name="T17" fmla="*/ 78 h 110"/>
              <a:gd name="T18" fmla="*/ 82 w 126"/>
              <a:gd name="T19" fmla="*/ 86 h 110"/>
              <a:gd name="T20" fmla="*/ 94 w 126"/>
              <a:gd name="T21" fmla="*/ 93 h 110"/>
              <a:gd name="T22" fmla="*/ 105 w 126"/>
              <a:gd name="T23" fmla="*/ 101 h 110"/>
              <a:gd name="T24" fmla="*/ 117 w 126"/>
              <a:gd name="T25" fmla="*/ 105 h 110"/>
              <a:gd name="T26" fmla="*/ 126 w 126"/>
              <a:gd name="T27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6" h="110">
                <a:moveTo>
                  <a:pt x="0" y="0"/>
                </a:moveTo>
                <a:lnTo>
                  <a:pt x="5" y="10"/>
                </a:lnTo>
                <a:lnTo>
                  <a:pt x="11" y="21"/>
                </a:lnTo>
                <a:lnTo>
                  <a:pt x="18" y="31"/>
                </a:lnTo>
                <a:lnTo>
                  <a:pt x="25" y="39"/>
                </a:lnTo>
                <a:lnTo>
                  <a:pt x="34" y="49"/>
                </a:lnTo>
                <a:lnTo>
                  <a:pt x="46" y="58"/>
                </a:lnTo>
                <a:lnTo>
                  <a:pt x="57" y="69"/>
                </a:lnTo>
                <a:lnTo>
                  <a:pt x="69" y="78"/>
                </a:lnTo>
                <a:lnTo>
                  <a:pt x="82" y="86"/>
                </a:lnTo>
                <a:lnTo>
                  <a:pt x="94" y="93"/>
                </a:lnTo>
                <a:lnTo>
                  <a:pt x="105" y="101"/>
                </a:lnTo>
                <a:lnTo>
                  <a:pt x="117" y="105"/>
                </a:lnTo>
                <a:lnTo>
                  <a:pt x="126" y="110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740" name="Freeform 172"/>
          <p:cNvSpPr>
            <a:spLocks/>
          </p:cNvSpPr>
          <p:nvPr/>
        </p:nvSpPr>
        <p:spPr bwMode="auto">
          <a:xfrm>
            <a:off x="8217478" y="2428876"/>
            <a:ext cx="31750" cy="30306"/>
          </a:xfrm>
          <a:custGeom>
            <a:avLst/>
            <a:gdLst>
              <a:gd name="T0" fmla="*/ 0 w 79"/>
              <a:gd name="T1" fmla="*/ 0 h 77"/>
              <a:gd name="T2" fmla="*/ 3 w 79"/>
              <a:gd name="T3" fmla="*/ 6 h 77"/>
              <a:gd name="T4" fmla="*/ 8 w 79"/>
              <a:gd name="T5" fmla="*/ 11 h 77"/>
              <a:gd name="T6" fmla="*/ 13 w 79"/>
              <a:gd name="T7" fmla="*/ 15 h 77"/>
              <a:gd name="T8" fmla="*/ 19 w 79"/>
              <a:gd name="T9" fmla="*/ 20 h 77"/>
              <a:gd name="T10" fmla="*/ 25 w 79"/>
              <a:gd name="T11" fmla="*/ 25 h 77"/>
              <a:gd name="T12" fmla="*/ 36 w 79"/>
              <a:gd name="T13" fmla="*/ 31 h 77"/>
              <a:gd name="T14" fmla="*/ 47 w 79"/>
              <a:gd name="T15" fmla="*/ 38 h 77"/>
              <a:gd name="T16" fmla="*/ 56 w 79"/>
              <a:gd name="T17" fmla="*/ 47 h 77"/>
              <a:gd name="T18" fmla="*/ 62 w 79"/>
              <a:gd name="T19" fmla="*/ 52 h 77"/>
              <a:gd name="T20" fmla="*/ 67 w 79"/>
              <a:gd name="T21" fmla="*/ 56 h 77"/>
              <a:gd name="T22" fmla="*/ 72 w 79"/>
              <a:gd name="T23" fmla="*/ 64 h 77"/>
              <a:gd name="T24" fmla="*/ 76 w 79"/>
              <a:gd name="T25" fmla="*/ 70 h 77"/>
              <a:gd name="T26" fmla="*/ 79 w 79"/>
              <a:gd name="T27" fmla="*/ 77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9" h="77">
                <a:moveTo>
                  <a:pt x="0" y="0"/>
                </a:moveTo>
                <a:lnTo>
                  <a:pt x="3" y="6"/>
                </a:lnTo>
                <a:lnTo>
                  <a:pt x="8" y="11"/>
                </a:lnTo>
                <a:lnTo>
                  <a:pt x="13" y="15"/>
                </a:lnTo>
                <a:lnTo>
                  <a:pt x="19" y="20"/>
                </a:lnTo>
                <a:lnTo>
                  <a:pt x="25" y="25"/>
                </a:lnTo>
                <a:lnTo>
                  <a:pt x="36" y="31"/>
                </a:lnTo>
                <a:lnTo>
                  <a:pt x="47" y="38"/>
                </a:lnTo>
                <a:lnTo>
                  <a:pt x="56" y="47"/>
                </a:lnTo>
                <a:lnTo>
                  <a:pt x="62" y="52"/>
                </a:lnTo>
                <a:lnTo>
                  <a:pt x="67" y="56"/>
                </a:lnTo>
                <a:lnTo>
                  <a:pt x="72" y="64"/>
                </a:lnTo>
                <a:lnTo>
                  <a:pt x="76" y="70"/>
                </a:lnTo>
                <a:lnTo>
                  <a:pt x="79" y="77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741" name="Freeform 173"/>
          <p:cNvSpPr>
            <a:spLocks/>
          </p:cNvSpPr>
          <p:nvPr/>
        </p:nvSpPr>
        <p:spPr bwMode="auto">
          <a:xfrm>
            <a:off x="7907194" y="2420217"/>
            <a:ext cx="18761" cy="18761"/>
          </a:xfrm>
          <a:custGeom>
            <a:avLst/>
            <a:gdLst>
              <a:gd name="T0" fmla="*/ 0 w 50"/>
              <a:gd name="T1" fmla="*/ 47 h 47"/>
              <a:gd name="T2" fmla="*/ 1 w 50"/>
              <a:gd name="T3" fmla="*/ 44 h 47"/>
              <a:gd name="T4" fmla="*/ 3 w 50"/>
              <a:gd name="T5" fmla="*/ 39 h 47"/>
              <a:gd name="T6" fmla="*/ 4 w 50"/>
              <a:gd name="T7" fmla="*/ 35 h 47"/>
              <a:gd name="T8" fmla="*/ 7 w 50"/>
              <a:gd name="T9" fmla="*/ 30 h 47"/>
              <a:gd name="T10" fmla="*/ 10 w 50"/>
              <a:gd name="T11" fmla="*/ 27 h 47"/>
              <a:gd name="T12" fmla="*/ 13 w 50"/>
              <a:gd name="T13" fmla="*/ 23 h 47"/>
              <a:gd name="T14" fmla="*/ 18 w 50"/>
              <a:gd name="T15" fmla="*/ 18 h 47"/>
              <a:gd name="T16" fmla="*/ 23 w 50"/>
              <a:gd name="T17" fmla="*/ 15 h 47"/>
              <a:gd name="T18" fmla="*/ 30 w 50"/>
              <a:gd name="T19" fmla="*/ 10 h 47"/>
              <a:gd name="T20" fmla="*/ 39 w 50"/>
              <a:gd name="T21" fmla="*/ 5 h 47"/>
              <a:gd name="T22" fmla="*/ 50 w 50"/>
              <a:gd name="T23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0" h="47">
                <a:moveTo>
                  <a:pt x="0" y="47"/>
                </a:moveTo>
                <a:lnTo>
                  <a:pt x="1" y="44"/>
                </a:lnTo>
                <a:lnTo>
                  <a:pt x="3" y="39"/>
                </a:lnTo>
                <a:lnTo>
                  <a:pt x="4" y="35"/>
                </a:lnTo>
                <a:lnTo>
                  <a:pt x="7" y="30"/>
                </a:lnTo>
                <a:lnTo>
                  <a:pt x="10" y="27"/>
                </a:lnTo>
                <a:lnTo>
                  <a:pt x="13" y="23"/>
                </a:lnTo>
                <a:lnTo>
                  <a:pt x="18" y="18"/>
                </a:lnTo>
                <a:lnTo>
                  <a:pt x="23" y="15"/>
                </a:lnTo>
                <a:lnTo>
                  <a:pt x="30" y="10"/>
                </a:lnTo>
                <a:lnTo>
                  <a:pt x="39" y="5"/>
                </a:lnTo>
                <a:lnTo>
                  <a:pt x="50" y="0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742" name="Freeform 174"/>
          <p:cNvSpPr>
            <a:spLocks/>
          </p:cNvSpPr>
          <p:nvPr/>
        </p:nvSpPr>
        <p:spPr bwMode="auto">
          <a:xfrm>
            <a:off x="8200159" y="2407227"/>
            <a:ext cx="41853" cy="41853"/>
          </a:xfrm>
          <a:custGeom>
            <a:avLst/>
            <a:gdLst>
              <a:gd name="T0" fmla="*/ 0 w 106"/>
              <a:gd name="T1" fmla="*/ 105 h 109"/>
              <a:gd name="T2" fmla="*/ 6 w 106"/>
              <a:gd name="T3" fmla="*/ 107 h 109"/>
              <a:gd name="T4" fmla="*/ 12 w 106"/>
              <a:gd name="T5" fmla="*/ 109 h 109"/>
              <a:gd name="T6" fmla="*/ 17 w 106"/>
              <a:gd name="T7" fmla="*/ 107 h 109"/>
              <a:gd name="T8" fmla="*/ 23 w 106"/>
              <a:gd name="T9" fmla="*/ 106 h 109"/>
              <a:gd name="T10" fmla="*/ 28 w 106"/>
              <a:gd name="T11" fmla="*/ 103 h 109"/>
              <a:gd name="T12" fmla="*/ 33 w 106"/>
              <a:gd name="T13" fmla="*/ 99 h 109"/>
              <a:gd name="T14" fmla="*/ 36 w 106"/>
              <a:gd name="T15" fmla="*/ 94 h 109"/>
              <a:gd name="T16" fmla="*/ 45 w 106"/>
              <a:gd name="T17" fmla="*/ 83 h 109"/>
              <a:gd name="T18" fmla="*/ 52 w 106"/>
              <a:gd name="T19" fmla="*/ 71 h 109"/>
              <a:gd name="T20" fmla="*/ 59 w 106"/>
              <a:gd name="T21" fmla="*/ 58 h 109"/>
              <a:gd name="T22" fmla="*/ 68 w 106"/>
              <a:gd name="T23" fmla="*/ 45 h 109"/>
              <a:gd name="T24" fmla="*/ 72 w 106"/>
              <a:gd name="T25" fmla="*/ 35 h 109"/>
              <a:gd name="T26" fmla="*/ 78 w 106"/>
              <a:gd name="T27" fmla="*/ 27 h 109"/>
              <a:gd name="T28" fmla="*/ 84 w 106"/>
              <a:gd name="T29" fmla="*/ 18 h 109"/>
              <a:gd name="T30" fmla="*/ 92 w 106"/>
              <a:gd name="T31" fmla="*/ 11 h 109"/>
              <a:gd name="T32" fmla="*/ 99 w 106"/>
              <a:gd name="T33" fmla="*/ 5 h 109"/>
              <a:gd name="T34" fmla="*/ 106 w 106"/>
              <a:gd name="T35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06" h="109">
                <a:moveTo>
                  <a:pt x="0" y="105"/>
                </a:moveTo>
                <a:lnTo>
                  <a:pt x="6" y="107"/>
                </a:lnTo>
                <a:lnTo>
                  <a:pt x="12" y="109"/>
                </a:lnTo>
                <a:lnTo>
                  <a:pt x="17" y="107"/>
                </a:lnTo>
                <a:lnTo>
                  <a:pt x="23" y="106"/>
                </a:lnTo>
                <a:lnTo>
                  <a:pt x="28" y="103"/>
                </a:lnTo>
                <a:lnTo>
                  <a:pt x="33" y="99"/>
                </a:lnTo>
                <a:lnTo>
                  <a:pt x="36" y="94"/>
                </a:lnTo>
                <a:lnTo>
                  <a:pt x="45" y="83"/>
                </a:lnTo>
                <a:lnTo>
                  <a:pt x="52" y="71"/>
                </a:lnTo>
                <a:lnTo>
                  <a:pt x="59" y="58"/>
                </a:lnTo>
                <a:lnTo>
                  <a:pt x="68" y="45"/>
                </a:lnTo>
                <a:lnTo>
                  <a:pt x="72" y="35"/>
                </a:lnTo>
                <a:lnTo>
                  <a:pt x="78" y="27"/>
                </a:lnTo>
                <a:lnTo>
                  <a:pt x="84" y="18"/>
                </a:lnTo>
                <a:lnTo>
                  <a:pt x="92" y="11"/>
                </a:lnTo>
                <a:lnTo>
                  <a:pt x="99" y="5"/>
                </a:lnTo>
                <a:lnTo>
                  <a:pt x="106" y="0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743" name="Freeform 175"/>
          <p:cNvSpPr>
            <a:spLocks/>
          </p:cNvSpPr>
          <p:nvPr/>
        </p:nvSpPr>
        <p:spPr bwMode="auto">
          <a:xfrm>
            <a:off x="8158308" y="2430319"/>
            <a:ext cx="43295" cy="62057"/>
          </a:xfrm>
          <a:custGeom>
            <a:avLst/>
            <a:gdLst>
              <a:gd name="T0" fmla="*/ 109 w 109"/>
              <a:gd name="T1" fmla="*/ 0 h 163"/>
              <a:gd name="T2" fmla="*/ 106 w 109"/>
              <a:gd name="T3" fmla="*/ 12 h 163"/>
              <a:gd name="T4" fmla="*/ 104 w 109"/>
              <a:gd name="T5" fmla="*/ 22 h 163"/>
              <a:gd name="T6" fmla="*/ 100 w 109"/>
              <a:gd name="T7" fmla="*/ 33 h 163"/>
              <a:gd name="T8" fmla="*/ 95 w 109"/>
              <a:gd name="T9" fmla="*/ 42 h 163"/>
              <a:gd name="T10" fmla="*/ 89 w 109"/>
              <a:gd name="T11" fmla="*/ 52 h 163"/>
              <a:gd name="T12" fmla="*/ 83 w 109"/>
              <a:gd name="T13" fmla="*/ 62 h 163"/>
              <a:gd name="T14" fmla="*/ 74 w 109"/>
              <a:gd name="T15" fmla="*/ 75 h 163"/>
              <a:gd name="T16" fmla="*/ 63 w 109"/>
              <a:gd name="T17" fmla="*/ 88 h 163"/>
              <a:gd name="T18" fmla="*/ 52 w 109"/>
              <a:gd name="T19" fmla="*/ 100 h 163"/>
              <a:gd name="T20" fmla="*/ 40 w 109"/>
              <a:gd name="T21" fmla="*/ 112 h 163"/>
              <a:gd name="T22" fmla="*/ 31 w 109"/>
              <a:gd name="T23" fmla="*/ 122 h 163"/>
              <a:gd name="T24" fmla="*/ 23 w 109"/>
              <a:gd name="T25" fmla="*/ 133 h 163"/>
              <a:gd name="T26" fmla="*/ 15 w 109"/>
              <a:gd name="T27" fmla="*/ 143 h 163"/>
              <a:gd name="T28" fmla="*/ 6 w 109"/>
              <a:gd name="T29" fmla="*/ 153 h 163"/>
              <a:gd name="T30" fmla="*/ 0 w 109"/>
              <a:gd name="T31" fmla="*/ 163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09" h="163">
                <a:moveTo>
                  <a:pt x="109" y="0"/>
                </a:moveTo>
                <a:lnTo>
                  <a:pt x="106" y="12"/>
                </a:lnTo>
                <a:lnTo>
                  <a:pt x="104" y="22"/>
                </a:lnTo>
                <a:lnTo>
                  <a:pt x="100" y="33"/>
                </a:lnTo>
                <a:lnTo>
                  <a:pt x="95" y="42"/>
                </a:lnTo>
                <a:lnTo>
                  <a:pt x="89" y="52"/>
                </a:lnTo>
                <a:lnTo>
                  <a:pt x="83" y="62"/>
                </a:lnTo>
                <a:lnTo>
                  <a:pt x="74" y="75"/>
                </a:lnTo>
                <a:lnTo>
                  <a:pt x="63" y="88"/>
                </a:lnTo>
                <a:lnTo>
                  <a:pt x="52" y="100"/>
                </a:lnTo>
                <a:lnTo>
                  <a:pt x="40" y="112"/>
                </a:lnTo>
                <a:lnTo>
                  <a:pt x="31" y="122"/>
                </a:lnTo>
                <a:lnTo>
                  <a:pt x="23" y="133"/>
                </a:lnTo>
                <a:lnTo>
                  <a:pt x="15" y="143"/>
                </a:lnTo>
                <a:lnTo>
                  <a:pt x="6" y="153"/>
                </a:lnTo>
                <a:lnTo>
                  <a:pt x="0" y="163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744" name="Freeform 176"/>
          <p:cNvSpPr>
            <a:spLocks/>
          </p:cNvSpPr>
          <p:nvPr/>
        </p:nvSpPr>
        <p:spPr bwMode="auto">
          <a:xfrm>
            <a:off x="8129443" y="2434649"/>
            <a:ext cx="28864" cy="41852"/>
          </a:xfrm>
          <a:custGeom>
            <a:avLst/>
            <a:gdLst>
              <a:gd name="T0" fmla="*/ 72 w 72"/>
              <a:gd name="T1" fmla="*/ 0 h 109"/>
              <a:gd name="T2" fmla="*/ 66 w 72"/>
              <a:gd name="T3" fmla="*/ 7 h 109"/>
              <a:gd name="T4" fmla="*/ 59 w 72"/>
              <a:gd name="T5" fmla="*/ 16 h 109"/>
              <a:gd name="T6" fmla="*/ 53 w 72"/>
              <a:gd name="T7" fmla="*/ 24 h 109"/>
              <a:gd name="T8" fmla="*/ 47 w 72"/>
              <a:gd name="T9" fmla="*/ 33 h 109"/>
              <a:gd name="T10" fmla="*/ 39 w 72"/>
              <a:gd name="T11" fmla="*/ 45 h 109"/>
              <a:gd name="T12" fmla="*/ 31 w 72"/>
              <a:gd name="T13" fmla="*/ 57 h 109"/>
              <a:gd name="T14" fmla="*/ 24 w 72"/>
              <a:gd name="T15" fmla="*/ 69 h 109"/>
              <a:gd name="T16" fmla="*/ 17 w 72"/>
              <a:gd name="T17" fmla="*/ 82 h 109"/>
              <a:gd name="T18" fmla="*/ 9 w 72"/>
              <a:gd name="T19" fmla="*/ 96 h 109"/>
              <a:gd name="T20" fmla="*/ 0 w 72"/>
              <a:gd name="T21" fmla="*/ 109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2" h="109">
                <a:moveTo>
                  <a:pt x="72" y="0"/>
                </a:moveTo>
                <a:lnTo>
                  <a:pt x="66" y="7"/>
                </a:lnTo>
                <a:lnTo>
                  <a:pt x="59" y="16"/>
                </a:lnTo>
                <a:lnTo>
                  <a:pt x="53" y="24"/>
                </a:lnTo>
                <a:lnTo>
                  <a:pt x="47" y="33"/>
                </a:lnTo>
                <a:lnTo>
                  <a:pt x="39" y="45"/>
                </a:lnTo>
                <a:lnTo>
                  <a:pt x="31" y="57"/>
                </a:lnTo>
                <a:lnTo>
                  <a:pt x="24" y="69"/>
                </a:lnTo>
                <a:lnTo>
                  <a:pt x="17" y="82"/>
                </a:lnTo>
                <a:lnTo>
                  <a:pt x="9" y="96"/>
                </a:lnTo>
                <a:lnTo>
                  <a:pt x="0" y="109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745" name="Freeform 177"/>
          <p:cNvSpPr>
            <a:spLocks/>
          </p:cNvSpPr>
          <p:nvPr/>
        </p:nvSpPr>
        <p:spPr bwMode="auto">
          <a:xfrm>
            <a:off x="8158308" y="2430319"/>
            <a:ext cx="43295" cy="62057"/>
          </a:xfrm>
          <a:custGeom>
            <a:avLst/>
            <a:gdLst>
              <a:gd name="T0" fmla="*/ 109 w 109"/>
              <a:gd name="T1" fmla="*/ 0 h 163"/>
              <a:gd name="T2" fmla="*/ 106 w 109"/>
              <a:gd name="T3" fmla="*/ 12 h 163"/>
              <a:gd name="T4" fmla="*/ 104 w 109"/>
              <a:gd name="T5" fmla="*/ 22 h 163"/>
              <a:gd name="T6" fmla="*/ 100 w 109"/>
              <a:gd name="T7" fmla="*/ 33 h 163"/>
              <a:gd name="T8" fmla="*/ 95 w 109"/>
              <a:gd name="T9" fmla="*/ 42 h 163"/>
              <a:gd name="T10" fmla="*/ 89 w 109"/>
              <a:gd name="T11" fmla="*/ 52 h 163"/>
              <a:gd name="T12" fmla="*/ 83 w 109"/>
              <a:gd name="T13" fmla="*/ 62 h 163"/>
              <a:gd name="T14" fmla="*/ 74 w 109"/>
              <a:gd name="T15" fmla="*/ 75 h 163"/>
              <a:gd name="T16" fmla="*/ 63 w 109"/>
              <a:gd name="T17" fmla="*/ 88 h 163"/>
              <a:gd name="T18" fmla="*/ 52 w 109"/>
              <a:gd name="T19" fmla="*/ 100 h 163"/>
              <a:gd name="T20" fmla="*/ 40 w 109"/>
              <a:gd name="T21" fmla="*/ 112 h 163"/>
              <a:gd name="T22" fmla="*/ 31 w 109"/>
              <a:gd name="T23" fmla="*/ 122 h 163"/>
              <a:gd name="T24" fmla="*/ 23 w 109"/>
              <a:gd name="T25" fmla="*/ 133 h 163"/>
              <a:gd name="T26" fmla="*/ 15 w 109"/>
              <a:gd name="T27" fmla="*/ 143 h 163"/>
              <a:gd name="T28" fmla="*/ 6 w 109"/>
              <a:gd name="T29" fmla="*/ 153 h 163"/>
              <a:gd name="T30" fmla="*/ 0 w 109"/>
              <a:gd name="T31" fmla="*/ 163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09" h="163">
                <a:moveTo>
                  <a:pt x="109" y="0"/>
                </a:moveTo>
                <a:lnTo>
                  <a:pt x="106" y="12"/>
                </a:lnTo>
                <a:lnTo>
                  <a:pt x="104" y="22"/>
                </a:lnTo>
                <a:lnTo>
                  <a:pt x="100" y="33"/>
                </a:lnTo>
                <a:lnTo>
                  <a:pt x="95" y="42"/>
                </a:lnTo>
                <a:lnTo>
                  <a:pt x="89" y="52"/>
                </a:lnTo>
                <a:lnTo>
                  <a:pt x="83" y="62"/>
                </a:lnTo>
                <a:lnTo>
                  <a:pt x="74" y="75"/>
                </a:lnTo>
                <a:lnTo>
                  <a:pt x="63" y="88"/>
                </a:lnTo>
                <a:lnTo>
                  <a:pt x="52" y="100"/>
                </a:lnTo>
                <a:lnTo>
                  <a:pt x="40" y="112"/>
                </a:lnTo>
                <a:lnTo>
                  <a:pt x="31" y="122"/>
                </a:lnTo>
                <a:lnTo>
                  <a:pt x="23" y="133"/>
                </a:lnTo>
                <a:lnTo>
                  <a:pt x="15" y="143"/>
                </a:lnTo>
                <a:lnTo>
                  <a:pt x="6" y="153"/>
                </a:lnTo>
                <a:lnTo>
                  <a:pt x="0" y="163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746" name="Freeform 178"/>
          <p:cNvSpPr>
            <a:spLocks/>
          </p:cNvSpPr>
          <p:nvPr/>
        </p:nvSpPr>
        <p:spPr bwMode="auto">
          <a:xfrm>
            <a:off x="8129443" y="2434649"/>
            <a:ext cx="28864" cy="41852"/>
          </a:xfrm>
          <a:custGeom>
            <a:avLst/>
            <a:gdLst>
              <a:gd name="T0" fmla="*/ 72 w 72"/>
              <a:gd name="T1" fmla="*/ 0 h 109"/>
              <a:gd name="T2" fmla="*/ 66 w 72"/>
              <a:gd name="T3" fmla="*/ 7 h 109"/>
              <a:gd name="T4" fmla="*/ 59 w 72"/>
              <a:gd name="T5" fmla="*/ 16 h 109"/>
              <a:gd name="T6" fmla="*/ 53 w 72"/>
              <a:gd name="T7" fmla="*/ 24 h 109"/>
              <a:gd name="T8" fmla="*/ 47 w 72"/>
              <a:gd name="T9" fmla="*/ 33 h 109"/>
              <a:gd name="T10" fmla="*/ 39 w 72"/>
              <a:gd name="T11" fmla="*/ 45 h 109"/>
              <a:gd name="T12" fmla="*/ 31 w 72"/>
              <a:gd name="T13" fmla="*/ 57 h 109"/>
              <a:gd name="T14" fmla="*/ 24 w 72"/>
              <a:gd name="T15" fmla="*/ 69 h 109"/>
              <a:gd name="T16" fmla="*/ 17 w 72"/>
              <a:gd name="T17" fmla="*/ 82 h 109"/>
              <a:gd name="T18" fmla="*/ 9 w 72"/>
              <a:gd name="T19" fmla="*/ 96 h 109"/>
              <a:gd name="T20" fmla="*/ 0 w 72"/>
              <a:gd name="T21" fmla="*/ 109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2" h="109">
                <a:moveTo>
                  <a:pt x="72" y="0"/>
                </a:moveTo>
                <a:lnTo>
                  <a:pt x="66" y="7"/>
                </a:lnTo>
                <a:lnTo>
                  <a:pt x="59" y="16"/>
                </a:lnTo>
                <a:lnTo>
                  <a:pt x="53" y="24"/>
                </a:lnTo>
                <a:lnTo>
                  <a:pt x="47" y="33"/>
                </a:lnTo>
                <a:lnTo>
                  <a:pt x="39" y="45"/>
                </a:lnTo>
                <a:lnTo>
                  <a:pt x="31" y="57"/>
                </a:lnTo>
                <a:lnTo>
                  <a:pt x="24" y="69"/>
                </a:lnTo>
                <a:lnTo>
                  <a:pt x="17" y="82"/>
                </a:lnTo>
                <a:lnTo>
                  <a:pt x="9" y="96"/>
                </a:lnTo>
                <a:lnTo>
                  <a:pt x="0" y="109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747" name="Freeform 179"/>
          <p:cNvSpPr>
            <a:spLocks/>
          </p:cNvSpPr>
          <p:nvPr/>
        </p:nvSpPr>
        <p:spPr bwMode="auto">
          <a:xfrm>
            <a:off x="8347364" y="2384136"/>
            <a:ext cx="134216" cy="80818"/>
          </a:xfrm>
          <a:custGeom>
            <a:avLst/>
            <a:gdLst>
              <a:gd name="T0" fmla="*/ 0 w 338"/>
              <a:gd name="T1" fmla="*/ 0 h 212"/>
              <a:gd name="T2" fmla="*/ 6 w 338"/>
              <a:gd name="T3" fmla="*/ 3 h 212"/>
              <a:gd name="T4" fmla="*/ 11 w 338"/>
              <a:gd name="T5" fmla="*/ 7 h 212"/>
              <a:gd name="T6" fmla="*/ 14 w 338"/>
              <a:gd name="T7" fmla="*/ 10 h 212"/>
              <a:gd name="T8" fmla="*/ 29 w 338"/>
              <a:gd name="T9" fmla="*/ 23 h 212"/>
              <a:gd name="T10" fmla="*/ 41 w 338"/>
              <a:gd name="T11" fmla="*/ 35 h 212"/>
              <a:gd name="T12" fmla="*/ 55 w 338"/>
              <a:gd name="T13" fmla="*/ 47 h 212"/>
              <a:gd name="T14" fmla="*/ 71 w 338"/>
              <a:gd name="T15" fmla="*/ 59 h 212"/>
              <a:gd name="T16" fmla="*/ 89 w 338"/>
              <a:gd name="T17" fmla="*/ 72 h 212"/>
              <a:gd name="T18" fmla="*/ 107 w 338"/>
              <a:gd name="T19" fmla="*/ 84 h 212"/>
              <a:gd name="T20" fmla="*/ 125 w 338"/>
              <a:gd name="T21" fmla="*/ 97 h 212"/>
              <a:gd name="T22" fmla="*/ 145 w 338"/>
              <a:gd name="T23" fmla="*/ 108 h 212"/>
              <a:gd name="T24" fmla="*/ 168 w 338"/>
              <a:gd name="T25" fmla="*/ 124 h 212"/>
              <a:gd name="T26" fmla="*/ 189 w 338"/>
              <a:gd name="T27" fmla="*/ 138 h 212"/>
              <a:gd name="T28" fmla="*/ 209 w 338"/>
              <a:gd name="T29" fmla="*/ 153 h 212"/>
              <a:gd name="T30" fmla="*/ 217 w 338"/>
              <a:gd name="T31" fmla="*/ 158 h 212"/>
              <a:gd name="T32" fmla="*/ 226 w 338"/>
              <a:gd name="T33" fmla="*/ 163 h 212"/>
              <a:gd name="T34" fmla="*/ 233 w 338"/>
              <a:gd name="T35" fmla="*/ 169 h 212"/>
              <a:gd name="T36" fmla="*/ 240 w 338"/>
              <a:gd name="T37" fmla="*/ 177 h 212"/>
              <a:gd name="T38" fmla="*/ 245 w 338"/>
              <a:gd name="T39" fmla="*/ 183 h 212"/>
              <a:gd name="T40" fmla="*/ 250 w 338"/>
              <a:gd name="T41" fmla="*/ 189 h 212"/>
              <a:gd name="T42" fmla="*/ 254 w 338"/>
              <a:gd name="T43" fmla="*/ 195 h 212"/>
              <a:gd name="T44" fmla="*/ 259 w 338"/>
              <a:gd name="T45" fmla="*/ 201 h 212"/>
              <a:gd name="T46" fmla="*/ 263 w 338"/>
              <a:gd name="T47" fmla="*/ 206 h 212"/>
              <a:gd name="T48" fmla="*/ 268 w 338"/>
              <a:gd name="T49" fmla="*/ 210 h 212"/>
              <a:gd name="T50" fmla="*/ 271 w 338"/>
              <a:gd name="T51" fmla="*/ 212 h 212"/>
              <a:gd name="T52" fmla="*/ 275 w 338"/>
              <a:gd name="T53" fmla="*/ 212 h 212"/>
              <a:gd name="T54" fmla="*/ 279 w 338"/>
              <a:gd name="T55" fmla="*/ 211 h 212"/>
              <a:gd name="T56" fmla="*/ 281 w 338"/>
              <a:gd name="T57" fmla="*/ 208 h 212"/>
              <a:gd name="T58" fmla="*/ 285 w 338"/>
              <a:gd name="T59" fmla="*/ 206 h 212"/>
              <a:gd name="T60" fmla="*/ 288 w 338"/>
              <a:gd name="T61" fmla="*/ 201 h 212"/>
              <a:gd name="T62" fmla="*/ 292 w 338"/>
              <a:gd name="T63" fmla="*/ 198 h 212"/>
              <a:gd name="T64" fmla="*/ 294 w 338"/>
              <a:gd name="T65" fmla="*/ 193 h 212"/>
              <a:gd name="T66" fmla="*/ 302 w 338"/>
              <a:gd name="T67" fmla="*/ 183 h 212"/>
              <a:gd name="T68" fmla="*/ 308 w 338"/>
              <a:gd name="T69" fmla="*/ 176 h 212"/>
              <a:gd name="T70" fmla="*/ 315 w 338"/>
              <a:gd name="T71" fmla="*/ 167 h 212"/>
              <a:gd name="T72" fmla="*/ 321 w 338"/>
              <a:gd name="T73" fmla="*/ 160 h 212"/>
              <a:gd name="T74" fmla="*/ 328 w 338"/>
              <a:gd name="T75" fmla="*/ 152 h 212"/>
              <a:gd name="T76" fmla="*/ 333 w 338"/>
              <a:gd name="T77" fmla="*/ 147 h 212"/>
              <a:gd name="T78" fmla="*/ 338 w 338"/>
              <a:gd name="T79" fmla="*/ 141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38" h="212">
                <a:moveTo>
                  <a:pt x="0" y="0"/>
                </a:moveTo>
                <a:lnTo>
                  <a:pt x="6" y="3"/>
                </a:lnTo>
                <a:lnTo>
                  <a:pt x="11" y="7"/>
                </a:lnTo>
                <a:lnTo>
                  <a:pt x="14" y="10"/>
                </a:lnTo>
                <a:lnTo>
                  <a:pt x="29" y="23"/>
                </a:lnTo>
                <a:lnTo>
                  <a:pt x="41" y="35"/>
                </a:lnTo>
                <a:lnTo>
                  <a:pt x="55" y="47"/>
                </a:lnTo>
                <a:lnTo>
                  <a:pt x="71" y="59"/>
                </a:lnTo>
                <a:lnTo>
                  <a:pt x="89" y="72"/>
                </a:lnTo>
                <a:lnTo>
                  <a:pt x="107" y="84"/>
                </a:lnTo>
                <a:lnTo>
                  <a:pt x="125" y="97"/>
                </a:lnTo>
                <a:lnTo>
                  <a:pt x="145" y="108"/>
                </a:lnTo>
                <a:lnTo>
                  <a:pt x="168" y="124"/>
                </a:lnTo>
                <a:lnTo>
                  <a:pt x="189" y="138"/>
                </a:lnTo>
                <a:lnTo>
                  <a:pt x="209" y="153"/>
                </a:lnTo>
                <a:lnTo>
                  <a:pt x="217" y="158"/>
                </a:lnTo>
                <a:lnTo>
                  <a:pt x="226" y="163"/>
                </a:lnTo>
                <a:lnTo>
                  <a:pt x="233" y="169"/>
                </a:lnTo>
                <a:lnTo>
                  <a:pt x="240" y="177"/>
                </a:lnTo>
                <a:lnTo>
                  <a:pt x="245" y="183"/>
                </a:lnTo>
                <a:lnTo>
                  <a:pt x="250" y="189"/>
                </a:lnTo>
                <a:lnTo>
                  <a:pt x="254" y="195"/>
                </a:lnTo>
                <a:lnTo>
                  <a:pt x="259" y="201"/>
                </a:lnTo>
                <a:lnTo>
                  <a:pt x="263" y="206"/>
                </a:lnTo>
                <a:lnTo>
                  <a:pt x="268" y="210"/>
                </a:lnTo>
                <a:lnTo>
                  <a:pt x="271" y="212"/>
                </a:lnTo>
                <a:lnTo>
                  <a:pt x="275" y="212"/>
                </a:lnTo>
                <a:lnTo>
                  <a:pt x="279" y="211"/>
                </a:lnTo>
                <a:lnTo>
                  <a:pt x="281" y="208"/>
                </a:lnTo>
                <a:lnTo>
                  <a:pt x="285" y="206"/>
                </a:lnTo>
                <a:lnTo>
                  <a:pt x="288" y="201"/>
                </a:lnTo>
                <a:lnTo>
                  <a:pt x="292" y="198"/>
                </a:lnTo>
                <a:lnTo>
                  <a:pt x="294" y="193"/>
                </a:lnTo>
                <a:lnTo>
                  <a:pt x="302" y="183"/>
                </a:lnTo>
                <a:lnTo>
                  <a:pt x="308" y="176"/>
                </a:lnTo>
                <a:lnTo>
                  <a:pt x="315" y="167"/>
                </a:lnTo>
                <a:lnTo>
                  <a:pt x="321" y="160"/>
                </a:lnTo>
                <a:lnTo>
                  <a:pt x="328" y="152"/>
                </a:lnTo>
                <a:lnTo>
                  <a:pt x="333" y="147"/>
                </a:lnTo>
                <a:lnTo>
                  <a:pt x="338" y="141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748" name="Freeform 180"/>
          <p:cNvSpPr>
            <a:spLocks/>
          </p:cNvSpPr>
          <p:nvPr/>
        </p:nvSpPr>
        <p:spPr bwMode="auto">
          <a:xfrm>
            <a:off x="8161194" y="2384136"/>
            <a:ext cx="186170" cy="99580"/>
          </a:xfrm>
          <a:custGeom>
            <a:avLst/>
            <a:gdLst>
              <a:gd name="T0" fmla="*/ 466 w 468"/>
              <a:gd name="T1" fmla="*/ 5 h 261"/>
              <a:gd name="T2" fmla="*/ 468 w 468"/>
              <a:gd name="T3" fmla="*/ 15 h 261"/>
              <a:gd name="T4" fmla="*/ 466 w 468"/>
              <a:gd name="T5" fmla="*/ 22 h 261"/>
              <a:gd name="T6" fmla="*/ 459 w 468"/>
              <a:gd name="T7" fmla="*/ 31 h 261"/>
              <a:gd name="T8" fmla="*/ 449 w 468"/>
              <a:gd name="T9" fmla="*/ 38 h 261"/>
              <a:gd name="T10" fmla="*/ 440 w 468"/>
              <a:gd name="T11" fmla="*/ 46 h 261"/>
              <a:gd name="T12" fmla="*/ 430 w 468"/>
              <a:gd name="T13" fmla="*/ 57 h 261"/>
              <a:gd name="T14" fmla="*/ 422 w 468"/>
              <a:gd name="T15" fmla="*/ 69 h 261"/>
              <a:gd name="T16" fmla="*/ 414 w 468"/>
              <a:gd name="T17" fmla="*/ 79 h 261"/>
              <a:gd name="T18" fmla="*/ 406 w 468"/>
              <a:gd name="T19" fmla="*/ 90 h 261"/>
              <a:gd name="T20" fmla="*/ 402 w 468"/>
              <a:gd name="T21" fmla="*/ 102 h 261"/>
              <a:gd name="T22" fmla="*/ 399 w 468"/>
              <a:gd name="T23" fmla="*/ 113 h 261"/>
              <a:gd name="T24" fmla="*/ 393 w 468"/>
              <a:gd name="T25" fmla="*/ 119 h 261"/>
              <a:gd name="T26" fmla="*/ 387 w 468"/>
              <a:gd name="T27" fmla="*/ 126 h 261"/>
              <a:gd name="T28" fmla="*/ 382 w 468"/>
              <a:gd name="T29" fmla="*/ 134 h 261"/>
              <a:gd name="T30" fmla="*/ 377 w 468"/>
              <a:gd name="T31" fmla="*/ 144 h 261"/>
              <a:gd name="T32" fmla="*/ 366 w 468"/>
              <a:gd name="T33" fmla="*/ 152 h 261"/>
              <a:gd name="T34" fmla="*/ 358 w 468"/>
              <a:gd name="T35" fmla="*/ 161 h 261"/>
              <a:gd name="T36" fmla="*/ 354 w 468"/>
              <a:gd name="T37" fmla="*/ 171 h 261"/>
              <a:gd name="T38" fmla="*/ 347 w 468"/>
              <a:gd name="T39" fmla="*/ 180 h 261"/>
              <a:gd name="T40" fmla="*/ 338 w 468"/>
              <a:gd name="T41" fmla="*/ 190 h 261"/>
              <a:gd name="T42" fmla="*/ 334 w 468"/>
              <a:gd name="T43" fmla="*/ 201 h 261"/>
              <a:gd name="T44" fmla="*/ 330 w 468"/>
              <a:gd name="T45" fmla="*/ 210 h 261"/>
              <a:gd name="T46" fmla="*/ 324 w 468"/>
              <a:gd name="T47" fmla="*/ 216 h 261"/>
              <a:gd name="T48" fmla="*/ 318 w 468"/>
              <a:gd name="T49" fmla="*/ 222 h 261"/>
              <a:gd name="T50" fmla="*/ 313 w 468"/>
              <a:gd name="T51" fmla="*/ 233 h 261"/>
              <a:gd name="T52" fmla="*/ 310 w 468"/>
              <a:gd name="T53" fmla="*/ 243 h 261"/>
              <a:gd name="T54" fmla="*/ 303 w 468"/>
              <a:gd name="T55" fmla="*/ 247 h 261"/>
              <a:gd name="T56" fmla="*/ 296 w 468"/>
              <a:gd name="T57" fmla="*/ 249 h 261"/>
              <a:gd name="T58" fmla="*/ 291 w 468"/>
              <a:gd name="T59" fmla="*/ 254 h 261"/>
              <a:gd name="T60" fmla="*/ 285 w 468"/>
              <a:gd name="T61" fmla="*/ 260 h 261"/>
              <a:gd name="T62" fmla="*/ 277 w 468"/>
              <a:gd name="T63" fmla="*/ 260 h 261"/>
              <a:gd name="T64" fmla="*/ 265 w 468"/>
              <a:gd name="T65" fmla="*/ 255 h 261"/>
              <a:gd name="T66" fmla="*/ 254 w 468"/>
              <a:gd name="T67" fmla="*/ 245 h 261"/>
              <a:gd name="T68" fmla="*/ 244 w 468"/>
              <a:gd name="T69" fmla="*/ 236 h 261"/>
              <a:gd name="T70" fmla="*/ 230 w 468"/>
              <a:gd name="T71" fmla="*/ 215 h 261"/>
              <a:gd name="T72" fmla="*/ 214 w 468"/>
              <a:gd name="T73" fmla="*/ 196 h 261"/>
              <a:gd name="T74" fmla="*/ 199 w 468"/>
              <a:gd name="T75" fmla="*/ 181 h 261"/>
              <a:gd name="T76" fmla="*/ 177 w 468"/>
              <a:gd name="T77" fmla="*/ 171 h 261"/>
              <a:gd name="T78" fmla="*/ 154 w 468"/>
              <a:gd name="T79" fmla="*/ 161 h 261"/>
              <a:gd name="T80" fmla="*/ 107 w 468"/>
              <a:gd name="T81" fmla="*/ 138 h 261"/>
              <a:gd name="T82" fmla="*/ 82 w 468"/>
              <a:gd name="T83" fmla="*/ 127 h 261"/>
              <a:gd name="T84" fmla="*/ 57 w 468"/>
              <a:gd name="T85" fmla="*/ 114 h 261"/>
              <a:gd name="T86" fmla="*/ 38 w 468"/>
              <a:gd name="T87" fmla="*/ 98 h 261"/>
              <a:gd name="T88" fmla="*/ 20 w 468"/>
              <a:gd name="T89" fmla="*/ 82 h 261"/>
              <a:gd name="T90" fmla="*/ 7 w 468"/>
              <a:gd name="T91" fmla="*/ 72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68" h="261">
                <a:moveTo>
                  <a:pt x="465" y="0"/>
                </a:moveTo>
                <a:lnTo>
                  <a:pt x="466" y="5"/>
                </a:lnTo>
                <a:lnTo>
                  <a:pt x="468" y="10"/>
                </a:lnTo>
                <a:lnTo>
                  <a:pt x="468" y="15"/>
                </a:lnTo>
                <a:lnTo>
                  <a:pt x="468" y="19"/>
                </a:lnTo>
                <a:lnTo>
                  <a:pt x="466" y="22"/>
                </a:lnTo>
                <a:lnTo>
                  <a:pt x="463" y="27"/>
                </a:lnTo>
                <a:lnTo>
                  <a:pt x="459" y="31"/>
                </a:lnTo>
                <a:lnTo>
                  <a:pt x="454" y="34"/>
                </a:lnTo>
                <a:lnTo>
                  <a:pt x="449" y="38"/>
                </a:lnTo>
                <a:lnTo>
                  <a:pt x="445" y="41"/>
                </a:lnTo>
                <a:lnTo>
                  <a:pt x="440" y="46"/>
                </a:lnTo>
                <a:lnTo>
                  <a:pt x="435" y="51"/>
                </a:lnTo>
                <a:lnTo>
                  <a:pt x="430" y="57"/>
                </a:lnTo>
                <a:lnTo>
                  <a:pt x="427" y="63"/>
                </a:lnTo>
                <a:lnTo>
                  <a:pt x="422" y="69"/>
                </a:lnTo>
                <a:lnTo>
                  <a:pt x="418" y="74"/>
                </a:lnTo>
                <a:lnTo>
                  <a:pt x="414" y="79"/>
                </a:lnTo>
                <a:lnTo>
                  <a:pt x="410" y="84"/>
                </a:lnTo>
                <a:lnTo>
                  <a:pt x="406" y="90"/>
                </a:lnTo>
                <a:lnTo>
                  <a:pt x="404" y="96"/>
                </a:lnTo>
                <a:lnTo>
                  <a:pt x="402" y="102"/>
                </a:lnTo>
                <a:lnTo>
                  <a:pt x="400" y="107"/>
                </a:lnTo>
                <a:lnTo>
                  <a:pt x="399" y="113"/>
                </a:lnTo>
                <a:lnTo>
                  <a:pt x="395" y="116"/>
                </a:lnTo>
                <a:lnTo>
                  <a:pt x="393" y="119"/>
                </a:lnTo>
                <a:lnTo>
                  <a:pt x="389" y="122"/>
                </a:lnTo>
                <a:lnTo>
                  <a:pt x="387" y="126"/>
                </a:lnTo>
                <a:lnTo>
                  <a:pt x="384" y="130"/>
                </a:lnTo>
                <a:lnTo>
                  <a:pt x="382" y="134"/>
                </a:lnTo>
                <a:lnTo>
                  <a:pt x="379" y="139"/>
                </a:lnTo>
                <a:lnTo>
                  <a:pt x="377" y="144"/>
                </a:lnTo>
                <a:lnTo>
                  <a:pt x="372" y="149"/>
                </a:lnTo>
                <a:lnTo>
                  <a:pt x="366" y="152"/>
                </a:lnTo>
                <a:lnTo>
                  <a:pt x="361" y="157"/>
                </a:lnTo>
                <a:lnTo>
                  <a:pt x="358" y="161"/>
                </a:lnTo>
                <a:lnTo>
                  <a:pt x="357" y="166"/>
                </a:lnTo>
                <a:lnTo>
                  <a:pt x="354" y="171"/>
                </a:lnTo>
                <a:lnTo>
                  <a:pt x="351" y="175"/>
                </a:lnTo>
                <a:lnTo>
                  <a:pt x="347" y="180"/>
                </a:lnTo>
                <a:lnTo>
                  <a:pt x="342" y="184"/>
                </a:lnTo>
                <a:lnTo>
                  <a:pt x="338" y="190"/>
                </a:lnTo>
                <a:lnTo>
                  <a:pt x="336" y="195"/>
                </a:lnTo>
                <a:lnTo>
                  <a:pt x="334" y="201"/>
                </a:lnTo>
                <a:lnTo>
                  <a:pt x="332" y="206"/>
                </a:lnTo>
                <a:lnTo>
                  <a:pt x="330" y="210"/>
                </a:lnTo>
                <a:lnTo>
                  <a:pt x="326" y="214"/>
                </a:lnTo>
                <a:lnTo>
                  <a:pt x="324" y="216"/>
                </a:lnTo>
                <a:lnTo>
                  <a:pt x="320" y="219"/>
                </a:lnTo>
                <a:lnTo>
                  <a:pt x="318" y="222"/>
                </a:lnTo>
                <a:lnTo>
                  <a:pt x="316" y="227"/>
                </a:lnTo>
                <a:lnTo>
                  <a:pt x="313" y="233"/>
                </a:lnTo>
                <a:lnTo>
                  <a:pt x="312" y="238"/>
                </a:lnTo>
                <a:lnTo>
                  <a:pt x="310" y="243"/>
                </a:lnTo>
                <a:lnTo>
                  <a:pt x="306" y="245"/>
                </a:lnTo>
                <a:lnTo>
                  <a:pt x="303" y="247"/>
                </a:lnTo>
                <a:lnTo>
                  <a:pt x="300" y="247"/>
                </a:lnTo>
                <a:lnTo>
                  <a:pt x="296" y="249"/>
                </a:lnTo>
                <a:lnTo>
                  <a:pt x="294" y="251"/>
                </a:lnTo>
                <a:lnTo>
                  <a:pt x="291" y="254"/>
                </a:lnTo>
                <a:lnTo>
                  <a:pt x="289" y="257"/>
                </a:lnTo>
                <a:lnTo>
                  <a:pt x="285" y="260"/>
                </a:lnTo>
                <a:lnTo>
                  <a:pt x="282" y="261"/>
                </a:lnTo>
                <a:lnTo>
                  <a:pt x="277" y="260"/>
                </a:lnTo>
                <a:lnTo>
                  <a:pt x="271" y="257"/>
                </a:lnTo>
                <a:lnTo>
                  <a:pt x="265" y="255"/>
                </a:lnTo>
                <a:lnTo>
                  <a:pt x="259" y="250"/>
                </a:lnTo>
                <a:lnTo>
                  <a:pt x="254" y="245"/>
                </a:lnTo>
                <a:lnTo>
                  <a:pt x="249" y="241"/>
                </a:lnTo>
                <a:lnTo>
                  <a:pt x="244" y="236"/>
                </a:lnTo>
                <a:lnTo>
                  <a:pt x="237" y="226"/>
                </a:lnTo>
                <a:lnTo>
                  <a:pt x="230" y="215"/>
                </a:lnTo>
                <a:lnTo>
                  <a:pt x="223" y="206"/>
                </a:lnTo>
                <a:lnTo>
                  <a:pt x="214" y="196"/>
                </a:lnTo>
                <a:lnTo>
                  <a:pt x="207" y="189"/>
                </a:lnTo>
                <a:lnTo>
                  <a:pt x="199" y="181"/>
                </a:lnTo>
                <a:lnTo>
                  <a:pt x="188" y="177"/>
                </a:lnTo>
                <a:lnTo>
                  <a:pt x="177" y="171"/>
                </a:lnTo>
                <a:lnTo>
                  <a:pt x="166" y="166"/>
                </a:lnTo>
                <a:lnTo>
                  <a:pt x="154" y="161"/>
                </a:lnTo>
                <a:lnTo>
                  <a:pt x="130" y="150"/>
                </a:lnTo>
                <a:lnTo>
                  <a:pt x="107" y="138"/>
                </a:lnTo>
                <a:lnTo>
                  <a:pt x="94" y="133"/>
                </a:lnTo>
                <a:lnTo>
                  <a:pt x="82" y="127"/>
                </a:lnTo>
                <a:lnTo>
                  <a:pt x="69" y="121"/>
                </a:lnTo>
                <a:lnTo>
                  <a:pt x="57" y="114"/>
                </a:lnTo>
                <a:lnTo>
                  <a:pt x="48" y="105"/>
                </a:lnTo>
                <a:lnTo>
                  <a:pt x="38" y="98"/>
                </a:lnTo>
                <a:lnTo>
                  <a:pt x="30" y="90"/>
                </a:lnTo>
                <a:lnTo>
                  <a:pt x="20" y="82"/>
                </a:lnTo>
                <a:lnTo>
                  <a:pt x="14" y="76"/>
                </a:lnTo>
                <a:lnTo>
                  <a:pt x="7" y="72"/>
                </a:lnTo>
                <a:lnTo>
                  <a:pt x="0" y="67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749" name="Freeform 181"/>
          <p:cNvSpPr>
            <a:spLocks/>
          </p:cNvSpPr>
          <p:nvPr/>
        </p:nvSpPr>
        <p:spPr bwMode="auto">
          <a:xfrm>
            <a:off x="8249228" y="2397125"/>
            <a:ext cx="54841" cy="63500"/>
          </a:xfrm>
          <a:custGeom>
            <a:avLst/>
            <a:gdLst>
              <a:gd name="T0" fmla="*/ 1 w 141"/>
              <a:gd name="T1" fmla="*/ 167 h 167"/>
              <a:gd name="T2" fmla="*/ 0 w 141"/>
              <a:gd name="T3" fmla="*/ 167 h 167"/>
              <a:gd name="T4" fmla="*/ 1 w 141"/>
              <a:gd name="T5" fmla="*/ 167 h 167"/>
              <a:gd name="T6" fmla="*/ 1 w 141"/>
              <a:gd name="T7" fmla="*/ 166 h 167"/>
              <a:gd name="T8" fmla="*/ 3 w 141"/>
              <a:gd name="T9" fmla="*/ 166 h 167"/>
              <a:gd name="T10" fmla="*/ 9 w 141"/>
              <a:gd name="T11" fmla="*/ 160 h 167"/>
              <a:gd name="T12" fmla="*/ 18 w 141"/>
              <a:gd name="T13" fmla="*/ 150 h 167"/>
              <a:gd name="T14" fmla="*/ 28 w 141"/>
              <a:gd name="T15" fmla="*/ 142 h 167"/>
              <a:gd name="T16" fmla="*/ 35 w 141"/>
              <a:gd name="T17" fmla="*/ 133 h 167"/>
              <a:gd name="T18" fmla="*/ 44 w 141"/>
              <a:gd name="T19" fmla="*/ 125 h 167"/>
              <a:gd name="T20" fmla="*/ 50 w 141"/>
              <a:gd name="T21" fmla="*/ 115 h 167"/>
              <a:gd name="T22" fmla="*/ 57 w 141"/>
              <a:gd name="T23" fmla="*/ 105 h 167"/>
              <a:gd name="T24" fmla="*/ 62 w 141"/>
              <a:gd name="T25" fmla="*/ 96 h 167"/>
              <a:gd name="T26" fmla="*/ 67 w 141"/>
              <a:gd name="T27" fmla="*/ 87 h 167"/>
              <a:gd name="T28" fmla="*/ 71 w 141"/>
              <a:gd name="T29" fmla="*/ 78 h 167"/>
              <a:gd name="T30" fmla="*/ 76 w 141"/>
              <a:gd name="T31" fmla="*/ 68 h 167"/>
              <a:gd name="T32" fmla="*/ 82 w 141"/>
              <a:gd name="T33" fmla="*/ 61 h 167"/>
              <a:gd name="T34" fmla="*/ 88 w 141"/>
              <a:gd name="T35" fmla="*/ 55 h 167"/>
              <a:gd name="T36" fmla="*/ 96 w 141"/>
              <a:gd name="T37" fmla="*/ 49 h 167"/>
              <a:gd name="T38" fmla="*/ 104 w 141"/>
              <a:gd name="T39" fmla="*/ 44 h 167"/>
              <a:gd name="T40" fmla="*/ 111 w 141"/>
              <a:gd name="T41" fmla="*/ 39 h 167"/>
              <a:gd name="T42" fmla="*/ 118 w 141"/>
              <a:gd name="T43" fmla="*/ 32 h 167"/>
              <a:gd name="T44" fmla="*/ 123 w 141"/>
              <a:gd name="T45" fmla="*/ 26 h 167"/>
              <a:gd name="T46" fmla="*/ 127 w 141"/>
              <a:gd name="T47" fmla="*/ 20 h 167"/>
              <a:gd name="T48" fmla="*/ 131 w 141"/>
              <a:gd name="T49" fmla="*/ 11 h 167"/>
              <a:gd name="T50" fmla="*/ 134 w 141"/>
              <a:gd name="T51" fmla="*/ 4 h 167"/>
              <a:gd name="T52" fmla="*/ 135 w 141"/>
              <a:gd name="T53" fmla="*/ 3 h 167"/>
              <a:gd name="T54" fmla="*/ 137 w 141"/>
              <a:gd name="T55" fmla="*/ 2 h 167"/>
              <a:gd name="T56" fmla="*/ 139 w 141"/>
              <a:gd name="T57" fmla="*/ 0 h 167"/>
              <a:gd name="T58" fmla="*/ 141 w 141"/>
              <a:gd name="T59" fmla="*/ 0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41" h="167">
                <a:moveTo>
                  <a:pt x="1" y="167"/>
                </a:moveTo>
                <a:lnTo>
                  <a:pt x="0" y="167"/>
                </a:lnTo>
                <a:lnTo>
                  <a:pt x="1" y="167"/>
                </a:lnTo>
                <a:lnTo>
                  <a:pt x="1" y="166"/>
                </a:lnTo>
                <a:lnTo>
                  <a:pt x="3" y="166"/>
                </a:lnTo>
                <a:lnTo>
                  <a:pt x="9" y="160"/>
                </a:lnTo>
                <a:lnTo>
                  <a:pt x="18" y="150"/>
                </a:lnTo>
                <a:lnTo>
                  <a:pt x="28" y="142"/>
                </a:lnTo>
                <a:lnTo>
                  <a:pt x="35" y="133"/>
                </a:lnTo>
                <a:lnTo>
                  <a:pt x="44" y="125"/>
                </a:lnTo>
                <a:lnTo>
                  <a:pt x="50" y="115"/>
                </a:lnTo>
                <a:lnTo>
                  <a:pt x="57" y="105"/>
                </a:lnTo>
                <a:lnTo>
                  <a:pt x="62" y="96"/>
                </a:lnTo>
                <a:lnTo>
                  <a:pt x="67" y="87"/>
                </a:lnTo>
                <a:lnTo>
                  <a:pt x="71" y="78"/>
                </a:lnTo>
                <a:lnTo>
                  <a:pt x="76" y="68"/>
                </a:lnTo>
                <a:lnTo>
                  <a:pt x="82" y="61"/>
                </a:lnTo>
                <a:lnTo>
                  <a:pt x="88" y="55"/>
                </a:lnTo>
                <a:lnTo>
                  <a:pt x="96" y="49"/>
                </a:lnTo>
                <a:lnTo>
                  <a:pt x="104" y="44"/>
                </a:lnTo>
                <a:lnTo>
                  <a:pt x="111" y="39"/>
                </a:lnTo>
                <a:lnTo>
                  <a:pt x="118" y="32"/>
                </a:lnTo>
                <a:lnTo>
                  <a:pt x="123" y="26"/>
                </a:lnTo>
                <a:lnTo>
                  <a:pt x="127" y="20"/>
                </a:lnTo>
                <a:lnTo>
                  <a:pt x="131" y="11"/>
                </a:lnTo>
                <a:lnTo>
                  <a:pt x="134" y="4"/>
                </a:lnTo>
                <a:lnTo>
                  <a:pt x="135" y="3"/>
                </a:lnTo>
                <a:lnTo>
                  <a:pt x="137" y="2"/>
                </a:lnTo>
                <a:lnTo>
                  <a:pt x="139" y="0"/>
                </a:lnTo>
                <a:lnTo>
                  <a:pt x="141" y="0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750" name="Freeform 182"/>
          <p:cNvSpPr>
            <a:spLocks/>
          </p:cNvSpPr>
          <p:nvPr/>
        </p:nvSpPr>
        <p:spPr bwMode="auto">
          <a:xfrm>
            <a:off x="8221808" y="2405785"/>
            <a:ext cx="30306" cy="34636"/>
          </a:xfrm>
          <a:custGeom>
            <a:avLst/>
            <a:gdLst>
              <a:gd name="T0" fmla="*/ 0 w 76"/>
              <a:gd name="T1" fmla="*/ 91 h 91"/>
              <a:gd name="T2" fmla="*/ 9 w 76"/>
              <a:gd name="T3" fmla="*/ 81 h 91"/>
              <a:gd name="T4" fmla="*/ 17 w 76"/>
              <a:gd name="T5" fmla="*/ 71 h 91"/>
              <a:gd name="T6" fmla="*/ 26 w 76"/>
              <a:gd name="T7" fmla="*/ 60 h 91"/>
              <a:gd name="T8" fmla="*/ 39 w 76"/>
              <a:gd name="T9" fmla="*/ 45 h 91"/>
              <a:gd name="T10" fmla="*/ 51 w 76"/>
              <a:gd name="T11" fmla="*/ 29 h 91"/>
              <a:gd name="T12" fmla="*/ 60 w 76"/>
              <a:gd name="T13" fmla="*/ 19 h 91"/>
              <a:gd name="T14" fmla="*/ 68 w 76"/>
              <a:gd name="T15" fmla="*/ 10 h 91"/>
              <a:gd name="T16" fmla="*/ 76 w 76"/>
              <a:gd name="T17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6" h="91">
                <a:moveTo>
                  <a:pt x="0" y="91"/>
                </a:moveTo>
                <a:lnTo>
                  <a:pt x="9" y="81"/>
                </a:lnTo>
                <a:lnTo>
                  <a:pt x="17" y="71"/>
                </a:lnTo>
                <a:lnTo>
                  <a:pt x="26" y="60"/>
                </a:lnTo>
                <a:lnTo>
                  <a:pt x="39" y="45"/>
                </a:lnTo>
                <a:lnTo>
                  <a:pt x="51" y="29"/>
                </a:lnTo>
                <a:lnTo>
                  <a:pt x="60" y="19"/>
                </a:lnTo>
                <a:lnTo>
                  <a:pt x="68" y="10"/>
                </a:lnTo>
                <a:lnTo>
                  <a:pt x="76" y="0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751" name="Freeform 183"/>
          <p:cNvSpPr>
            <a:spLocks/>
          </p:cNvSpPr>
          <p:nvPr/>
        </p:nvSpPr>
        <p:spPr bwMode="auto">
          <a:xfrm>
            <a:off x="8289636" y="2466399"/>
            <a:ext cx="1444" cy="1443"/>
          </a:xfrm>
          <a:custGeom>
            <a:avLst/>
            <a:gdLst>
              <a:gd name="T0" fmla="*/ 3 w 3"/>
              <a:gd name="T1" fmla="*/ 1 w 3"/>
              <a:gd name="T2" fmla="*/ 0 w 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3">
                <a:moveTo>
                  <a:pt x="3" y="0"/>
                </a:moveTo>
                <a:lnTo>
                  <a:pt x="1" y="0"/>
                </a:lnTo>
                <a:lnTo>
                  <a:pt x="0" y="0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752" name="Freeform 184"/>
          <p:cNvSpPr>
            <a:spLocks/>
          </p:cNvSpPr>
          <p:nvPr/>
        </p:nvSpPr>
        <p:spPr bwMode="auto">
          <a:xfrm>
            <a:off x="8520545" y="2400012"/>
            <a:ext cx="63500" cy="57727"/>
          </a:xfrm>
          <a:custGeom>
            <a:avLst/>
            <a:gdLst>
              <a:gd name="T0" fmla="*/ 0 w 158"/>
              <a:gd name="T1" fmla="*/ 0 h 147"/>
              <a:gd name="T2" fmla="*/ 13 w 158"/>
              <a:gd name="T3" fmla="*/ 6 h 147"/>
              <a:gd name="T4" fmla="*/ 24 w 158"/>
              <a:gd name="T5" fmla="*/ 13 h 147"/>
              <a:gd name="T6" fmla="*/ 35 w 158"/>
              <a:gd name="T7" fmla="*/ 22 h 147"/>
              <a:gd name="T8" fmla="*/ 45 w 158"/>
              <a:gd name="T9" fmla="*/ 30 h 147"/>
              <a:gd name="T10" fmla="*/ 53 w 158"/>
              <a:gd name="T11" fmla="*/ 40 h 147"/>
              <a:gd name="T12" fmla="*/ 61 w 158"/>
              <a:gd name="T13" fmla="*/ 50 h 147"/>
              <a:gd name="T14" fmla="*/ 71 w 158"/>
              <a:gd name="T15" fmla="*/ 64 h 147"/>
              <a:gd name="T16" fmla="*/ 81 w 158"/>
              <a:gd name="T17" fmla="*/ 79 h 147"/>
              <a:gd name="T18" fmla="*/ 91 w 158"/>
              <a:gd name="T19" fmla="*/ 93 h 147"/>
              <a:gd name="T20" fmla="*/ 100 w 158"/>
              <a:gd name="T21" fmla="*/ 107 h 147"/>
              <a:gd name="T22" fmla="*/ 109 w 158"/>
              <a:gd name="T23" fmla="*/ 116 h 147"/>
              <a:gd name="T24" fmla="*/ 116 w 158"/>
              <a:gd name="T25" fmla="*/ 124 h 147"/>
              <a:gd name="T26" fmla="*/ 126 w 158"/>
              <a:gd name="T27" fmla="*/ 132 h 147"/>
              <a:gd name="T28" fmla="*/ 135 w 158"/>
              <a:gd name="T29" fmla="*/ 138 h 147"/>
              <a:gd name="T30" fmla="*/ 146 w 158"/>
              <a:gd name="T31" fmla="*/ 142 h 147"/>
              <a:gd name="T32" fmla="*/ 158 w 158"/>
              <a:gd name="T33" fmla="*/ 14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58" h="147">
                <a:moveTo>
                  <a:pt x="0" y="0"/>
                </a:moveTo>
                <a:lnTo>
                  <a:pt x="13" y="6"/>
                </a:lnTo>
                <a:lnTo>
                  <a:pt x="24" y="13"/>
                </a:lnTo>
                <a:lnTo>
                  <a:pt x="35" y="22"/>
                </a:lnTo>
                <a:lnTo>
                  <a:pt x="45" y="30"/>
                </a:lnTo>
                <a:lnTo>
                  <a:pt x="53" y="40"/>
                </a:lnTo>
                <a:lnTo>
                  <a:pt x="61" y="50"/>
                </a:lnTo>
                <a:lnTo>
                  <a:pt x="71" y="64"/>
                </a:lnTo>
                <a:lnTo>
                  <a:pt x="81" y="79"/>
                </a:lnTo>
                <a:lnTo>
                  <a:pt x="91" y="93"/>
                </a:lnTo>
                <a:lnTo>
                  <a:pt x="100" y="107"/>
                </a:lnTo>
                <a:lnTo>
                  <a:pt x="109" y="116"/>
                </a:lnTo>
                <a:lnTo>
                  <a:pt x="116" y="124"/>
                </a:lnTo>
                <a:lnTo>
                  <a:pt x="126" y="132"/>
                </a:lnTo>
                <a:lnTo>
                  <a:pt x="135" y="138"/>
                </a:lnTo>
                <a:lnTo>
                  <a:pt x="146" y="142"/>
                </a:lnTo>
                <a:lnTo>
                  <a:pt x="158" y="147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753" name="Freeform 185"/>
          <p:cNvSpPr>
            <a:spLocks/>
          </p:cNvSpPr>
          <p:nvPr/>
        </p:nvSpPr>
        <p:spPr bwMode="auto">
          <a:xfrm>
            <a:off x="8480136" y="2437535"/>
            <a:ext cx="28864" cy="30306"/>
          </a:xfrm>
          <a:custGeom>
            <a:avLst/>
            <a:gdLst>
              <a:gd name="T0" fmla="*/ 3 w 73"/>
              <a:gd name="T1" fmla="*/ 0 h 78"/>
              <a:gd name="T2" fmla="*/ 2 w 73"/>
              <a:gd name="T3" fmla="*/ 3 h 78"/>
              <a:gd name="T4" fmla="*/ 0 w 73"/>
              <a:gd name="T5" fmla="*/ 7 h 78"/>
              <a:gd name="T6" fmla="*/ 0 w 73"/>
              <a:gd name="T7" fmla="*/ 11 h 78"/>
              <a:gd name="T8" fmla="*/ 2 w 73"/>
              <a:gd name="T9" fmla="*/ 14 h 78"/>
              <a:gd name="T10" fmla="*/ 4 w 73"/>
              <a:gd name="T11" fmla="*/ 18 h 78"/>
              <a:gd name="T12" fmla="*/ 9 w 73"/>
              <a:gd name="T13" fmla="*/ 23 h 78"/>
              <a:gd name="T14" fmla="*/ 15 w 73"/>
              <a:gd name="T15" fmla="*/ 28 h 78"/>
              <a:gd name="T16" fmla="*/ 22 w 73"/>
              <a:gd name="T17" fmla="*/ 32 h 78"/>
              <a:gd name="T18" fmla="*/ 29 w 73"/>
              <a:gd name="T19" fmla="*/ 36 h 78"/>
              <a:gd name="T20" fmla="*/ 38 w 73"/>
              <a:gd name="T21" fmla="*/ 41 h 78"/>
              <a:gd name="T22" fmla="*/ 45 w 73"/>
              <a:gd name="T23" fmla="*/ 46 h 78"/>
              <a:gd name="T24" fmla="*/ 52 w 73"/>
              <a:gd name="T25" fmla="*/ 52 h 78"/>
              <a:gd name="T26" fmla="*/ 58 w 73"/>
              <a:gd name="T27" fmla="*/ 59 h 78"/>
              <a:gd name="T28" fmla="*/ 63 w 73"/>
              <a:gd name="T29" fmla="*/ 65 h 78"/>
              <a:gd name="T30" fmla="*/ 68 w 73"/>
              <a:gd name="T31" fmla="*/ 71 h 78"/>
              <a:gd name="T32" fmla="*/ 73 w 73"/>
              <a:gd name="T33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3" h="78">
                <a:moveTo>
                  <a:pt x="3" y="0"/>
                </a:moveTo>
                <a:lnTo>
                  <a:pt x="2" y="3"/>
                </a:lnTo>
                <a:lnTo>
                  <a:pt x="0" y="7"/>
                </a:lnTo>
                <a:lnTo>
                  <a:pt x="0" y="11"/>
                </a:lnTo>
                <a:lnTo>
                  <a:pt x="2" y="14"/>
                </a:lnTo>
                <a:lnTo>
                  <a:pt x="4" y="18"/>
                </a:lnTo>
                <a:lnTo>
                  <a:pt x="9" y="23"/>
                </a:lnTo>
                <a:lnTo>
                  <a:pt x="15" y="28"/>
                </a:lnTo>
                <a:lnTo>
                  <a:pt x="22" y="32"/>
                </a:lnTo>
                <a:lnTo>
                  <a:pt x="29" y="36"/>
                </a:lnTo>
                <a:lnTo>
                  <a:pt x="38" y="41"/>
                </a:lnTo>
                <a:lnTo>
                  <a:pt x="45" y="46"/>
                </a:lnTo>
                <a:lnTo>
                  <a:pt x="52" y="52"/>
                </a:lnTo>
                <a:lnTo>
                  <a:pt x="58" y="59"/>
                </a:lnTo>
                <a:lnTo>
                  <a:pt x="63" y="65"/>
                </a:lnTo>
                <a:lnTo>
                  <a:pt x="68" y="71"/>
                </a:lnTo>
                <a:lnTo>
                  <a:pt x="73" y="78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754" name="Freeform 186"/>
          <p:cNvSpPr>
            <a:spLocks/>
          </p:cNvSpPr>
          <p:nvPr/>
        </p:nvSpPr>
        <p:spPr bwMode="auto">
          <a:xfrm>
            <a:off x="8334375" y="2398569"/>
            <a:ext cx="63500" cy="62057"/>
          </a:xfrm>
          <a:custGeom>
            <a:avLst/>
            <a:gdLst>
              <a:gd name="T0" fmla="*/ 10 w 161"/>
              <a:gd name="T1" fmla="*/ 0 h 163"/>
              <a:gd name="T2" fmla="*/ 6 w 161"/>
              <a:gd name="T3" fmla="*/ 6 h 163"/>
              <a:gd name="T4" fmla="*/ 3 w 161"/>
              <a:gd name="T5" fmla="*/ 11 h 163"/>
              <a:gd name="T6" fmla="*/ 0 w 161"/>
              <a:gd name="T7" fmla="*/ 17 h 163"/>
              <a:gd name="T8" fmla="*/ 0 w 161"/>
              <a:gd name="T9" fmla="*/ 22 h 163"/>
              <a:gd name="T10" fmla="*/ 0 w 161"/>
              <a:gd name="T11" fmla="*/ 25 h 163"/>
              <a:gd name="T12" fmla="*/ 0 w 161"/>
              <a:gd name="T13" fmla="*/ 30 h 163"/>
              <a:gd name="T14" fmla="*/ 4 w 161"/>
              <a:gd name="T15" fmla="*/ 36 h 163"/>
              <a:gd name="T16" fmla="*/ 9 w 161"/>
              <a:gd name="T17" fmla="*/ 43 h 163"/>
              <a:gd name="T18" fmla="*/ 16 w 161"/>
              <a:gd name="T19" fmla="*/ 48 h 163"/>
              <a:gd name="T20" fmla="*/ 25 w 161"/>
              <a:gd name="T21" fmla="*/ 54 h 163"/>
              <a:gd name="T22" fmla="*/ 33 w 161"/>
              <a:gd name="T23" fmla="*/ 59 h 163"/>
              <a:gd name="T24" fmla="*/ 41 w 161"/>
              <a:gd name="T25" fmla="*/ 64 h 163"/>
              <a:gd name="T26" fmla="*/ 51 w 161"/>
              <a:gd name="T27" fmla="*/ 69 h 163"/>
              <a:gd name="T28" fmla="*/ 59 w 161"/>
              <a:gd name="T29" fmla="*/ 74 h 163"/>
              <a:gd name="T30" fmla="*/ 68 w 161"/>
              <a:gd name="T31" fmla="*/ 78 h 163"/>
              <a:gd name="T32" fmla="*/ 82 w 161"/>
              <a:gd name="T33" fmla="*/ 88 h 163"/>
              <a:gd name="T34" fmla="*/ 96 w 161"/>
              <a:gd name="T35" fmla="*/ 97 h 163"/>
              <a:gd name="T36" fmla="*/ 108 w 161"/>
              <a:gd name="T37" fmla="*/ 106 h 163"/>
              <a:gd name="T38" fmla="*/ 119 w 161"/>
              <a:gd name="T39" fmla="*/ 117 h 163"/>
              <a:gd name="T40" fmla="*/ 129 w 161"/>
              <a:gd name="T41" fmla="*/ 127 h 163"/>
              <a:gd name="T42" fmla="*/ 140 w 161"/>
              <a:gd name="T43" fmla="*/ 139 h 163"/>
              <a:gd name="T44" fmla="*/ 151 w 161"/>
              <a:gd name="T45" fmla="*/ 150 h 163"/>
              <a:gd name="T46" fmla="*/ 161 w 161"/>
              <a:gd name="T47" fmla="*/ 163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61" h="163">
                <a:moveTo>
                  <a:pt x="10" y="0"/>
                </a:moveTo>
                <a:lnTo>
                  <a:pt x="6" y="6"/>
                </a:lnTo>
                <a:lnTo>
                  <a:pt x="3" y="11"/>
                </a:lnTo>
                <a:lnTo>
                  <a:pt x="0" y="17"/>
                </a:lnTo>
                <a:lnTo>
                  <a:pt x="0" y="22"/>
                </a:lnTo>
                <a:lnTo>
                  <a:pt x="0" y="25"/>
                </a:lnTo>
                <a:lnTo>
                  <a:pt x="0" y="30"/>
                </a:lnTo>
                <a:lnTo>
                  <a:pt x="4" y="36"/>
                </a:lnTo>
                <a:lnTo>
                  <a:pt x="9" y="43"/>
                </a:lnTo>
                <a:lnTo>
                  <a:pt x="16" y="48"/>
                </a:lnTo>
                <a:lnTo>
                  <a:pt x="25" y="54"/>
                </a:lnTo>
                <a:lnTo>
                  <a:pt x="33" y="59"/>
                </a:lnTo>
                <a:lnTo>
                  <a:pt x="41" y="64"/>
                </a:lnTo>
                <a:lnTo>
                  <a:pt x="51" y="69"/>
                </a:lnTo>
                <a:lnTo>
                  <a:pt x="59" y="74"/>
                </a:lnTo>
                <a:lnTo>
                  <a:pt x="68" y="78"/>
                </a:lnTo>
                <a:lnTo>
                  <a:pt x="82" y="88"/>
                </a:lnTo>
                <a:lnTo>
                  <a:pt x="96" y="97"/>
                </a:lnTo>
                <a:lnTo>
                  <a:pt x="108" y="106"/>
                </a:lnTo>
                <a:lnTo>
                  <a:pt x="119" y="117"/>
                </a:lnTo>
                <a:lnTo>
                  <a:pt x="129" y="127"/>
                </a:lnTo>
                <a:lnTo>
                  <a:pt x="140" y="139"/>
                </a:lnTo>
                <a:lnTo>
                  <a:pt x="151" y="150"/>
                </a:lnTo>
                <a:lnTo>
                  <a:pt x="161" y="163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755" name="Freeform 187"/>
          <p:cNvSpPr>
            <a:spLocks/>
          </p:cNvSpPr>
          <p:nvPr/>
        </p:nvSpPr>
        <p:spPr bwMode="auto">
          <a:xfrm>
            <a:off x="8314171" y="2433204"/>
            <a:ext cx="50511" cy="41853"/>
          </a:xfrm>
          <a:custGeom>
            <a:avLst/>
            <a:gdLst>
              <a:gd name="T0" fmla="*/ 0 w 127"/>
              <a:gd name="T1" fmla="*/ 0 h 110"/>
              <a:gd name="T2" fmla="*/ 5 w 127"/>
              <a:gd name="T3" fmla="*/ 11 h 110"/>
              <a:gd name="T4" fmla="*/ 11 w 127"/>
              <a:gd name="T5" fmla="*/ 21 h 110"/>
              <a:gd name="T6" fmla="*/ 18 w 127"/>
              <a:gd name="T7" fmla="*/ 31 h 110"/>
              <a:gd name="T8" fmla="*/ 26 w 127"/>
              <a:gd name="T9" fmla="*/ 40 h 110"/>
              <a:gd name="T10" fmla="*/ 34 w 127"/>
              <a:gd name="T11" fmla="*/ 49 h 110"/>
              <a:gd name="T12" fmla="*/ 46 w 127"/>
              <a:gd name="T13" fmla="*/ 59 h 110"/>
              <a:gd name="T14" fmla="*/ 57 w 127"/>
              <a:gd name="T15" fmla="*/ 69 h 110"/>
              <a:gd name="T16" fmla="*/ 70 w 127"/>
              <a:gd name="T17" fmla="*/ 79 h 110"/>
              <a:gd name="T18" fmla="*/ 82 w 127"/>
              <a:gd name="T19" fmla="*/ 87 h 110"/>
              <a:gd name="T20" fmla="*/ 94 w 127"/>
              <a:gd name="T21" fmla="*/ 94 h 110"/>
              <a:gd name="T22" fmla="*/ 105 w 127"/>
              <a:gd name="T23" fmla="*/ 101 h 110"/>
              <a:gd name="T24" fmla="*/ 117 w 127"/>
              <a:gd name="T25" fmla="*/ 107 h 110"/>
              <a:gd name="T26" fmla="*/ 127 w 127"/>
              <a:gd name="T27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7" h="110">
                <a:moveTo>
                  <a:pt x="0" y="0"/>
                </a:moveTo>
                <a:lnTo>
                  <a:pt x="5" y="11"/>
                </a:lnTo>
                <a:lnTo>
                  <a:pt x="11" y="21"/>
                </a:lnTo>
                <a:lnTo>
                  <a:pt x="18" y="31"/>
                </a:lnTo>
                <a:lnTo>
                  <a:pt x="26" y="40"/>
                </a:lnTo>
                <a:lnTo>
                  <a:pt x="34" y="49"/>
                </a:lnTo>
                <a:lnTo>
                  <a:pt x="46" y="59"/>
                </a:lnTo>
                <a:lnTo>
                  <a:pt x="57" y="69"/>
                </a:lnTo>
                <a:lnTo>
                  <a:pt x="70" y="79"/>
                </a:lnTo>
                <a:lnTo>
                  <a:pt x="82" y="87"/>
                </a:lnTo>
                <a:lnTo>
                  <a:pt x="94" y="94"/>
                </a:lnTo>
                <a:lnTo>
                  <a:pt x="105" y="101"/>
                </a:lnTo>
                <a:lnTo>
                  <a:pt x="117" y="107"/>
                </a:lnTo>
                <a:lnTo>
                  <a:pt x="127" y="110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756" name="Freeform 188"/>
          <p:cNvSpPr>
            <a:spLocks/>
          </p:cNvSpPr>
          <p:nvPr/>
        </p:nvSpPr>
        <p:spPr bwMode="auto">
          <a:xfrm>
            <a:off x="8498899" y="2420217"/>
            <a:ext cx="31750" cy="30306"/>
          </a:xfrm>
          <a:custGeom>
            <a:avLst/>
            <a:gdLst>
              <a:gd name="T0" fmla="*/ 0 w 80"/>
              <a:gd name="T1" fmla="*/ 0 h 77"/>
              <a:gd name="T2" fmla="*/ 4 w 80"/>
              <a:gd name="T3" fmla="*/ 5 h 77"/>
              <a:gd name="T4" fmla="*/ 9 w 80"/>
              <a:gd name="T5" fmla="*/ 11 h 77"/>
              <a:gd name="T6" fmla="*/ 13 w 80"/>
              <a:gd name="T7" fmla="*/ 15 h 77"/>
              <a:gd name="T8" fmla="*/ 19 w 80"/>
              <a:gd name="T9" fmla="*/ 19 h 77"/>
              <a:gd name="T10" fmla="*/ 25 w 80"/>
              <a:gd name="T11" fmla="*/ 24 h 77"/>
              <a:gd name="T12" fmla="*/ 36 w 80"/>
              <a:gd name="T13" fmla="*/ 31 h 77"/>
              <a:gd name="T14" fmla="*/ 47 w 80"/>
              <a:gd name="T15" fmla="*/ 38 h 77"/>
              <a:gd name="T16" fmla="*/ 57 w 80"/>
              <a:gd name="T17" fmla="*/ 46 h 77"/>
              <a:gd name="T18" fmla="*/ 63 w 80"/>
              <a:gd name="T19" fmla="*/ 50 h 77"/>
              <a:gd name="T20" fmla="*/ 68 w 80"/>
              <a:gd name="T21" fmla="*/ 56 h 77"/>
              <a:gd name="T22" fmla="*/ 73 w 80"/>
              <a:gd name="T23" fmla="*/ 63 h 77"/>
              <a:gd name="T24" fmla="*/ 76 w 80"/>
              <a:gd name="T25" fmla="*/ 69 h 77"/>
              <a:gd name="T26" fmla="*/ 80 w 80"/>
              <a:gd name="T27" fmla="*/ 77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0" h="77">
                <a:moveTo>
                  <a:pt x="0" y="0"/>
                </a:moveTo>
                <a:lnTo>
                  <a:pt x="4" y="5"/>
                </a:lnTo>
                <a:lnTo>
                  <a:pt x="9" y="11"/>
                </a:lnTo>
                <a:lnTo>
                  <a:pt x="13" y="15"/>
                </a:lnTo>
                <a:lnTo>
                  <a:pt x="19" y="19"/>
                </a:lnTo>
                <a:lnTo>
                  <a:pt x="25" y="24"/>
                </a:lnTo>
                <a:lnTo>
                  <a:pt x="36" y="31"/>
                </a:lnTo>
                <a:lnTo>
                  <a:pt x="47" y="38"/>
                </a:lnTo>
                <a:lnTo>
                  <a:pt x="57" y="46"/>
                </a:lnTo>
                <a:lnTo>
                  <a:pt x="63" y="50"/>
                </a:lnTo>
                <a:lnTo>
                  <a:pt x="68" y="56"/>
                </a:lnTo>
                <a:lnTo>
                  <a:pt x="73" y="63"/>
                </a:lnTo>
                <a:lnTo>
                  <a:pt x="76" y="69"/>
                </a:lnTo>
                <a:lnTo>
                  <a:pt x="80" y="77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757" name="Freeform 189"/>
          <p:cNvSpPr>
            <a:spLocks/>
          </p:cNvSpPr>
          <p:nvPr/>
        </p:nvSpPr>
        <p:spPr bwMode="auto">
          <a:xfrm>
            <a:off x="8190058" y="2411558"/>
            <a:ext cx="18761" cy="18761"/>
          </a:xfrm>
          <a:custGeom>
            <a:avLst/>
            <a:gdLst>
              <a:gd name="T0" fmla="*/ 0 w 49"/>
              <a:gd name="T1" fmla="*/ 47 h 47"/>
              <a:gd name="T2" fmla="*/ 1 w 49"/>
              <a:gd name="T3" fmla="*/ 43 h 47"/>
              <a:gd name="T4" fmla="*/ 2 w 49"/>
              <a:gd name="T5" fmla="*/ 39 h 47"/>
              <a:gd name="T6" fmla="*/ 3 w 49"/>
              <a:gd name="T7" fmla="*/ 35 h 47"/>
              <a:gd name="T8" fmla="*/ 7 w 49"/>
              <a:gd name="T9" fmla="*/ 31 h 47"/>
              <a:gd name="T10" fmla="*/ 9 w 49"/>
              <a:gd name="T11" fmla="*/ 27 h 47"/>
              <a:gd name="T12" fmla="*/ 13 w 49"/>
              <a:gd name="T13" fmla="*/ 23 h 47"/>
              <a:gd name="T14" fmla="*/ 18 w 49"/>
              <a:gd name="T15" fmla="*/ 19 h 47"/>
              <a:gd name="T16" fmla="*/ 23 w 49"/>
              <a:gd name="T17" fmla="*/ 15 h 47"/>
              <a:gd name="T18" fmla="*/ 30 w 49"/>
              <a:gd name="T19" fmla="*/ 10 h 47"/>
              <a:gd name="T20" fmla="*/ 38 w 49"/>
              <a:gd name="T21" fmla="*/ 5 h 47"/>
              <a:gd name="T22" fmla="*/ 49 w 49"/>
              <a:gd name="T23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9" h="47">
                <a:moveTo>
                  <a:pt x="0" y="47"/>
                </a:moveTo>
                <a:lnTo>
                  <a:pt x="1" y="43"/>
                </a:lnTo>
                <a:lnTo>
                  <a:pt x="2" y="39"/>
                </a:lnTo>
                <a:lnTo>
                  <a:pt x="3" y="35"/>
                </a:lnTo>
                <a:lnTo>
                  <a:pt x="7" y="31"/>
                </a:lnTo>
                <a:lnTo>
                  <a:pt x="9" y="27"/>
                </a:lnTo>
                <a:lnTo>
                  <a:pt x="13" y="23"/>
                </a:lnTo>
                <a:lnTo>
                  <a:pt x="18" y="19"/>
                </a:lnTo>
                <a:lnTo>
                  <a:pt x="23" y="15"/>
                </a:lnTo>
                <a:lnTo>
                  <a:pt x="30" y="10"/>
                </a:lnTo>
                <a:lnTo>
                  <a:pt x="38" y="5"/>
                </a:lnTo>
                <a:lnTo>
                  <a:pt x="49" y="0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758" name="Freeform 190"/>
          <p:cNvSpPr>
            <a:spLocks/>
          </p:cNvSpPr>
          <p:nvPr/>
        </p:nvSpPr>
        <p:spPr bwMode="auto">
          <a:xfrm>
            <a:off x="8481580" y="2397126"/>
            <a:ext cx="41852" cy="41852"/>
          </a:xfrm>
          <a:custGeom>
            <a:avLst/>
            <a:gdLst>
              <a:gd name="T0" fmla="*/ 0 w 106"/>
              <a:gd name="T1" fmla="*/ 105 h 108"/>
              <a:gd name="T2" fmla="*/ 6 w 106"/>
              <a:gd name="T3" fmla="*/ 107 h 108"/>
              <a:gd name="T4" fmla="*/ 12 w 106"/>
              <a:gd name="T5" fmla="*/ 108 h 108"/>
              <a:gd name="T6" fmla="*/ 16 w 106"/>
              <a:gd name="T7" fmla="*/ 108 h 108"/>
              <a:gd name="T8" fmla="*/ 22 w 106"/>
              <a:gd name="T9" fmla="*/ 106 h 108"/>
              <a:gd name="T10" fmla="*/ 27 w 106"/>
              <a:gd name="T11" fmla="*/ 104 h 108"/>
              <a:gd name="T12" fmla="*/ 32 w 106"/>
              <a:gd name="T13" fmla="*/ 99 h 108"/>
              <a:gd name="T14" fmla="*/ 36 w 106"/>
              <a:gd name="T15" fmla="*/ 94 h 108"/>
              <a:gd name="T16" fmla="*/ 44 w 106"/>
              <a:gd name="T17" fmla="*/ 84 h 108"/>
              <a:gd name="T18" fmla="*/ 51 w 106"/>
              <a:gd name="T19" fmla="*/ 71 h 108"/>
              <a:gd name="T20" fmla="*/ 59 w 106"/>
              <a:gd name="T21" fmla="*/ 58 h 108"/>
              <a:gd name="T22" fmla="*/ 67 w 106"/>
              <a:gd name="T23" fmla="*/ 44 h 108"/>
              <a:gd name="T24" fmla="*/ 72 w 106"/>
              <a:gd name="T25" fmla="*/ 35 h 108"/>
              <a:gd name="T26" fmla="*/ 78 w 106"/>
              <a:gd name="T27" fmla="*/ 26 h 108"/>
              <a:gd name="T28" fmla="*/ 84 w 106"/>
              <a:gd name="T29" fmla="*/ 19 h 108"/>
              <a:gd name="T30" fmla="*/ 91 w 106"/>
              <a:gd name="T31" fmla="*/ 12 h 108"/>
              <a:gd name="T32" fmla="*/ 98 w 106"/>
              <a:gd name="T33" fmla="*/ 5 h 108"/>
              <a:gd name="T34" fmla="*/ 106 w 106"/>
              <a:gd name="T35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06" h="108">
                <a:moveTo>
                  <a:pt x="0" y="105"/>
                </a:moveTo>
                <a:lnTo>
                  <a:pt x="6" y="107"/>
                </a:lnTo>
                <a:lnTo>
                  <a:pt x="12" y="108"/>
                </a:lnTo>
                <a:lnTo>
                  <a:pt x="16" y="108"/>
                </a:lnTo>
                <a:lnTo>
                  <a:pt x="22" y="106"/>
                </a:lnTo>
                <a:lnTo>
                  <a:pt x="27" y="104"/>
                </a:lnTo>
                <a:lnTo>
                  <a:pt x="32" y="99"/>
                </a:lnTo>
                <a:lnTo>
                  <a:pt x="36" y="94"/>
                </a:lnTo>
                <a:lnTo>
                  <a:pt x="44" y="84"/>
                </a:lnTo>
                <a:lnTo>
                  <a:pt x="51" y="71"/>
                </a:lnTo>
                <a:lnTo>
                  <a:pt x="59" y="58"/>
                </a:lnTo>
                <a:lnTo>
                  <a:pt x="67" y="44"/>
                </a:lnTo>
                <a:lnTo>
                  <a:pt x="72" y="35"/>
                </a:lnTo>
                <a:lnTo>
                  <a:pt x="78" y="26"/>
                </a:lnTo>
                <a:lnTo>
                  <a:pt x="84" y="19"/>
                </a:lnTo>
                <a:lnTo>
                  <a:pt x="91" y="12"/>
                </a:lnTo>
                <a:lnTo>
                  <a:pt x="98" y="5"/>
                </a:lnTo>
                <a:lnTo>
                  <a:pt x="106" y="0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759" name="Freeform 191"/>
          <p:cNvSpPr>
            <a:spLocks/>
          </p:cNvSpPr>
          <p:nvPr/>
        </p:nvSpPr>
        <p:spPr bwMode="auto">
          <a:xfrm>
            <a:off x="235240" y="2505364"/>
            <a:ext cx="43295" cy="63500"/>
          </a:xfrm>
          <a:custGeom>
            <a:avLst/>
            <a:gdLst>
              <a:gd name="T0" fmla="*/ 109 w 109"/>
              <a:gd name="T1" fmla="*/ 0 h 164"/>
              <a:gd name="T2" fmla="*/ 106 w 109"/>
              <a:gd name="T3" fmla="*/ 12 h 164"/>
              <a:gd name="T4" fmla="*/ 104 w 109"/>
              <a:gd name="T5" fmla="*/ 23 h 164"/>
              <a:gd name="T6" fmla="*/ 100 w 109"/>
              <a:gd name="T7" fmla="*/ 32 h 164"/>
              <a:gd name="T8" fmla="*/ 95 w 109"/>
              <a:gd name="T9" fmla="*/ 42 h 164"/>
              <a:gd name="T10" fmla="*/ 91 w 109"/>
              <a:gd name="T11" fmla="*/ 52 h 164"/>
              <a:gd name="T12" fmla="*/ 85 w 109"/>
              <a:gd name="T13" fmla="*/ 61 h 164"/>
              <a:gd name="T14" fmla="*/ 74 w 109"/>
              <a:gd name="T15" fmla="*/ 74 h 164"/>
              <a:gd name="T16" fmla="*/ 63 w 109"/>
              <a:gd name="T17" fmla="*/ 88 h 164"/>
              <a:gd name="T18" fmla="*/ 52 w 109"/>
              <a:gd name="T19" fmla="*/ 100 h 164"/>
              <a:gd name="T20" fmla="*/ 41 w 109"/>
              <a:gd name="T21" fmla="*/ 112 h 164"/>
              <a:gd name="T22" fmla="*/ 31 w 109"/>
              <a:gd name="T23" fmla="*/ 123 h 164"/>
              <a:gd name="T24" fmla="*/ 23 w 109"/>
              <a:gd name="T25" fmla="*/ 132 h 164"/>
              <a:gd name="T26" fmla="*/ 15 w 109"/>
              <a:gd name="T27" fmla="*/ 142 h 164"/>
              <a:gd name="T28" fmla="*/ 7 w 109"/>
              <a:gd name="T29" fmla="*/ 153 h 164"/>
              <a:gd name="T30" fmla="*/ 0 w 109"/>
              <a:gd name="T31" fmla="*/ 164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09" h="164">
                <a:moveTo>
                  <a:pt x="109" y="0"/>
                </a:moveTo>
                <a:lnTo>
                  <a:pt x="106" y="12"/>
                </a:lnTo>
                <a:lnTo>
                  <a:pt x="104" y="23"/>
                </a:lnTo>
                <a:lnTo>
                  <a:pt x="100" y="32"/>
                </a:lnTo>
                <a:lnTo>
                  <a:pt x="95" y="42"/>
                </a:lnTo>
                <a:lnTo>
                  <a:pt x="91" y="52"/>
                </a:lnTo>
                <a:lnTo>
                  <a:pt x="85" y="61"/>
                </a:lnTo>
                <a:lnTo>
                  <a:pt x="74" y="74"/>
                </a:lnTo>
                <a:lnTo>
                  <a:pt x="63" y="88"/>
                </a:lnTo>
                <a:lnTo>
                  <a:pt x="52" y="100"/>
                </a:lnTo>
                <a:lnTo>
                  <a:pt x="41" y="112"/>
                </a:lnTo>
                <a:lnTo>
                  <a:pt x="31" y="123"/>
                </a:lnTo>
                <a:lnTo>
                  <a:pt x="23" y="132"/>
                </a:lnTo>
                <a:lnTo>
                  <a:pt x="15" y="142"/>
                </a:lnTo>
                <a:lnTo>
                  <a:pt x="7" y="153"/>
                </a:lnTo>
                <a:lnTo>
                  <a:pt x="0" y="164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760" name="Freeform 192"/>
          <p:cNvSpPr>
            <a:spLocks/>
          </p:cNvSpPr>
          <p:nvPr/>
        </p:nvSpPr>
        <p:spPr bwMode="auto">
          <a:xfrm>
            <a:off x="235240" y="2505364"/>
            <a:ext cx="43295" cy="63500"/>
          </a:xfrm>
          <a:custGeom>
            <a:avLst/>
            <a:gdLst>
              <a:gd name="T0" fmla="*/ 109 w 109"/>
              <a:gd name="T1" fmla="*/ 0 h 164"/>
              <a:gd name="T2" fmla="*/ 106 w 109"/>
              <a:gd name="T3" fmla="*/ 12 h 164"/>
              <a:gd name="T4" fmla="*/ 104 w 109"/>
              <a:gd name="T5" fmla="*/ 23 h 164"/>
              <a:gd name="T6" fmla="*/ 100 w 109"/>
              <a:gd name="T7" fmla="*/ 32 h 164"/>
              <a:gd name="T8" fmla="*/ 95 w 109"/>
              <a:gd name="T9" fmla="*/ 42 h 164"/>
              <a:gd name="T10" fmla="*/ 91 w 109"/>
              <a:gd name="T11" fmla="*/ 52 h 164"/>
              <a:gd name="T12" fmla="*/ 85 w 109"/>
              <a:gd name="T13" fmla="*/ 61 h 164"/>
              <a:gd name="T14" fmla="*/ 74 w 109"/>
              <a:gd name="T15" fmla="*/ 74 h 164"/>
              <a:gd name="T16" fmla="*/ 63 w 109"/>
              <a:gd name="T17" fmla="*/ 88 h 164"/>
              <a:gd name="T18" fmla="*/ 52 w 109"/>
              <a:gd name="T19" fmla="*/ 100 h 164"/>
              <a:gd name="T20" fmla="*/ 41 w 109"/>
              <a:gd name="T21" fmla="*/ 112 h 164"/>
              <a:gd name="T22" fmla="*/ 31 w 109"/>
              <a:gd name="T23" fmla="*/ 123 h 164"/>
              <a:gd name="T24" fmla="*/ 23 w 109"/>
              <a:gd name="T25" fmla="*/ 132 h 164"/>
              <a:gd name="T26" fmla="*/ 15 w 109"/>
              <a:gd name="T27" fmla="*/ 142 h 164"/>
              <a:gd name="T28" fmla="*/ 7 w 109"/>
              <a:gd name="T29" fmla="*/ 153 h 164"/>
              <a:gd name="T30" fmla="*/ 0 w 109"/>
              <a:gd name="T31" fmla="*/ 164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09" h="164">
                <a:moveTo>
                  <a:pt x="109" y="0"/>
                </a:moveTo>
                <a:lnTo>
                  <a:pt x="106" y="12"/>
                </a:lnTo>
                <a:lnTo>
                  <a:pt x="104" y="23"/>
                </a:lnTo>
                <a:lnTo>
                  <a:pt x="100" y="32"/>
                </a:lnTo>
                <a:lnTo>
                  <a:pt x="95" y="42"/>
                </a:lnTo>
                <a:lnTo>
                  <a:pt x="91" y="52"/>
                </a:lnTo>
                <a:lnTo>
                  <a:pt x="85" y="61"/>
                </a:lnTo>
                <a:lnTo>
                  <a:pt x="74" y="74"/>
                </a:lnTo>
                <a:lnTo>
                  <a:pt x="63" y="88"/>
                </a:lnTo>
                <a:lnTo>
                  <a:pt x="52" y="100"/>
                </a:lnTo>
                <a:lnTo>
                  <a:pt x="41" y="112"/>
                </a:lnTo>
                <a:lnTo>
                  <a:pt x="31" y="123"/>
                </a:lnTo>
                <a:lnTo>
                  <a:pt x="23" y="132"/>
                </a:lnTo>
                <a:lnTo>
                  <a:pt x="15" y="142"/>
                </a:lnTo>
                <a:lnTo>
                  <a:pt x="7" y="153"/>
                </a:lnTo>
                <a:lnTo>
                  <a:pt x="0" y="164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761" name="Freeform 193"/>
          <p:cNvSpPr>
            <a:spLocks/>
          </p:cNvSpPr>
          <p:nvPr/>
        </p:nvSpPr>
        <p:spPr bwMode="auto">
          <a:xfrm>
            <a:off x="424296" y="2459182"/>
            <a:ext cx="134216" cy="82262"/>
          </a:xfrm>
          <a:custGeom>
            <a:avLst/>
            <a:gdLst>
              <a:gd name="T0" fmla="*/ 0 w 338"/>
              <a:gd name="T1" fmla="*/ 0 h 212"/>
              <a:gd name="T2" fmla="*/ 6 w 338"/>
              <a:gd name="T3" fmla="*/ 3 h 212"/>
              <a:gd name="T4" fmla="*/ 11 w 338"/>
              <a:gd name="T5" fmla="*/ 6 h 212"/>
              <a:gd name="T6" fmla="*/ 16 w 338"/>
              <a:gd name="T7" fmla="*/ 10 h 212"/>
              <a:gd name="T8" fmla="*/ 29 w 338"/>
              <a:gd name="T9" fmla="*/ 22 h 212"/>
              <a:gd name="T10" fmla="*/ 42 w 338"/>
              <a:gd name="T11" fmla="*/ 34 h 212"/>
              <a:gd name="T12" fmla="*/ 57 w 338"/>
              <a:gd name="T13" fmla="*/ 46 h 212"/>
              <a:gd name="T14" fmla="*/ 71 w 338"/>
              <a:gd name="T15" fmla="*/ 58 h 212"/>
              <a:gd name="T16" fmla="*/ 89 w 338"/>
              <a:gd name="T17" fmla="*/ 72 h 212"/>
              <a:gd name="T18" fmla="*/ 107 w 338"/>
              <a:gd name="T19" fmla="*/ 85 h 212"/>
              <a:gd name="T20" fmla="*/ 127 w 338"/>
              <a:gd name="T21" fmla="*/ 97 h 212"/>
              <a:gd name="T22" fmla="*/ 145 w 338"/>
              <a:gd name="T23" fmla="*/ 109 h 212"/>
              <a:gd name="T24" fmla="*/ 168 w 338"/>
              <a:gd name="T25" fmla="*/ 123 h 212"/>
              <a:gd name="T26" fmla="*/ 189 w 338"/>
              <a:gd name="T27" fmla="*/ 139 h 212"/>
              <a:gd name="T28" fmla="*/ 209 w 338"/>
              <a:gd name="T29" fmla="*/ 152 h 212"/>
              <a:gd name="T30" fmla="*/ 217 w 338"/>
              <a:gd name="T31" fmla="*/ 157 h 212"/>
              <a:gd name="T32" fmla="*/ 226 w 338"/>
              <a:gd name="T33" fmla="*/ 162 h 212"/>
              <a:gd name="T34" fmla="*/ 233 w 338"/>
              <a:gd name="T35" fmla="*/ 168 h 212"/>
              <a:gd name="T36" fmla="*/ 241 w 338"/>
              <a:gd name="T37" fmla="*/ 177 h 212"/>
              <a:gd name="T38" fmla="*/ 246 w 338"/>
              <a:gd name="T39" fmla="*/ 183 h 212"/>
              <a:gd name="T40" fmla="*/ 250 w 338"/>
              <a:gd name="T41" fmla="*/ 189 h 212"/>
              <a:gd name="T42" fmla="*/ 254 w 338"/>
              <a:gd name="T43" fmla="*/ 195 h 212"/>
              <a:gd name="T44" fmla="*/ 259 w 338"/>
              <a:gd name="T45" fmla="*/ 201 h 212"/>
              <a:gd name="T46" fmla="*/ 263 w 338"/>
              <a:gd name="T47" fmla="*/ 206 h 212"/>
              <a:gd name="T48" fmla="*/ 268 w 338"/>
              <a:gd name="T49" fmla="*/ 209 h 212"/>
              <a:gd name="T50" fmla="*/ 271 w 338"/>
              <a:gd name="T51" fmla="*/ 212 h 212"/>
              <a:gd name="T52" fmla="*/ 275 w 338"/>
              <a:gd name="T53" fmla="*/ 212 h 212"/>
              <a:gd name="T54" fmla="*/ 279 w 338"/>
              <a:gd name="T55" fmla="*/ 210 h 212"/>
              <a:gd name="T56" fmla="*/ 282 w 338"/>
              <a:gd name="T57" fmla="*/ 208 h 212"/>
              <a:gd name="T58" fmla="*/ 285 w 338"/>
              <a:gd name="T59" fmla="*/ 206 h 212"/>
              <a:gd name="T60" fmla="*/ 288 w 338"/>
              <a:gd name="T61" fmla="*/ 201 h 212"/>
              <a:gd name="T62" fmla="*/ 292 w 338"/>
              <a:gd name="T63" fmla="*/ 197 h 212"/>
              <a:gd name="T64" fmla="*/ 296 w 338"/>
              <a:gd name="T65" fmla="*/ 192 h 212"/>
              <a:gd name="T66" fmla="*/ 302 w 338"/>
              <a:gd name="T67" fmla="*/ 184 h 212"/>
              <a:gd name="T68" fmla="*/ 308 w 338"/>
              <a:gd name="T69" fmla="*/ 175 h 212"/>
              <a:gd name="T70" fmla="*/ 315 w 338"/>
              <a:gd name="T71" fmla="*/ 167 h 212"/>
              <a:gd name="T72" fmla="*/ 321 w 338"/>
              <a:gd name="T73" fmla="*/ 160 h 212"/>
              <a:gd name="T74" fmla="*/ 328 w 338"/>
              <a:gd name="T75" fmla="*/ 152 h 212"/>
              <a:gd name="T76" fmla="*/ 333 w 338"/>
              <a:gd name="T77" fmla="*/ 146 h 212"/>
              <a:gd name="T78" fmla="*/ 338 w 338"/>
              <a:gd name="T79" fmla="*/ 140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38" h="212">
                <a:moveTo>
                  <a:pt x="0" y="0"/>
                </a:moveTo>
                <a:lnTo>
                  <a:pt x="6" y="3"/>
                </a:lnTo>
                <a:lnTo>
                  <a:pt x="11" y="6"/>
                </a:lnTo>
                <a:lnTo>
                  <a:pt x="16" y="10"/>
                </a:lnTo>
                <a:lnTo>
                  <a:pt x="29" y="22"/>
                </a:lnTo>
                <a:lnTo>
                  <a:pt x="42" y="34"/>
                </a:lnTo>
                <a:lnTo>
                  <a:pt x="57" y="46"/>
                </a:lnTo>
                <a:lnTo>
                  <a:pt x="71" y="58"/>
                </a:lnTo>
                <a:lnTo>
                  <a:pt x="89" y="72"/>
                </a:lnTo>
                <a:lnTo>
                  <a:pt x="107" y="85"/>
                </a:lnTo>
                <a:lnTo>
                  <a:pt x="127" y="97"/>
                </a:lnTo>
                <a:lnTo>
                  <a:pt x="145" y="109"/>
                </a:lnTo>
                <a:lnTo>
                  <a:pt x="168" y="123"/>
                </a:lnTo>
                <a:lnTo>
                  <a:pt x="189" y="139"/>
                </a:lnTo>
                <a:lnTo>
                  <a:pt x="209" y="152"/>
                </a:lnTo>
                <a:lnTo>
                  <a:pt x="217" y="157"/>
                </a:lnTo>
                <a:lnTo>
                  <a:pt x="226" y="162"/>
                </a:lnTo>
                <a:lnTo>
                  <a:pt x="233" y="168"/>
                </a:lnTo>
                <a:lnTo>
                  <a:pt x="241" y="177"/>
                </a:lnTo>
                <a:lnTo>
                  <a:pt x="246" y="183"/>
                </a:lnTo>
                <a:lnTo>
                  <a:pt x="250" y="189"/>
                </a:lnTo>
                <a:lnTo>
                  <a:pt x="254" y="195"/>
                </a:lnTo>
                <a:lnTo>
                  <a:pt x="259" y="201"/>
                </a:lnTo>
                <a:lnTo>
                  <a:pt x="263" y="206"/>
                </a:lnTo>
                <a:lnTo>
                  <a:pt x="268" y="209"/>
                </a:lnTo>
                <a:lnTo>
                  <a:pt x="271" y="212"/>
                </a:lnTo>
                <a:lnTo>
                  <a:pt x="275" y="212"/>
                </a:lnTo>
                <a:lnTo>
                  <a:pt x="279" y="210"/>
                </a:lnTo>
                <a:lnTo>
                  <a:pt x="282" y="208"/>
                </a:lnTo>
                <a:lnTo>
                  <a:pt x="285" y="206"/>
                </a:lnTo>
                <a:lnTo>
                  <a:pt x="288" y="201"/>
                </a:lnTo>
                <a:lnTo>
                  <a:pt x="292" y="197"/>
                </a:lnTo>
                <a:lnTo>
                  <a:pt x="296" y="192"/>
                </a:lnTo>
                <a:lnTo>
                  <a:pt x="302" y="184"/>
                </a:lnTo>
                <a:lnTo>
                  <a:pt x="308" y="175"/>
                </a:lnTo>
                <a:lnTo>
                  <a:pt x="315" y="167"/>
                </a:lnTo>
                <a:lnTo>
                  <a:pt x="321" y="160"/>
                </a:lnTo>
                <a:lnTo>
                  <a:pt x="328" y="152"/>
                </a:lnTo>
                <a:lnTo>
                  <a:pt x="333" y="146"/>
                </a:lnTo>
                <a:lnTo>
                  <a:pt x="338" y="140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762" name="Freeform 194"/>
          <p:cNvSpPr>
            <a:spLocks/>
          </p:cNvSpPr>
          <p:nvPr/>
        </p:nvSpPr>
        <p:spPr bwMode="auto">
          <a:xfrm>
            <a:off x="238126" y="2459182"/>
            <a:ext cx="186170" cy="99580"/>
          </a:xfrm>
          <a:custGeom>
            <a:avLst/>
            <a:gdLst>
              <a:gd name="T0" fmla="*/ 468 w 468"/>
              <a:gd name="T1" fmla="*/ 5 h 261"/>
              <a:gd name="T2" fmla="*/ 468 w 468"/>
              <a:gd name="T3" fmla="*/ 14 h 261"/>
              <a:gd name="T4" fmla="*/ 466 w 468"/>
              <a:gd name="T5" fmla="*/ 22 h 261"/>
              <a:gd name="T6" fmla="*/ 459 w 468"/>
              <a:gd name="T7" fmla="*/ 30 h 261"/>
              <a:gd name="T8" fmla="*/ 449 w 468"/>
              <a:gd name="T9" fmla="*/ 37 h 261"/>
              <a:gd name="T10" fmla="*/ 440 w 468"/>
              <a:gd name="T11" fmla="*/ 46 h 261"/>
              <a:gd name="T12" fmla="*/ 430 w 468"/>
              <a:gd name="T13" fmla="*/ 57 h 261"/>
              <a:gd name="T14" fmla="*/ 423 w 468"/>
              <a:gd name="T15" fmla="*/ 69 h 261"/>
              <a:gd name="T16" fmla="*/ 414 w 468"/>
              <a:gd name="T17" fmla="*/ 78 h 261"/>
              <a:gd name="T18" fmla="*/ 406 w 468"/>
              <a:gd name="T19" fmla="*/ 89 h 261"/>
              <a:gd name="T20" fmla="*/ 402 w 468"/>
              <a:gd name="T21" fmla="*/ 101 h 261"/>
              <a:gd name="T22" fmla="*/ 399 w 468"/>
              <a:gd name="T23" fmla="*/ 112 h 261"/>
              <a:gd name="T24" fmla="*/ 393 w 468"/>
              <a:gd name="T25" fmla="*/ 119 h 261"/>
              <a:gd name="T26" fmla="*/ 387 w 468"/>
              <a:gd name="T27" fmla="*/ 125 h 261"/>
              <a:gd name="T28" fmla="*/ 382 w 468"/>
              <a:gd name="T29" fmla="*/ 134 h 261"/>
              <a:gd name="T30" fmla="*/ 377 w 468"/>
              <a:gd name="T31" fmla="*/ 144 h 261"/>
              <a:gd name="T32" fmla="*/ 366 w 468"/>
              <a:gd name="T33" fmla="*/ 152 h 261"/>
              <a:gd name="T34" fmla="*/ 359 w 468"/>
              <a:gd name="T35" fmla="*/ 160 h 261"/>
              <a:gd name="T36" fmla="*/ 354 w 468"/>
              <a:gd name="T37" fmla="*/ 170 h 261"/>
              <a:gd name="T38" fmla="*/ 347 w 468"/>
              <a:gd name="T39" fmla="*/ 180 h 261"/>
              <a:gd name="T40" fmla="*/ 340 w 468"/>
              <a:gd name="T41" fmla="*/ 189 h 261"/>
              <a:gd name="T42" fmla="*/ 335 w 468"/>
              <a:gd name="T43" fmla="*/ 200 h 261"/>
              <a:gd name="T44" fmla="*/ 330 w 468"/>
              <a:gd name="T45" fmla="*/ 210 h 261"/>
              <a:gd name="T46" fmla="*/ 324 w 468"/>
              <a:gd name="T47" fmla="*/ 216 h 261"/>
              <a:gd name="T48" fmla="*/ 318 w 468"/>
              <a:gd name="T49" fmla="*/ 222 h 261"/>
              <a:gd name="T50" fmla="*/ 314 w 468"/>
              <a:gd name="T51" fmla="*/ 233 h 261"/>
              <a:gd name="T52" fmla="*/ 310 w 468"/>
              <a:gd name="T53" fmla="*/ 243 h 261"/>
              <a:gd name="T54" fmla="*/ 304 w 468"/>
              <a:gd name="T55" fmla="*/ 246 h 261"/>
              <a:gd name="T56" fmla="*/ 297 w 468"/>
              <a:gd name="T57" fmla="*/ 249 h 261"/>
              <a:gd name="T58" fmla="*/ 291 w 468"/>
              <a:gd name="T59" fmla="*/ 255 h 261"/>
              <a:gd name="T60" fmla="*/ 285 w 468"/>
              <a:gd name="T61" fmla="*/ 259 h 261"/>
              <a:gd name="T62" fmla="*/ 277 w 468"/>
              <a:gd name="T63" fmla="*/ 259 h 261"/>
              <a:gd name="T64" fmla="*/ 265 w 468"/>
              <a:gd name="T65" fmla="*/ 255 h 261"/>
              <a:gd name="T66" fmla="*/ 254 w 468"/>
              <a:gd name="T67" fmla="*/ 245 h 261"/>
              <a:gd name="T68" fmla="*/ 244 w 468"/>
              <a:gd name="T69" fmla="*/ 235 h 261"/>
              <a:gd name="T70" fmla="*/ 230 w 468"/>
              <a:gd name="T71" fmla="*/ 215 h 261"/>
              <a:gd name="T72" fmla="*/ 215 w 468"/>
              <a:gd name="T73" fmla="*/ 195 h 261"/>
              <a:gd name="T74" fmla="*/ 199 w 468"/>
              <a:gd name="T75" fmla="*/ 182 h 261"/>
              <a:gd name="T76" fmla="*/ 177 w 468"/>
              <a:gd name="T77" fmla="*/ 170 h 261"/>
              <a:gd name="T78" fmla="*/ 154 w 468"/>
              <a:gd name="T79" fmla="*/ 160 h 261"/>
              <a:gd name="T80" fmla="*/ 107 w 468"/>
              <a:gd name="T81" fmla="*/ 139 h 261"/>
              <a:gd name="T82" fmla="*/ 82 w 468"/>
              <a:gd name="T83" fmla="*/ 127 h 261"/>
              <a:gd name="T84" fmla="*/ 59 w 468"/>
              <a:gd name="T85" fmla="*/ 113 h 261"/>
              <a:gd name="T86" fmla="*/ 38 w 468"/>
              <a:gd name="T87" fmla="*/ 98 h 261"/>
              <a:gd name="T88" fmla="*/ 21 w 468"/>
              <a:gd name="T89" fmla="*/ 82 h 261"/>
              <a:gd name="T90" fmla="*/ 7 w 468"/>
              <a:gd name="T91" fmla="*/ 71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68" h="261">
                <a:moveTo>
                  <a:pt x="465" y="0"/>
                </a:moveTo>
                <a:lnTo>
                  <a:pt x="468" y="5"/>
                </a:lnTo>
                <a:lnTo>
                  <a:pt x="468" y="10"/>
                </a:lnTo>
                <a:lnTo>
                  <a:pt x="468" y="14"/>
                </a:lnTo>
                <a:lnTo>
                  <a:pt x="468" y="18"/>
                </a:lnTo>
                <a:lnTo>
                  <a:pt x="466" y="22"/>
                </a:lnTo>
                <a:lnTo>
                  <a:pt x="463" y="26"/>
                </a:lnTo>
                <a:lnTo>
                  <a:pt x="459" y="30"/>
                </a:lnTo>
                <a:lnTo>
                  <a:pt x="454" y="34"/>
                </a:lnTo>
                <a:lnTo>
                  <a:pt x="449" y="37"/>
                </a:lnTo>
                <a:lnTo>
                  <a:pt x="445" y="41"/>
                </a:lnTo>
                <a:lnTo>
                  <a:pt x="440" y="46"/>
                </a:lnTo>
                <a:lnTo>
                  <a:pt x="435" y="51"/>
                </a:lnTo>
                <a:lnTo>
                  <a:pt x="430" y="57"/>
                </a:lnTo>
                <a:lnTo>
                  <a:pt x="427" y="63"/>
                </a:lnTo>
                <a:lnTo>
                  <a:pt x="423" y="69"/>
                </a:lnTo>
                <a:lnTo>
                  <a:pt x="418" y="74"/>
                </a:lnTo>
                <a:lnTo>
                  <a:pt x="414" y="78"/>
                </a:lnTo>
                <a:lnTo>
                  <a:pt x="410" y="83"/>
                </a:lnTo>
                <a:lnTo>
                  <a:pt x="406" y="89"/>
                </a:lnTo>
                <a:lnTo>
                  <a:pt x="405" y="95"/>
                </a:lnTo>
                <a:lnTo>
                  <a:pt x="402" y="101"/>
                </a:lnTo>
                <a:lnTo>
                  <a:pt x="401" y="107"/>
                </a:lnTo>
                <a:lnTo>
                  <a:pt x="399" y="112"/>
                </a:lnTo>
                <a:lnTo>
                  <a:pt x="396" y="116"/>
                </a:lnTo>
                <a:lnTo>
                  <a:pt x="393" y="119"/>
                </a:lnTo>
                <a:lnTo>
                  <a:pt x="390" y="122"/>
                </a:lnTo>
                <a:lnTo>
                  <a:pt x="387" y="125"/>
                </a:lnTo>
                <a:lnTo>
                  <a:pt x="384" y="129"/>
                </a:lnTo>
                <a:lnTo>
                  <a:pt x="382" y="134"/>
                </a:lnTo>
                <a:lnTo>
                  <a:pt x="380" y="139"/>
                </a:lnTo>
                <a:lnTo>
                  <a:pt x="377" y="144"/>
                </a:lnTo>
                <a:lnTo>
                  <a:pt x="372" y="148"/>
                </a:lnTo>
                <a:lnTo>
                  <a:pt x="366" y="152"/>
                </a:lnTo>
                <a:lnTo>
                  <a:pt x="361" y="157"/>
                </a:lnTo>
                <a:lnTo>
                  <a:pt x="359" y="160"/>
                </a:lnTo>
                <a:lnTo>
                  <a:pt x="357" y="165"/>
                </a:lnTo>
                <a:lnTo>
                  <a:pt x="354" y="170"/>
                </a:lnTo>
                <a:lnTo>
                  <a:pt x="352" y="175"/>
                </a:lnTo>
                <a:lnTo>
                  <a:pt x="347" y="180"/>
                </a:lnTo>
                <a:lnTo>
                  <a:pt x="343" y="185"/>
                </a:lnTo>
                <a:lnTo>
                  <a:pt x="340" y="189"/>
                </a:lnTo>
                <a:lnTo>
                  <a:pt x="336" y="194"/>
                </a:lnTo>
                <a:lnTo>
                  <a:pt x="335" y="200"/>
                </a:lnTo>
                <a:lnTo>
                  <a:pt x="332" y="205"/>
                </a:lnTo>
                <a:lnTo>
                  <a:pt x="330" y="210"/>
                </a:lnTo>
                <a:lnTo>
                  <a:pt x="328" y="214"/>
                </a:lnTo>
                <a:lnTo>
                  <a:pt x="324" y="216"/>
                </a:lnTo>
                <a:lnTo>
                  <a:pt x="322" y="218"/>
                </a:lnTo>
                <a:lnTo>
                  <a:pt x="318" y="222"/>
                </a:lnTo>
                <a:lnTo>
                  <a:pt x="316" y="227"/>
                </a:lnTo>
                <a:lnTo>
                  <a:pt x="314" y="233"/>
                </a:lnTo>
                <a:lnTo>
                  <a:pt x="312" y="238"/>
                </a:lnTo>
                <a:lnTo>
                  <a:pt x="310" y="243"/>
                </a:lnTo>
                <a:lnTo>
                  <a:pt x="307" y="245"/>
                </a:lnTo>
                <a:lnTo>
                  <a:pt x="304" y="246"/>
                </a:lnTo>
                <a:lnTo>
                  <a:pt x="300" y="247"/>
                </a:lnTo>
                <a:lnTo>
                  <a:pt x="297" y="249"/>
                </a:lnTo>
                <a:lnTo>
                  <a:pt x="294" y="251"/>
                </a:lnTo>
                <a:lnTo>
                  <a:pt x="291" y="255"/>
                </a:lnTo>
                <a:lnTo>
                  <a:pt x="289" y="257"/>
                </a:lnTo>
                <a:lnTo>
                  <a:pt x="285" y="259"/>
                </a:lnTo>
                <a:lnTo>
                  <a:pt x="282" y="261"/>
                </a:lnTo>
                <a:lnTo>
                  <a:pt x="277" y="259"/>
                </a:lnTo>
                <a:lnTo>
                  <a:pt x="271" y="257"/>
                </a:lnTo>
                <a:lnTo>
                  <a:pt x="265" y="255"/>
                </a:lnTo>
                <a:lnTo>
                  <a:pt x="260" y="250"/>
                </a:lnTo>
                <a:lnTo>
                  <a:pt x="254" y="245"/>
                </a:lnTo>
                <a:lnTo>
                  <a:pt x="249" y="240"/>
                </a:lnTo>
                <a:lnTo>
                  <a:pt x="244" y="235"/>
                </a:lnTo>
                <a:lnTo>
                  <a:pt x="237" y="226"/>
                </a:lnTo>
                <a:lnTo>
                  <a:pt x="230" y="215"/>
                </a:lnTo>
                <a:lnTo>
                  <a:pt x="223" y="205"/>
                </a:lnTo>
                <a:lnTo>
                  <a:pt x="215" y="195"/>
                </a:lnTo>
                <a:lnTo>
                  <a:pt x="207" y="188"/>
                </a:lnTo>
                <a:lnTo>
                  <a:pt x="199" y="182"/>
                </a:lnTo>
                <a:lnTo>
                  <a:pt x="188" y="176"/>
                </a:lnTo>
                <a:lnTo>
                  <a:pt x="177" y="170"/>
                </a:lnTo>
                <a:lnTo>
                  <a:pt x="166" y="165"/>
                </a:lnTo>
                <a:lnTo>
                  <a:pt x="154" y="160"/>
                </a:lnTo>
                <a:lnTo>
                  <a:pt x="131" y="150"/>
                </a:lnTo>
                <a:lnTo>
                  <a:pt x="107" y="139"/>
                </a:lnTo>
                <a:lnTo>
                  <a:pt x="94" y="133"/>
                </a:lnTo>
                <a:lnTo>
                  <a:pt x="82" y="127"/>
                </a:lnTo>
                <a:lnTo>
                  <a:pt x="69" y="121"/>
                </a:lnTo>
                <a:lnTo>
                  <a:pt x="59" y="113"/>
                </a:lnTo>
                <a:lnTo>
                  <a:pt x="48" y="105"/>
                </a:lnTo>
                <a:lnTo>
                  <a:pt x="38" y="98"/>
                </a:lnTo>
                <a:lnTo>
                  <a:pt x="30" y="89"/>
                </a:lnTo>
                <a:lnTo>
                  <a:pt x="21" y="82"/>
                </a:lnTo>
                <a:lnTo>
                  <a:pt x="14" y="76"/>
                </a:lnTo>
                <a:lnTo>
                  <a:pt x="7" y="71"/>
                </a:lnTo>
                <a:lnTo>
                  <a:pt x="0" y="66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763" name="Freeform 195"/>
          <p:cNvSpPr>
            <a:spLocks/>
          </p:cNvSpPr>
          <p:nvPr/>
        </p:nvSpPr>
        <p:spPr bwMode="auto">
          <a:xfrm>
            <a:off x="326160" y="2472171"/>
            <a:ext cx="54841" cy="63500"/>
          </a:xfrm>
          <a:custGeom>
            <a:avLst/>
            <a:gdLst>
              <a:gd name="T0" fmla="*/ 0 w 140"/>
              <a:gd name="T1" fmla="*/ 166 h 166"/>
              <a:gd name="T2" fmla="*/ 0 w 140"/>
              <a:gd name="T3" fmla="*/ 165 h 166"/>
              <a:gd name="T4" fmla="*/ 2 w 140"/>
              <a:gd name="T5" fmla="*/ 165 h 166"/>
              <a:gd name="T6" fmla="*/ 9 w 140"/>
              <a:gd name="T7" fmla="*/ 159 h 166"/>
              <a:gd name="T8" fmla="*/ 17 w 140"/>
              <a:gd name="T9" fmla="*/ 151 h 166"/>
              <a:gd name="T10" fmla="*/ 27 w 140"/>
              <a:gd name="T11" fmla="*/ 141 h 166"/>
              <a:gd name="T12" fmla="*/ 35 w 140"/>
              <a:gd name="T13" fmla="*/ 133 h 166"/>
              <a:gd name="T14" fmla="*/ 43 w 140"/>
              <a:gd name="T15" fmla="*/ 124 h 166"/>
              <a:gd name="T16" fmla="*/ 50 w 140"/>
              <a:gd name="T17" fmla="*/ 115 h 166"/>
              <a:gd name="T18" fmla="*/ 56 w 140"/>
              <a:gd name="T19" fmla="*/ 105 h 166"/>
              <a:gd name="T20" fmla="*/ 61 w 140"/>
              <a:gd name="T21" fmla="*/ 96 h 166"/>
              <a:gd name="T22" fmla="*/ 66 w 140"/>
              <a:gd name="T23" fmla="*/ 87 h 166"/>
              <a:gd name="T24" fmla="*/ 70 w 140"/>
              <a:gd name="T25" fmla="*/ 77 h 166"/>
              <a:gd name="T26" fmla="*/ 75 w 140"/>
              <a:gd name="T27" fmla="*/ 69 h 166"/>
              <a:gd name="T28" fmla="*/ 81 w 140"/>
              <a:gd name="T29" fmla="*/ 60 h 166"/>
              <a:gd name="T30" fmla="*/ 87 w 140"/>
              <a:gd name="T31" fmla="*/ 54 h 166"/>
              <a:gd name="T32" fmla="*/ 96 w 140"/>
              <a:gd name="T33" fmla="*/ 48 h 166"/>
              <a:gd name="T34" fmla="*/ 103 w 140"/>
              <a:gd name="T35" fmla="*/ 43 h 166"/>
              <a:gd name="T36" fmla="*/ 111 w 140"/>
              <a:gd name="T37" fmla="*/ 39 h 166"/>
              <a:gd name="T38" fmla="*/ 119 w 140"/>
              <a:gd name="T39" fmla="*/ 31 h 166"/>
              <a:gd name="T40" fmla="*/ 122 w 140"/>
              <a:gd name="T41" fmla="*/ 26 h 166"/>
              <a:gd name="T42" fmla="*/ 126 w 140"/>
              <a:gd name="T43" fmla="*/ 19 h 166"/>
              <a:gd name="T44" fmla="*/ 130 w 140"/>
              <a:gd name="T45" fmla="*/ 11 h 166"/>
              <a:gd name="T46" fmla="*/ 133 w 140"/>
              <a:gd name="T47" fmla="*/ 5 h 166"/>
              <a:gd name="T48" fmla="*/ 134 w 140"/>
              <a:gd name="T49" fmla="*/ 2 h 166"/>
              <a:gd name="T50" fmla="*/ 137 w 140"/>
              <a:gd name="T51" fmla="*/ 1 h 166"/>
              <a:gd name="T52" fmla="*/ 138 w 140"/>
              <a:gd name="T53" fmla="*/ 0 h 166"/>
              <a:gd name="T54" fmla="*/ 140 w 140"/>
              <a:gd name="T55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40" h="166">
                <a:moveTo>
                  <a:pt x="0" y="166"/>
                </a:moveTo>
                <a:lnTo>
                  <a:pt x="0" y="165"/>
                </a:lnTo>
                <a:lnTo>
                  <a:pt x="2" y="165"/>
                </a:lnTo>
                <a:lnTo>
                  <a:pt x="9" y="159"/>
                </a:lnTo>
                <a:lnTo>
                  <a:pt x="17" y="151"/>
                </a:lnTo>
                <a:lnTo>
                  <a:pt x="27" y="141"/>
                </a:lnTo>
                <a:lnTo>
                  <a:pt x="35" y="133"/>
                </a:lnTo>
                <a:lnTo>
                  <a:pt x="43" y="124"/>
                </a:lnTo>
                <a:lnTo>
                  <a:pt x="50" y="115"/>
                </a:lnTo>
                <a:lnTo>
                  <a:pt x="56" y="105"/>
                </a:lnTo>
                <a:lnTo>
                  <a:pt x="61" y="96"/>
                </a:lnTo>
                <a:lnTo>
                  <a:pt x="66" y="87"/>
                </a:lnTo>
                <a:lnTo>
                  <a:pt x="70" y="77"/>
                </a:lnTo>
                <a:lnTo>
                  <a:pt x="75" y="69"/>
                </a:lnTo>
                <a:lnTo>
                  <a:pt x="81" y="60"/>
                </a:lnTo>
                <a:lnTo>
                  <a:pt x="87" y="54"/>
                </a:lnTo>
                <a:lnTo>
                  <a:pt x="96" y="48"/>
                </a:lnTo>
                <a:lnTo>
                  <a:pt x="103" y="43"/>
                </a:lnTo>
                <a:lnTo>
                  <a:pt x="111" y="39"/>
                </a:lnTo>
                <a:lnTo>
                  <a:pt x="119" y="31"/>
                </a:lnTo>
                <a:lnTo>
                  <a:pt x="122" y="26"/>
                </a:lnTo>
                <a:lnTo>
                  <a:pt x="126" y="19"/>
                </a:lnTo>
                <a:lnTo>
                  <a:pt x="130" y="11"/>
                </a:lnTo>
                <a:lnTo>
                  <a:pt x="133" y="5"/>
                </a:lnTo>
                <a:lnTo>
                  <a:pt x="134" y="2"/>
                </a:lnTo>
                <a:lnTo>
                  <a:pt x="137" y="1"/>
                </a:lnTo>
                <a:lnTo>
                  <a:pt x="138" y="0"/>
                </a:lnTo>
                <a:lnTo>
                  <a:pt x="140" y="0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764" name="Freeform 196"/>
          <p:cNvSpPr>
            <a:spLocks/>
          </p:cNvSpPr>
          <p:nvPr/>
        </p:nvSpPr>
        <p:spPr bwMode="auto">
          <a:xfrm>
            <a:off x="298740" y="2480830"/>
            <a:ext cx="30306" cy="34636"/>
          </a:xfrm>
          <a:custGeom>
            <a:avLst/>
            <a:gdLst>
              <a:gd name="T0" fmla="*/ 0 w 76"/>
              <a:gd name="T1" fmla="*/ 89 h 89"/>
              <a:gd name="T2" fmla="*/ 8 w 76"/>
              <a:gd name="T3" fmla="*/ 80 h 89"/>
              <a:gd name="T4" fmla="*/ 16 w 76"/>
              <a:gd name="T5" fmla="*/ 70 h 89"/>
              <a:gd name="T6" fmla="*/ 25 w 76"/>
              <a:gd name="T7" fmla="*/ 59 h 89"/>
              <a:gd name="T8" fmla="*/ 38 w 76"/>
              <a:gd name="T9" fmla="*/ 43 h 89"/>
              <a:gd name="T10" fmla="*/ 50 w 76"/>
              <a:gd name="T11" fmla="*/ 28 h 89"/>
              <a:gd name="T12" fmla="*/ 59 w 76"/>
              <a:gd name="T13" fmla="*/ 18 h 89"/>
              <a:gd name="T14" fmla="*/ 67 w 76"/>
              <a:gd name="T15" fmla="*/ 8 h 89"/>
              <a:gd name="T16" fmla="*/ 76 w 76"/>
              <a:gd name="T17" fmla="*/ 0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6" h="89">
                <a:moveTo>
                  <a:pt x="0" y="89"/>
                </a:moveTo>
                <a:lnTo>
                  <a:pt x="8" y="80"/>
                </a:lnTo>
                <a:lnTo>
                  <a:pt x="16" y="70"/>
                </a:lnTo>
                <a:lnTo>
                  <a:pt x="25" y="59"/>
                </a:lnTo>
                <a:lnTo>
                  <a:pt x="38" y="43"/>
                </a:lnTo>
                <a:lnTo>
                  <a:pt x="50" y="28"/>
                </a:lnTo>
                <a:lnTo>
                  <a:pt x="59" y="18"/>
                </a:lnTo>
                <a:lnTo>
                  <a:pt x="67" y="8"/>
                </a:lnTo>
                <a:lnTo>
                  <a:pt x="76" y="0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765" name="Freeform 197"/>
          <p:cNvSpPr>
            <a:spLocks/>
          </p:cNvSpPr>
          <p:nvPr/>
        </p:nvSpPr>
        <p:spPr bwMode="auto">
          <a:xfrm>
            <a:off x="366568" y="2541444"/>
            <a:ext cx="1444" cy="1443"/>
          </a:xfrm>
          <a:custGeom>
            <a:avLst/>
            <a:gdLst>
              <a:gd name="T0" fmla="*/ 3 w 3"/>
              <a:gd name="T1" fmla="*/ 0 h 1"/>
              <a:gd name="T2" fmla="*/ 1 w 3"/>
              <a:gd name="T3" fmla="*/ 0 h 1"/>
              <a:gd name="T4" fmla="*/ 0 w 3"/>
              <a:gd name="T5" fmla="*/ 0 h 1"/>
              <a:gd name="T6" fmla="*/ 0 w 3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1">
                <a:moveTo>
                  <a:pt x="3" y="0"/>
                </a:moveTo>
                <a:lnTo>
                  <a:pt x="1" y="0"/>
                </a:lnTo>
                <a:lnTo>
                  <a:pt x="0" y="0"/>
                </a:lnTo>
                <a:lnTo>
                  <a:pt x="0" y="1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766" name="Freeform 198"/>
          <p:cNvSpPr>
            <a:spLocks/>
          </p:cNvSpPr>
          <p:nvPr/>
        </p:nvSpPr>
        <p:spPr bwMode="auto">
          <a:xfrm>
            <a:off x="597477" y="2476500"/>
            <a:ext cx="63500" cy="56285"/>
          </a:xfrm>
          <a:custGeom>
            <a:avLst/>
            <a:gdLst>
              <a:gd name="T0" fmla="*/ 0 w 157"/>
              <a:gd name="T1" fmla="*/ 0 h 147"/>
              <a:gd name="T2" fmla="*/ 13 w 157"/>
              <a:gd name="T3" fmla="*/ 6 h 147"/>
              <a:gd name="T4" fmla="*/ 25 w 157"/>
              <a:gd name="T5" fmla="*/ 13 h 147"/>
              <a:gd name="T6" fmla="*/ 34 w 157"/>
              <a:gd name="T7" fmla="*/ 21 h 147"/>
              <a:gd name="T8" fmla="*/ 44 w 157"/>
              <a:gd name="T9" fmla="*/ 30 h 147"/>
              <a:gd name="T10" fmla="*/ 52 w 157"/>
              <a:gd name="T11" fmla="*/ 39 h 147"/>
              <a:gd name="T12" fmla="*/ 60 w 157"/>
              <a:gd name="T13" fmla="*/ 49 h 147"/>
              <a:gd name="T14" fmla="*/ 70 w 157"/>
              <a:gd name="T15" fmla="*/ 64 h 147"/>
              <a:gd name="T16" fmla="*/ 80 w 157"/>
              <a:gd name="T17" fmla="*/ 78 h 147"/>
              <a:gd name="T18" fmla="*/ 90 w 157"/>
              <a:gd name="T19" fmla="*/ 93 h 147"/>
              <a:gd name="T20" fmla="*/ 101 w 157"/>
              <a:gd name="T21" fmla="*/ 107 h 147"/>
              <a:gd name="T22" fmla="*/ 108 w 157"/>
              <a:gd name="T23" fmla="*/ 115 h 147"/>
              <a:gd name="T24" fmla="*/ 115 w 157"/>
              <a:gd name="T25" fmla="*/ 124 h 147"/>
              <a:gd name="T26" fmla="*/ 125 w 157"/>
              <a:gd name="T27" fmla="*/ 131 h 147"/>
              <a:gd name="T28" fmla="*/ 134 w 157"/>
              <a:gd name="T29" fmla="*/ 137 h 147"/>
              <a:gd name="T30" fmla="*/ 145 w 157"/>
              <a:gd name="T31" fmla="*/ 143 h 147"/>
              <a:gd name="T32" fmla="*/ 157 w 157"/>
              <a:gd name="T33" fmla="*/ 14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57" h="147">
                <a:moveTo>
                  <a:pt x="0" y="0"/>
                </a:moveTo>
                <a:lnTo>
                  <a:pt x="13" y="6"/>
                </a:lnTo>
                <a:lnTo>
                  <a:pt x="25" y="13"/>
                </a:lnTo>
                <a:lnTo>
                  <a:pt x="34" y="21"/>
                </a:lnTo>
                <a:lnTo>
                  <a:pt x="44" y="30"/>
                </a:lnTo>
                <a:lnTo>
                  <a:pt x="52" y="39"/>
                </a:lnTo>
                <a:lnTo>
                  <a:pt x="60" y="49"/>
                </a:lnTo>
                <a:lnTo>
                  <a:pt x="70" y="64"/>
                </a:lnTo>
                <a:lnTo>
                  <a:pt x="80" y="78"/>
                </a:lnTo>
                <a:lnTo>
                  <a:pt x="90" y="93"/>
                </a:lnTo>
                <a:lnTo>
                  <a:pt x="101" y="107"/>
                </a:lnTo>
                <a:lnTo>
                  <a:pt x="108" y="115"/>
                </a:lnTo>
                <a:lnTo>
                  <a:pt x="115" y="124"/>
                </a:lnTo>
                <a:lnTo>
                  <a:pt x="125" y="131"/>
                </a:lnTo>
                <a:lnTo>
                  <a:pt x="134" y="137"/>
                </a:lnTo>
                <a:lnTo>
                  <a:pt x="145" y="143"/>
                </a:lnTo>
                <a:lnTo>
                  <a:pt x="157" y="147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767" name="Freeform 199"/>
          <p:cNvSpPr>
            <a:spLocks/>
          </p:cNvSpPr>
          <p:nvPr/>
        </p:nvSpPr>
        <p:spPr bwMode="auto">
          <a:xfrm>
            <a:off x="557068" y="2512580"/>
            <a:ext cx="30307" cy="31750"/>
          </a:xfrm>
          <a:custGeom>
            <a:avLst/>
            <a:gdLst>
              <a:gd name="T0" fmla="*/ 3 w 74"/>
              <a:gd name="T1" fmla="*/ 0 h 79"/>
              <a:gd name="T2" fmla="*/ 2 w 74"/>
              <a:gd name="T3" fmla="*/ 4 h 79"/>
              <a:gd name="T4" fmla="*/ 0 w 74"/>
              <a:gd name="T5" fmla="*/ 8 h 79"/>
              <a:gd name="T6" fmla="*/ 2 w 74"/>
              <a:gd name="T7" fmla="*/ 11 h 79"/>
              <a:gd name="T8" fmla="*/ 2 w 74"/>
              <a:gd name="T9" fmla="*/ 15 h 79"/>
              <a:gd name="T10" fmla="*/ 4 w 74"/>
              <a:gd name="T11" fmla="*/ 18 h 79"/>
              <a:gd name="T12" fmla="*/ 9 w 74"/>
              <a:gd name="T13" fmla="*/ 23 h 79"/>
              <a:gd name="T14" fmla="*/ 15 w 74"/>
              <a:gd name="T15" fmla="*/ 28 h 79"/>
              <a:gd name="T16" fmla="*/ 22 w 74"/>
              <a:gd name="T17" fmla="*/ 33 h 79"/>
              <a:gd name="T18" fmla="*/ 30 w 74"/>
              <a:gd name="T19" fmla="*/ 37 h 79"/>
              <a:gd name="T20" fmla="*/ 38 w 74"/>
              <a:gd name="T21" fmla="*/ 41 h 79"/>
              <a:gd name="T22" fmla="*/ 46 w 74"/>
              <a:gd name="T23" fmla="*/ 47 h 79"/>
              <a:gd name="T24" fmla="*/ 52 w 74"/>
              <a:gd name="T25" fmla="*/ 52 h 79"/>
              <a:gd name="T26" fmla="*/ 58 w 74"/>
              <a:gd name="T27" fmla="*/ 59 h 79"/>
              <a:gd name="T28" fmla="*/ 63 w 74"/>
              <a:gd name="T29" fmla="*/ 66 h 79"/>
              <a:gd name="T30" fmla="*/ 68 w 74"/>
              <a:gd name="T31" fmla="*/ 73 h 79"/>
              <a:gd name="T32" fmla="*/ 74 w 74"/>
              <a:gd name="T33" fmla="*/ 79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4" h="79">
                <a:moveTo>
                  <a:pt x="3" y="0"/>
                </a:moveTo>
                <a:lnTo>
                  <a:pt x="2" y="4"/>
                </a:lnTo>
                <a:lnTo>
                  <a:pt x="0" y="8"/>
                </a:lnTo>
                <a:lnTo>
                  <a:pt x="2" y="11"/>
                </a:lnTo>
                <a:lnTo>
                  <a:pt x="2" y="15"/>
                </a:lnTo>
                <a:lnTo>
                  <a:pt x="4" y="18"/>
                </a:lnTo>
                <a:lnTo>
                  <a:pt x="9" y="23"/>
                </a:lnTo>
                <a:lnTo>
                  <a:pt x="15" y="28"/>
                </a:lnTo>
                <a:lnTo>
                  <a:pt x="22" y="33"/>
                </a:lnTo>
                <a:lnTo>
                  <a:pt x="30" y="37"/>
                </a:lnTo>
                <a:lnTo>
                  <a:pt x="38" y="41"/>
                </a:lnTo>
                <a:lnTo>
                  <a:pt x="46" y="47"/>
                </a:lnTo>
                <a:lnTo>
                  <a:pt x="52" y="52"/>
                </a:lnTo>
                <a:lnTo>
                  <a:pt x="58" y="59"/>
                </a:lnTo>
                <a:lnTo>
                  <a:pt x="63" y="66"/>
                </a:lnTo>
                <a:lnTo>
                  <a:pt x="68" y="73"/>
                </a:lnTo>
                <a:lnTo>
                  <a:pt x="74" y="79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768" name="Freeform 200"/>
          <p:cNvSpPr>
            <a:spLocks/>
          </p:cNvSpPr>
          <p:nvPr/>
        </p:nvSpPr>
        <p:spPr bwMode="auto">
          <a:xfrm>
            <a:off x="411308" y="2473614"/>
            <a:ext cx="64943" cy="62057"/>
          </a:xfrm>
          <a:custGeom>
            <a:avLst/>
            <a:gdLst>
              <a:gd name="T0" fmla="*/ 11 w 162"/>
              <a:gd name="T1" fmla="*/ 0 h 162"/>
              <a:gd name="T2" fmla="*/ 6 w 162"/>
              <a:gd name="T3" fmla="*/ 6 h 162"/>
              <a:gd name="T4" fmla="*/ 3 w 162"/>
              <a:gd name="T5" fmla="*/ 12 h 162"/>
              <a:gd name="T6" fmla="*/ 2 w 162"/>
              <a:gd name="T7" fmla="*/ 16 h 162"/>
              <a:gd name="T8" fmla="*/ 0 w 162"/>
              <a:gd name="T9" fmla="*/ 21 h 162"/>
              <a:gd name="T10" fmla="*/ 0 w 162"/>
              <a:gd name="T11" fmla="*/ 26 h 162"/>
              <a:gd name="T12" fmla="*/ 2 w 162"/>
              <a:gd name="T13" fmla="*/ 30 h 162"/>
              <a:gd name="T14" fmla="*/ 4 w 162"/>
              <a:gd name="T15" fmla="*/ 37 h 162"/>
              <a:gd name="T16" fmla="*/ 10 w 162"/>
              <a:gd name="T17" fmla="*/ 43 h 162"/>
              <a:gd name="T18" fmla="*/ 16 w 162"/>
              <a:gd name="T19" fmla="*/ 48 h 162"/>
              <a:gd name="T20" fmla="*/ 25 w 162"/>
              <a:gd name="T21" fmla="*/ 54 h 162"/>
              <a:gd name="T22" fmla="*/ 33 w 162"/>
              <a:gd name="T23" fmla="*/ 59 h 162"/>
              <a:gd name="T24" fmla="*/ 43 w 162"/>
              <a:gd name="T25" fmla="*/ 64 h 162"/>
              <a:gd name="T26" fmla="*/ 51 w 162"/>
              <a:gd name="T27" fmla="*/ 68 h 162"/>
              <a:gd name="T28" fmla="*/ 60 w 162"/>
              <a:gd name="T29" fmla="*/ 73 h 162"/>
              <a:gd name="T30" fmla="*/ 68 w 162"/>
              <a:gd name="T31" fmla="*/ 78 h 162"/>
              <a:gd name="T32" fmla="*/ 82 w 162"/>
              <a:gd name="T33" fmla="*/ 88 h 162"/>
              <a:gd name="T34" fmla="*/ 96 w 162"/>
              <a:gd name="T35" fmla="*/ 96 h 162"/>
              <a:gd name="T36" fmla="*/ 108 w 162"/>
              <a:gd name="T37" fmla="*/ 106 h 162"/>
              <a:gd name="T38" fmla="*/ 119 w 162"/>
              <a:gd name="T39" fmla="*/ 117 h 162"/>
              <a:gd name="T40" fmla="*/ 129 w 162"/>
              <a:gd name="T41" fmla="*/ 127 h 162"/>
              <a:gd name="T42" fmla="*/ 140 w 162"/>
              <a:gd name="T43" fmla="*/ 138 h 162"/>
              <a:gd name="T44" fmla="*/ 151 w 162"/>
              <a:gd name="T45" fmla="*/ 150 h 162"/>
              <a:gd name="T46" fmla="*/ 162 w 162"/>
              <a:gd name="T47" fmla="*/ 162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62" h="162">
                <a:moveTo>
                  <a:pt x="11" y="0"/>
                </a:moveTo>
                <a:lnTo>
                  <a:pt x="6" y="6"/>
                </a:lnTo>
                <a:lnTo>
                  <a:pt x="3" y="12"/>
                </a:lnTo>
                <a:lnTo>
                  <a:pt x="2" y="16"/>
                </a:lnTo>
                <a:lnTo>
                  <a:pt x="0" y="21"/>
                </a:lnTo>
                <a:lnTo>
                  <a:pt x="0" y="26"/>
                </a:lnTo>
                <a:lnTo>
                  <a:pt x="2" y="30"/>
                </a:lnTo>
                <a:lnTo>
                  <a:pt x="4" y="37"/>
                </a:lnTo>
                <a:lnTo>
                  <a:pt x="10" y="43"/>
                </a:lnTo>
                <a:lnTo>
                  <a:pt x="16" y="48"/>
                </a:lnTo>
                <a:lnTo>
                  <a:pt x="25" y="54"/>
                </a:lnTo>
                <a:lnTo>
                  <a:pt x="33" y="59"/>
                </a:lnTo>
                <a:lnTo>
                  <a:pt x="43" y="64"/>
                </a:lnTo>
                <a:lnTo>
                  <a:pt x="51" y="68"/>
                </a:lnTo>
                <a:lnTo>
                  <a:pt x="60" y="73"/>
                </a:lnTo>
                <a:lnTo>
                  <a:pt x="68" y="78"/>
                </a:lnTo>
                <a:lnTo>
                  <a:pt x="82" y="88"/>
                </a:lnTo>
                <a:lnTo>
                  <a:pt x="96" y="96"/>
                </a:lnTo>
                <a:lnTo>
                  <a:pt x="108" y="106"/>
                </a:lnTo>
                <a:lnTo>
                  <a:pt x="119" y="117"/>
                </a:lnTo>
                <a:lnTo>
                  <a:pt x="129" y="127"/>
                </a:lnTo>
                <a:lnTo>
                  <a:pt x="140" y="138"/>
                </a:lnTo>
                <a:lnTo>
                  <a:pt x="151" y="150"/>
                </a:lnTo>
                <a:lnTo>
                  <a:pt x="162" y="162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769" name="Freeform 201"/>
          <p:cNvSpPr>
            <a:spLocks/>
          </p:cNvSpPr>
          <p:nvPr/>
        </p:nvSpPr>
        <p:spPr bwMode="auto">
          <a:xfrm>
            <a:off x="391103" y="2508250"/>
            <a:ext cx="50511" cy="41853"/>
          </a:xfrm>
          <a:custGeom>
            <a:avLst/>
            <a:gdLst>
              <a:gd name="T0" fmla="*/ 0 w 127"/>
              <a:gd name="T1" fmla="*/ 0 h 110"/>
              <a:gd name="T2" fmla="*/ 6 w 127"/>
              <a:gd name="T3" fmla="*/ 10 h 110"/>
              <a:gd name="T4" fmla="*/ 12 w 127"/>
              <a:gd name="T5" fmla="*/ 19 h 110"/>
              <a:gd name="T6" fmla="*/ 18 w 127"/>
              <a:gd name="T7" fmla="*/ 29 h 110"/>
              <a:gd name="T8" fmla="*/ 27 w 127"/>
              <a:gd name="T9" fmla="*/ 39 h 110"/>
              <a:gd name="T10" fmla="*/ 35 w 127"/>
              <a:gd name="T11" fmla="*/ 47 h 110"/>
              <a:gd name="T12" fmla="*/ 46 w 127"/>
              <a:gd name="T13" fmla="*/ 58 h 110"/>
              <a:gd name="T14" fmla="*/ 58 w 127"/>
              <a:gd name="T15" fmla="*/ 68 h 110"/>
              <a:gd name="T16" fmla="*/ 70 w 127"/>
              <a:gd name="T17" fmla="*/ 77 h 110"/>
              <a:gd name="T18" fmla="*/ 82 w 127"/>
              <a:gd name="T19" fmla="*/ 86 h 110"/>
              <a:gd name="T20" fmla="*/ 94 w 127"/>
              <a:gd name="T21" fmla="*/ 93 h 110"/>
              <a:gd name="T22" fmla="*/ 106 w 127"/>
              <a:gd name="T23" fmla="*/ 99 h 110"/>
              <a:gd name="T24" fmla="*/ 117 w 127"/>
              <a:gd name="T25" fmla="*/ 105 h 110"/>
              <a:gd name="T26" fmla="*/ 127 w 127"/>
              <a:gd name="T27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7" h="110">
                <a:moveTo>
                  <a:pt x="0" y="0"/>
                </a:moveTo>
                <a:lnTo>
                  <a:pt x="6" y="10"/>
                </a:lnTo>
                <a:lnTo>
                  <a:pt x="12" y="19"/>
                </a:lnTo>
                <a:lnTo>
                  <a:pt x="18" y="29"/>
                </a:lnTo>
                <a:lnTo>
                  <a:pt x="27" y="39"/>
                </a:lnTo>
                <a:lnTo>
                  <a:pt x="35" y="47"/>
                </a:lnTo>
                <a:lnTo>
                  <a:pt x="46" y="58"/>
                </a:lnTo>
                <a:lnTo>
                  <a:pt x="58" y="68"/>
                </a:lnTo>
                <a:lnTo>
                  <a:pt x="70" y="77"/>
                </a:lnTo>
                <a:lnTo>
                  <a:pt x="82" y="86"/>
                </a:lnTo>
                <a:lnTo>
                  <a:pt x="94" y="93"/>
                </a:lnTo>
                <a:lnTo>
                  <a:pt x="106" y="99"/>
                </a:lnTo>
                <a:lnTo>
                  <a:pt x="117" y="105"/>
                </a:lnTo>
                <a:lnTo>
                  <a:pt x="127" y="110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770" name="Freeform 202"/>
          <p:cNvSpPr>
            <a:spLocks/>
          </p:cNvSpPr>
          <p:nvPr/>
        </p:nvSpPr>
        <p:spPr bwMode="auto">
          <a:xfrm>
            <a:off x="575830" y="2496704"/>
            <a:ext cx="31750" cy="28864"/>
          </a:xfrm>
          <a:custGeom>
            <a:avLst/>
            <a:gdLst>
              <a:gd name="T0" fmla="*/ 0 w 80"/>
              <a:gd name="T1" fmla="*/ 0 h 78"/>
              <a:gd name="T2" fmla="*/ 4 w 80"/>
              <a:gd name="T3" fmla="*/ 6 h 78"/>
              <a:gd name="T4" fmla="*/ 9 w 80"/>
              <a:gd name="T5" fmla="*/ 11 h 78"/>
              <a:gd name="T6" fmla="*/ 15 w 80"/>
              <a:gd name="T7" fmla="*/ 16 h 78"/>
              <a:gd name="T8" fmla="*/ 19 w 80"/>
              <a:gd name="T9" fmla="*/ 21 h 78"/>
              <a:gd name="T10" fmla="*/ 25 w 80"/>
              <a:gd name="T11" fmla="*/ 24 h 78"/>
              <a:gd name="T12" fmla="*/ 36 w 80"/>
              <a:gd name="T13" fmla="*/ 32 h 78"/>
              <a:gd name="T14" fmla="*/ 47 w 80"/>
              <a:gd name="T15" fmla="*/ 39 h 78"/>
              <a:gd name="T16" fmla="*/ 58 w 80"/>
              <a:gd name="T17" fmla="*/ 46 h 78"/>
              <a:gd name="T18" fmla="*/ 63 w 80"/>
              <a:gd name="T19" fmla="*/ 51 h 78"/>
              <a:gd name="T20" fmla="*/ 69 w 80"/>
              <a:gd name="T21" fmla="*/ 57 h 78"/>
              <a:gd name="T22" fmla="*/ 74 w 80"/>
              <a:gd name="T23" fmla="*/ 63 h 78"/>
              <a:gd name="T24" fmla="*/ 77 w 80"/>
              <a:gd name="T25" fmla="*/ 69 h 78"/>
              <a:gd name="T26" fmla="*/ 80 w 80"/>
              <a:gd name="T27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0" h="78">
                <a:moveTo>
                  <a:pt x="0" y="0"/>
                </a:moveTo>
                <a:lnTo>
                  <a:pt x="4" y="6"/>
                </a:lnTo>
                <a:lnTo>
                  <a:pt x="9" y="11"/>
                </a:lnTo>
                <a:lnTo>
                  <a:pt x="15" y="16"/>
                </a:lnTo>
                <a:lnTo>
                  <a:pt x="19" y="21"/>
                </a:lnTo>
                <a:lnTo>
                  <a:pt x="25" y="24"/>
                </a:lnTo>
                <a:lnTo>
                  <a:pt x="36" y="32"/>
                </a:lnTo>
                <a:lnTo>
                  <a:pt x="47" y="39"/>
                </a:lnTo>
                <a:lnTo>
                  <a:pt x="58" y="46"/>
                </a:lnTo>
                <a:lnTo>
                  <a:pt x="63" y="51"/>
                </a:lnTo>
                <a:lnTo>
                  <a:pt x="69" y="57"/>
                </a:lnTo>
                <a:lnTo>
                  <a:pt x="74" y="63"/>
                </a:lnTo>
                <a:lnTo>
                  <a:pt x="77" y="69"/>
                </a:lnTo>
                <a:lnTo>
                  <a:pt x="80" y="78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771" name="Freeform 203"/>
          <p:cNvSpPr>
            <a:spLocks/>
          </p:cNvSpPr>
          <p:nvPr/>
        </p:nvSpPr>
        <p:spPr bwMode="auto">
          <a:xfrm>
            <a:off x="266990" y="2486603"/>
            <a:ext cx="18761" cy="18761"/>
          </a:xfrm>
          <a:custGeom>
            <a:avLst/>
            <a:gdLst>
              <a:gd name="T0" fmla="*/ 0 w 49"/>
              <a:gd name="T1" fmla="*/ 47 h 47"/>
              <a:gd name="T2" fmla="*/ 1 w 49"/>
              <a:gd name="T3" fmla="*/ 43 h 47"/>
              <a:gd name="T4" fmla="*/ 2 w 49"/>
              <a:gd name="T5" fmla="*/ 39 h 47"/>
              <a:gd name="T6" fmla="*/ 5 w 49"/>
              <a:gd name="T7" fmla="*/ 35 h 47"/>
              <a:gd name="T8" fmla="*/ 7 w 49"/>
              <a:gd name="T9" fmla="*/ 31 h 47"/>
              <a:gd name="T10" fmla="*/ 9 w 49"/>
              <a:gd name="T11" fmla="*/ 26 h 47"/>
              <a:gd name="T12" fmla="*/ 13 w 49"/>
              <a:gd name="T13" fmla="*/ 22 h 47"/>
              <a:gd name="T14" fmla="*/ 18 w 49"/>
              <a:gd name="T15" fmla="*/ 19 h 47"/>
              <a:gd name="T16" fmla="*/ 23 w 49"/>
              <a:gd name="T17" fmla="*/ 15 h 47"/>
              <a:gd name="T18" fmla="*/ 30 w 49"/>
              <a:gd name="T19" fmla="*/ 9 h 47"/>
              <a:gd name="T20" fmla="*/ 40 w 49"/>
              <a:gd name="T21" fmla="*/ 4 h 47"/>
              <a:gd name="T22" fmla="*/ 49 w 49"/>
              <a:gd name="T23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9" h="47">
                <a:moveTo>
                  <a:pt x="0" y="47"/>
                </a:moveTo>
                <a:lnTo>
                  <a:pt x="1" y="43"/>
                </a:lnTo>
                <a:lnTo>
                  <a:pt x="2" y="39"/>
                </a:lnTo>
                <a:lnTo>
                  <a:pt x="5" y="35"/>
                </a:lnTo>
                <a:lnTo>
                  <a:pt x="7" y="31"/>
                </a:lnTo>
                <a:lnTo>
                  <a:pt x="9" y="26"/>
                </a:lnTo>
                <a:lnTo>
                  <a:pt x="13" y="22"/>
                </a:lnTo>
                <a:lnTo>
                  <a:pt x="18" y="19"/>
                </a:lnTo>
                <a:lnTo>
                  <a:pt x="23" y="15"/>
                </a:lnTo>
                <a:lnTo>
                  <a:pt x="30" y="9"/>
                </a:lnTo>
                <a:lnTo>
                  <a:pt x="40" y="4"/>
                </a:lnTo>
                <a:lnTo>
                  <a:pt x="49" y="0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772" name="Freeform 204"/>
          <p:cNvSpPr>
            <a:spLocks/>
          </p:cNvSpPr>
          <p:nvPr/>
        </p:nvSpPr>
        <p:spPr bwMode="auto">
          <a:xfrm>
            <a:off x="558512" y="2473614"/>
            <a:ext cx="41852" cy="40409"/>
          </a:xfrm>
          <a:custGeom>
            <a:avLst/>
            <a:gdLst>
              <a:gd name="T0" fmla="*/ 0 w 107"/>
              <a:gd name="T1" fmla="*/ 105 h 109"/>
              <a:gd name="T2" fmla="*/ 6 w 107"/>
              <a:gd name="T3" fmla="*/ 108 h 109"/>
              <a:gd name="T4" fmla="*/ 12 w 107"/>
              <a:gd name="T5" fmla="*/ 109 h 109"/>
              <a:gd name="T6" fmla="*/ 18 w 107"/>
              <a:gd name="T7" fmla="*/ 109 h 109"/>
              <a:gd name="T8" fmla="*/ 22 w 107"/>
              <a:gd name="T9" fmla="*/ 107 h 109"/>
              <a:gd name="T10" fmla="*/ 27 w 107"/>
              <a:gd name="T11" fmla="*/ 104 h 109"/>
              <a:gd name="T12" fmla="*/ 32 w 107"/>
              <a:gd name="T13" fmla="*/ 101 h 109"/>
              <a:gd name="T14" fmla="*/ 37 w 107"/>
              <a:gd name="T15" fmla="*/ 94 h 109"/>
              <a:gd name="T16" fmla="*/ 44 w 107"/>
              <a:gd name="T17" fmla="*/ 85 h 109"/>
              <a:gd name="T18" fmla="*/ 51 w 107"/>
              <a:gd name="T19" fmla="*/ 73 h 109"/>
              <a:gd name="T20" fmla="*/ 59 w 107"/>
              <a:gd name="T21" fmla="*/ 58 h 109"/>
              <a:gd name="T22" fmla="*/ 67 w 107"/>
              <a:gd name="T23" fmla="*/ 45 h 109"/>
              <a:gd name="T24" fmla="*/ 73 w 107"/>
              <a:gd name="T25" fmla="*/ 37 h 109"/>
              <a:gd name="T26" fmla="*/ 78 w 107"/>
              <a:gd name="T27" fmla="*/ 27 h 109"/>
              <a:gd name="T28" fmla="*/ 85 w 107"/>
              <a:gd name="T29" fmla="*/ 20 h 109"/>
              <a:gd name="T30" fmla="*/ 91 w 107"/>
              <a:gd name="T31" fmla="*/ 12 h 109"/>
              <a:gd name="T32" fmla="*/ 98 w 107"/>
              <a:gd name="T33" fmla="*/ 5 h 109"/>
              <a:gd name="T34" fmla="*/ 107 w 107"/>
              <a:gd name="T35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07" h="109">
                <a:moveTo>
                  <a:pt x="0" y="105"/>
                </a:moveTo>
                <a:lnTo>
                  <a:pt x="6" y="108"/>
                </a:lnTo>
                <a:lnTo>
                  <a:pt x="12" y="109"/>
                </a:lnTo>
                <a:lnTo>
                  <a:pt x="18" y="109"/>
                </a:lnTo>
                <a:lnTo>
                  <a:pt x="22" y="107"/>
                </a:lnTo>
                <a:lnTo>
                  <a:pt x="27" y="104"/>
                </a:lnTo>
                <a:lnTo>
                  <a:pt x="32" y="101"/>
                </a:lnTo>
                <a:lnTo>
                  <a:pt x="37" y="94"/>
                </a:lnTo>
                <a:lnTo>
                  <a:pt x="44" y="85"/>
                </a:lnTo>
                <a:lnTo>
                  <a:pt x="51" y="73"/>
                </a:lnTo>
                <a:lnTo>
                  <a:pt x="59" y="58"/>
                </a:lnTo>
                <a:lnTo>
                  <a:pt x="67" y="45"/>
                </a:lnTo>
                <a:lnTo>
                  <a:pt x="73" y="37"/>
                </a:lnTo>
                <a:lnTo>
                  <a:pt x="78" y="27"/>
                </a:lnTo>
                <a:lnTo>
                  <a:pt x="85" y="20"/>
                </a:lnTo>
                <a:lnTo>
                  <a:pt x="91" y="12"/>
                </a:lnTo>
                <a:lnTo>
                  <a:pt x="98" y="5"/>
                </a:lnTo>
                <a:lnTo>
                  <a:pt x="107" y="0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773" name="Freeform 205"/>
          <p:cNvSpPr>
            <a:spLocks/>
          </p:cNvSpPr>
          <p:nvPr/>
        </p:nvSpPr>
        <p:spPr bwMode="auto">
          <a:xfrm>
            <a:off x="516659" y="2482273"/>
            <a:ext cx="41853" cy="63500"/>
          </a:xfrm>
          <a:custGeom>
            <a:avLst/>
            <a:gdLst>
              <a:gd name="T0" fmla="*/ 109 w 109"/>
              <a:gd name="T1" fmla="*/ 0 h 163"/>
              <a:gd name="T2" fmla="*/ 108 w 109"/>
              <a:gd name="T3" fmla="*/ 11 h 163"/>
              <a:gd name="T4" fmla="*/ 104 w 109"/>
              <a:gd name="T5" fmla="*/ 21 h 163"/>
              <a:gd name="T6" fmla="*/ 100 w 109"/>
              <a:gd name="T7" fmla="*/ 32 h 163"/>
              <a:gd name="T8" fmla="*/ 95 w 109"/>
              <a:gd name="T9" fmla="*/ 42 h 163"/>
              <a:gd name="T10" fmla="*/ 91 w 109"/>
              <a:gd name="T11" fmla="*/ 52 h 163"/>
              <a:gd name="T12" fmla="*/ 85 w 109"/>
              <a:gd name="T13" fmla="*/ 61 h 163"/>
              <a:gd name="T14" fmla="*/ 75 w 109"/>
              <a:gd name="T15" fmla="*/ 75 h 163"/>
              <a:gd name="T16" fmla="*/ 64 w 109"/>
              <a:gd name="T17" fmla="*/ 87 h 163"/>
              <a:gd name="T18" fmla="*/ 52 w 109"/>
              <a:gd name="T19" fmla="*/ 100 h 163"/>
              <a:gd name="T20" fmla="*/ 41 w 109"/>
              <a:gd name="T21" fmla="*/ 112 h 163"/>
              <a:gd name="T22" fmla="*/ 33 w 109"/>
              <a:gd name="T23" fmla="*/ 122 h 163"/>
              <a:gd name="T24" fmla="*/ 23 w 109"/>
              <a:gd name="T25" fmla="*/ 132 h 163"/>
              <a:gd name="T26" fmla="*/ 15 w 109"/>
              <a:gd name="T27" fmla="*/ 142 h 163"/>
              <a:gd name="T28" fmla="*/ 7 w 109"/>
              <a:gd name="T29" fmla="*/ 152 h 163"/>
              <a:gd name="T30" fmla="*/ 0 w 109"/>
              <a:gd name="T31" fmla="*/ 163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09" h="163">
                <a:moveTo>
                  <a:pt x="109" y="0"/>
                </a:moveTo>
                <a:lnTo>
                  <a:pt x="108" y="11"/>
                </a:lnTo>
                <a:lnTo>
                  <a:pt x="104" y="21"/>
                </a:lnTo>
                <a:lnTo>
                  <a:pt x="100" y="32"/>
                </a:lnTo>
                <a:lnTo>
                  <a:pt x="95" y="42"/>
                </a:lnTo>
                <a:lnTo>
                  <a:pt x="91" y="52"/>
                </a:lnTo>
                <a:lnTo>
                  <a:pt x="85" y="61"/>
                </a:lnTo>
                <a:lnTo>
                  <a:pt x="75" y="75"/>
                </a:lnTo>
                <a:lnTo>
                  <a:pt x="64" y="87"/>
                </a:lnTo>
                <a:lnTo>
                  <a:pt x="52" y="100"/>
                </a:lnTo>
                <a:lnTo>
                  <a:pt x="41" y="112"/>
                </a:lnTo>
                <a:lnTo>
                  <a:pt x="33" y="122"/>
                </a:lnTo>
                <a:lnTo>
                  <a:pt x="23" y="132"/>
                </a:lnTo>
                <a:lnTo>
                  <a:pt x="15" y="142"/>
                </a:lnTo>
                <a:lnTo>
                  <a:pt x="7" y="152"/>
                </a:lnTo>
                <a:lnTo>
                  <a:pt x="0" y="163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774" name="Freeform 206"/>
          <p:cNvSpPr>
            <a:spLocks/>
          </p:cNvSpPr>
          <p:nvPr/>
        </p:nvSpPr>
        <p:spPr bwMode="auto">
          <a:xfrm>
            <a:off x="489239" y="2486603"/>
            <a:ext cx="28864" cy="43295"/>
          </a:xfrm>
          <a:custGeom>
            <a:avLst/>
            <a:gdLst>
              <a:gd name="T0" fmla="*/ 73 w 73"/>
              <a:gd name="T1" fmla="*/ 0 h 108"/>
              <a:gd name="T2" fmla="*/ 66 w 73"/>
              <a:gd name="T3" fmla="*/ 7 h 108"/>
              <a:gd name="T4" fmla="*/ 60 w 73"/>
              <a:gd name="T5" fmla="*/ 15 h 108"/>
              <a:gd name="T6" fmla="*/ 52 w 73"/>
              <a:gd name="T7" fmla="*/ 24 h 108"/>
              <a:gd name="T8" fmla="*/ 46 w 73"/>
              <a:gd name="T9" fmla="*/ 32 h 108"/>
              <a:gd name="T10" fmla="*/ 39 w 73"/>
              <a:gd name="T11" fmla="*/ 44 h 108"/>
              <a:gd name="T12" fmla="*/ 32 w 73"/>
              <a:gd name="T13" fmla="*/ 56 h 108"/>
              <a:gd name="T14" fmla="*/ 25 w 73"/>
              <a:gd name="T15" fmla="*/ 69 h 108"/>
              <a:gd name="T16" fmla="*/ 16 w 73"/>
              <a:gd name="T17" fmla="*/ 82 h 108"/>
              <a:gd name="T18" fmla="*/ 9 w 73"/>
              <a:gd name="T19" fmla="*/ 95 h 108"/>
              <a:gd name="T20" fmla="*/ 0 w 73"/>
              <a:gd name="T21" fmla="*/ 10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3" h="108">
                <a:moveTo>
                  <a:pt x="73" y="0"/>
                </a:moveTo>
                <a:lnTo>
                  <a:pt x="66" y="7"/>
                </a:lnTo>
                <a:lnTo>
                  <a:pt x="60" y="15"/>
                </a:lnTo>
                <a:lnTo>
                  <a:pt x="52" y="24"/>
                </a:lnTo>
                <a:lnTo>
                  <a:pt x="46" y="32"/>
                </a:lnTo>
                <a:lnTo>
                  <a:pt x="39" y="44"/>
                </a:lnTo>
                <a:lnTo>
                  <a:pt x="32" y="56"/>
                </a:lnTo>
                <a:lnTo>
                  <a:pt x="25" y="69"/>
                </a:lnTo>
                <a:lnTo>
                  <a:pt x="16" y="82"/>
                </a:lnTo>
                <a:lnTo>
                  <a:pt x="9" y="95"/>
                </a:lnTo>
                <a:lnTo>
                  <a:pt x="0" y="108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775" name="Freeform 207"/>
          <p:cNvSpPr>
            <a:spLocks/>
          </p:cNvSpPr>
          <p:nvPr/>
        </p:nvSpPr>
        <p:spPr bwMode="auto">
          <a:xfrm>
            <a:off x="516659" y="2482273"/>
            <a:ext cx="41853" cy="63500"/>
          </a:xfrm>
          <a:custGeom>
            <a:avLst/>
            <a:gdLst>
              <a:gd name="T0" fmla="*/ 109 w 109"/>
              <a:gd name="T1" fmla="*/ 0 h 163"/>
              <a:gd name="T2" fmla="*/ 108 w 109"/>
              <a:gd name="T3" fmla="*/ 11 h 163"/>
              <a:gd name="T4" fmla="*/ 104 w 109"/>
              <a:gd name="T5" fmla="*/ 21 h 163"/>
              <a:gd name="T6" fmla="*/ 100 w 109"/>
              <a:gd name="T7" fmla="*/ 32 h 163"/>
              <a:gd name="T8" fmla="*/ 95 w 109"/>
              <a:gd name="T9" fmla="*/ 42 h 163"/>
              <a:gd name="T10" fmla="*/ 91 w 109"/>
              <a:gd name="T11" fmla="*/ 52 h 163"/>
              <a:gd name="T12" fmla="*/ 85 w 109"/>
              <a:gd name="T13" fmla="*/ 61 h 163"/>
              <a:gd name="T14" fmla="*/ 75 w 109"/>
              <a:gd name="T15" fmla="*/ 75 h 163"/>
              <a:gd name="T16" fmla="*/ 64 w 109"/>
              <a:gd name="T17" fmla="*/ 87 h 163"/>
              <a:gd name="T18" fmla="*/ 52 w 109"/>
              <a:gd name="T19" fmla="*/ 100 h 163"/>
              <a:gd name="T20" fmla="*/ 41 w 109"/>
              <a:gd name="T21" fmla="*/ 112 h 163"/>
              <a:gd name="T22" fmla="*/ 33 w 109"/>
              <a:gd name="T23" fmla="*/ 122 h 163"/>
              <a:gd name="T24" fmla="*/ 23 w 109"/>
              <a:gd name="T25" fmla="*/ 132 h 163"/>
              <a:gd name="T26" fmla="*/ 15 w 109"/>
              <a:gd name="T27" fmla="*/ 142 h 163"/>
              <a:gd name="T28" fmla="*/ 7 w 109"/>
              <a:gd name="T29" fmla="*/ 152 h 163"/>
              <a:gd name="T30" fmla="*/ 0 w 109"/>
              <a:gd name="T31" fmla="*/ 163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09" h="163">
                <a:moveTo>
                  <a:pt x="109" y="0"/>
                </a:moveTo>
                <a:lnTo>
                  <a:pt x="108" y="11"/>
                </a:lnTo>
                <a:lnTo>
                  <a:pt x="104" y="21"/>
                </a:lnTo>
                <a:lnTo>
                  <a:pt x="100" y="32"/>
                </a:lnTo>
                <a:lnTo>
                  <a:pt x="95" y="42"/>
                </a:lnTo>
                <a:lnTo>
                  <a:pt x="91" y="52"/>
                </a:lnTo>
                <a:lnTo>
                  <a:pt x="85" y="61"/>
                </a:lnTo>
                <a:lnTo>
                  <a:pt x="75" y="75"/>
                </a:lnTo>
                <a:lnTo>
                  <a:pt x="64" y="87"/>
                </a:lnTo>
                <a:lnTo>
                  <a:pt x="52" y="100"/>
                </a:lnTo>
                <a:lnTo>
                  <a:pt x="41" y="112"/>
                </a:lnTo>
                <a:lnTo>
                  <a:pt x="33" y="122"/>
                </a:lnTo>
                <a:lnTo>
                  <a:pt x="23" y="132"/>
                </a:lnTo>
                <a:lnTo>
                  <a:pt x="15" y="142"/>
                </a:lnTo>
                <a:lnTo>
                  <a:pt x="7" y="152"/>
                </a:lnTo>
                <a:lnTo>
                  <a:pt x="0" y="163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776" name="Freeform 208"/>
          <p:cNvSpPr>
            <a:spLocks/>
          </p:cNvSpPr>
          <p:nvPr/>
        </p:nvSpPr>
        <p:spPr bwMode="auto">
          <a:xfrm>
            <a:off x="489239" y="2486603"/>
            <a:ext cx="28864" cy="43295"/>
          </a:xfrm>
          <a:custGeom>
            <a:avLst/>
            <a:gdLst>
              <a:gd name="T0" fmla="*/ 73 w 73"/>
              <a:gd name="T1" fmla="*/ 0 h 108"/>
              <a:gd name="T2" fmla="*/ 66 w 73"/>
              <a:gd name="T3" fmla="*/ 7 h 108"/>
              <a:gd name="T4" fmla="*/ 60 w 73"/>
              <a:gd name="T5" fmla="*/ 15 h 108"/>
              <a:gd name="T6" fmla="*/ 52 w 73"/>
              <a:gd name="T7" fmla="*/ 24 h 108"/>
              <a:gd name="T8" fmla="*/ 46 w 73"/>
              <a:gd name="T9" fmla="*/ 32 h 108"/>
              <a:gd name="T10" fmla="*/ 39 w 73"/>
              <a:gd name="T11" fmla="*/ 44 h 108"/>
              <a:gd name="T12" fmla="*/ 32 w 73"/>
              <a:gd name="T13" fmla="*/ 56 h 108"/>
              <a:gd name="T14" fmla="*/ 25 w 73"/>
              <a:gd name="T15" fmla="*/ 69 h 108"/>
              <a:gd name="T16" fmla="*/ 16 w 73"/>
              <a:gd name="T17" fmla="*/ 82 h 108"/>
              <a:gd name="T18" fmla="*/ 9 w 73"/>
              <a:gd name="T19" fmla="*/ 95 h 108"/>
              <a:gd name="T20" fmla="*/ 0 w 73"/>
              <a:gd name="T21" fmla="*/ 10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3" h="108">
                <a:moveTo>
                  <a:pt x="73" y="0"/>
                </a:moveTo>
                <a:lnTo>
                  <a:pt x="66" y="7"/>
                </a:lnTo>
                <a:lnTo>
                  <a:pt x="60" y="15"/>
                </a:lnTo>
                <a:lnTo>
                  <a:pt x="52" y="24"/>
                </a:lnTo>
                <a:lnTo>
                  <a:pt x="46" y="32"/>
                </a:lnTo>
                <a:lnTo>
                  <a:pt x="39" y="44"/>
                </a:lnTo>
                <a:lnTo>
                  <a:pt x="32" y="56"/>
                </a:lnTo>
                <a:lnTo>
                  <a:pt x="25" y="69"/>
                </a:lnTo>
                <a:lnTo>
                  <a:pt x="16" y="82"/>
                </a:lnTo>
                <a:lnTo>
                  <a:pt x="9" y="95"/>
                </a:lnTo>
                <a:lnTo>
                  <a:pt x="0" y="108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777" name="Freeform 209"/>
          <p:cNvSpPr>
            <a:spLocks/>
          </p:cNvSpPr>
          <p:nvPr/>
        </p:nvSpPr>
        <p:spPr bwMode="auto">
          <a:xfrm>
            <a:off x="707159" y="2437535"/>
            <a:ext cx="132773" cy="82261"/>
          </a:xfrm>
          <a:custGeom>
            <a:avLst/>
            <a:gdLst>
              <a:gd name="T0" fmla="*/ 0 w 337"/>
              <a:gd name="T1" fmla="*/ 0 h 213"/>
              <a:gd name="T2" fmla="*/ 5 w 337"/>
              <a:gd name="T3" fmla="*/ 4 h 213"/>
              <a:gd name="T4" fmla="*/ 10 w 337"/>
              <a:gd name="T5" fmla="*/ 7 h 213"/>
              <a:gd name="T6" fmla="*/ 15 w 337"/>
              <a:gd name="T7" fmla="*/ 11 h 213"/>
              <a:gd name="T8" fmla="*/ 28 w 337"/>
              <a:gd name="T9" fmla="*/ 23 h 213"/>
              <a:gd name="T10" fmla="*/ 41 w 337"/>
              <a:gd name="T11" fmla="*/ 35 h 213"/>
              <a:gd name="T12" fmla="*/ 56 w 337"/>
              <a:gd name="T13" fmla="*/ 47 h 213"/>
              <a:gd name="T14" fmla="*/ 71 w 337"/>
              <a:gd name="T15" fmla="*/ 59 h 213"/>
              <a:gd name="T16" fmla="*/ 88 w 337"/>
              <a:gd name="T17" fmla="*/ 73 h 213"/>
              <a:gd name="T18" fmla="*/ 108 w 337"/>
              <a:gd name="T19" fmla="*/ 85 h 213"/>
              <a:gd name="T20" fmla="*/ 126 w 337"/>
              <a:gd name="T21" fmla="*/ 97 h 213"/>
              <a:gd name="T22" fmla="*/ 144 w 337"/>
              <a:gd name="T23" fmla="*/ 109 h 213"/>
              <a:gd name="T24" fmla="*/ 168 w 337"/>
              <a:gd name="T25" fmla="*/ 125 h 213"/>
              <a:gd name="T26" fmla="*/ 188 w 337"/>
              <a:gd name="T27" fmla="*/ 139 h 213"/>
              <a:gd name="T28" fmla="*/ 209 w 337"/>
              <a:gd name="T29" fmla="*/ 152 h 213"/>
              <a:gd name="T30" fmla="*/ 217 w 337"/>
              <a:gd name="T31" fmla="*/ 157 h 213"/>
              <a:gd name="T32" fmla="*/ 225 w 337"/>
              <a:gd name="T33" fmla="*/ 163 h 213"/>
              <a:gd name="T34" fmla="*/ 233 w 337"/>
              <a:gd name="T35" fmla="*/ 169 h 213"/>
              <a:gd name="T36" fmla="*/ 240 w 337"/>
              <a:gd name="T37" fmla="*/ 178 h 213"/>
              <a:gd name="T38" fmla="*/ 245 w 337"/>
              <a:gd name="T39" fmla="*/ 184 h 213"/>
              <a:gd name="T40" fmla="*/ 250 w 337"/>
              <a:gd name="T41" fmla="*/ 190 h 213"/>
              <a:gd name="T42" fmla="*/ 255 w 337"/>
              <a:gd name="T43" fmla="*/ 196 h 213"/>
              <a:gd name="T44" fmla="*/ 258 w 337"/>
              <a:gd name="T45" fmla="*/ 202 h 213"/>
              <a:gd name="T46" fmla="*/ 263 w 337"/>
              <a:gd name="T47" fmla="*/ 207 h 213"/>
              <a:gd name="T48" fmla="*/ 267 w 337"/>
              <a:gd name="T49" fmla="*/ 210 h 213"/>
              <a:gd name="T50" fmla="*/ 272 w 337"/>
              <a:gd name="T51" fmla="*/ 213 h 213"/>
              <a:gd name="T52" fmla="*/ 275 w 337"/>
              <a:gd name="T53" fmla="*/ 213 h 213"/>
              <a:gd name="T54" fmla="*/ 278 w 337"/>
              <a:gd name="T55" fmla="*/ 211 h 213"/>
              <a:gd name="T56" fmla="*/ 281 w 337"/>
              <a:gd name="T57" fmla="*/ 209 h 213"/>
              <a:gd name="T58" fmla="*/ 285 w 337"/>
              <a:gd name="T59" fmla="*/ 205 h 213"/>
              <a:gd name="T60" fmla="*/ 289 w 337"/>
              <a:gd name="T61" fmla="*/ 202 h 213"/>
              <a:gd name="T62" fmla="*/ 291 w 337"/>
              <a:gd name="T63" fmla="*/ 197 h 213"/>
              <a:gd name="T64" fmla="*/ 295 w 337"/>
              <a:gd name="T65" fmla="*/ 193 h 213"/>
              <a:gd name="T66" fmla="*/ 301 w 337"/>
              <a:gd name="T67" fmla="*/ 184 h 213"/>
              <a:gd name="T68" fmla="*/ 308 w 337"/>
              <a:gd name="T69" fmla="*/ 176 h 213"/>
              <a:gd name="T70" fmla="*/ 314 w 337"/>
              <a:gd name="T71" fmla="*/ 168 h 213"/>
              <a:gd name="T72" fmla="*/ 321 w 337"/>
              <a:gd name="T73" fmla="*/ 161 h 213"/>
              <a:gd name="T74" fmla="*/ 327 w 337"/>
              <a:gd name="T75" fmla="*/ 152 h 213"/>
              <a:gd name="T76" fmla="*/ 332 w 337"/>
              <a:gd name="T77" fmla="*/ 147 h 213"/>
              <a:gd name="T78" fmla="*/ 337 w 337"/>
              <a:gd name="T79" fmla="*/ 141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37" h="213">
                <a:moveTo>
                  <a:pt x="0" y="0"/>
                </a:moveTo>
                <a:lnTo>
                  <a:pt x="5" y="4"/>
                </a:lnTo>
                <a:lnTo>
                  <a:pt x="10" y="7"/>
                </a:lnTo>
                <a:lnTo>
                  <a:pt x="15" y="11"/>
                </a:lnTo>
                <a:lnTo>
                  <a:pt x="28" y="23"/>
                </a:lnTo>
                <a:lnTo>
                  <a:pt x="41" y="35"/>
                </a:lnTo>
                <a:lnTo>
                  <a:pt x="56" y="47"/>
                </a:lnTo>
                <a:lnTo>
                  <a:pt x="71" y="59"/>
                </a:lnTo>
                <a:lnTo>
                  <a:pt x="88" y="73"/>
                </a:lnTo>
                <a:lnTo>
                  <a:pt x="108" y="85"/>
                </a:lnTo>
                <a:lnTo>
                  <a:pt x="126" y="97"/>
                </a:lnTo>
                <a:lnTo>
                  <a:pt x="144" y="109"/>
                </a:lnTo>
                <a:lnTo>
                  <a:pt x="168" y="125"/>
                </a:lnTo>
                <a:lnTo>
                  <a:pt x="188" y="139"/>
                </a:lnTo>
                <a:lnTo>
                  <a:pt x="209" y="152"/>
                </a:lnTo>
                <a:lnTo>
                  <a:pt x="217" y="157"/>
                </a:lnTo>
                <a:lnTo>
                  <a:pt x="225" y="163"/>
                </a:lnTo>
                <a:lnTo>
                  <a:pt x="233" y="169"/>
                </a:lnTo>
                <a:lnTo>
                  <a:pt x="240" y="178"/>
                </a:lnTo>
                <a:lnTo>
                  <a:pt x="245" y="184"/>
                </a:lnTo>
                <a:lnTo>
                  <a:pt x="250" y="190"/>
                </a:lnTo>
                <a:lnTo>
                  <a:pt x="255" y="196"/>
                </a:lnTo>
                <a:lnTo>
                  <a:pt x="258" y="202"/>
                </a:lnTo>
                <a:lnTo>
                  <a:pt x="263" y="207"/>
                </a:lnTo>
                <a:lnTo>
                  <a:pt x="267" y="210"/>
                </a:lnTo>
                <a:lnTo>
                  <a:pt x="272" y="213"/>
                </a:lnTo>
                <a:lnTo>
                  <a:pt x="275" y="213"/>
                </a:lnTo>
                <a:lnTo>
                  <a:pt x="278" y="211"/>
                </a:lnTo>
                <a:lnTo>
                  <a:pt x="281" y="209"/>
                </a:lnTo>
                <a:lnTo>
                  <a:pt x="285" y="205"/>
                </a:lnTo>
                <a:lnTo>
                  <a:pt x="289" y="202"/>
                </a:lnTo>
                <a:lnTo>
                  <a:pt x="291" y="197"/>
                </a:lnTo>
                <a:lnTo>
                  <a:pt x="295" y="193"/>
                </a:lnTo>
                <a:lnTo>
                  <a:pt x="301" y="184"/>
                </a:lnTo>
                <a:lnTo>
                  <a:pt x="308" y="176"/>
                </a:lnTo>
                <a:lnTo>
                  <a:pt x="314" y="168"/>
                </a:lnTo>
                <a:lnTo>
                  <a:pt x="321" y="161"/>
                </a:lnTo>
                <a:lnTo>
                  <a:pt x="327" y="152"/>
                </a:lnTo>
                <a:lnTo>
                  <a:pt x="332" y="147"/>
                </a:lnTo>
                <a:lnTo>
                  <a:pt x="337" y="141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778" name="Freeform 210"/>
          <p:cNvSpPr>
            <a:spLocks/>
          </p:cNvSpPr>
          <p:nvPr/>
        </p:nvSpPr>
        <p:spPr bwMode="auto">
          <a:xfrm>
            <a:off x="519546" y="2436091"/>
            <a:ext cx="184727" cy="99580"/>
          </a:xfrm>
          <a:custGeom>
            <a:avLst/>
            <a:gdLst>
              <a:gd name="T0" fmla="*/ 468 w 469"/>
              <a:gd name="T1" fmla="*/ 6 h 260"/>
              <a:gd name="T2" fmla="*/ 469 w 469"/>
              <a:gd name="T3" fmla="*/ 15 h 260"/>
              <a:gd name="T4" fmla="*/ 466 w 469"/>
              <a:gd name="T5" fmla="*/ 23 h 260"/>
              <a:gd name="T6" fmla="*/ 460 w 469"/>
              <a:gd name="T7" fmla="*/ 31 h 260"/>
              <a:gd name="T8" fmla="*/ 451 w 469"/>
              <a:gd name="T9" fmla="*/ 38 h 260"/>
              <a:gd name="T10" fmla="*/ 440 w 469"/>
              <a:gd name="T11" fmla="*/ 47 h 260"/>
              <a:gd name="T12" fmla="*/ 431 w 469"/>
              <a:gd name="T13" fmla="*/ 58 h 260"/>
              <a:gd name="T14" fmla="*/ 423 w 469"/>
              <a:gd name="T15" fmla="*/ 70 h 260"/>
              <a:gd name="T16" fmla="*/ 415 w 469"/>
              <a:gd name="T17" fmla="*/ 79 h 260"/>
              <a:gd name="T18" fmla="*/ 407 w 469"/>
              <a:gd name="T19" fmla="*/ 90 h 260"/>
              <a:gd name="T20" fmla="*/ 404 w 469"/>
              <a:gd name="T21" fmla="*/ 101 h 260"/>
              <a:gd name="T22" fmla="*/ 399 w 469"/>
              <a:gd name="T23" fmla="*/ 112 h 260"/>
              <a:gd name="T24" fmla="*/ 394 w 469"/>
              <a:gd name="T25" fmla="*/ 119 h 260"/>
              <a:gd name="T26" fmla="*/ 388 w 469"/>
              <a:gd name="T27" fmla="*/ 125 h 260"/>
              <a:gd name="T28" fmla="*/ 383 w 469"/>
              <a:gd name="T29" fmla="*/ 135 h 260"/>
              <a:gd name="T30" fmla="*/ 377 w 469"/>
              <a:gd name="T31" fmla="*/ 145 h 260"/>
              <a:gd name="T32" fmla="*/ 368 w 469"/>
              <a:gd name="T33" fmla="*/ 153 h 260"/>
              <a:gd name="T34" fmla="*/ 359 w 469"/>
              <a:gd name="T35" fmla="*/ 162 h 260"/>
              <a:gd name="T36" fmla="*/ 354 w 469"/>
              <a:gd name="T37" fmla="*/ 171 h 260"/>
              <a:gd name="T38" fmla="*/ 348 w 469"/>
              <a:gd name="T39" fmla="*/ 181 h 260"/>
              <a:gd name="T40" fmla="*/ 340 w 469"/>
              <a:gd name="T41" fmla="*/ 189 h 260"/>
              <a:gd name="T42" fmla="*/ 335 w 469"/>
              <a:gd name="T43" fmla="*/ 200 h 260"/>
              <a:gd name="T44" fmla="*/ 330 w 469"/>
              <a:gd name="T45" fmla="*/ 211 h 260"/>
              <a:gd name="T46" fmla="*/ 325 w 469"/>
              <a:gd name="T47" fmla="*/ 217 h 260"/>
              <a:gd name="T48" fmla="*/ 319 w 469"/>
              <a:gd name="T49" fmla="*/ 223 h 260"/>
              <a:gd name="T50" fmla="*/ 314 w 469"/>
              <a:gd name="T51" fmla="*/ 233 h 260"/>
              <a:gd name="T52" fmla="*/ 310 w 469"/>
              <a:gd name="T53" fmla="*/ 242 h 260"/>
              <a:gd name="T54" fmla="*/ 304 w 469"/>
              <a:gd name="T55" fmla="*/ 246 h 260"/>
              <a:gd name="T56" fmla="*/ 298 w 469"/>
              <a:gd name="T57" fmla="*/ 248 h 260"/>
              <a:gd name="T58" fmla="*/ 292 w 469"/>
              <a:gd name="T59" fmla="*/ 254 h 260"/>
              <a:gd name="T60" fmla="*/ 287 w 469"/>
              <a:gd name="T61" fmla="*/ 260 h 260"/>
              <a:gd name="T62" fmla="*/ 277 w 469"/>
              <a:gd name="T63" fmla="*/ 260 h 260"/>
              <a:gd name="T64" fmla="*/ 266 w 469"/>
              <a:gd name="T65" fmla="*/ 254 h 260"/>
              <a:gd name="T66" fmla="*/ 254 w 469"/>
              <a:gd name="T67" fmla="*/ 246 h 260"/>
              <a:gd name="T68" fmla="*/ 246 w 469"/>
              <a:gd name="T69" fmla="*/ 236 h 260"/>
              <a:gd name="T70" fmla="*/ 230 w 469"/>
              <a:gd name="T71" fmla="*/ 216 h 260"/>
              <a:gd name="T72" fmla="*/ 216 w 469"/>
              <a:gd name="T73" fmla="*/ 195 h 260"/>
              <a:gd name="T74" fmla="*/ 199 w 469"/>
              <a:gd name="T75" fmla="*/ 182 h 260"/>
              <a:gd name="T76" fmla="*/ 178 w 469"/>
              <a:gd name="T77" fmla="*/ 171 h 260"/>
              <a:gd name="T78" fmla="*/ 155 w 469"/>
              <a:gd name="T79" fmla="*/ 162 h 260"/>
              <a:gd name="T80" fmla="*/ 107 w 469"/>
              <a:gd name="T81" fmla="*/ 139 h 260"/>
              <a:gd name="T82" fmla="*/ 82 w 469"/>
              <a:gd name="T83" fmla="*/ 127 h 260"/>
              <a:gd name="T84" fmla="*/ 59 w 469"/>
              <a:gd name="T85" fmla="*/ 114 h 260"/>
              <a:gd name="T86" fmla="*/ 39 w 469"/>
              <a:gd name="T87" fmla="*/ 99 h 260"/>
              <a:gd name="T88" fmla="*/ 21 w 469"/>
              <a:gd name="T89" fmla="*/ 82 h 260"/>
              <a:gd name="T90" fmla="*/ 7 w 469"/>
              <a:gd name="T91" fmla="*/ 72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69" h="260">
                <a:moveTo>
                  <a:pt x="466" y="0"/>
                </a:moveTo>
                <a:lnTo>
                  <a:pt x="468" y="6"/>
                </a:lnTo>
                <a:lnTo>
                  <a:pt x="469" y="11"/>
                </a:lnTo>
                <a:lnTo>
                  <a:pt x="469" y="15"/>
                </a:lnTo>
                <a:lnTo>
                  <a:pt x="468" y="19"/>
                </a:lnTo>
                <a:lnTo>
                  <a:pt x="466" y="23"/>
                </a:lnTo>
                <a:lnTo>
                  <a:pt x="464" y="28"/>
                </a:lnTo>
                <a:lnTo>
                  <a:pt x="460" y="31"/>
                </a:lnTo>
                <a:lnTo>
                  <a:pt x="456" y="35"/>
                </a:lnTo>
                <a:lnTo>
                  <a:pt x="451" y="38"/>
                </a:lnTo>
                <a:lnTo>
                  <a:pt x="446" y="42"/>
                </a:lnTo>
                <a:lnTo>
                  <a:pt x="440" y="47"/>
                </a:lnTo>
                <a:lnTo>
                  <a:pt x="435" y="52"/>
                </a:lnTo>
                <a:lnTo>
                  <a:pt x="431" y="58"/>
                </a:lnTo>
                <a:lnTo>
                  <a:pt x="427" y="64"/>
                </a:lnTo>
                <a:lnTo>
                  <a:pt x="423" y="70"/>
                </a:lnTo>
                <a:lnTo>
                  <a:pt x="419" y="75"/>
                </a:lnTo>
                <a:lnTo>
                  <a:pt x="415" y="79"/>
                </a:lnTo>
                <a:lnTo>
                  <a:pt x="411" y="84"/>
                </a:lnTo>
                <a:lnTo>
                  <a:pt x="407" y="90"/>
                </a:lnTo>
                <a:lnTo>
                  <a:pt x="405" y="95"/>
                </a:lnTo>
                <a:lnTo>
                  <a:pt x="404" y="101"/>
                </a:lnTo>
                <a:lnTo>
                  <a:pt x="401" y="107"/>
                </a:lnTo>
                <a:lnTo>
                  <a:pt x="399" y="112"/>
                </a:lnTo>
                <a:lnTo>
                  <a:pt x="396" y="117"/>
                </a:lnTo>
                <a:lnTo>
                  <a:pt x="394" y="119"/>
                </a:lnTo>
                <a:lnTo>
                  <a:pt x="390" y="123"/>
                </a:lnTo>
                <a:lnTo>
                  <a:pt x="388" y="125"/>
                </a:lnTo>
                <a:lnTo>
                  <a:pt x="386" y="130"/>
                </a:lnTo>
                <a:lnTo>
                  <a:pt x="383" y="135"/>
                </a:lnTo>
                <a:lnTo>
                  <a:pt x="381" y="140"/>
                </a:lnTo>
                <a:lnTo>
                  <a:pt x="377" y="145"/>
                </a:lnTo>
                <a:lnTo>
                  <a:pt x="372" y="148"/>
                </a:lnTo>
                <a:lnTo>
                  <a:pt x="368" y="153"/>
                </a:lnTo>
                <a:lnTo>
                  <a:pt x="363" y="157"/>
                </a:lnTo>
                <a:lnTo>
                  <a:pt x="359" y="162"/>
                </a:lnTo>
                <a:lnTo>
                  <a:pt x="357" y="166"/>
                </a:lnTo>
                <a:lnTo>
                  <a:pt x="354" y="171"/>
                </a:lnTo>
                <a:lnTo>
                  <a:pt x="352" y="176"/>
                </a:lnTo>
                <a:lnTo>
                  <a:pt x="348" y="181"/>
                </a:lnTo>
                <a:lnTo>
                  <a:pt x="343" y="184"/>
                </a:lnTo>
                <a:lnTo>
                  <a:pt x="340" y="189"/>
                </a:lnTo>
                <a:lnTo>
                  <a:pt x="337" y="195"/>
                </a:lnTo>
                <a:lnTo>
                  <a:pt x="335" y="200"/>
                </a:lnTo>
                <a:lnTo>
                  <a:pt x="333" y="206"/>
                </a:lnTo>
                <a:lnTo>
                  <a:pt x="330" y="211"/>
                </a:lnTo>
                <a:lnTo>
                  <a:pt x="328" y="215"/>
                </a:lnTo>
                <a:lnTo>
                  <a:pt x="325" y="217"/>
                </a:lnTo>
                <a:lnTo>
                  <a:pt x="322" y="219"/>
                </a:lnTo>
                <a:lnTo>
                  <a:pt x="319" y="223"/>
                </a:lnTo>
                <a:lnTo>
                  <a:pt x="317" y="228"/>
                </a:lnTo>
                <a:lnTo>
                  <a:pt x="314" y="233"/>
                </a:lnTo>
                <a:lnTo>
                  <a:pt x="312" y="239"/>
                </a:lnTo>
                <a:lnTo>
                  <a:pt x="310" y="242"/>
                </a:lnTo>
                <a:lnTo>
                  <a:pt x="307" y="245"/>
                </a:lnTo>
                <a:lnTo>
                  <a:pt x="304" y="246"/>
                </a:lnTo>
                <a:lnTo>
                  <a:pt x="301" y="247"/>
                </a:lnTo>
                <a:lnTo>
                  <a:pt x="298" y="248"/>
                </a:lnTo>
                <a:lnTo>
                  <a:pt x="295" y="251"/>
                </a:lnTo>
                <a:lnTo>
                  <a:pt x="292" y="254"/>
                </a:lnTo>
                <a:lnTo>
                  <a:pt x="289" y="258"/>
                </a:lnTo>
                <a:lnTo>
                  <a:pt x="287" y="260"/>
                </a:lnTo>
                <a:lnTo>
                  <a:pt x="283" y="260"/>
                </a:lnTo>
                <a:lnTo>
                  <a:pt x="277" y="260"/>
                </a:lnTo>
                <a:lnTo>
                  <a:pt x="272" y="258"/>
                </a:lnTo>
                <a:lnTo>
                  <a:pt x="266" y="254"/>
                </a:lnTo>
                <a:lnTo>
                  <a:pt x="260" y="251"/>
                </a:lnTo>
                <a:lnTo>
                  <a:pt x="254" y="246"/>
                </a:lnTo>
                <a:lnTo>
                  <a:pt x="249" y="241"/>
                </a:lnTo>
                <a:lnTo>
                  <a:pt x="246" y="236"/>
                </a:lnTo>
                <a:lnTo>
                  <a:pt x="237" y="225"/>
                </a:lnTo>
                <a:lnTo>
                  <a:pt x="230" y="216"/>
                </a:lnTo>
                <a:lnTo>
                  <a:pt x="224" y="205"/>
                </a:lnTo>
                <a:lnTo>
                  <a:pt x="216" y="195"/>
                </a:lnTo>
                <a:lnTo>
                  <a:pt x="208" y="189"/>
                </a:lnTo>
                <a:lnTo>
                  <a:pt x="199" y="182"/>
                </a:lnTo>
                <a:lnTo>
                  <a:pt x="189" y="177"/>
                </a:lnTo>
                <a:lnTo>
                  <a:pt x="178" y="171"/>
                </a:lnTo>
                <a:lnTo>
                  <a:pt x="166" y="166"/>
                </a:lnTo>
                <a:lnTo>
                  <a:pt x="155" y="162"/>
                </a:lnTo>
                <a:lnTo>
                  <a:pt x="131" y="149"/>
                </a:lnTo>
                <a:lnTo>
                  <a:pt x="107" y="139"/>
                </a:lnTo>
                <a:lnTo>
                  <a:pt x="95" y="133"/>
                </a:lnTo>
                <a:lnTo>
                  <a:pt x="82" y="127"/>
                </a:lnTo>
                <a:lnTo>
                  <a:pt x="70" y="120"/>
                </a:lnTo>
                <a:lnTo>
                  <a:pt x="59" y="114"/>
                </a:lnTo>
                <a:lnTo>
                  <a:pt x="48" y="106"/>
                </a:lnTo>
                <a:lnTo>
                  <a:pt x="39" y="99"/>
                </a:lnTo>
                <a:lnTo>
                  <a:pt x="30" y="90"/>
                </a:lnTo>
                <a:lnTo>
                  <a:pt x="21" y="82"/>
                </a:lnTo>
                <a:lnTo>
                  <a:pt x="14" y="77"/>
                </a:lnTo>
                <a:lnTo>
                  <a:pt x="7" y="72"/>
                </a:lnTo>
                <a:lnTo>
                  <a:pt x="0" y="67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779" name="Freeform 211"/>
          <p:cNvSpPr>
            <a:spLocks/>
          </p:cNvSpPr>
          <p:nvPr/>
        </p:nvSpPr>
        <p:spPr bwMode="auto">
          <a:xfrm>
            <a:off x="606137" y="2450523"/>
            <a:ext cx="56285" cy="63500"/>
          </a:xfrm>
          <a:custGeom>
            <a:avLst/>
            <a:gdLst>
              <a:gd name="T0" fmla="*/ 0 w 139"/>
              <a:gd name="T1" fmla="*/ 167 h 167"/>
              <a:gd name="T2" fmla="*/ 1 w 139"/>
              <a:gd name="T3" fmla="*/ 165 h 167"/>
              <a:gd name="T4" fmla="*/ 8 w 139"/>
              <a:gd name="T5" fmla="*/ 158 h 167"/>
              <a:gd name="T6" fmla="*/ 18 w 139"/>
              <a:gd name="T7" fmla="*/ 150 h 167"/>
              <a:gd name="T8" fmla="*/ 26 w 139"/>
              <a:gd name="T9" fmla="*/ 141 h 167"/>
              <a:gd name="T10" fmla="*/ 35 w 139"/>
              <a:gd name="T11" fmla="*/ 133 h 167"/>
              <a:gd name="T12" fmla="*/ 42 w 139"/>
              <a:gd name="T13" fmla="*/ 123 h 167"/>
              <a:gd name="T14" fmla="*/ 49 w 139"/>
              <a:gd name="T15" fmla="*/ 115 h 167"/>
              <a:gd name="T16" fmla="*/ 55 w 139"/>
              <a:gd name="T17" fmla="*/ 104 h 167"/>
              <a:gd name="T18" fmla="*/ 60 w 139"/>
              <a:gd name="T19" fmla="*/ 95 h 167"/>
              <a:gd name="T20" fmla="*/ 65 w 139"/>
              <a:gd name="T21" fmla="*/ 87 h 167"/>
              <a:gd name="T22" fmla="*/ 70 w 139"/>
              <a:gd name="T23" fmla="*/ 77 h 167"/>
              <a:gd name="T24" fmla="*/ 76 w 139"/>
              <a:gd name="T25" fmla="*/ 68 h 167"/>
              <a:gd name="T26" fmla="*/ 80 w 139"/>
              <a:gd name="T27" fmla="*/ 60 h 167"/>
              <a:gd name="T28" fmla="*/ 88 w 139"/>
              <a:gd name="T29" fmla="*/ 54 h 167"/>
              <a:gd name="T30" fmla="*/ 95 w 139"/>
              <a:gd name="T31" fmla="*/ 48 h 167"/>
              <a:gd name="T32" fmla="*/ 103 w 139"/>
              <a:gd name="T33" fmla="*/ 43 h 167"/>
              <a:gd name="T34" fmla="*/ 111 w 139"/>
              <a:gd name="T35" fmla="*/ 37 h 167"/>
              <a:gd name="T36" fmla="*/ 118 w 139"/>
              <a:gd name="T37" fmla="*/ 31 h 167"/>
              <a:gd name="T38" fmla="*/ 123 w 139"/>
              <a:gd name="T39" fmla="*/ 25 h 167"/>
              <a:gd name="T40" fmla="*/ 126 w 139"/>
              <a:gd name="T41" fmla="*/ 18 h 167"/>
              <a:gd name="T42" fmla="*/ 129 w 139"/>
              <a:gd name="T43" fmla="*/ 11 h 167"/>
              <a:gd name="T44" fmla="*/ 133 w 139"/>
              <a:gd name="T45" fmla="*/ 4 h 167"/>
              <a:gd name="T46" fmla="*/ 135 w 139"/>
              <a:gd name="T47" fmla="*/ 2 h 167"/>
              <a:gd name="T48" fmla="*/ 136 w 139"/>
              <a:gd name="T49" fmla="*/ 1 h 167"/>
              <a:gd name="T50" fmla="*/ 138 w 139"/>
              <a:gd name="T51" fmla="*/ 0 h 167"/>
              <a:gd name="T52" fmla="*/ 139 w 139"/>
              <a:gd name="T53" fmla="*/ 0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39" h="167">
                <a:moveTo>
                  <a:pt x="0" y="167"/>
                </a:moveTo>
                <a:lnTo>
                  <a:pt x="1" y="165"/>
                </a:lnTo>
                <a:lnTo>
                  <a:pt x="8" y="158"/>
                </a:lnTo>
                <a:lnTo>
                  <a:pt x="18" y="150"/>
                </a:lnTo>
                <a:lnTo>
                  <a:pt x="26" y="141"/>
                </a:lnTo>
                <a:lnTo>
                  <a:pt x="35" y="133"/>
                </a:lnTo>
                <a:lnTo>
                  <a:pt x="42" y="123"/>
                </a:lnTo>
                <a:lnTo>
                  <a:pt x="49" y="115"/>
                </a:lnTo>
                <a:lnTo>
                  <a:pt x="55" y="104"/>
                </a:lnTo>
                <a:lnTo>
                  <a:pt x="60" y="95"/>
                </a:lnTo>
                <a:lnTo>
                  <a:pt x="65" y="87"/>
                </a:lnTo>
                <a:lnTo>
                  <a:pt x="70" y="77"/>
                </a:lnTo>
                <a:lnTo>
                  <a:pt x="76" y="68"/>
                </a:lnTo>
                <a:lnTo>
                  <a:pt x="80" y="60"/>
                </a:lnTo>
                <a:lnTo>
                  <a:pt x="88" y="54"/>
                </a:lnTo>
                <a:lnTo>
                  <a:pt x="95" y="48"/>
                </a:lnTo>
                <a:lnTo>
                  <a:pt x="103" y="43"/>
                </a:lnTo>
                <a:lnTo>
                  <a:pt x="111" y="37"/>
                </a:lnTo>
                <a:lnTo>
                  <a:pt x="118" y="31"/>
                </a:lnTo>
                <a:lnTo>
                  <a:pt x="123" y="25"/>
                </a:lnTo>
                <a:lnTo>
                  <a:pt x="126" y="18"/>
                </a:lnTo>
                <a:lnTo>
                  <a:pt x="129" y="11"/>
                </a:lnTo>
                <a:lnTo>
                  <a:pt x="133" y="4"/>
                </a:lnTo>
                <a:lnTo>
                  <a:pt x="135" y="2"/>
                </a:lnTo>
                <a:lnTo>
                  <a:pt x="136" y="1"/>
                </a:lnTo>
                <a:lnTo>
                  <a:pt x="138" y="0"/>
                </a:lnTo>
                <a:lnTo>
                  <a:pt x="139" y="0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780" name="Freeform 212"/>
          <p:cNvSpPr>
            <a:spLocks/>
          </p:cNvSpPr>
          <p:nvPr/>
        </p:nvSpPr>
        <p:spPr bwMode="auto">
          <a:xfrm>
            <a:off x="580159" y="2457739"/>
            <a:ext cx="28864" cy="34636"/>
          </a:xfrm>
          <a:custGeom>
            <a:avLst/>
            <a:gdLst>
              <a:gd name="T0" fmla="*/ 0 w 75"/>
              <a:gd name="T1" fmla="*/ 89 h 89"/>
              <a:gd name="T2" fmla="*/ 8 w 75"/>
              <a:gd name="T3" fmla="*/ 81 h 89"/>
              <a:gd name="T4" fmla="*/ 17 w 75"/>
              <a:gd name="T5" fmla="*/ 70 h 89"/>
              <a:gd name="T6" fmla="*/ 25 w 75"/>
              <a:gd name="T7" fmla="*/ 60 h 89"/>
              <a:gd name="T8" fmla="*/ 37 w 75"/>
              <a:gd name="T9" fmla="*/ 44 h 89"/>
              <a:gd name="T10" fmla="*/ 50 w 75"/>
              <a:gd name="T11" fmla="*/ 29 h 89"/>
              <a:gd name="T12" fmla="*/ 59 w 75"/>
              <a:gd name="T13" fmla="*/ 18 h 89"/>
              <a:gd name="T14" fmla="*/ 66 w 75"/>
              <a:gd name="T15" fmla="*/ 8 h 89"/>
              <a:gd name="T16" fmla="*/ 75 w 75"/>
              <a:gd name="T17" fmla="*/ 0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5" h="89">
                <a:moveTo>
                  <a:pt x="0" y="89"/>
                </a:moveTo>
                <a:lnTo>
                  <a:pt x="8" y="81"/>
                </a:lnTo>
                <a:lnTo>
                  <a:pt x="17" y="70"/>
                </a:lnTo>
                <a:lnTo>
                  <a:pt x="25" y="60"/>
                </a:lnTo>
                <a:lnTo>
                  <a:pt x="37" y="44"/>
                </a:lnTo>
                <a:lnTo>
                  <a:pt x="50" y="29"/>
                </a:lnTo>
                <a:lnTo>
                  <a:pt x="59" y="18"/>
                </a:lnTo>
                <a:lnTo>
                  <a:pt x="66" y="8"/>
                </a:lnTo>
                <a:lnTo>
                  <a:pt x="75" y="0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781" name="Freeform 213"/>
          <p:cNvSpPr>
            <a:spLocks/>
          </p:cNvSpPr>
          <p:nvPr/>
        </p:nvSpPr>
        <p:spPr bwMode="auto">
          <a:xfrm>
            <a:off x="647989" y="2519795"/>
            <a:ext cx="1443" cy="1444"/>
          </a:xfrm>
          <a:custGeom>
            <a:avLst/>
            <a:gdLst>
              <a:gd name="T0" fmla="*/ 3 w 3"/>
              <a:gd name="T1" fmla="*/ 0 h 1"/>
              <a:gd name="T2" fmla="*/ 3 w 3"/>
              <a:gd name="T3" fmla="*/ 1 h 1"/>
              <a:gd name="T4" fmla="*/ 2 w 3"/>
              <a:gd name="T5" fmla="*/ 1 h 1"/>
              <a:gd name="T6" fmla="*/ 0 w 3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1">
                <a:moveTo>
                  <a:pt x="3" y="0"/>
                </a:moveTo>
                <a:lnTo>
                  <a:pt x="3" y="1"/>
                </a:lnTo>
                <a:lnTo>
                  <a:pt x="2" y="1"/>
                </a:lnTo>
                <a:lnTo>
                  <a:pt x="0" y="1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782" name="Freeform 214"/>
          <p:cNvSpPr>
            <a:spLocks/>
          </p:cNvSpPr>
          <p:nvPr/>
        </p:nvSpPr>
        <p:spPr bwMode="auto">
          <a:xfrm>
            <a:off x="877455" y="2453409"/>
            <a:ext cx="63500" cy="56285"/>
          </a:xfrm>
          <a:custGeom>
            <a:avLst/>
            <a:gdLst>
              <a:gd name="T0" fmla="*/ 0 w 158"/>
              <a:gd name="T1" fmla="*/ 0 h 147"/>
              <a:gd name="T2" fmla="*/ 13 w 158"/>
              <a:gd name="T3" fmla="*/ 6 h 147"/>
              <a:gd name="T4" fmla="*/ 24 w 158"/>
              <a:gd name="T5" fmla="*/ 13 h 147"/>
              <a:gd name="T6" fmla="*/ 35 w 158"/>
              <a:gd name="T7" fmla="*/ 21 h 147"/>
              <a:gd name="T8" fmla="*/ 43 w 158"/>
              <a:gd name="T9" fmla="*/ 30 h 147"/>
              <a:gd name="T10" fmla="*/ 51 w 158"/>
              <a:gd name="T11" fmla="*/ 39 h 147"/>
              <a:gd name="T12" fmla="*/ 60 w 158"/>
              <a:gd name="T13" fmla="*/ 48 h 147"/>
              <a:gd name="T14" fmla="*/ 69 w 158"/>
              <a:gd name="T15" fmla="*/ 64 h 147"/>
              <a:gd name="T16" fmla="*/ 79 w 158"/>
              <a:gd name="T17" fmla="*/ 78 h 147"/>
              <a:gd name="T18" fmla="*/ 90 w 158"/>
              <a:gd name="T19" fmla="*/ 93 h 147"/>
              <a:gd name="T20" fmla="*/ 100 w 158"/>
              <a:gd name="T21" fmla="*/ 106 h 147"/>
              <a:gd name="T22" fmla="*/ 107 w 158"/>
              <a:gd name="T23" fmla="*/ 116 h 147"/>
              <a:gd name="T24" fmla="*/ 115 w 158"/>
              <a:gd name="T25" fmla="*/ 123 h 147"/>
              <a:gd name="T26" fmla="*/ 124 w 158"/>
              <a:gd name="T27" fmla="*/ 130 h 147"/>
              <a:gd name="T28" fmla="*/ 133 w 158"/>
              <a:gd name="T29" fmla="*/ 137 h 147"/>
              <a:gd name="T30" fmla="*/ 144 w 158"/>
              <a:gd name="T31" fmla="*/ 142 h 147"/>
              <a:gd name="T32" fmla="*/ 158 w 158"/>
              <a:gd name="T33" fmla="*/ 14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58" h="147">
                <a:moveTo>
                  <a:pt x="0" y="0"/>
                </a:moveTo>
                <a:lnTo>
                  <a:pt x="13" y="6"/>
                </a:lnTo>
                <a:lnTo>
                  <a:pt x="24" y="13"/>
                </a:lnTo>
                <a:lnTo>
                  <a:pt x="35" y="21"/>
                </a:lnTo>
                <a:lnTo>
                  <a:pt x="43" y="30"/>
                </a:lnTo>
                <a:lnTo>
                  <a:pt x="51" y="39"/>
                </a:lnTo>
                <a:lnTo>
                  <a:pt x="60" y="48"/>
                </a:lnTo>
                <a:lnTo>
                  <a:pt x="69" y="64"/>
                </a:lnTo>
                <a:lnTo>
                  <a:pt x="79" y="78"/>
                </a:lnTo>
                <a:lnTo>
                  <a:pt x="90" y="93"/>
                </a:lnTo>
                <a:lnTo>
                  <a:pt x="100" y="106"/>
                </a:lnTo>
                <a:lnTo>
                  <a:pt x="107" y="116"/>
                </a:lnTo>
                <a:lnTo>
                  <a:pt x="115" y="123"/>
                </a:lnTo>
                <a:lnTo>
                  <a:pt x="124" y="130"/>
                </a:lnTo>
                <a:lnTo>
                  <a:pt x="133" y="137"/>
                </a:lnTo>
                <a:lnTo>
                  <a:pt x="144" y="142"/>
                </a:lnTo>
                <a:lnTo>
                  <a:pt x="158" y="147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783" name="Freeform 215"/>
          <p:cNvSpPr>
            <a:spLocks/>
          </p:cNvSpPr>
          <p:nvPr/>
        </p:nvSpPr>
        <p:spPr bwMode="auto">
          <a:xfrm>
            <a:off x="839932" y="2490932"/>
            <a:ext cx="28864" cy="30307"/>
          </a:xfrm>
          <a:custGeom>
            <a:avLst/>
            <a:gdLst>
              <a:gd name="T0" fmla="*/ 2 w 72"/>
              <a:gd name="T1" fmla="*/ 0 h 80"/>
              <a:gd name="T2" fmla="*/ 0 w 72"/>
              <a:gd name="T3" fmla="*/ 5 h 80"/>
              <a:gd name="T4" fmla="*/ 0 w 72"/>
              <a:gd name="T5" fmla="*/ 9 h 80"/>
              <a:gd name="T6" fmla="*/ 0 w 72"/>
              <a:gd name="T7" fmla="*/ 12 h 80"/>
              <a:gd name="T8" fmla="*/ 1 w 72"/>
              <a:gd name="T9" fmla="*/ 16 h 80"/>
              <a:gd name="T10" fmla="*/ 2 w 72"/>
              <a:gd name="T11" fmla="*/ 18 h 80"/>
              <a:gd name="T12" fmla="*/ 7 w 72"/>
              <a:gd name="T13" fmla="*/ 24 h 80"/>
              <a:gd name="T14" fmla="*/ 14 w 72"/>
              <a:gd name="T15" fmla="*/ 29 h 80"/>
              <a:gd name="T16" fmla="*/ 21 w 72"/>
              <a:gd name="T17" fmla="*/ 33 h 80"/>
              <a:gd name="T18" fmla="*/ 29 w 72"/>
              <a:gd name="T19" fmla="*/ 38 h 80"/>
              <a:gd name="T20" fmla="*/ 36 w 72"/>
              <a:gd name="T21" fmla="*/ 42 h 80"/>
              <a:gd name="T22" fmla="*/ 44 w 72"/>
              <a:gd name="T23" fmla="*/ 47 h 80"/>
              <a:gd name="T24" fmla="*/ 50 w 72"/>
              <a:gd name="T25" fmla="*/ 53 h 80"/>
              <a:gd name="T26" fmla="*/ 56 w 72"/>
              <a:gd name="T27" fmla="*/ 59 h 80"/>
              <a:gd name="T28" fmla="*/ 62 w 72"/>
              <a:gd name="T29" fmla="*/ 67 h 80"/>
              <a:gd name="T30" fmla="*/ 67 w 72"/>
              <a:gd name="T31" fmla="*/ 73 h 80"/>
              <a:gd name="T32" fmla="*/ 72 w 72"/>
              <a:gd name="T33" fmla="*/ 8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2" h="80">
                <a:moveTo>
                  <a:pt x="2" y="0"/>
                </a:moveTo>
                <a:lnTo>
                  <a:pt x="0" y="5"/>
                </a:lnTo>
                <a:lnTo>
                  <a:pt x="0" y="9"/>
                </a:lnTo>
                <a:lnTo>
                  <a:pt x="0" y="12"/>
                </a:lnTo>
                <a:lnTo>
                  <a:pt x="1" y="16"/>
                </a:lnTo>
                <a:lnTo>
                  <a:pt x="2" y="18"/>
                </a:lnTo>
                <a:lnTo>
                  <a:pt x="7" y="24"/>
                </a:lnTo>
                <a:lnTo>
                  <a:pt x="14" y="29"/>
                </a:lnTo>
                <a:lnTo>
                  <a:pt x="21" y="33"/>
                </a:lnTo>
                <a:lnTo>
                  <a:pt x="29" y="38"/>
                </a:lnTo>
                <a:lnTo>
                  <a:pt x="36" y="42"/>
                </a:lnTo>
                <a:lnTo>
                  <a:pt x="44" y="47"/>
                </a:lnTo>
                <a:lnTo>
                  <a:pt x="50" y="53"/>
                </a:lnTo>
                <a:lnTo>
                  <a:pt x="56" y="59"/>
                </a:lnTo>
                <a:lnTo>
                  <a:pt x="62" y="67"/>
                </a:lnTo>
                <a:lnTo>
                  <a:pt x="67" y="73"/>
                </a:lnTo>
                <a:lnTo>
                  <a:pt x="72" y="80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784" name="Freeform 216"/>
          <p:cNvSpPr>
            <a:spLocks/>
          </p:cNvSpPr>
          <p:nvPr/>
        </p:nvSpPr>
        <p:spPr bwMode="auto">
          <a:xfrm>
            <a:off x="692727" y="2451967"/>
            <a:ext cx="64944" cy="60614"/>
          </a:xfrm>
          <a:custGeom>
            <a:avLst/>
            <a:gdLst>
              <a:gd name="T0" fmla="*/ 11 w 162"/>
              <a:gd name="T1" fmla="*/ 0 h 161"/>
              <a:gd name="T2" fmla="*/ 7 w 162"/>
              <a:gd name="T3" fmla="*/ 6 h 161"/>
              <a:gd name="T4" fmla="*/ 4 w 162"/>
              <a:gd name="T5" fmla="*/ 10 h 161"/>
              <a:gd name="T6" fmla="*/ 2 w 162"/>
              <a:gd name="T7" fmla="*/ 15 h 161"/>
              <a:gd name="T8" fmla="*/ 0 w 162"/>
              <a:gd name="T9" fmla="*/ 20 h 161"/>
              <a:gd name="T10" fmla="*/ 0 w 162"/>
              <a:gd name="T11" fmla="*/ 25 h 161"/>
              <a:gd name="T12" fmla="*/ 2 w 162"/>
              <a:gd name="T13" fmla="*/ 30 h 161"/>
              <a:gd name="T14" fmla="*/ 5 w 162"/>
              <a:gd name="T15" fmla="*/ 36 h 161"/>
              <a:gd name="T16" fmla="*/ 10 w 162"/>
              <a:gd name="T17" fmla="*/ 42 h 161"/>
              <a:gd name="T18" fmla="*/ 17 w 162"/>
              <a:gd name="T19" fmla="*/ 48 h 161"/>
              <a:gd name="T20" fmla="*/ 25 w 162"/>
              <a:gd name="T21" fmla="*/ 53 h 161"/>
              <a:gd name="T22" fmla="*/ 33 w 162"/>
              <a:gd name="T23" fmla="*/ 59 h 161"/>
              <a:gd name="T24" fmla="*/ 43 w 162"/>
              <a:gd name="T25" fmla="*/ 64 h 161"/>
              <a:gd name="T26" fmla="*/ 52 w 162"/>
              <a:gd name="T27" fmla="*/ 68 h 161"/>
              <a:gd name="T28" fmla="*/ 61 w 162"/>
              <a:gd name="T29" fmla="*/ 73 h 161"/>
              <a:gd name="T30" fmla="*/ 69 w 162"/>
              <a:gd name="T31" fmla="*/ 78 h 161"/>
              <a:gd name="T32" fmla="*/ 83 w 162"/>
              <a:gd name="T33" fmla="*/ 87 h 161"/>
              <a:gd name="T34" fmla="*/ 96 w 162"/>
              <a:gd name="T35" fmla="*/ 96 h 161"/>
              <a:gd name="T36" fmla="*/ 108 w 162"/>
              <a:gd name="T37" fmla="*/ 106 h 161"/>
              <a:gd name="T38" fmla="*/ 120 w 162"/>
              <a:gd name="T39" fmla="*/ 117 h 161"/>
              <a:gd name="T40" fmla="*/ 131 w 162"/>
              <a:gd name="T41" fmla="*/ 126 h 161"/>
              <a:gd name="T42" fmla="*/ 142 w 162"/>
              <a:gd name="T43" fmla="*/ 137 h 161"/>
              <a:gd name="T44" fmla="*/ 151 w 162"/>
              <a:gd name="T45" fmla="*/ 149 h 161"/>
              <a:gd name="T46" fmla="*/ 162 w 162"/>
              <a:gd name="T47" fmla="*/ 161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62" h="161">
                <a:moveTo>
                  <a:pt x="11" y="0"/>
                </a:moveTo>
                <a:lnTo>
                  <a:pt x="7" y="6"/>
                </a:lnTo>
                <a:lnTo>
                  <a:pt x="4" y="10"/>
                </a:lnTo>
                <a:lnTo>
                  <a:pt x="2" y="15"/>
                </a:lnTo>
                <a:lnTo>
                  <a:pt x="0" y="20"/>
                </a:lnTo>
                <a:lnTo>
                  <a:pt x="0" y="25"/>
                </a:lnTo>
                <a:lnTo>
                  <a:pt x="2" y="30"/>
                </a:lnTo>
                <a:lnTo>
                  <a:pt x="5" y="36"/>
                </a:lnTo>
                <a:lnTo>
                  <a:pt x="10" y="42"/>
                </a:lnTo>
                <a:lnTo>
                  <a:pt x="17" y="48"/>
                </a:lnTo>
                <a:lnTo>
                  <a:pt x="25" y="53"/>
                </a:lnTo>
                <a:lnTo>
                  <a:pt x="33" y="59"/>
                </a:lnTo>
                <a:lnTo>
                  <a:pt x="43" y="64"/>
                </a:lnTo>
                <a:lnTo>
                  <a:pt x="52" y="68"/>
                </a:lnTo>
                <a:lnTo>
                  <a:pt x="61" y="73"/>
                </a:lnTo>
                <a:lnTo>
                  <a:pt x="69" y="78"/>
                </a:lnTo>
                <a:lnTo>
                  <a:pt x="83" y="87"/>
                </a:lnTo>
                <a:lnTo>
                  <a:pt x="96" y="96"/>
                </a:lnTo>
                <a:lnTo>
                  <a:pt x="108" y="106"/>
                </a:lnTo>
                <a:lnTo>
                  <a:pt x="120" y="117"/>
                </a:lnTo>
                <a:lnTo>
                  <a:pt x="131" y="126"/>
                </a:lnTo>
                <a:lnTo>
                  <a:pt x="142" y="137"/>
                </a:lnTo>
                <a:lnTo>
                  <a:pt x="151" y="149"/>
                </a:lnTo>
                <a:lnTo>
                  <a:pt x="162" y="161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785" name="Freeform 217"/>
          <p:cNvSpPr>
            <a:spLocks/>
          </p:cNvSpPr>
          <p:nvPr/>
        </p:nvSpPr>
        <p:spPr bwMode="auto">
          <a:xfrm>
            <a:off x="671080" y="2485160"/>
            <a:ext cx="51955" cy="43295"/>
          </a:xfrm>
          <a:custGeom>
            <a:avLst/>
            <a:gdLst>
              <a:gd name="T0" fmla="*/ 0 w 126"/>
              <a:gd name="T1" fmla="*/ 0 h 110"/>
              <a:gd name="T2" fmla="*/ 4 w 126"/>
              <a:gd name="T3" fmla="*/ 11 h 110"/>
              <a:gd name="T4" fmla="*/ 10 w 126"/>
              <a:gd name="T5" fmla="*/ 20 h 110"/>
              <a:gd name="T6" fmla="*/ 18 w 126"/>
              <a:gd name="T7" fmla="*/ 30 h 110"/>
              <a:gd name="T8" fmla="*/ 25 w 126"/>
              <a:gd name="T9" fmla="*/ 39 h 110"/>
              <a:gd name="T10" fmla="*/ 33 w 126"/>
              <a:gd name="T11" fmla="*/ 48 h 110"/>
              <a:gd name="T12" fmla="*/ 44 w 126"/>
              <a:gd name="T13" fmla="*/ 58 h 110"/>
              <a:gd name="T14" fmla="*/ 56 w 126"/>
              <a:gd name="T15" fmla="*/ 69 h 110"/>
              <a:gd name="T16" fmla="*/ 68 w 126"/>
              <a:gd name="T17" fmla="*/ 77 h 110"/>
              <a:gd name="T18" fmla="*/ 80 w 126"/>
              <a:gd name="T19" fmla="*/ 86 h 110"/>
              <a:gd name="T20" fmla="*/ 93 w 126"/>
              <a:gd name="T21" fmla="*/ 94 h 110"/>
              <a:gd name="T22" fmla="*/ 105 w 126"/>
              <a:gd name="T23" fmla="*/ 100 h 110"/>
              <a:gd name="T24" fmla="*/ 115 w 126"/>
              <a:gd name="T25" fmla="*/ 106 h 110"/>
              <a:gd name="T26" fmla="*/ 126 w 126"/>
              <a:gd name="T27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6" h="110">
                <a:moveTo>
                  <a:pt x="0" y="0"/>
                </a:moveTo>
                <a:lnTo>
                  <a:pt x="4" y="11"/>
                </a:lnTo>
                <a:lnTo>
                  <a:pt x="10" y="20"/>
                </a:lnTo>
                <a:lnTo>
                  <a:pt x="18" y="30"/>
                </a:lnTo>
                <a:lnTo>
                  <a:pt x="25" y="39"/>
                </a:lnTo>
                <a:lnTo>
                  <a:pt x="33" y="48"/>
                </a:lnTo>
                <a:lnTo>
                  <a:pt x="44" y="58"/>
                </a:lnTo>
                <a:lnTo>
                  <a:pt x="56" y="69"/>
                </a:lnTo>
                <a:lnTo>
                  <a:pt x="68" y="77"/>
                </a:lnTo>
                <a:lnTo>
                  <a:pt x="80" y="86"/>
                </a:lnTo>
                <a:lnTo>
                  <a:pt x="93" y="94"/>
                </a:lnTo>
                <a:lnTo>
                  <a:pt x="105" y="100"/>
                </a:lnTo>
                <a:lnTo>
                  <a:pt x="115" y="106"/>
                </a:lnTo>
                <a:lnTo>
                  <a:pt x="126" y="110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786" name="Freeform 218"/>
          <p:cNvSpPr>
            <a:spLocks/>
          </p:cNvSpPr>
          <p:nvPr/>
        </p:nvSpPr>
        <p:spPr bwMode="auto">
          <a:xfrm>
            <a:off x="857250" y="2473613"/>
            <a:ext cx="31750" cy="28864"/>
          </a:xfrm>
          <a:custGeom>
            <a:avLst/>
            <a:gdLst>
              <a:gd name="T0" fmla="*/ 0 w 80"/>
              <a:gd name="T1" fmla="*/ 0 h 77"/>
              <a:gd name="T2" fmla="*/ 4 w 80"/>
              <a:gd name="T3" fmla="*/ 6 h 77"/>
              <a:gd name="T4" fmla="*/ 9 w 80"/>
              <a:gd name="T5" fmla="*/ 12 h 77"/>
              <a:gd name="T6" fmla="*/ 14 w 80"/>
              <a:gd name="T7" fmla="*/ 16 h 77"/>
              <a:gd name="T8" fmla="*/ 20 w 80"/>
              <a:gd name="T9" fmla="*/ 21 h 77"/>
              <a:gd name="T10" fmla="*/ 26 w 80"/>
              <a:gd name="T11" fmla="*/ 25 h 77"/>
              <a:gd name="T12" fmla="*/ 37 w 80"/>
              <a:gd name="T13" fmla="*/ 33 h 77"/>
              <a:gd name="T14" fmla="*/ 46 w 80"/>
              <a:gd name="T15" fmla="*/ 39 h 77"/>
              <a:gd name="T16" fmla="*/ 57 w 80"/>
              <a:gd name="T17" fmla="*/ 47 h 77"/>
              <a:gd name="T18" fmla="*/ 63 w 80"/>
              <a:gd name="T19" fmla="*/ 52 h 77"/>
              <a:gd name="T20" fmla="*/ 68 w 80"/>
              <a:gd name="T21" fmla="*/ 58 h 77"/>
              <a:gd name="T22" fmla="*/ 73 w 80"/>
              <a:gd name="T23" fmla="*/ 64 h 77"/>
              <a:gd name="T24" fmla="*/ 76 w 80"/>
              <a:gd name="T25" fmla="*/ 70 h 77"/>
              <a:gd name="T26" fmla="*/ 80 w 80"/>
              <a:gd name="T27" fmla="*/ 77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0" h="77">
                <a:moveTo>
                  <a:pt x="0" y="0"/>
                </a:moveTo>
                <a:lnTo>
                  <a:pt x="4" y="6"/>
                </a:lnTo>
                <a:lnTo>
                  <a:pt x="9" y="12"/>
                </a:lnTo>
                <a:lnTo>
                  <a:pt x="14" y="16"/>
                </a:lnTo>
                <a:lnTo>
                  <a:pt x="20" y="21"/>
                </a:lnTo>
                <a:lnTo>
                  <a:pt x="26" y="25"/>
                </a:lnTo>
                <a:lnTo>
                  <a:pt x="37" y="33"/>
                </a:lnTo>
                <a:lnTo>
                  <a:pt x="46" y="39"/>
                </a:lnTo>
                <a:lnTo>
                  <a:pt x="57" y="47"/>
                </a:lnTo>
                <a:lnTo>
                  <a:pt x="63" y="52"/>
                </a:lnTo>
                <a:lnTo>
                  <a:pt x="68" y="58"/>
                </a:lnTo>
                <a:lnTo>
                  <a:pt x="73" y="64"/>
                </a:lnTo>
                <a:lnTo>
                  <a:pt x="76" y="70"/>
                </a:lnTo>
                <a:lnTo>
                  <a:pt x="80" y="77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787" name="Freeform 219"/>
          <p:cNvSpPr>
            <a:spLocks/>
          </p:cNvSpPr>
          <p:nvPr/>
        </p:nvSpPr>
        <p:spPr bwMode="auto">
          <a:xfrm>
            <a:off x="548409" y="2464955"/>
            <a:ext cx="18762" cy="17318"/>
          </a:xfrm>
          <a:custGeom>
            <a:avLst/>
            <a:gdLst>
              <a:gd name="T0" fmla="*/ 0 w 48"/>
              <a:gd name="T1" fmla="*/ 47 h 47"/>
              <a:gd name="T2" fmla="*/ 0 w 48"/>
              <a:gd name="T3" fmla="*/ 43 h 47"/>
              <a:gd name="T4" fmla="*/ 2 w 48"/>
              <a:gd name="T5" fmla="*/ 38 h 47"/>
              <a:gd name="T6" fmla="*/ 4 w 48"/>
              <a:gd name="T7" fmla="*/ 35 h 47"/>
              <a:gd name="T8" fmla="*/ 6 w 48"/>
              <a:gd name="T9" fmla="*/ 30 h 47"/>
              <a:gd name="T10" fmla="*/ 10 w 48"/>
              <a:gd name="T11" fmla="*/ 26 h 47"/>
              <a:gd name="T12" fmla="*/ 13 w 48"/>
              <a:gd name="T13" fmla="*/ 23 h 47"/>
              <a:gd name="T14" fmla="*/ 17 w 48"/>
              <a:gd name="T15" fmla="*/ 19 h 47"/>
              <a:gd name="T16" fmla="*/ 22 w 48"/>
              <a:gd name="T17" fmla="*/ 14 h 47"/>
              <a:gd name="T18" fmla="*/ 30 w 48"/>
              <a:gd name="T19" fmla="*/ 9 h 47"/>
              <a:gd name="T20" fmla="*/ 39 w 48"/>
              <a:gd name="T21" fmla="*/ 4 h 47"/>
              <a:gd name="T22" fmla="*/ 48 w 48"/>
              <a:gd name="T23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8" h="47">
                <a:moveTo>
                  <a:pt x="0" y="47"/>
                </a:moveTo>
                <a:lnTo>
                  <a:pt x="0" y="43"/>
                </a:lnTo>
                <a:lnTo>
                  <a:pt x="2" y="38"/>
                </a:lnTo>
                <a:lnTo>
                  <a:pt x="4" y="35"/>
                </a:lnTo>
                <a:lnTo>
                  <a:pt x="6" y="30"/>
                </a:lnTo>
                <a:lnTo>
                  <a:pt x="10" y="26"/>
                </a:lnTo>
                <a:lnTo>
                  <a:pt x="13" y="23"/>
                </a:lnTo>
                <a:lnTo>
                  <a:pt x="17" y="19"/>
                </a:lnTo>
                <a:lnTo>
                  <a:pt x="22" y="14"/>
                </a:lnTo>
                <a:lnTo>
                  <a:pt x="30" y="9"/>
                </a:lnTo>
                <a:lnTo>
                  <a:pt x="39" y="4"/>
                </a:lnTo>
                <a:lnTo>
                  <a:pt x="48" y="0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788" name="Freeform 220"/>
          <p:cNvSpPr>
            <a:spLocks/>
          </p:cNvSpPr>
          <p:nvPr/>
        </p:nvSpPr>
        <p:spPr bwMode="auto">
          <a:xfrm>
            <a:off x="839932" y="2451966"/>
            <a:ext cx="41853" cy="40409"/>
          </a:xfrm>
          <a:custGeom>
            <a:avLst/>
            <a:gdLst>
              <a:gd name="T0" fmla="*/ 0 w 106"/>
              <a:gd name="T1" fmla="*/ 105 h 109"/>
              <a:gd name="T2" fmla="*/ 6 w 106"/>
              <a:gd name="T3" fmla="*/ 108 h 109"/>
              <a:gd name="T4" fmla="*/ 12 w 106"/>
              <a:gd name="T5" fmla="*/ 109 h 109"/>
              <a:gd name="T6" fmla="*/ 17 w 106"/>
              <a:gd name="T7" fmla="*/ 109 h 109"/>
              <a:gd name="T8" fmla="*/ 22 w 106"/>
              <a:gd name="T9" fmla="*/ 107 h 109"/>
              <a:gd name="T10" fmla="*/ 26 w 106"/>
              <a:gd name="T11" fmla="*/ 104 h 109"/>
              <a:gd name="T12" fmla="*/ 31 w 106"/>
              <a:gd name="T13" fmla="*/ 99 h 109"/>
              <a:gd name="T14" fmla="*/ 36 w 106"/>
              <a:gd name="T15" fmla="*/ 95 h 109"/>
              <a:gd name="T16" fmla="*/ 43 w 106"/>
              <a:gd name="T17" fmla="*/ 84 h 109"/>
              <a:gd name="T18" fmla="*/ 52 w 106"/>
              <a:gd name="T19" fmla="*/ 72 h 109"/>
              <a:gd name="T20" fmla="*/ 59 w 106"/>
              <a:gd name="T21" fmla="*/ 58 h 109"/>
              <a:gd name="T22" fmla="*/ 66 w 106"/>
              <a:gd name="T23" fmla="*/ 45 h 109"/>
              <a:gd name="T24" fmla="*/ 72 w 106"/>
              <a:gd name="T25" fmla="*/ 35 h 109"/>
              <a:gd name="T26" fmla="*/ 78 w 106"/>
              <a:gd name="T27" fmla="*/ 27 h 109"/>
              <a:gd name="T28" fmla="*/ 84 w 106"/>
              <a:gd name="T29" fmla="*/ 19 h 109"/>
              <a:gd name="T30" fmla="*/ 91 w 106"/>
              <a:gd name="T31" fmla="*/ 11 h 109"/>
              <a:gd name="T32" fmla="*/ 99 w 106"/>
              <a:gd name="T33" fmla="*/ 5 h 109"/>
              <a:gd name="T34" fmla="*/ 106 w 106"/>
              <a:gd name="T35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06" h="109">
                <a:moveTo>
                  <a:pt x="0" y="105"/>
                </a:moveTo>
                <a:lnTo>
                  <a:pt x="6" y="108"/>
                </a:lnTo>
                <a:lnTo>
                  <a:pt x="12" y="109"/>
                </a:lnTo>
                <a:lnTo>
                  <a:pt x="17" y="109"/>
                </a:lnTo>
                <a:lnTo>
                  <a:pt x="22" y="107"/>
                </a:lnTo>
                <a:lnTo>
                  <a:pt x="26" y="104"/>
                </a:lnTo>
                <a:lnTo>
                  <a:pt x="31" y="99"/>
                </a:lnTo>
                <a:lnTo>
                  <a:pt x="36" y="95"/>
                </a:lnTo>
                <a:lnTo>
                  <a:pt x="43" y="84"/>
                </a:lnTo>
                <a:lnTo>
                  <a:pt x="52" y="72"/>
                </a:lnTo>
                <a:lnTo>
                  <a:pt x="59" y="58"/>
                </a:lnTo>
                <a:lnTo>
                  <a:pt x="66" y="45"/>
                </a:lnTo>
                <a:lnTo>
                  <a:pt x="72" y="35"/>
                </a:lnTo>
                <a:lnTo>
                  <a:pt x="78" y="27"/>
                </a:lnTo>
                <a:lnTo>
                  <a:pt x="84" y="19"/>
                </a:lnTo>
                <a:lnTo>
                  <a:pt x="91" y="11"/>
                </a:lnTo>
                <a:lnTo>
                  <a:pt x="99" y="5"/>
                </a:lnTo>
                <a:lnTo>
                  <a:pt x="106" y="0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789" name="Freeform 221"/>
          <p:cNvSpPr>
            <a:spLocks/>
          </p:cNvSpPr>
          <p:nvPr/>
        </p:nvSpPr>
        <p:spPr bwMode="auto">
          <a:xfrm>
            <a:off x="796637" y="2473614"/>
            <a:ext cx="44739" cy="62057"/>
          </a:xfrm>
          <a:custGeom>
            <a:avLst/>
            <a:gdLst>
              <a:gd name="T0" fmla="*/ 108 w 108"/>
              <a:gd name="T1" fmla="*/ 0 h 162"/>
              <a:gd name="T2" fmla="*/ 107 w 108"/>
              <a:gd name="T3" fmla="*/ 12 h 162"/>
              <a:gd name="T4" fmla="*/ 103 w 108"/>
              <a:gd name="T5" fmla="*/ 21 h 162"/>
              <a:gd name="T6" fmla="*/ 100 w 108"/>
              <a:gd name="T7" fmla="*/ 32 h 162"/>
              <a:gd name="T8" fmla="*/ 95 w 108"/>
              <a:gd name="T9" fmla="*/ 42 h 162"/>
              <a:gd name="T10" fmla="*/ 90 w 108"/>
              <a:gd name="T11" fmla="*/ 51 h 162"/>
              <a:gd name="T12" fmla="*/ 84 w 108"/>
              <a:gd name="T13" fmla="*/ 61 h 162"/>
              <a:gd name="T14" fmla="*/ 74 w 108"/>
              <a:gd name="T15" fmla="*/ 74 h 162"/>
              <a:gd name="T16" fmla="*/ 64 w 108"/>
              <a:gd name="T17" fmla="*/ 88 h 162"/>
              <a:gd name="T18" fmla="*/ 53 w 108"/>
              <a:gd name="T19" fmla="*/ 100 h 162"/>
              <a:gd name="T20" fmla="*/ 41 w 108"/>
              <a:gd name="T21" fmla="*/ 112 h 162"/>
              <a:gd name="T22" fmla="*/ 32 w 108"/>
              <a:gd name="T23" fmla="*/ 123 h 162"/>
              <a:gd name="T24" fmla="*/ 23 w 108"/>
              <a:gd name="T25" fmla="*/ 132 h 162"/>
              <a:gd name="T26" fmla="*/ 14 w 108"/>
              <a:gd name="T27" fmla="*/ 142 h 162"/>
              <a:gd name="T28" fmla="*/ 7 w 108"/>
              <a:gd name="T29" fmla="*/ 153 h 162"/>
              <a:gd name="T30" fmla="*/ 0 w 108"/>
              <a:gd name="T31" fmla="*/ 162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08" h="162">
                <a:moveTo>
                  <a:pt x="108" y="0"/>
                </a:moveTo>
                <a:lnTo>
                  <a:pt x="107" y="12"/>
                </a:lnTo>
                <a:lnTo>
                  <a:pt x="103" y="21"/>
                </a:lnTo>
                <a:lnTo>
                  <a:pt x="100" y="32"/>
                </a:lnTo>
                <a:lnTo>
                  <a:pt x="95" y="42"/>
                </a:lnTo>
                <a:lnTo>
                  <a:pt x="90" y="51"/>
                </a:lnTo>
                <a:lnTo>
                  <a:pt x="84" y="61"/>
                </a:lnTo>
                <a:lnTo>
                  <a:pt x="74" y="74"/>
                </a:lnTo>
                <a:lnTo>
                  <a:pt x="64" y="88"/>
                </a:lnTo>
                <a:lnTo>
                  <a:pt x="53" y="100"/>
                </a:lnTo>
                <a:lnTo>
                  <a:pt x="41" y="112"/>
                </a:lnTo>
                <a:lnTo>
                  <a:pt x="32" y="123"/>
                </a:lnTo>
                <a:lnTo>
                  <a:pt x="23" y="132"/>
                </a:lnTo>
                <a:lnTo>
                  <a:pt x="14" y="142"/>
                </a:lnTo>
                <a:lnTo>
                  <a:pt x="7" y="153"/>
                </a:lnTo>
                <a:lnTo>
                  <a:pt x="0" y="162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790" name="Freeform 222"/>
          <p:cNvSpPr>
            <a:spLocks/>
          </p:cNvSpPr>
          <p:nvPr/>
        </p:nvSpPr>
        <p:spPr bwMode="auto">
          <a:xfrm>
            <a:off x="770660" y="2477944"/>
            <a:ext cx="27421" cy="43295"/>
          </a:xfrm>
          <a:custGeom>
            <a:avLst/>
            <a:gdLst>
              <a:gd name="T0" fmla="*/ 72 w 72"/>
              <a:gd name="T1" fmla="*/ 0 h 108"/>
              <a:gd name="T2" fmla="*/ 65 w 72"/>
              <a:gd name="T3" fmla="*/ 7 h 108"/>
              <a:gd name="T4" fmla="*/ 59 w 72"/>
              <a:gd name="T5" fmla="*/ 15 h 108"/>
              <a:gd name="T6" fmla="*/ 53 w 72"/>
              <a:gd name="T7" fmla="*/ 24 h 108"/>
              <a:gd name="T8" fmla="*/ 47 w 72"/>
              <a:gd name="T9" fmla="*/ 32 h 108"/>
              <a:gd name="T10" fmla="*/ 39 w 72"/>
              <a:gd name="T11" fmla="*/ 44 h 108"/>
              <a:gd name="T12" fmla="*/ 31 w 72"/>
              <a:gd name="T13" fmla="*/ 56 h 108"/>
              <a:gd name="T14" fmla="*/ 24 w 72"/>
              <a:gd name="T15" fmla="*/ 70 h 108"/>
              <a:gd name="T16" fmla="*/ 16 w 72"/>
              <a:gd name="T17" fmla="*/ 82 h 108"/>
              <a:gd name="T18" fmla="*/ 8 w 72"/>
              <a:gd name="T19" fmla="*/ 95 h 108"/>
              <a:gd name="T20" fmla="*/ 0 w 72"/>
              <a:gd name="T21" fmla="*/ 10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2" h="108">
                <a:moveTo>
                  <a:pt x="72" y="0"/>
                </a:moveTo>
                <a:lnTo>
                  <a:pt x="65" y="7"/>
                </a:lnTo>
                <a:lnTo>
                  <a:pt x="59" y="15"/>
                </a:lnTo>
                <a:lnTo>
                  <a:pt x="53" y="24"/>
                </a:lnTo>
                <a:lnTo>
                  <a:pt x="47" y="32"/>
                </a:lnTo>
                <a:lnTo>
                  <a:pt x="39" y="44"/>
                </a:lnTo>
                <a:lnTo>
                  <a:pt x="31" y="56"/>
                </a:lnTo>
                <a:lnTo>
                  <a:pt x="24" y="70"/>
                </a:lnTo>
                <a:lnTo>
                  <a:pt x="16" y="82"/>
                </a:lnTo>
                <a:lnTo>
                  <a:pt x="8" y="95"/>
                </a:lnTo>
                <a:lnTo>
                  <a:pt x="0" y="108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791" name="Freeform 223"/>
          <p:cNvSpPr>
            <a:spLocks/>
          </p:cNvSpPr>
          <p:nvPr/>
        </p:nvSpPr>
        <p:spPr bwMode="auto">
          <a:xfrm>
            <a:off x="796637" y="2473614"/>
            <a:ext cx="44739" cy="62057"/>
          </a:xfrm>
          <a:custGeom>
            <a:avLst/>
            <a:gdLst>
              <a:gd name="T0" fmla="*/ 108 w 108"/>
              <a:gd name="T1" fmla="*/ 0 h 162"/>
              <a:gd name="T2" fmla="*/ 107 w 108"/>
              <a:gd name="T3" fmla="*/ 12 h 162"/>
              <a:gd name="T4" fmla="*/ 103 w 108"/>
              <a:gd name="T5" fmla="*/ 21 h 162"/>
              <a:gd name="T6" fmla="*/ 100 w 108"/>
              <a:gd name="T7" fmla="*/ 32 h 162"/>
              <a:gd name="T8" fmla="*/ 95 w 108"/>
              <a:gd name="T9" fmla="*/ 42 h 162"/>
              <a:gd name="T10" fmla="*/ 90 w 108"/>
              <a:gd name="T11" fmla="*/ 51 h 162"/>
              <a:gd name="T12" fmla="*/ 84 w 108"/>
              <a:gd name="T13" fmla="*/ 61 h 162"/>
              <a:gd name="T14" fmla="*/ 74 w 108"/>
              <a:gd name="T15" fmla="*/ 74 h 162"/>
              <a:gd name="T16" fmla="*/ 64 w 108"/>
              <a:gd name="T17" fmla="*/ 88 h 162"/>
              <a:gd name="T18" fmla="*/ 53 w 108"/>
              <a:gd name="T19" fmla="*/ 100 h 162"/>
              <a:gd name="T20" fmla="*/ 41 w 108"/>
              <a:gd name="T21" fmla="*/ 112 h 162"/>
              <a:gd name="T22" fmla="*/ 32 w 108"/>
              <a:gd name="T23" fmla="*/ 123 h 162"/>
              <a:gd name="T24" fmla="*/ 23 w 108"/>
              <a:gd name="T25" fmla="*/ 132 h 162"/>
              <a:gd name="T26" fmla="*/ 14 w 108"/>
              <a:gd name="T27" fmla="*/ 142 h 162"/>
              <a:gd name="T28" fmla="*/ 7 w 108"/>
              <a:gd name="T29" fmla="*/ 153 h 162"/>
              <a:gd name="T30" fmla="*/ 0 w 108"/>
              <a:gd name="T31" fmla="*/ 162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08" h="162">
                <a:moveTo>
                  <a:pt x="108" y="0"/>
                </a:moveTo>
                <a:lnTo>
                  <a:pt x="107" y="12"/>
                </a:lnTo>
                <a:lnTo>
                  <a:pt x="103" y="21"/>
                </a:lnTo>
                <a:lnTo>
                  <a:pt x="100" y="32"/>
                </a:lnTo>
                <a:lnTo>
                  <a:pt x="95" y="42"/>
                </a:lnTo>
                <a:lnTo>
                  <a:pt x="90" y="51"/>
                </a:lnTo>
                <a:lnTo>
                  <a:pt x="84" y="61"/>
                </a:lnTo>
                <a:lnTo>
                  <a:pt x="74" y="74"/>
                </a:lnTo>
                <a:lnTo>
                  <a:pt x="64" y="88"/>
                </a:lnTo>
                <a:lnTo>
                  <a:pt x="53" y="100"/>
                </a:lnTo>
                <a:lnTo>
                  <a:pt x="41" y="112"/>
                </a:lnTo>
                <a:lnTo>
                  <a:pt x="32" y="123"/>
                </a:lnTo>
                <a:lnTo>
                  <a:pt x="23" y="132"/>
                </a:lnTo>
                <a:lnTo>
                  <a:pt x="14" y="142"/>
                </a:lnTo>
                <a:lnTo>
                  <a:pt x="7" y="153"/>
                </a:lnTo>
                <a:lnTo>
                  <a:pt x="0" y="162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792" name="Freeform 224"/>
          <p:cNvSpPr>
            <a:spLocks/>
          </p:cNvSpPr>
          <p:nvPr/>
        </p:nvSpPr>
        <p:spPr bwMode="auto">
          <a:xfrm>
            <a:off x="770660" y="2477944"/>
            <a:ext cx="27421" cy="43295"/>
          </a:xfrm>
          <a:custGeom>
            <a:avLst/>
            <a:gdLst>
              <a:gd name="T0" fmla="*/ 72 w 72"/>
              <a:gd name="T1" fmla="*/ 0 h 108"/>
              <a:gd name="T2" fmla="*/ 65 w 72"/>
              <a:gd name="T3" fmla="*/ 7 h 108"/>
              <a:gd name="T4" fmla="*/ 59 w 72"/>
              <a:gd name="T5" fmla="*/ 15 h 108"/>
              <a:gd name="T6" fmla="*/ 53 w 72"/>
              <a:gd name="T7" fmla="*/ 24 h 108"/>
              <a:gd name="T8" fmla="*/ 47 w 72"/>
              <a:gd name="T9" fmla="*/ 32 h 108"/>
              <a:gd name="T10" fmla="*/ 39 w 72"/>
              <a:gd name="T11" fmla="*/ 44 h 108"/>
              <a:gd name="T12" fmla="*/ 31 w 72"/>
              <a:gd name="T13" fmla="*/ 56 h 108"/>
              <a:gd name="T14" fmla="*/ 24 w 72"/>
              <a:gd name="T15" fmla="*/ 70 h 108"/>
              <a:gd name="T16" fmla="*/ 16 w 72"/>
              <a:gd name="T17" fmla="*/ 82 h 108"/>
              <a:gd name="T18" fmla="*/ 8 w 72"/>
              <a:gd name="T19" fmla="*/ 95 h 108"/>
              <a:gd name="T20" fmla="*/ 0 w 72"/>
              <a:gd name="T21" fmla="*/ 10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2" h="108">
                <a:moveTo>
                  <a:pt x="72" y="0"/>
                </a:moveTo>
                <a:lnTo>
                  <a:pt x="65" y="7"/>
                </a:lnTo>
                <a:lnTo>
                  <a:pt x="59" y="15"/>
                </a:lnTo>
                <a:lnTo>
                  <a:pt x="53" y="24"/>
                </a:lnTo>
                <a:lnTo>
                  <a:pt x="47" y="32"/>
                </a:lnTo>
                <a:lnTo>
                  <a:pt x="39" y="44"/>
                </a:lnTo>
                <a:lnTo>
                  <a:pt x="31" y="56"/>
                </a:lnTo>
                <a:lnTo>
                  <a:pt x="24" y="70"/>
                </a:lnTo>
                <a:lnTo>
                  <a:pt x="16" y="82"/>
                </a:lnTo>
                <a:lnTo>
                  <a:pt x="8" y="95"/>
                </a:lnTo>
                <a:lnTo>
                  <a:pt x="0" y="108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793" name="Freeform 225"/>
          <p:cNvSpPr>
            <a:spLocks/>
          </p:cNvSpPr>
          <p:nvPr/>
        </p:nvSpPr>
        <p:spPr bwMode="auto">
          <a:xfrm>
            <a:off x="987137" y="2428876"/>
            <a:ext cx="135659" cy="80818"/>
          </a:xfrm>
          <a:custGeom>
            <a:avLst/>
            <a:gdLst>
              <a:gd name="T0" fmla="*/ 0 w 336"/>
              <a:gd name="T1" fmla="*/ 0 h 211"/>
              <a:gd name="T2" fmla="*/ 5 w 336"/>
              <a:gd name="T3" fmla="*/ 3 h 211"/>
              <a:gd name="T4" fmla="*/ 9 w 336"/>
              <a:gd name="T5" fmla="*/ 6 h 211"/>
              <a:gd name="T6" fmla="*/ 14 w 336"/>
              <a:gd name="T7" fmla="*/ 10 h 211"/>
              <a:gd name="T8" fmla="*/ 28 w 336"/>
              <a:gd name="T9" fmla="*/ 22 h 211"/>
              <a:gd name="T10" fmla="*/ 41 w 336"/>
              <a:gd name="T11" fmla="*/ 34 h 211"/>
              <a:gd name="T12" fmla="*/ 55 w 336"/>
              <a:gd name="T13" fmla="*/ 46 h 211"/>
              <a:gd name="T14" fmla="*/ 71 w 336"/>
              <a:gd name="T15" fmla="*/ 58 h 211"/>
              <a:gd name="T16" fmla="*/ 88 w 336"/>
              <a:gd name="T17" fmla="*/ 71 h 211"/>
              <a:gd name="T18" fmla="*/ 107 w 336"/>
              <a:gd name="T19" fmla="*/ 84 h 211"/>
              <a:gd name="T20" fmla="*/ 125 w 336"/>
              <a:gd name="T21" fmla="*/ 97 h 211"/>
              <a:gd name="T22" fmla="*/ 143 w 336"/>
              <a:gd name="T23" fmla="*/ 109 h 211"/>
              <a:gd name="T24" fmla="*/ 167 w 336"/>
              <a:gd name="T25" fmla="*/ 123 h 211"/>
              <a:gd name="T26" fmla="*/ 188 w 336"/>
              <a:gd name="T27" fmla="*/ 138 h 211"/>
              <a:gd name="T28" fmla="*/ 208 w 336"/>
              <a:gd name="T29" fmla="*/ 152 h 211"/>
              <a:gd name="T30" fmla="*/ 217 w 336"/>
              <a:gd name="T31" fmla="*/ 157 h 211"/>
              <a:gd name="T32" fmla="*/ 224 w 336"/>
              <a:gd name="T33" fmla="*/ 162 h 211"/>
              <a:gd name="T34" fmla="*/ 233 w 336"/>
              <a:gd name="T35" fmla="*/ 168 h 211"/>
              <a:gd name="T36" fmla="*/ 240 w 336"/>
              <a:gd name="T37" fmla="*/ 176 h 211"/>
              <a:gd name="T38" fmla="*/ 245 w 336"/>
              <a:gd name="T39" fmla="*/ 183 h 211"/>
              <a:gd name="T40" fmla="*/ 249 w 336"/>
              <a:gd name="T41" fmla="*/ 189 h 211"/>
              <a:gd name="T42" fmla="*/ 254 w 336"/>
              <a:gd name="T43" fmla="*/ 195 h 211"/>
              <a:gd name="T44" fmla="*/ 258 w 336"/>
              <a:gd name="T45" fmla="*/ 201 h 211"/>
              <a:gd name="T46" fmla="*/ 263 w 336"/>
              <a:gd name="T47" fmla="*/ 205 h 211"/>
              <a:gd name="T48" fmla="*/ 266 w 336"/>
              <a:gd name="T49" fmla="*/ 209 h 211"/>
              <a:gd name="T50" fmla="*/ 271 w 336"/>
              <a:gd name="T51" fmla="*/ 211 h 211"/>
              <a:gd name="T52" fmla="*/ 275 w 336"/>
              <a:gd name="T53" fmla="*/ 211 h 211"/>
              <a:gd name="T54" fmla="*/ 277 w 336"/>
              <a:gd name="T55" fmla="*/ 210 h 211"/>
              <a:gd name="T56" fmla="*/ 281 w 336"/>
              <a:gd name="T57" fmla="*/ 208 h 211"/>
              <a:gd name="T58" fmla="*/ 284 w 336"/>
              <a:gd name="T59" fmla="*/ 205 h 211"/>
              <a:gd name="T60" fmla="*/ 288 w 336"/>
              <a:gd name="T61" fmla="*/ 201 h 211"/>
              <a:gd name="T62" fmla="*/ 290 w 336"/>
              <a:gd name="T63" fmla="*/ 197 h 211"/>
              <a:gd name="T64" fmla="*/ 294 w 336"/>
              <a:gd name="T65" fmla="*/ 192 h 211"/>
              <a:gd name="T66" fmla="*/ 300 w 336"/>
              <a:gd name="T67" fmla="*/ 184 h 211"/>
              <a:gd name="T68" fmla="*/ 307 w 336"/>
              <a:gd name="T69" fmla="*/ 175 h 211"/>
              <a:gd name="T70" fmla="*/ 313 w 336"/>
              <a:gd name="T71" fmla="*/ 167 h 211"/>
              <a:gd name="T72" fmla="*/ 321 w 336"/>
              <a:gd name="T73" fmla="*/ 160 h 211"/>
              <a:gd name="T74" fmla="*/ 327 w 336"/>
              <a:gd name="T75" fmla="*/ 152 h 211"/>
              <a:gd name="T76" fmla="*/ 331 w 336"/>
              <a:gd name="T77" fmla="*/ 146 h 211"/>
              <a:gd name="T78" fmla="*/ 336 w 336"/>
              <a:gd name="T79" fmla="*/ 140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36" h="211">
                <a:moveTo>
                  <a:pt x="0" y="0"/>
                </a:moveTo>
                <a:lnTo>
                  <a:pt x="5" y="3"/>
                </a:lnTo>
                <a:lnTo>
                  <a:pt x="9" y="6"/>
                </a:lnTo>
                <a:lnTo>
                  <a:pt x="14" y="10"/>
                </a:lnTo>
                <a:lnTo>
                  <a:pt x="28" y="22"/>
                </a:lnTo>
                <a:lnTo>
                  <a:pt x="41" y="34"/>
                </a:lnTo>
                <a:lnTo>
                  <a:pt x="55" y="46"/>
                </a:lnTo>
                <a:lnTo>
                  <a:pt x="71" y="58"/>
                </a:lnTo>
                <a:lnTo>
                  <a:pt x="88" y="71"/>
                </a:lnTo>
                <a:lnTo>
                  <a:pt x="107" y="84"/>
                </a:lnTo>
                <a:lnTo>
                  <a:pt x="125" y="97"/>
                </a:lnTo>
                <a:lnTo>
                  <a:pt x="143" y="109"/>
                </a:lnTo>
                <a:lnTo>
                  <a:pt x="167" y="123"/>
                </a:lnTo>
                <a:lnTo>
                  <a:pt x="188" y="138"/>
                </a:lnTo>
                <a:lnTo>
                  <a:pt x="208" y="152"/>
                </a:lnTo>
                <a:lnTo>
                  <a:pt x="217" y="157"/>
                </a:lnTo>
                <a:lnTo>
                  <a:pt x="224" y="162"/>
                </a:lnTo>
                <a:lnTo>
                  <a:pt x="233" y="168"/>
                </a:lnTo>
                <a:lnTo>
                  <a:pt x="240" y="176"/>
                </a:lnTo>
                <a:lnTo>
                  <a:pt x="245" y="183"/>
                </a:lnTo>
                <a:lnTo>
                  <a:pt x="249" y="189"/>
                </a:lnTo>
                <a:lnTo>
                  <a:pt x="254" y="195"/>
                </a:lnTo>
                <a:lnTo>
                  <a:pt x="258" y="201"/>
                </a:lnTo>
                <a:lnTo>
                  <a:pt x="263" y="205"/>
                </a:lnTo>
                <a:lnTo>
                  <a:pt x="266" y="209"/>
                </a:lnTo>
                <a:lnTo>
                  <a:pt x="271" y="211"/>
                </a:lnTo>
                <a:lnTo>
                  <a:pt x="275" y="211"/>
                </a:lnTo>
                <a:lnTo>
                  <a:pt x="277" y="210"/>
                </a:lnTo>
                <a:lnTo>
                  <a:pt x="281" y="208"/>
                </a:lnTo>
                <a:lnTo>
                  <a:pt x="284" y="205"/>
                </a:lnTo>
                <a:lnTo>
                  <a:pt x="288" y="201"/>
                </a:lnTo>
                <a:lnTo>
                  <a:pt x="290" y="197"/>
                </a:lnTo>
                <a:lnTo>
                  <a:pt x="294" y="192"/>
                </a:lnTo>
                <a:lnTo>
                  <a:pt x="300" y="184"/>
                </a:lnTo>
                <a:lnTo>
                  <a:pt x="307" y="175"/>
                </a:lnTo>
                <a:lnTo>
                  <a:pt x="313" y="167"/>
                </a:lnTo>
                <a:lnTo>
                  <a:pt x="321" y="160"/>
                </a:lnTo>
                <a:lnTo>
                  <a:pt x="327" y="152"/>
                </a:lnTo>
                <a:lnTo>
                  <a:pt x="331" y="146"/>
                </a:lnTo>
                <a:lnTo>
                  <a:pt x="336" y="140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794" name="Freeform 226"/>
          <p:cNvSpPr>
            <a:spLocks/>
          </p:cNvSpPr>
          <p:nvPr/>
        </p:nvSpPr>
        <p:spPr bwMode="auto">
          <a:xfrm>
            <a:off x="802409" y="2427432"/>
            <a:ext cx="184727" cy="99580"/>
          </a:xfrm>
          <a:custGeom>
            <a:avLst/>
            <a:gdLst>
              <a:gd name="T0" fmla="*/ 468 w 469"/>
              <a:gd name="T1" fmla="*/ 5 h 261"/>
              <a:gd name="T2" fmla="*/ 469 w 469"/>
              <a:gd name="T3" fmla="*/ 14 h 261"/>
              <a:gd name="T4" fmla="*/ 467 w 469"/>
              <a:gd name="T5" fmla="*/ 22 h 261"/>
              <a:gd name="T6" fmla="*/ 461 w 469"/>
              <a:gd name="T7" fmla="*/ 30 h 261"/>
              <a:gd name="T8" fmla="*/ 451 w 469"/>
              <a:gd name="T9" fmla="*/ 37 h 261"/>
              <a:gd name="T10" fmla="*/ 440 w 469"/>
              <a:gd name="T11" fmla="*/ 46 h 261"/>
              <a:gd name="T12" fmla="*/ 432 w 469"/>
              <a:gd name="T13" fmla="*/ 57 h 261"/>
              <a:gd name="T14" fmla="*/ 424 w 469"/>
              <a:gd name="T15" fmla="*/ 69 h 261"/>
              <a:gd name="T16" fmla="*/ 415 w 469"/>
              <a:gd name="T17" fmla="*/ 78 h 261"/>
              <a:gd name="T18" fmla="*/ 408 w 469"/>
              <a:gd name="T19" fmla="*/ 89 h 261"/>
              <a:gd name="T20" fmla="*/ 404 w 469"/>
              <a:gd name="T21" fmla="*/ 101 h 261"/>
              <a:gd name="T22" fmla="*/ 399 w 469"/>
              <a:gd name="T23" fmla="*/ 112 h 261"/>
              <a:gd name="T24" fmla="*/ 395 w 469"/>
              <a:gd name="T25" fmla="*/ 118 h 261"/>
              <a:gd name="T26" fmla="*/ 389 w 469"/>
              <a:gd name="T27" fmla="*/ 125 h 261"/>
              <a:gd name="T28" fmla="*/ 384 w 469"/>
              <a:gd name="T29" fmla="*/ 134 h 261"/>
              <a:gd name="T30" fmla="*/ 378 w 469"/>
              <a:gd name="T31" fmla="*/ 143 h 261"/>
              <a:gd name="T32" fmla="*/ 368 w 469"/>
              <a:gd name="T33" fmla="*/ 152 h 261"/>
              <a:gd name="T34" fmla="*/ 360 w 469"/>
              <a:gd name="T35" fmla="*/ 160 h 261"/>
              <a:gd name="T36" fmla="*/ 355 w 469"/>
              <a:gd name="T37" fmla="*/ 170 h 261"/>
              <a:gd name="T38" fmla="*/ 349 w 469"/>
              <a:gd name="T39" fmla="*/ 180 h 261"/>
              <a:gd name="T40" fmla="*/ 340 w 469"/>
              <a:gd name="T41" fmla="*/ 189 h 261"/>
              <a:gd name="T42" fmla="*/ 335 w 469"/>
              <a:gd name="T43" fmla="*/ 200 h 261"/>
              <a:gd name="T44" fmla="*/ 332 w 469"/>
              <a:gd name="T45" fmla="*/ 210 h 261"/>
              <a:gd name="T46" fmla="*/ 326 w 469"/>
              <a:gd name="T47" fmla="*/ 216 h 261"/>
              <a:gd name="T48" fmla="*/ 320 w 469"/>
              <a:gd name="T49" fmla="*/ 222 h 261"/>
              <a:gd name="T50" fmla="*/ 315 w 469"/>
              <a:gd name="T51" fmla="*/ 233 h 261"/>
              <a:gd name="T52" fmla="*/ 310 w 469"/>
              <a:gd name="T53" fmla="*/ 242 h 261"/>
              <a:gd name="T54" fmla="*/ 304 w 469"/>
              <a:gd name="T55" fmla="*/ 246 h 261"/>
              <a:gd name="T56" fmla="*/ 298 w 469"/>
              <a:gd name="T57" fmla="*/ 248 h 261"/>
              <a:gd name="T58" fmla="*/ 292 w 469"/>
              <a:gd name="T59" fmla="*/ 255 h 261"/>
              <a:gd name="T60" fmla="*/ 287 w 469"/>
              <a:gd name="T61" fmla="*/ 259 h 261"/>
              <a:gd name="T62" fmla="*/ 278 w 469"/>
              <a:gd name="T63" fmla="*/ 259 h 261"/>
              <a:gd name="T64" fmla="*/ 267 w 469"/>
              <a:gd name="T65" fmla="*/ 255 h 261"/>
              <a:gd name="T66" fmla="*/ 256 w 469"/>
              <a:gd name="T67" fmla="*/ 245 h 261"/>
              <a:gd name="T68" fmla="*/ 246 w 469"/>
              <a:gd name="T69" fmla="*/ 235 h 261"/>
              <a:gd name="T70" fmla="*/ 231 w 469"/>
              <a:gd name="T71" fmla="*/ 215 h 261"/>
              <a:gd name="T72" fmla="*/ 216 w 469"/>
              <a:gd name="T73" fmla="*/ 195 h 261"/>
              <a:gd name="T74" fmla="*/ 199 w 469"/>
              <a:gd name="T75" fmla="*/ 182 h 261"/>
              <a:gd name="T76" fmla="*/ 179 w 469"/>
              <a:gd name="T77" fmla="*/ 170 h 261"/>
              <a:gd name="T78" fmla="*/ 156 w 469"/>
              <a:gd name="T79" fmla="*/ 160 h 261"/>
              <a:gd name="T80" fmla="*/ 107 w 469"/>
              <a:gd name="T81" fmla="*/ 139 h 261"/>
              <a:gd name="T82" fmla="*/ 82 w 469"/>
              <a:gd name="T83" fmla="*/ 127 h 261"/>
              <a:gd name="T84" fmla="*/ 59 w 469"/>
              <a:gd name="T85" fmla="*/ 113 h 261"/>
              <a:gd name="T86" fmla="*/ 40 w 469"/>
              <a:gd name="T87" fmla="*/ 98 h 261"/>
              <a:gd name="T88" fmla="*/ 22 w 469"/>
              <a:gd name="T89" fmla="*/ 82 h 261"/>
              <a:gd name="T90" fmla="*/ 9 w 469"/>
              <a:gd name="T91" fmla="*/ 71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69" h="261">
                <a:moveTo>
                  <a:pt x="467" y="0"/>
                </a:moveTo>
                <a:lnTo>
                  <a:pt x="468" y="5"/>
                </a:lnTo>
                <a:lnTo>
                  <a:pt x="469" y="10"/>
                </a:lnTo>
                <a:lnTo>
                  <a:pt x="469" y="14"/>
                </a:lnTo>
                <a:lnTo>
                  <a:pt x="468" y="18"/>
                </a:lnTo>
                <a:lnTo>
                  <a:pt x="467" y="22"/>
                </a:lnTo>
                <a:lnTo>
                  <a:pt x="465" y="26"/>
                </a:lnTo>
                <a:lnTo>
                  <a:pt x="461" y="30"/>
                </a:lnTo>
                <a:lnTo>
                  <a:pt x="456" y="34"/>
                </a:lnTo>
                <a:lnTo>
                  <a:pt x="451" y="37"/>
                </a:lnTo>
                <a:lnTo>
                  <a:pt x="446" y="41"/>
                </a:lnTo>
                <a:lnTo>
                  <a:pt x="440" y="46"/>
                </a:lnTo>
                <a:lnTo>
                  <a:pt x="436" y="51"/>
                </a:lnTo>
                <a:lnTo>
                  <a:pt x="432" y="57"/>
                </a:lnTo>
                <a:lnTo>
                  <a:pt x="428" y="63"/>
                </a:lnTo>
                <a:lnTo>
                  <a:pt x="424" y="69"/>
                </a:lnTo>
                <a:lnTo>
                  <a:pt x="420" y="73"/>
                </a:lnTo>
                <a:lnTo>
                  <a:pt x="415" y="78"/>
                </a:lnTo>
                <a:lnTo>
                  <a:pt x="411" y="83"/>
                </a:lnTo>
                <a:lnTo>
                  <a:pt x="408" y="89"/>
                </a:lnTo>
                <a:lnTo>
                  <a:pt x="405" y="95"/>
                </a:lnTo>
                <a:lnTo>
                  <a:pt x="404" y="101"/>
                </a:lnTo>
                <a:lnTo>
                  <a:pt x="402" y="107"/>
                </a:lnTo>
                <a:lnTo>
                  <a:pt x="399" y="112"/>
                </a:lnTo>
                <a:lnTo>
                  <a:pt x="397" y="116"/>
                </a:lnTo>
                <a:lnTo>
                  <a:pt x="395" y="118"/>
                </a:lnTo>
                <a:lnTo>
                  <a:pt x="391" y="122"/>
                </a:lnTo>
                <a:lnTo>
                  <a:pt x="389" y="125"/>
                </a:lnTo>
                <a:lnTo>
                  <a:pt x="386" y="129"/>
                </a:lnTo>
                <a:lnTo>
                  <a:pt x="384" y="134"/>
                </a:lnTo>
                <a:lnTo>
                  <a:pt x="381" y="139"/>
                </a:lnTo>
                <a:lnTo>
                  <a:pt x="378" y="143"/>
                </a:lnTo>
                <a:lnTo>
                  <a:pt x="373" y="148"/>
                </a:lnTo>
                <a:lnTo>
                  <a:pt x="368" y="152"/>
                </a:lnTo>
                <a:lnTo>
                  <a:pt x="363" y="157"/>
                </a:lnTo>
                <a:lnTo>
                  <a:pt x="360" y="160"/>
                </a:lnTo>
                <a:lnTo>
                  <a:pt x="357" y="165"/>
                </a:lnTo>
                <a:lnTo>
                  <a:pt x="355" y="170"/>
                </a:lnTo>
                <a:lnTo>
                  <a:pt x="352" y="175"/>
                </a:lnTo>
                <a:lnTo>
                  <a:pt x="349" y="180"/>
                </a:lnTo>
                <a:lnTo>
                  <a:pt x="344" y="183"/>
                </a:lnTo>
                <a:lnTo>
                  <a:pt x="340" y="189"/>
                </a:lnTo>
                <a:lnTo>
                  <a:pt x="338" y="194"/>
                </a:lnTo>
                <a:lnTo>
                  <a:pt x="335" y="200"/>
                </a:lnTo>
                <a:lnTo>
                  <a:pt x="333" y="205"/>
                </a:lnTo>
                <a:lnTo>
                  <a:pt x="332" y="210"/>
                </a:lnTo>
                <a:lnTo>
                  <a:pt x="328" y="213"/>
                </a:lnTo>
                <a:lnTo>
                  <a:pt x="326" y="216"/>
                </a:lnTo>
                <a:lnTo>
                  <a:pt x="322" y="218"/>
                </a:lnTo>
                <a:lnTo>
                  <a:pt x="320" y="222"/>
                </a:lnTo>
                <a:lnTo>
                  <a:pt x="317" y="227"/>
                </a:lnTo>
                <a:lnTo>
                  <a:pt x="315" y="233"/>
                </a:lnTo>
                <a:lnTo>
                  <a:pt x="313" y="238"/>
                </a:lnTo>
                <a:lnTo>
                  <a:pt x="310" y="242"/>
                </a:lnTo>
                <a:lnTo>
                  <a:pt x="308" y="245"/>
                </a:lnTo>
                <a:lnTo>
                  <a:pt x="304" y="246"/>
                </a:lnTo>
                <a:lnTo>
                  <a:pt x="302" y="247"/>
                </a:lnTo>
                <a:lnTo>
                  <a:pt x="298" y="248"/>
                </a:lnTo>
                <a:lnTo>
                  <a:pt x="296" y="251"/>
                </a:lnTo>
                <a:lnTo>
                  <a:pt x="292" y="255"/>
                </a:lnTo>
                <a:lnTo>
                  <a:pt x="290" y="257"/>
                </a:lnTo>
                <a:lnTo>
                  <a:pt x="287" y="259"/>
                </a:lnTo>
                <a:lnTo>
                  <a:pt x="284" y="261"/>
                </a:lnTo>
                <a:lnTo>
                  <a:pt x="278" y="259"/>
                </a:lnTo>
                <a:lnTo>
                  <a:pt x="273" y="257"/>
                </a:lnTo>
                <a:lnTo>
                  <a:pt x="267" y="255"/>
                </a:lnTo>
                <a:lnTo>
                  <a:pt x="261" y="250"/>
                </a:lnTo>
                <a:lnTo>
                  <a:pt x="256" y="245"/>
                </a:lnTo>
                <a:lnTo>
                  <a:pt x="251" y="240"/>
                </a:lnTo>
                <a:lnTo>
                  <a:pt x="246" y="235"/>
                </a:lnTo>
                <a:lnTo>
                  <a:pt x="238" y="226"/>
                </a:lnTo>
                <a:lnTo>
                  <a:pt x="231" y="215"/>
                </a:lnTo>
                <a:lnTo>
                  <a:pt x="224" y="205"/>
                </a:lnTo>
                <a:lnTo>
                  <a:pt x="216" y="195"/>
                </a:lnTo>
                <a:lnTo>
                  <a:pt x="209" y="188"/>
                </a:lnTo>
                <a:lnTo>
                  <a:pt x="199" y="182"/>
                </a:lnTo>
                <a:lnTo>
                  <a:pt x="189" y="176"/>
                </a:lnTo>
                <a:lnTo>
                  <a:pt x="179" y="170"/>
                </a:lnTo>
                <a:lnTo>
                  <a:pt x="167" y="165"/>
                </a:lnTo>
                <a:lnTo>
                  <a:pt x="156" y="160"/>
                </a:lnTo>
                <a:lnTo>
                  <a:pt x="132" y="150"/>
                </a:lnTo>
                <a:lnTo>
                  <a:pt x="107" y="139"/>
                </a:lnTo>
                <a:lnTo>
                  <a:pt x="95" y="133"/>
                </a:lnTo>
                <a:lnTo>
                  <a:pt x="82" y="127"/>
                </a:lnTo>
                <a:lnTo>
                  <a:pt x="70" y="121"/>
                </a:lnTo>
                <a:lnTo>
                  <a:pt x="59" y="113"/>
                </a:lnTo>
                <a:lnTo>
                  <a:pt x="50" y="105"/>
                </a:lnTo>
                <a:lnTo>
                  <a:pt x="40" y="98"/>
                </a:lnTo>
                <a:lnTo>
                  <a:pt x="30" y="89"/>
                </a:lnTo>
                <a:lnTo>
                  <a:pt x="22" y="82"/>
                </a:lnTo>
                <a:lnTo>
                  <a:pt x="15" y="76"/>
                </a:lnTo>
                <a:lnTo>
                  <a:pt x="9" y="71"/>
                </a:lnTo>
                <a:lnTo>
                  <a:pt x="0" y="66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795" name="Freeform 227"/>
          <p:cNvSpPr>
            <a:spLocks/>
          </p:cNvSpPr>
          <p:nvPr/>
        </p:nvSpPr>
        <p:spPr bwMode="auto">
          <a:xfrm>
            <a:off x="889000" y="2440421"/>
            <a:ext cx="56285" cy="64943"/>
          </a:xfrm>
          <a:custGeom>
            <a:avLst/>
            <a:gdLst>
              <a:gd name="T0" fmla="*/ 0 w 140"/>
              <a:gd name="T1" fmla="*/ 166 h 166"/>
              <a:gd name="T2" fmla="*/ 1 w 140"/>
              <a:gd name="T3" fmla="*/ 166 h 166"/>
              <a:gd name="T4" fmla="*/ 1 w 140"/>
              <a:gd name="T5" fmla="*/ 165 h 166"/>
              <a:gd name="T6" fmla="*/ 9 w 140"/>
              <a:gd name="T7" fmla="*/ 159 h 166"/>
              <a:gd name="T8" fmla="*/ 18 w 140"/>
              <a:gd name="T9" fmla="*/ 151 h 166"/>
              <a:gd name="T10" fmla="*/ 27 w 140"/>
              <a:gd name="T11" fmla="*/ 141 h 166"/>
              <a:gd name="T12" fmla="*/ 35 w 140"/>
              <a:gd name="T13" fmla="*/ 133 h 166"/>
              <a:gd name="T14" fmla="*/ 42 w 140"/>
              <a:gd name="T15" fmla="*/ 124 h 166"/>
              <a:gd name="T16" fmla="*/ 50 w 140"/>
              <a:gd name="T17" fmla="*/ 115 h 166"/>
              <a:gd name="T18" fmla="*/ 56 w 140"/>
              <a:gd name="T19" fmla="*/ 105 h 166"/>
              <a:gd name="T20" fmla="*/ 60 w 140"/>
              <a:gd name="T21" fmla="*/ 96 h 166"/>
              <a:gd name="T22" fmla="*/ 65 w 140"/>
              <a:gd name="T23" fmla="*/ 87 h 166"/>
              <a:gd name="T24" fmla="*/ 70 w 140"/>
              <a:gd name="T25" fmla="*/ 77 h 166"/>
              <a:gd name="T26" fmla="*/ 76 w 140"/>
              <a:gd name="T27" fmla="*/ 69 h 166"/>
              <a:gd name="T28" fmla="*/ 81 w 140"/>
              <a:gd name="T29" fmla="*/ 60 h 166"/>
              <a:gd name="T30" fmla="*/ 88 w 140"/>
              <a:gd name="T31" fmla="*/ 54 h 166"/>
              <a:gd name="T32" fmla="*/ 95 w 140"/>
              <a:gd name="T33" fmla="*/ 48 h 166"/>
              <a:gd name="T34" fmla="*/ 104 w 140"/>
              <a:gd name="T35" fmla="*/ 43 h 166"/>
              <a:gd name="T36" fmla="*/ 111 w 140"/>
              <a:gd name="T37" fmla="*/ 38 h 166"/>
              <a:gd name="T38" fmla="*/ 118 w 140"/>
              <a:gd name="T39" fmla="*/ 31 h 166"/>
              <a:gd name="T40" fmla="*/ 123 w 140"/>
              <a:gd name="T41" fmla="*/ 26 h 166"/>
              <a:gd name="T42" fmla="*/ 127 w 140"/>
              <a:gd name="T43" fmla="*/ 19 h 166"/>
              <a:gd name="T44" fmla="*/ 130 w 140"/>
              <a:gd name="T45" fmla="*/ 11 h 166"/>
              <a:gd name="T46" fmla="*/ 134 w 140"/>
              <a:gd name="T47" fmla="*/ 5 h 166"/>
              <a:gd name="T48" fmla="*/ 135 w 140"/>
              <a:gd name="T49" fmla="*/ 2 h 166"/>
              <a:gd name="T50" fmla="*/ 136 w 140"/>
              <a:gd name="T51" fmla="*/ 1 h 166"/>
              <a:gd name="T52" fmla="*/ 139 w 140"/>
              <a:gd name="T53" fmla="*/ 0 h 166"/>
              <a:gd name="T54" fmla="*/ 140 w 140"/>
              <a:gd name="T55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40" h="166">
                <a:moveTo>
                  <a:pt x="0" y="166"/>
                </a:moveTo>
                <a:lnTo>
                  <a:pt x="1" y="166"/>
                </a:lnTo>
                <a:lnTo>
                  <a:pt x="1" y="165"/>
                </a:lnTo>
                <a:lnTo>
                  <a:pt x="9" y="159"/>
                </a:lnTo>
                <a:lnTo>
                  <a:pt x="18" y="151"/>
                </a:lnTo>
                <a:lnTo>
                  <a:pt x="27" y="141"/>
                </a:lnTo>
                <a:lnTo>
                  <a:pt x="35" y="133"/>
                </a:lnTo>
                <a:lnTo>
                  <a:pt x="42" y="124"/>
                </a:lnTo>
                <a:lnTo>
                  <a:pt x="50" y="115"/>
                </a:lnTo>
                <a:lnTo>
                  <a:pt x="56" y="105"/>
                </a:lnTo>
                <a:lnTo>
                  <a:pt x="60" y="96"/>
                </a:lnTo>
                <a:lnTo>
                  <a:pt x="65" y="87"/>
                </a:lnTo>
                <a:lnTo>
                  <a:pt x="70" y="77"/>
                </a:lnTo>
                <a:lnTo>
                  <a:pt x="76" y="69"/>
                </a:lnTo>
                <a:lnTo>
                  <a:pt x="81" y="60"/>
                </a:lnTo>
                <a:lnTo>
                  <a:pt x="88" y="54"/>
                </a:lnTo>
                <a:lnTo>
                  <a:pt x="95" y="48"/>
                </a:lnTo>
                <a:lnTo>
                  <a:pt x="104" y="43"/>
                </a:lnTo>
                <a:lnTo>
                  <a:pt x="111" y="38"/>
                </a:lnTo>
                <a:lnTo>
                  <a:pt x="118" y="31"/>
                </a:lnTo>
                <a:lnTo>
                  <a:pt x="123" y="26"/>
                </a:lnTo>
                <a:lnTo>
                  <a:pt x="127" y="19"/>
                </a:lnTo>
                <a:lnTo>
                  <a:pt x="130" y="11"/>
                </a:lnTo>
                <a:lnTo>
                  <a:pt x="134" y="5"/>
                </a:lnTo>
                <a:lnTo>
                  <a:pt x="135" y="2"/>
                </a:lnTo>
                <a:lnTo>
                  <a:pt x="136" y="1"/>
                </a:lnTo>
                <a:lnTo>
                  <a:pt x="139" y="0"/>
                </a:lnTo>
                <a:lnTo>
                  <a:pt x="140" y="0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796" name="Freeform 228"/>
          <p:cNvSpPr>
            <a:spLocks/>
          </p:cNvSpPr>
          <p:nvPr/>
        </p:nvSpPr>
        <p:spPr bwMode="auto">
          <a:xfrm>
            <a:off x="861581" y="2450523"/>
            <a:ext cx="30306" cy="33194"/>
          </a:xfrm>
          <a:custGeom>
            <a:avLst/>
            <a:gdLst>
              <a:gd name="T0" fmla="*/ 0 w 75"/>
              <a:gd name="T1" fmla="*/ 89 h 89"/>
              <a:gd name="T2" fmla="*/ 9 w 75"/>
              <a:gd name="T3" fmla="*/ 79 h 89"/>
              <a:gd name="T4" fmla="*/ 17 w 75"/>
              <a:gd name="T5" fmla="*/ 70 h 89"/>
              <a:gd name="T6" fmla="*/ 26 w 75"/>
              <a:gd name="T7" fmla="*/ 59 h 89"/>
              <a:gd name="T8" fmla="*/ 38 w 75"/>
              <a:gd name="T9" fmla="*/ 43 h 89"/>
              <a:gd name="T10" fmla="*/ 51 w 75"/>
              <a:gd name="T11" fmla="*/ 28 h 89"/>
              <a:gd name="T12" fmla="*/ 59 w 75"/>
              <a:gd name="T13" fmla="*/ 18 h 89"/>
              <a:gd name="T14" fmla="*/ 68 w 75"/>
              <a:gd name="T15" fmla="*/ 8 h 89"/>
              <a:gd name="T16" fmla="*/ 75 w 75"/>
              <a:gd name="T17" fmla="*/ 0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5" h="89">
                <a:moveTo>
                  <a:pt x="0" y="89"/>
                </a:moveTo>
                <a:lnTo>
                  <a:pt x="9" y="79"/>
                </a:lnTo>
                <a:lnTo>
                  <a:pt x="17" y="70"/>
                </a:lnTo>
                <a:lnTo>
                  <a:pt x="26" y="59"/>
                </a:lnTo>
                <a:lnTo>
                  <a:pt x="38" y="43"/>
                </a:lnTo>
                <a:lnTo>
                  <a:pt x="51" y="28"/>
                </a:lnTo>
                <a:lnTo>
                  <a:pt x="59" y="18"/>
                </a:lnTo>
                <a:lnTo>
                  <a:pt x="68" y="8"/>
                </a:lnTo>
                <a:lnTo>
                  <a:pt x="75" y="0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797" name="Freeform 229"/>
          <p:cNvSpPr>
            <a:spLocks/>
          </p:cNvSpPr>
          <p:nvPr/>
        </p:nvSpPr>
        <p:spPr bwMode="auto">
          <a:xfrm>
            <a:off x="930853" y="2509694"/>
            <a:ext cx="1443" cy="1443"/>
          </a:xfrm>
          <a:custGeom>
            <a:avLst/>
            <a:gdLst>
              <a:gd name="T0" fmla="*/ 2 w 2"/>
              <a:gd name="T1" fmla="*/ 1 w 2"/>
              <a:gd name="T2" fmla="*/ 0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1" y="0"/>
                </a:lnTo>
                <a:lnTo>
                  <a:pt x="0" y="0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798" name="Freeform 230"/>
          <p:cNvSpPr>
            <a:spLocks/>
          </p:cNvSpPr>
          <p:nvPr/>
        </p:nvSpPr>
        <p:spPr bwMode="auto">
          <a:xfrm>
            <a:off x="1160318" y="2443307"/>
            <a:ext cx="63500" cy="57727"/>
          </a:xfrm>
          <a:custGeom>
            <a:avLst/>
            <a:gdLst>
              <a:gd name="T0" fmla="*/ 0 w 158"/>
              <a:gd name="T1" fmla="*/ 0 h 147"/>
              <a:gd name="T2" fmla="*/ 13 w 158"/>
              <a:gd name="T3" fmla="*/ 6 h 147"/>
              <a:gd name="T4" fmla="*/ 24 w 158"/>
              <a:gd name="T5" fmla="*/ 13 h 147"/>
              <a:gd name="T6" fmla="*/ 35 w 158"/>
              <a:gd name="T7" fmla="*/ 21 h 147"/>
              <a:gd name="T8" fmla="*/ 43 w 158"/>
              <a:gd name="T9" fmla="*/ 30 h 147"/>
              <a:gd name="T10" fmla="*/ 52 w 158"/>
              <a:gd name="T11" fmla="*/ 39 h 147"/>
              <a:gd name="T12" fmla="*/ 60 w 158"/>
              <a:gd name="T13" fmla="*/ 49 h 147"/>
              <a:gd name="T14" fmla="*/ 70 w 158"/>
              <a:gd name="T15" fmla="*/ 63 h 147"/>
              <a:gd name="T16" fmla="*/ 80 w 158"/>
              <a:gd name="T17" fmla="*/ 78 h 147"/>
              <a:gd name="T18" fmla="*/ 91 w 158"/>
              <a:gd name="T19" fmla="*/ 92 h 147"/>
              <a:gd name="T20" fmla="*/ 100 w 158"/>
              <a:gd name="T21" fmla="*/ 107 h 147"/>
              <a:gd name="T22" fmla="*/ 107 w 158"/>
              <a:gd name="T23" fmla="*/ 115 h 147"/>
              <a:gd name="T24" fmla="*/ 116 w 158"/>
              <a:gd name="T25" fmla="*/ 124 h 147"/>
              <a:gd name="T26" fmla="*/ 124 w 158"/>
              <a:gd name="T27" fmla="*/ 131 h 147"/>
              <a:gd name="T28" fmla="*/ 134 w 158"/>
              <a:gd name="T29" fmla="*/ 137 h 147"/>
              <a:gd name="T30" fmla="*/ 145 w 158"/>
              <a:gd name="T31" fmla="*/ 142 h 147"/>
              <a:gd name="T32" fmla="*/ 158 w 158"/>
              <a:gd name="T33" fmla="*/ 14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58" h="147">
                <a:moveTo>
                  <a:pt x="0" y="0"/>
                </a:moveTo>
                <a:lnTo>
                  <a:pt x="13" y="6"/>
                </a:lnTo>
                <a:lnTo>
                  <a:pt x="24" y="13"/>
                </a:lnTo>
                <a:lnTo>
                  <a:pt x="35" y="21"/>
                </a:lnTo>
                <a:lnTo>
                  <a:pt x="43" y="30"/>
                </a:lnTo>
                <a:lnTo>
                  <a:pt x="52" y="39"/>
                </a:lnTo>
                <a:lnTo>
                  <a:pt x="60" y="49"/>
                </a:lnTo>
                <a:lnTo>
                  <a:pt x="70" y="63"/>
                </a:lnTo>
                <a:lnTo>
                  <a:pt x="80" y="78"/>
                </a:lnTo>
                <a:lnTo>
                  <a:pt x="91" y="92"/>
                </a:lnTo>
                <a:lnTo>
                  <a:pt x="100" y="107"/>
                </a:lnTo>
                <a:lnTo>
                  <a:pt x="107" y="115"/>
                </a:lnTo>
                <a:lnTo>
                  <a:pt x="116" y="124"/>
                </a:lnTo>
                <a:lnTo>
                  <a:pt x="124" y="131"/>
                </a:lnTo>
                <a:lnTo>
                  <a:pt x="134" y="137"/>
                </a:lnTo>
                <a:lnTo>
                  <a:pt x="145" y="142"/>
                </a:lnTo>
                <a:lnTo>
                  <a:pt x="158" y="147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799" name="Freeform 231"/>
          <p:cNvSpPr>
            <a:spLocks/>
          </p:cNvSpPr>
          <p:nvPr/>
        </p:nvSpPr>
        <p:spPr bwMode="auto">
          <a:xfrm>
            <a:off x="1121353" y="2482273"/>
            <a:ext cx="27420" cy="28864"/>
          </a:xfrm>
          <a:custGeom>
            <a:avLst/>
            <a:gdLst>
              <a:gd name="T0" fmla="*/ 3 w 72"/>
              <a:gd name="T1" fmla="*/ 0 h 79"/>
              <a:gd name="T2" fmla="*/ 0 w 72"/>
              <a:gd name="T3" fmla="*/ 4 h 79"/>
              <a:gd name="T4" fmla="*/ 0 w 72"/>
              <a:gd name="T5" fmla="*/ 8 h 79"/>
              <a:gd name="T6" fmla="*/ 0 w 72"/>
              <a:gd name="T7" fmla="*/ 11 h 79"/>
              <a:gd name="T8" fmla="*/ 1 w 72"/>
              <a:gd name="T9" fmla="*/ 15 h 79"/>
              <a:gd name="T10" fmla="*/ 3 w 72"/>
              <a:gd name="T11" fmla="*/ 18 h 79"/>
              <a:gd name="T12" fmla="*/ 7 w 72"/>
              <a:gd name="T13" fmla="*/ 23 h 79"/>
              <a:gd name="T14" fmla="*/ 15 w 72"/>
              <a:gd name="T15" fmla="*/ 28 h 79"/>
              <a:gd name="T16" fmla="*/ 22 w 72"/>
              <a:gd name="T17" fmla="*/ 33 h 79"/>
              <a:gd name="T18" fmla="*/ 29 w 72"/>
              <a:gd name="T19" fmla="*/ 36 h 79"/>
              <a:gd name="T20" fmla="*/ 36 w 72"/>
              <a:gd name="T21" fmla="*/ 41 h 79"/>
              <a:gd name="T22" fmla="*/ 45 w 72"/>
              <a:gd name="T23" fmla="*/ 47 h 79"/>
              <a:gd name="T24" fmla="*/ 52 w 72"/>
              <a:gd name="T25" fmla="*/ 52 h 79"/>
              <a:gd name="T26" fmla="*/ 57 w 72"/>
              <a:gd name="T27" fmla="*/ 59 h 79"/>
              <a:gd name="T28" fmla="*/ 63 w 72"/>
              <a:gd name="T29" fmla="*/ 65 h 79"/>
              <a:gd name="T30" fmla="*/ 68 w 72"/>
              <a:gd name="T31" fmla="*/ 73 h 79"/>
              <a:gd name="T32" fmla="*/ 72 w 72"/>
              <a:gd name="T33" fmla="*/ 79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2" h="79">
                <a:moveTo>
                  <a:pt x="3" y="0"/>
                </a:moveTo>
                <a:lnTo>
                  <a:pt x="0" y="4"/>
                </a:lnTo>
                <a:lnTo>
                  <a:pt x="0" y="8"/>
                </a:lnTo>
                <a:lnTo>
                  <a:pt x="0" y="11"/>
                </a:lnTo>
                <a:lnTo>
                  <a:pt x="1" y="15"/>
                </a:lnTo>
                <a:lnTo>
                  <a:pt x="3" y="18"/>
                </a:lnTo>
                <a:lnTo>
                  <a:pt x="7" y="23"/>
                </a:lnTo>
                <a:lnTo>
                  <a:pt x="15" y="28"/>
                </a:lnTo>
                <a:lnTo>
                  <a:pt x="22" y="33"/>
                </a:lnTo>
                <a:lnTo>
                  <a:pt x="29" y="36"/>
                </a:lnTo>
                <a:lnTo>
                  <a:pt x="36" y="41"/>
                </a:lnTo>
                <a:lnTo>
                  <a:pt x="45" y="47"/>
                </a:lnTo>
                <a:lnTo>
                  <a:pt x="52" y="52"/>
                </a:lnTo>
                <a:lnTo>
                  <a:pt x="57" y="59"/>
                </a:lnTo>
                <a:lnTo>
                  <a:pt x="63" y="65"/>
                </a:lnTo>
                <a:lnTo>
                  <a:pt x="68" y="73"/>
                </a:lnTo>
                <a:lnTo>
                  <a:pt x="72" y="79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800" name="Freeform 232"/>
          <p:cNvSpPr>
            <a:spLocks/>
          </p:cNvSpPr>
          <p:nvPr/>
        </p:nvSpPr>
        <p:spPr bwMode="auto">
          <a:xfrm>
            <a:off x="974148" y="2441864"/>
            <a:ext cx="63500" cy="63500"/>
          </a:xfrm>
          <a:custGeom>
            <a:avLst/>
            <a:gdLst>
              <a:gd name="T0" fmla="*/ 11 w 162"/>
              <a:gd name="T1" fmla="*/ 0 h 163"/>
              <a:gd name="T2" fmla="*/ 6 w 162"/>
              <a:gd name="T3" fmla="*/ 7 h 163"/>
              <a:gd name="T4" fmla="*/ 4 w 162"/>
              <a:gd name="T5" fmla="*/ 11 h 163"/>
              <a:gd name="T6" fmla="*/ 1 w 162"/>
              <a:gd name="T7" fmla="*/ 17 h 163"/>
              <a:gd name="T8" fmla="*/ 0 w 162"/>
              <a:gd name="T9" fmla="*/ 22 h 163"/>
              <a:gd name="T10" fmla="*/ 0 w 162"/>
              <a:gd name="T11" fmla="*/ 26 h 163"/>
              <a:gd name="T12" fmla="*/ 1 w 162"/>
              <a:gd name="T13" fmla="*/ 31 h 163"/>
              <a:gd name="T14" fmla="*/ 5 w 162"/>
              <a:gd name="T15" fmla="*/ 38 h 163"/>
              <a:gd name="T16" fmla="*/ 10 w 162"/>
              <a:gd name="T17" fmla="*/ 44 h 163"/>
              <a:gd name="T18" fmla="*/ 17 w 162"/>
              <a:gd name="T19" fmla="*/ 49 h 163"/>
              <a:gd name="T20" fmla="*/ 24 w 162"/>
              <a:gd name="T21" fmla="*/ 55 h 163"/>
              <a:gd name="T22" fmla="*/ 34 w 162"/>
              <a:gd name="T23" fmla="*/ 60 h 163"/>
              <a:gd name="T24" fmla="*/ 42 w 162"/>
              <a:gd name="T25" fmla="*/ 64 h 163"/>
              <a:gd name="T26" fmla="*/ 52 w 162"/>
              <a:gd name="T27" fmla="*/ 69 h 163"/>
              <a:gd name="T28" fmla="*/ 60 w 162"/>
              <a:gd name="T29" fmla="*/ 74 h 163"/>
              <a:gd name="T30" fmla="*/ 69 w 162"/>
              <a:gd name="T31" fmla="*/ 79 h 163"/>
              <a:gd name="T32" fmla="*/ 82 w 162"/>
              <a:gd name="T33" fmla="*/ 89 h 163"/>
              <a:gd name="T34" fmla="*/ 95 w 162"/>
              <a:gd name="T35" fmla="*/ 97 h 163"/>
              <a:gd name="T36" fmla="*/ 107 w 162"/>
              <a:gd name="T37" fmla="*/ 107 h 163"/>
              <a:gd name="T38" fmla="*/ 119 w 162"/>
              <a:gd name="T39" fmla="*/ 118 h 163"/>
              <a:gd name="T40" fmla="*/ 130 w 162"/>
              <a:gd name="T41" fmla="*/ 128 h 163"/>
              <a:gd name="T42" fmla="*/ 141 w 162"/>
              <a:gd name="T43" fmla="*/ 139 h 163"/>
              <a:gd name="T44" fmla="*/ 151 w 162"/>
              <a:gd name="T45" fmla="*/ 150 h 163"/>
              <a:gd name="T46" fmla="*/ 162 w 162"/>
              <a:gd name="T47" fmla="*/ 163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62" h="163">
                <a:moveTo>
                  <a:pt x="11" y="0"/>
                </a:moveTo>
                <a:lnTo>
                  <a:pt x="6" y="7"/>
                </a:lnTo>
                <a:lnTo>
                  <a:pt x="4" y="11"/>
                </a:lnTo>
                <a:lnTo>
                  <a:pt x="1" y="17"/>
                </a:lnTo>
                <a:lnTo>
                  <a:pt x="0" y="22"/>
                </a:lnTo>
                <a:lnTo>
                  <a:pt x="0" y="26"/>
                </a:lnTo>
                <a:lnTo>
                  <a:pt x="1" y="31"/>
                </a:lnTo>
                <a:lnTo>
                  <a:pt x="5" y="38"/>
                </a:lnTo>
                <a:lnTo>
                  <a:pt x="10" y="44"/>
                </a:lnTo>
                <a:lnTo>
                  <a:pt x="17" y="49"/>
                </a:lnTo>
                <a:lnTo>
                  <a:pt x="24" y="55"/>
                </a:lnTo>
                <a:lnTo>
                  <a:pt x="34" y="60"/>
                </a:lnTo>
                <a:lnTo>
                  <a:pt x="42" y="64"/>
                </a:lnTo>
                <a:lnTo>
                  <a:pt x="52" y="69"/>
                </a:lnTo>
                <a:lnTo>
                  <a:pt x="60" y="74"/>
                </a:lnTo>
                <a:lnTo>
                  <a:pt x="69" y="79"/>
                </a:lnTo>
                <a:lnTo>
                  <a:pt x="82" y="89"/>
                </a:lnTo>
                <a:lnTo>
                  <a:pt x="95" y="97"/>
                </a:lnTo>
                <a:lnTo>
                  <a:pt x="107" y="107"/>
                </a:lnTo>
                <a:lnTo>
                  <a:pt x="119" y="118"/>
                </a:lnTo>
                <a:lnTo>
                  <a:pt x="130" y="128"/>
                </a:lnTo>
                <a:lnTo>
                  <a:pt x="141" y="139"/>
                </a:lnTo>
                <a:lnTo>
                  <a:pt x="151" y="150"/>
                </a:lnTo>
                <a:lnTo>
                  <a:pt x="162" y="163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801" name="Freeform 233"/>
          <p:cNvSpPr>
            <a:spLocks/>
          </p:cNvSpPr>
          <p:nvPr/>
        </p:nvSpPr>
        <p:spPr bwMode="auto">
          <a:xfrm>
            <a:off x="953944" y="2477944"/>
            <a:ext cx="50511" cy="41852"/>
          </a:xfrm>
          <a:custGeom>
            <a:avLst/>
            <a:gdLst>
              <a:gd name="T0" fmla="*/ 0 w 127"/>
              <a:gd name="T1" fmla="*/ 0 h 109"/>
              <a:gd name="T2" fmla="*/ 5 w 127"/>
              <a:gd name="T3" fmla="*/ 10 h 109"/>
              <a:gd name="T4" fmla="*/ 11 w 127"/>
              <a:gd name="T5" fmla="*/ 19 h 109"/>
              <a:gd name="T6" fmla="*/ 18 w 127"/>
              <a:gd name="T7" fmla="*/ 29 h 109"/>
              <a:gd name="T8" fmla="*/ 25 w 127"/>
              <a:gd name="T9" fmla="*/ 39 h 109"/>
              <a:gd name="T10" fmla="*/ 34 w 127"/>
              <a:gd name="T11" fmla="*/ 47 h 109"/>
              <a:gd name="T12" fmla="*/ 45 w 127"/>
              <a:gd name="T13" fmla="*/ 58 h 109"/>
              <a:gd name="T14" fmla="*/ 57 w 127"/>
              <a:gd name="T15" fmla="*/ 68 h 109"/>
              <a:gd name="T16" fmla="*/ 69 w 127"/>
              <a:gd name="T17" fmla="*/ 77 h 109"/>
              <a:gd name="T18" fmla="*/ 81 w 127"/>
              <a:gd name="T19" fmla="*/ 86 h 109"/>
              <a:gd name="T20" fmla="*/ 93 w 127"/>
              <a:gd name="T21" fmla="*/ 93 h 109"/>
              <a:gd name="T22" fmla="*/ 105 w 127"/>
              <a:gd name="T23" fmla="*/ 99 h 109"/>
              <a:gd name="T24" fmla="*/ 116 w 127"/>
              <a:gd name="T25" fmla="*/ 105 h 109"/>
              <a:gd name="T26" fmla="*/ 127 w 127"/>
              <a:gd name="T27" fmla="*/ 109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7" h="109">
                <a:moveTo>
                  <a:pt x="0" y="0"/>
                </a:moveTo>
                <a:lnTo>
                  <a:pt x="5" y="10"/>
                </a:lnTo>
                <a:lnTo>
                  <a:pt x="11" y="19"/>
                </a:lnTo>
                <a:lnTo>
                  <a:pt x="18" y="29"/>
                </a:lnTo>
                <a:lnTo>
                  <a:pt x="25" y="39"/>
                </a:lnTo>
                <a:lnTo>
                  <a:pt x="34" y="47"/>
                </a:lnTo>
                <a:lnTo>
                  <a:pt x="45" y="58"/>
                </a:lnTo>
                <a:lnTo>
                  <a:pt x="57" y="68"/>
                </a:lnTo>
                <a:lnTo>
                  <a:pt x="69" y="77"/>
                </a:lnTo>
                <a:lnTo>
                  <a:pt x="81" y="86"/>
                </a:lnTo>
                <a:lnTo>
                  <a:pt x="93" y="93"/>
                </a:lnTo>
                <a:lnTo>
                  <a:pt x="105" y="99"/>
                </a:lnTo>
                <a:lnTo>
                  <a:pt x="116" y="105"/>
                </a:lnTo>
                <a:lnTo>
                  <a:pt x="127" y="109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802" name="Freeform 234"/>
          <p:cNvSpPr>
            <a:spLocks/>
          </p:cNvSpPr>
          <p:nvPr/>
        </p:nvSpPr>
        <p:spPr bwMode="auto">
          <a:xfrm>
            <a:off x="1140114" y="2463512"/>
            <a:ext cx="31750" cy="28864"/>
          </a:xfrm>
          <a:custGeom>
            <a:avLst/>
            <a:gdLst>
              <a:gd name="T0" fmla="*/ 0 w 80"/>
              <a:gd name="T1" fmla="*/ 0 h 77"/>
              <a:gd name="T2" fmla="*/ 4 w 80"/>
              <a:gd name="T3" fmla="*/ 6 h 77"/>
              <a:gd name="T4" fmla="*/ 8 w 80"/>
              <a:gd name="T5" fmla="*/ 11 h 77"/>
              <a:gd name="T6" fmla="*/ 13 w 80"/>
              <a:gd name="T7" fmla="*/ 16 h 77"/>
              <a:gd name="T8" fmla="*/ 19 w 80"/>
              <a:gd name="T9" fmla="*/ 21 h 77"/>
              <a:gd name="T10" fmla="*/ 25 w 80"/>
              <a:gd name="T11" fmla="*/ 24 h 77"/>
              <a:gd name="T12" fmla="*/ 36 w 80"/>
              <a:gd name="T13" fmla="*/ 32 h 77"/>
              <a:gd name="T14" fmla="*/ 47 w 80"/>
              <a:gd name="T15" fmla="*/ 39 h 77"/>
              <a:gd name="T16" fmla="*/ 57 w 80"/>
              <a:gd name="T17" fmla="*/ 46 h 77"/>
              <a:gd name="T18" fmla="*/ 63 w 80"/>
              <a:gd name="T19" fmla="*/ 51 h 77"/>
              <a:gd name="T20" fmla="*/ 68 w 80"/>
              <a:gd name="T21" fmla="*/ 57 h 77"/>
              <a:gd name="T22" fmla="*/ 72 w 80"/>
              <a:gd name="T23" fmla="*/ 63 h 77"/>
              <a:gd name="T24" fmla="*/ 76 w 80"/>
              <a:gd name="T25" fmla="*/ 69 h 77"/>
              <a:gd name="T26" fmla="*/ 80 w 80"/>
              <a:gd name="T27" fmla="*/ 77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0" h="77">
                <a:moveTo>
                  <a:pt x="0" y="0"/>
                </a:moveTo>
                <a:lnTo>
                  <a:pt x="4" y="6"/>
                </a:lnTo>
                <a:lnTo>
                  <a:pt x="8" y="11"/>
                </a:lnTo>
                <a:lnTo>
                  <a:pt x="13" y="16"/>
                </a:lnTo>
                <a:lnTo>
                  <a:pt x="19" y="21"/>
                </a:lnTo>
                <a:lnTo>
                  <a:pt x="25" y="24"/>
                </a:lnTo>
                <a:lnTo>
                  <a:pt x="36" y="32"/>
                </a:lnTo>
                <a:lnTo>
                  <a:pt x="47" y="39"/>
                </a:lnTo>
                <a:lnTo>
                  <a:pt x="57" y="46"/>
                </a:lnTo>
                <a:lnTo>
                  <a:pt x="63" y="51"/>
                </a:lnTo>
                <a:lnTo>
                  <a:pt x="68" y="57"/>
                </a:lnTo>
                <a:lnTo>
                  <a:pt x="72" y="63"/>
                </a:lnTo>
                <a:lnTo>
                  <a:pt x="76" y="69"/>
                </a:lnTo>
                <a:lnTo>
                  <a:pt x="80" y="77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803" name="Freeform 235"/>
          <p:cNvSpPr>
            <a:spLocks/>
          </p:cNvSpPr>
          <p:nvPr/>
        </p:nvSpPr>
        <p:spPr bwMode="auto">
          <a:xfrm>
            <a:off x="829830" y="2456296"/>
            <a:ext cx="20205" cy="17318"/>
          </a:xfrm>
          <a:custGeom>
            <a:avLst/>
            <a:gdLst>
              <a:gd name="T0" fmla="*/ 0 w 49"/>
              <a:gd name="T1" fmla="*/ 48 h 48"/>
              <a:gd name="T2" fmla="*/ 0 w 49"/>
              <a:gd name="T3" fmla="*/ 44 h 48"/>
              <a:gd name="T4" fmla="*/ 3 w 49"/>
              <a:gd name="T5" fmla="*/ 40 h 48"/>
              <a:gd name="T6" fmla="*/ 4 w 49"/>
              <a:gd name="T7" fmla="*/ 35 h 48"/>
              <a:gd name="T8" fmla="*/ 7 w 49"/>
              <a:gd name="T9" fmla="*/ 32 h 48"/>
              <a:gd name="T10" fmla="*/ 10 w 49"/>
              <a:gd name="T11" fmla="*/ 27 h 48"/>
              <a:gd name="T12" fmla="*/ 14 w 49"/>
              <a:gd name="T13" fmla="*/ 23 h 48"/>
              <a:gd name="T14" fmla="*/ 17 w 49"/>
              <a:gd name="T15" fmla="*/ 20 h 48"/>
              <a:gd name="T16" fmla="*/ 23 w 49"/>
              <a:gd name="T17" fmla="*/ 16 h 48"/>
              <a:gd name="T18" fmla="*/ 31 w 49"/>
              <a:gd name="T19" fmla="*/ 10 h 48"/>
              <a:gd name="T20" fmla="*/ 39 w 49"/>
              <a:gd name="T21" fmla="*/ 5 h 48"/>
              <a:gd name="T22" fmla="*/ 49 w 49"/>
              <a:gd name="T2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9" h="48">
                <a:moveTo>
                  <a:pt x="0" y="48"/>
                </a:moveTo>
                <a:lnTo>
                  <a:pt x="0" y="44"/>
                </a:lnTo>
                <a:lnTo>
                  <a:pt x="3" y="40"/>
                </a:lnTo>
                <a:lnTo>
                  <a:pt x="4" y="35"/>
                </a:lnTo>
                <a:lnTo>
                  <a:pt x="7" y="32"/>
                </a:lnTo>
                <a:lnTo>
                  <a:pt x="10" y="27"/>
                </a:lnTo>
                <a:lnTo>
                  <a:pt x="14" y="23"/>
                </a:lnTo>
                <a:lnTo>
                  <a:pt x="17" y="20"/>
                </a:lnTo>
                <a:lnTo>
                  <a:pt x="23" y="16"/>
                </a:lnTo>
                <a:lnTo>
                  <a:pt x="31" y="10"/>
                </a:lnTo>
                <a:lnTo>
                  <a:pt x="39" y="5"/>
                </a:lnTo>
                <a:lnTo>
                  <a:pt x="49" y="0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804" name="Freeform 236"/>
          <p:cNvSpPr>
            <a:spLocks/>
          </p:cNvSpPr>
          <p:nvPr/>
        </p:nvSpPr>
        <p:spPr bwMode="auto">
          <a:xfrm>
            <a:off x="1122796" y="2441864"/>
            <a:ext cx="40409" cy="41853"/>
          </a:xfrm>
          <a:custGeom>
            <a:avLst/>
            <a:gdLst>
              <a:gd name="T0" fmla="*/ 0 w 106"/>
              <a:gd name="T1" fmla="*/ 105 h 109"/>
              <a:gd name="T2" fmla="*/ 6 w 106"/>
              <a:gd name="T3" fmla="*/ 108 h 109"/>
              <a:gd name="T4" fmla="*/ 12 w 106"/>
              <a:gd name="T5" fmla="*/ 109 h 109"/>
              <a:gd name="T6" fmla="*/ 17 w 106"/>
              <a:gd name="T7" fmla="*/ 109 h 109"/>
              <a:gd name="T8" fmla="*/ 22 w 106"/>
              <a:gd name="T9" fmla="*/ 106 h 109"/>
              <a:gd name="T10" fmla="*/ 27 w 106"/>
              <a:gd name="T11" fmla="*/ 104 h 109"/>
              <a:gd name="T12" fmla="*/ 32 w 106"/>
              <a:gd name="T13" fmla="*/ 100 h 109"/>
              <a:gd name="T14" fmla="*/ 37 w 106"/>
              <a:gd name="T15" fmla="*/ 94 h 109"/>
              <a:gd name="T16" fmla="*/ 44 w 106"/>
              <a:gd name="T17" fmla="*/ 85 h 109"/>
              <a:gd name="T18" fmla="*/ 52 w 106"/>
              <a:gd name="T19" fmla="*/ 71 h 109"/>
              <a:gd name="T20" fmla="*/ 59 w 106"/>
              <a:gd name="T21" fmla="*/ 58 h 109"/>
              <a:gd name="T22" fmla="*/ 67 w 106"/>
              <a:gd name="T23" fmla="*/ 45 h 109"/>
              <a:gd name="T24" fmla="*/ 73 w 106"/>
              <a:gd name="T25" fmla="*/ 36 h 109"/>
              <a:gd name="T26" fmla="*/ 79 w 106"/>
              <a:gd name="T27" fmla="*/ 27 h 109"/>
              <a:gd name="T28" fmla="*/ 85 w 106"/>
              <a:gd name="T29" fmla="*/ 20 h 109"/>
              <a:gd name="T30" fmla="*/ 92 w 106"/>
              <a:gd name="T31" fmla="*/ 12 h 109"/>
              <a:gd name="T32" fmla="*/ 99 w 106"/>
              <a:gd name="T33" fmla="*/ 5 h 109"/>
              <a:gd name="T34" fmla="*/ 106 w 106"/>
              <a:gd name="T35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06" h="109">
                <a:moveTo>
                  <a:pt x="0" y="105"/>
                </a:moveTo>
                <a:lnTo>
                  <a:pt x="6" y="108"/>
                </a:lnTo>
                <a:lnTo>
                  <a:pt x="12" y="109"/>
                </a:lnTo>
                <a:lnTo>
                  <a:pt x="17" y="109"/>
                </a:lnTo>
                <a:lnTo>
                  <a:pt x="22" y="106"/>
                </a:lnTo>
                <a:lnTo>
                  <a:pt x="27" y="104"/>
                </a:lnTo>
                <a:lnTo>
                  <a:pt x="32" y="100"/>
                </a:lnTo>
                <a:lnTo>
                  <a:pt x="37" y="94"/>
                </a:lnTo>
                <a:lnTo>
                  <a:pt x="44" y="85"/>
                </a:lnTo>
                <a:lnTo>
                  <a:pt x="52" y="71"/>
                </a:lnTo>
                <a:lnTo>
                  <a:pt x="59" y="58"/>
                </a:lnTo>
                <a:lnTo>
                  <a:pt x="67" y="45"/>
                </a:lnTo>
                <a:lnTo>
                  <a:pt x="73" y="36"/>
                </a:lnTo>
                <a:lnTo>
                  <a:pt x="79" y="27"/>
                </a:lnTo>
                <a:lnTo>
                  <a:pt x="85" y="20"/>
                </a:lnTo>
                <a:lnTo>
                  <a:pt x="92" y="12"/>
                </a:lnTo>
                <a:lnTo>
                  <a:pt x="99" y="5"/>
                </a:lnTo>
                <a:lnTo>
                  <a:pt x="106" y="0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805" name="Line 237"/>
          <p:cNvSpPr>
            <a:spLocks noChangeShapeType="1"/>
          </p:cNvSpPr>
          <p:nvPr/>
        </p:nvSpPr>
        <p:spPr bwMode="auto">
          <a:xfrm flipV="1">
            <a:off x="2765137" y="2044990"/>
            <a:ext cx="754785" cy="388215"/>
          </a:xfrm>
          <a:prstGeom prst="line">
            <a:avLst/>
          </a:prstGeom>
          <a:noFill/>
          <a:ln w="12700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806" name="Freeform 238"/>
          <p:cNvSpPr>
            <a:spLocks/>
          </p:cNvSpPr>
          <p:nvPr/>
        </p:nvSpPr>
        <p:spPr bwMode="auto">
          <a:xfrm>
            <a:off x="2765137" y="2363932"/>
            <a:ext cx="111125" cy="69273"/>
          </a:xfrm>
          <a:custGeom>
            <a:avLst/>
            <a:gdLst>
              <a:gd name="T0" fmla="*/ 283 w 283"/>
              <a:gd name="T1" fmla="*/ 87 h 181"/>
              <a:gd name="T2" fmla="*/ 0 w 283"/>
              <a:gd name="T3" fmla="*/ 181 h 181"/>
              <a:gd name="T4" fmla="*/ 237 w 283"/>
              <a:gd name="T5" fmla="*/ 0 h 181"/>
              <a:gd name="T6" fmla="*/ 283 w 283"/>
              <a:gd name="T7" fmla="*/ 87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3" h="181">
                <a:moveTo>
                  <a:pt x="283" y="87"/>
                </a:moveTo>
                <a:lnTo>
                  <a:pt x="0" y="181"/>
                </a:lnTo>
                <a:lnTo>
                  <a:pt x="237" y="0"/>
                </a:lnTo>
                <a:lnTo>
                  <a:pt x="283" y="87"/>
                </a:lnTo>
                <a:close/>
              </a:path>
            </a:pathLst>
          </a:custGeom>
          <a:solidFill>
            <a:srgbClr val="0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807" name="Line 239"/>
          <p:cNvSpPr>
            <a:spLocks noChangeShapeType="1"/>
          </p:cNvSpPr>
          <p:nvPr/>
        </p:nvSpPr>
        <p:spPr bwMode="auto">
          <a:xfrm flipH="1">
            <a:off x="3170671" y="2044989"/>
            <a:ext cx="349250" cy="1443"/>
          </a:xfrm>
          <a:prstGeom prst="line">
            <a:avLst/>
          </a:prstGeom>
          <a:noFill/>
          <a:ln w="12700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808" name="Rectangle 240"/>
          <p:cNvSpPr>
            <a:spLocks noChangeArrowheads="1"/>
          </p:cNvSpPr>
          <p:nvPr/>
        </p:nvSpPr>
        <p:spPr bwMode="auto">
          <a:xfrm>
            <a:off x="5000626" y="2564535"/>
            <a:ext cx="1046761" cy="167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01998" eaLnBrk="0" hangingPunct="0"/>
            <a:r>
              <a:rPr lang="en-US" sz="1091">
                <a:solidFill>
                  <a:srgbClr val="FFFF00"/>
                </a:solidFill>
              </a:rPr>
              <a:t>SUPERSTRUCTURE</a:t>
            </a:r>
            <a:endParaRPr lang="en-US" sz="2364">
              <a:latin typeface="Times New Roman" pitchFamily="18" charset="0"/>
            </a:endParaRPr>
          </a:p>
        </p:txBody>
      </p:sp>
      <p:sp>
        <p:nvSpPr>
          <p:cNvPr id="109809" name="Line 241"/>
          <p:cNvSpPr>
            <a:spLocks noChangeShapeType="1"/>
          </p:cNvSpPr>
          <p:nvPr/>
        </p:nvSpPr>
        <p:spPr bwMode="auto">
          <a:xfrm>
            <a:off x="4605193" y="3903808"/>
            <a:ext cx="790864" cy="308841"/>
          </a:xfrm>
          <a:prstGeom prst="line">
            <a:avLst/>
          </a:prstGeom>
          <a:noFill/>
          <a:ln w="12700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810" name="Freeform 242"/>
          <p:cNvSpPr>
            <a:spLocks/>
          </p:cNvSpPr>
          <p:nvPr/>
        </p:nvSpPr>
        <p:spPr bwMode="auto">
          <a:xfrm>
            <a:off x="4605194" y="3903808"/>
            <a:ext cx="114011" cy="59170"/>
          </a:xfrm>
          <a:custGeom>
            <a:avLst/>
            <a:gdLst>
              <a:gd name="T0" fmla="*/ 254 w 291"/>
              <a:gd name="T1" fmla="*/ 156 h 156"/>
              <a:gd name="T2" fmla="*/ 0 w 291"/>
              <a:gd name="T3" fmla="*/ 0 h 156"/>
              <a:gd name="T4" fmla="*/ 291 w 291"/>
              <a:gd name="T5" fmla="*/ 66 h 156"/>
              <a:gd name="T6" fmla="*/ 254 w 291"/>
              <a:gd name="T7" fmla="*/ 156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1" h="156">
                <a:moveTo>
                  <a:pt x="254" y="156"/>
                </a:moveTo>
                <a:lnTo>
                  <a:pt x="0" y="0"/>
                </a:lnTo>
                <a:lnTo>
                  <a:pt x="291" y="66"/>
                </a:lnTo>
                <a:lnTo>
                  <a:pt x="254" y="156"/>
                </a:lnTo>
                <a:close/>
              </a:path>
            </a:pathLst>
          </a:custGeom>
          <a:solidFill>
            <a:srgbClr val="0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811" name="Rectangle 243"/>
          <p:cNvSpPr>
            <a:spLocks noChangeArrowheads="1"/>
          </p:cNvSpPr>
          <p:nvPr/>
        </p:nvSpPr>
        <p:spPr bwMode="auto">
          <a:xfrm>
            <a:off x="5329671" y="4302126"/>
            <a:ext cx="771045" cy="167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01998" eaLnBrk="0" hangingPunct="0"/>
            <a:r>
              <a:rPr lang="en-US" sz="1091">
                <a:solidFill>
                  <a:srgbClr val="000000"/>
                </a:solidFill>
              </a:rPr>
              <a:t>PIER PART OF</a:t>
            </a:r>
            <a:endParaRPr lang="en-US" sz="2364">
              <a:latin typeface="Times New Roman" pitchFamily="18" charset="0"/>
            </a:endParaRPr>
          </a:p>
        </p:txBody>
      </p:sp>
      <p:sp>
        <p:nvSpPr>
          <p:cNvPr id="109812" name="Rectangle 244"/>
          <p:cNvSpPr>
            <a:spLocks noChangeArrowheads="1"/>
          </p:cNvSpPr>
          <p:nvPr/>
        </p:nvSpPr>
        <p:spPr bwMode="auto">
          <a:xfrm>
            <a:off x="5329671" y="4445000"/>
            <a:ext cx="905697" cy="167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01998" eaLnBrk="0" hangingPunct="0"/>
            <a:r>
              <a:rPr lang="en-US" sz="1091">
                <a:solidFill>
                  <a:srgbClr val="000000"/>
                </a:solidFill>
              </a:rPr>
              <a:t>SUBSTRUCTURE</a:t>
            </a:r>
            <a:endParaRPr lang="en-US" sz="2364">
              <a:latin typeface="Times New Roman" pitchFamily="18" charset="0"/>
            </a:endParaRPr>
          </a:p>
        </p:txBody>
      </p:sp>
      <p:sp>
        <p:nvSpPr>
          <p:cNvPr id="109813" name="Line 245"/>
          <p:cNvSpPr>
            <a:spLocks noChangeShapeType="1"/>
          </p:cNvSpPr>
          <p:nvPr/>
        </p:nvSpPr>
        <p:spPr bwMode="auto">
          <a:xfrm>
            <a:off x="7555058" y="3035012"/>
            <a:ext cx="857250" cy="710045"/>
          </a:xfrm>
          <a:prstGeom prst="line">
            <a:avLst/>
          </a:prstGeom>
          <a:noFill/>
          <a:ln w="12700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814" name="Freeform 246"/>
          <p:cNvSpPr>
            <a:spLocks/>
          </p:cNvSpPr>
          <p:nvPr/>
        </p:nvSpPr>
        <p:spPr bwMode="auto">
          <a:xfrm>
            <a:off x="7555058" y="3035012"/>
            <a:ext cx="101023" cy="88034"/>
          </a:xfrm>
          <a:custGeom>
            <a:avLst/>
            <a:gdLst>
              <a:gd name="T0" fmla="*/ 192 w 256"/>
              <a:gd name="T1" fmla="*/ 228 h 228"/>
              <a:gd name="T2" fmla="*/ 0 w 256"/>
              <a:gd name="T3" fmla="*/ 0 h 228"/>
              <a:gd name="T4" fmla="*/ 256 w 256"/>
              <a:gd name="T5" fmla="*/ 154 h 228"/>
              <a:gd name="T6" fmla="*/ 192 w 256"/>
              <a:gd name="T7" fmla="*/ 228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6" h="228">
                <a:moveTo>
                  <a:pt x="192" y="228"/>
                </a:moveTo>
                <a:lnTo>
                  <a:pt x="0" y="0"/>
                </a:lnTo>
                <a:lnTo>
                  <a:pt x="256" y="154"/>
                </a:lnTo>
                <a:lnTo>
                  <a:pt x="192" y="228"/>
                </a:lnTo>
                <a:close/>
              </a:path>
            </a:pathLst>
          </a:custGeom>
          <a:solidFill>
            <a:srgbClr val="0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815" name="Line 247"/>
          <p:cNvSpPr>
            <a:spLocks noChangeShapeType="1"/>
          </p:cNvSpPr>
          <p:nvPr/>
        </p:nvSpPr>
        <p:spPr bwMode="auto">
          <a:xfrm flipH="1">
            <a:off x="8061614" y="3745058"/>
            <a:ext cx="350694" cy="1443"/>
          </a:xfrm>
          <a:prstGeom prst="line">
            <a:avLst/>
          </a:prstGeom>
          <a:noFill/>
          <a:ln w="12700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816" name="Rectangle 248"/>
          <p:cNvSpPr>
            <a:spLocks noChangeArrowheads="1"/>
          </p:cNvSpPr>
          <p:nvPr/>
        </p:nvSpPr>
        <p:spPr bwMode="auto">
          <a:xfrm>
            <a:off x="7599796" y="3821546"/>
            <a:ext cx="1183016" cy="167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01998" eaLnBrk="0" hangingPunct="0"/>
            <a:r>
              <a:rPr lang="en-US" sz="1091">
                <a:solidFill>
                  <a:srgbClr val="000000"/>
                </a:solidFill>
              </a:rPr>
              <a:t>ABUTMENT PART OF</a:t>
            </a:r>
            <a:endParaRPr lang="en-US" sz="2364">
              <a:latin typeface="Times New Roman" pitchFamily="18" charset="0"/>
            </a:endParaRPr>
          </a:p>
        </p:txBody>
      </p:sp>
      <p:sp>
        <p:nvSpPr>
          <p:cNvPr id="109817" name="Rectangle 249"/>
          <p:cNvSpPr>
            <a:spLocks noChangeArrowheads="1"/>
          </p:cNvSpPr>
          <p:nvPr/>
        </p:nvSpPr>
        <p:spPr bwMode="auto">
          <a:xfrm>
            <a:off x="7599796" y="3962978"/>
            <a:ext cx="905697" cy="167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01998" eaLnBrk="0" hangingPunct="0"/>
            <a:r>
              <a:rPr lang="en-US" sz="1091">
                <a:solidFill>
                  <a:srgbClr val="000000"/>
                </a:solidFill>
              </a:rPr>
              <a:t>SUBSTRUCTURE</a:t>
            </a:r>
            <a:endParaRPr lang="en-US" sz="2364">
              <a:latin typeface="Times New Roman" pitchFamily="18" charset="0"/>
            </a:endParaRPr>
          </a:p>
        </p:txBody>
      </p:sp>
      <p:sp>
        <p:nvSpPr>
          <p:cNvPr id="109818" name="Freeform 250"/>
          <p:cNvSpPr>
            <a:spLocks/>
          </p:cNvSpPr>
          <p:nvPr/>
        </p:nvSpPr>
        <p:spPr bwMode="auto">
          <a:xfrm>
            <a:off x="4714876" y="3564659"/>
            <a:ext cx="62056" cy="56285"/>
          </a:xfrm>
          <a:custGeom>
            <a:avLst/>
            <a:gdLst>
              <a:gd name="T0" fmla="*/ 0 w 156"/>
              <a:gd name="T1" fmla="*/ 0 h 148"/>
              <a:gd name="T2" fmla="*/ 12 w 156"/>
              <a:gd name="T3" fmla="*/ 7 h 148"/>
              <a:gd name="T4" fmla="*/ 24 w 156"/>
              <a:gd name="T5" fmla="*/ 14 h 148"/>
              <a:gd name="T6" fmla="*/ 33 w 156"/>
              <a:gd name="T7" fmla="*/ 22 h 148"/>
              <a:gd name="T8" fmla="*/ 43 w 156"/>
              <a:gd name="T9" fmla="*/ 31 h 148"/>
              <a:gd name="T10" fmla="*/ 52 w 156"/>
              <a:gd name="T11" fmla="*/ 39 h 148"/>
              <a:gd name="T12" fmla="*/ 59 w 156"/>
              <a:gd name="T13" fmla="*/ 49 h 148"/>
              <a:gd name="T14" fmla="*/ 70 w 156"/>
              <a:gd name="T15" fmla="*/ 65 h 148"/>
              <a:gd name="T16" fmla="*/ 79 w 156"/>
              <a:gd name="T17" fmla="*/ 79 h 148"/>
              <a:gd name="T18" fmla="*/ 89 w 156"/>
              <a:gd name="T19" fmla="*/ 94 h 148"/>
              <a:gd name="T20" fmla="*/ 100 w 156"/>
              <a:gd name="T21" fmla="*/ 107 h 148"/>
              <a:gd name="T22" fmla="*/ 107 w 156"/>
              <a:gd name="T23" fmla="*/ 115 h 148"/>
              <a:gd name="T24" fmla="*/ 114 w 156"/>
              <a:gd name="T25" fmla="*/ 124 h 148"/>
              <a:gd name="T26" fmla="*/ 124 w 156"/>
              <a:gd name="T27" fmla="*/ 131 h 148"/>
              <a:gd name="T28" fmla="*/ 134 w 156"/>
              <a:gd name="T29" fmla="*/ 138 h 148"/>
              <a:gd name="T30" fmla="*/ 144 w 156"/>
              <a:gd name="T31" fmla="*/ 143 h 148"/>
              <a:gd name="T32" fmla="*/ 156 w 156"/>
              <a:gd name="T33" fmla="*/ 148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56" h="148">
                <a:moveTo>
                  <a:pt x="0" y="0"/>
                </a:moveTo>
                <a:lnTo>
                  <a:pt x="12" y="7"/>
                </a:lnTo>
                <a:lnTo>
                  <a:pt x="24" y="14"/>
                </a:lnTo>
                <a:lnTo>
                  <a:pt x="33" y="22"/>
                </a:lnTo>
                <a:lnTo>
                  <a:pt x="43" y="31"/>
                </a:lnTo>
                <a:lnTo>
                  <a:pt x="52" y="39"/>
                </a:lnTo>
                <a:lnTo>
                  <a:pt x="59" y="49"/>
                </a:lnTo>
                <a:lnTo>
                  <a:pt x="70" y="65"/>
                </a:lnTo>
                <a:lnTo>
                  <a:pt x="79" y="79"/>
                </a:lnTo>
                <a:lnTo>
                  <a:pt x="89" y="94"/>
                </a:lnTo>
                <a:lnTo>
                  <a:pt x="100" y="107"/>
                </a:lnTo>
                <a:lnTo>
                  <a:pt x="107" y="115"/>
                </a:lnTo>
                <a:lnTo>
                  <a:pt x="114" y="124"/>
                </a:lnTo>
                <a:lnTo>
                  <a:pt x="124" y="131"/>
                </a:lnTo>
                <a:lnTo>
                  <a:pt x="134" y="138"/>
                </a:lnTo>
                <a:lnTo>
                  <a:pt x="144" y="143"/>
                </a:lnTo>
                <a:lnTo>
                  <a:pt x="156" y="148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819" name="Freeform 251"/>
          <p:cNvSpPr>
            <a:spLocks/>
          </p:cNvSpPr>
          <p:nvPr/>
        </p:nvSpPr>
        <p:spPr bwMode="auto">
          <a:xfrm>
            <a:off x="4675909" y="3603625"/>
            <a:ext cx="28864" cy="28864"/>
          </a:xfrm>
          <a:custGeom>
            <a:avLst/>
            <a:gdLst>
              <a:gd name="T0" fmla="*/ 2 w 73"/>
              <a:gd name="T1" fmla="*/ 0 h 80"/>
              <a:gd name="T2" fmla="*/ 1 w 73"/>
              <a:gd name="T3" fmla="*/ 5 h 80"/>
              <a:gd name="T4" fmla="*/ 0 w 73"/>
              <a:gd name="T5" fmla="*/ 9 h 80"/>
              <a:gd name="T6" fmla="*/ 0 w 73"/>
              <a:gd name="T7" fmla="*/ 12 h 80"/>
              <a:gd name="T8" fmla="*/ 1 w 73"/>
              <a:gd name="T9" fmla="*/ 16 h 80"/>
              <a:gd name="T10" fmla="*/ 3 w 73"/>
              <a:gd name="T11" fmla="*/ 18 h 80"/>
              <a:gd name="T12" fmla="*/ 8 w 73"/>
              <a:gd name="T13" fmla="*/ 24 h 80"/>
              <a:gd name="T14" fmla="*/ 14 w 73"/>
              <a:gd name="T15" fmla="*/ 29 h 80"/>
              <a:gd name="T16" fmla="*/ 21 w 73"/>
              <a:gd name="T17" fmla="*/ 33 h 80"/>
              <a:gd name="T18" fmla="*/ 30 w 73"/>
              <a:gd name="T19" fmla="*/ 38 h 80"/>
              <a:gd name="T20" fmla="*/ 37 w 73"/>
              <a:gd name="T21" fmla="*/ 41 h 80"/>
              <a:gd name="T22" fmla="*/ 44 w 73"/>
              <a:gd name="T23" fmla="*/ 47 h 80"/>
              <a:gd name="T24" fmla="*/ 51 w 73"/>
              <a:gd name="T25" fmla="*/ 53 h 80"/>
              <a:gd name="T26" fmla="*/ 57 w 73"/>
              <a:gd name="T27" fmla="*/ 59 h 80"/>
              <a:gd name="T28" fmla="*/ 62 w 73"/>
              <a:gd name="T29" fmla="*/ 67 h 80"/>
              <a:gd name="T30" fmla="*/ 67 w 73"/>
              <a:gd name="T31" fmla="*/ 73 h 80"/>
              <a:gd name="T32" fmla="*/ 73 w 73"/>
              <a:gd name="T33" fmla="*/ 8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3" h="80">
                <a:moveTo>
                  <a:pt x="2" y="0"/>
                </a:moveTo>
                <a:lnTo>
                  <a:pt x="1" y="5"/>
                </a:lnTo>
                <a:lnTo>
                  <a:pt x="0" y="9"/>
                </a:lnTo>
                <a:lnTo>
                  <a:pt x="0" y="12"/>
                </a:lnTo>
                <a:lnTo>
                  <a:pt x="1" y="16"/>
                </a:lnTo>
                <a:lnTo>
                  <a:pt x="3" y="18"/>
                </a:lnTo>
                <a:lnTo>
                  <a:pt x="8" y="24"/>
                </a:lnTo>
                <a:lnTo>
                  <a:pt x="14" y="29"/>
                </a:lnTo>
                <a:lnTo>
                  <a:pt x="21" y="33"/>
                </a:lnTo>
                <a:lnTo>
                  <a:pt x="30" y="38"/>
                </a:lnTo>
                <a:lnTo>
                  <a:pt x="37" y="41"/>
                </a:lnTo>
                <a:lnTo>
                  <a:pt x="44" y="47"/>
                </a:lnTo>
                <a:lnTo>
                  <a:pt x="51" y="53"/>
                </a:lnTo>
                <a:lnTo>
                  <a:pt x="57" y="59"/>
                </a:lnTo>
                <a:lnTo>
                  <a:pt x="62" y="67"/>
                </a:lnTo>
                <a:lnTo>
                  <a:pt x="67" y="73"/>
                </a:lnTo>
                <a:lnTo>
                  <a:pt x="73" y="80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820" name="Freeform 252"/>
          <p:cNvSpPr>
            <a:spLocks/>
          </p:cNvSpPr>
          <p:nvPr/>
        </p:nvSpPr>
        <p:spPr bwMode="auto">
          <a:xfrm>
            <a:off x="4694671" y="3584863"/>
            <a:ext cx="31750" cy="28864"/>
          </a:xfrm>
          <a:custGeom>
            <a:avLst/>
            <a:gdLst>
              <a:gd name="T0" fmla="*/ 0 w 80"/>
              <a:gd name="T1" fmla="*/ 0 h 77"/>
              <a:gd name="T2" fmla="*/ 4 w 80"/>
              <a:gd name="T3" fmla="*/ 6 h 77"/>
              <a:gd name="T4" fmla="*/ 9 w 80"/>
              <a:gd name="T5" fmla="*/ 11 h 77"/>
              <a:gd name="T6" fmla="*/ 15 w 80"/>
              <a:gd name="T7" fmla="*/ 16 h 77"/>
              <a:gd name="T8" fmla="*/ 20 w 80"/>
              <a:gd name="T9" fmla="*/ 21 h 77"/>
              <a:gd name="T10" fmla="*/ 26 w 80"/>
              <a:gd name="T11" fmla="*/ 26 h 77"/>
              <a:gd name="T12" fmla="*/ 37 w 80"/>
              <a:gd name="T13" fmla="*/ 32 h 77"/>
              <a:gd name="T14" fmla="*/ 47 w 80"/>
              <a:gd name="T15" fmla="*/ 39 h 77"/>
              <a:gd name="T16" fmla="*/ 57 w 80"/>
              <a:gd name="T17" fmla="*/ 47 h 77"/>
              <a:gd name="T18" fmla="*/ 63 w 80"/>
              <a:gd name="T19" fmla="*/ 52 h 77"/>
              <a:gd name="T20" fmla="*/ 69 w 80"/>
              <a:gd name="T21" fmla="*/ 57 h 77"/>
              <a:gd name="T22" fmla="*/ 73 w 80"/>
              <a:gd name="T23" fmla="*/ 63 h 77"/>
              <a:gd name="T24" fmla="*/ 78 w 80"/>
              <a:gd name="T25" fmla="*/ 70 h 77"/>
              <a:gd name="T26" fmla="*/ 80 w 80"/>
              <a:gd name="T27" fmla="*/ 77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0" h="77">
                <a:moveTo>
                  <a:pt x="0" y="0"/>
                </a:moveTo>
                <a:lnTo>
                  <a:pt x="4" y="6"/>
                </a:lnTo>
                <a:lnTo>
                  <a:pt x="9" y="11"/>
                </a:lnTo>
                <a:lnTo>
                  <a:pt x="15" y="16"/>
                </a:lnTo>
                <a:lnTo>
                  <a:pt x="20" y="21"/>
                </a:lnTo>
                <a:lnTo>
                  <a:pt x="26" y="26"/>
                </a:lnTo>
                <a:lnTo>
                  <a:pt x="37" y="32"/>
                </a:lnTo>
                <a:lnTo>
                  <a:pt x="47" y="39"/>
                </a:lnTo>
                <a:lnTo>
                  <a:pt x="57" y="47"/>
                </a:lnTo>
                <a:lnTo>
                  <a:pt x="63" y="52"/>
                </a:lnTo>
                <a:lnTo>
                  <a:pt x="69" y="57"/>
                </a:lnTo>
                <a:lnTo>
                  <a:pt x="73" y="63"/>
                </a:lnTo>
                <a:lnTo>
                  <a:pt x="78" y="70"/>
                </a:lnTo>
                <a:lnTo>
                  <a:pt x="80" y="77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821" name="Freeform 253"/>
          <p:cNvSpPr>
            <a:spLocks/>
          </p:cNvSpPr>
          <p:nvPr/>
        </p:nvSpPr>
        <p:spPr bwMode="auto">
          <a:xfrm>
            <a:off x="4675909" y="3563217"/>
            <a:ext cx="41853" cy="41852"/>
          </a:xfrm>
          <a:custGeom>
            <a:avLst/>
            <a:gdLst>
              <a:gd name="T0" fmla="*/ 0 w 107"/>
              <a:gd name="T1" fmla="*/ 105 h 108"/>
              <a:gd name="T2" fmla="*/ 6 w 107"/>
              <a:gd name="T3" fmla="*/ 107 h 108"/>
              <a:gd name="T4" fmla="*/ 12 w 107"/>
              <a:gd name="T5" fmla="*/ 108 h 108"/>
              <a:gd name="T6" fmla="*/ 18 w 107"/>
              <a:gd name="T7" fmla="*/ 107 h 108"/>
              <a:gd name="T8" fmla="*/ 23 w 107"/>
              <a:gd name="T9" fmla="*/ 106 h 108"/>
              <a:gd name="T10" fmla="*/ 28 w 107"/>
              <a:gd name="T11" fmla="*/ 102 h 108"/>
              <a:gd name="T12" fmla="*/ 32 w 107"/>
              <a:gd name="T13" fmla="*/ 98 h 108"/>
              <a:gd name="T14" fmla="*/ 37 w 107"/>
              <a:gd name="T15" fmla="*/ 94 h 108"/>
              <a:gd name="T16" fmla="*/ 44 w 107"/>
              <a:gd name="T17" fmla="*/ 83 h 108"/>
              <a:gd name="T18" fmla="*/ 52 w 107"/>
              <a:gd name="T19" fmla="*/ 71 h 108"/>
              <a:gd name="T20" fmla="*/ 59 w 107"/>
              <a:gd name="T21" fmla="*/ 57 h 108"/>
              <a:gd name="T22" fmla="*/ 67 w 107"/>
              <a:gd name="T23" fmla="*/ 44 h 108"/>
              <a:gd name="T24" fmla="*/ 73 w 107"/>
              <a:gd name="T25" fmla="*/ 35 h 108"/>
              <a:gd name="T26" fmla="*/ 78 w 107"/>
              <a:gd name="T27" fmla="*/ 26 h 108"/>
              <a:gd name="T28" fmla="*/ 85 w 107"/>
              <a:gd name="T29" fmla="*/ 18 h 108"/>
              <a:gd name="T30" fmla="*/ 91 w 107"/>
              <a:gd name="T31" fmla="*/ 10 h 108"/>
              <a:gd name="T32" fmla="*/ 99 w 107"/>
              <a:gd name="T33" fmla="*/ 4 h 108"/>
              <a:gd name="T34" fmla="*/ 107 w 107"/>
              <a:gd name="T35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07" h="108">
                <a:moveTo>
                  <a:pt x="0" y="105"/>
                </a:moveTo>
                <a:lnTo>
                  <a:pt x="6" y="107"/>
                </a:lnTo>
                <a:lnTo>
                  <a:pt x="12" y="108"/>
                </a:lnTo>
                <a:lnTo>
                  <a:pt x="18" y="107"/>
                </a:lnTo>
                <a:lnTo>
                  <a:pt x="23" y="106"/>
                </a:lnTo>
                <a:lnTo>
                  <a:pt x="28" y="102"/>
                </a:lnTo>
                <a:lnTo>
                  <a:pt x="32" y="98"/>
                </a:lnTo>
                <a:lnTo>
                  <a:pt x="37" y="94"/>
                </a:lnTo>
                <a:lnTo>
                  <a:pt x="44" y="83"/>
                </a:lnTo>
                <a:lnTo>
                  <a:pt x="52" y="71"/>
                </a:lnTo>
                <a:lnTo>
                  <a:pt x="59" y="57"/>
                </a:lnTo>
                <a:lnTo>
                  <a:pt x="67" y="44"/>
                </a:lnTo>
                <a:lnTo>
                  <a:pt x="73" y="35"/>
                </a:lnTo>
                <a:lnTo>
                  <a:pt x="78" y="26"/>
                </a:lnTo>
                <a:lnTo>
                  <a:pt x="85" y="18"/>
                </a:lnTo>
                <a:lnTo>
                  <a:pt x="91" y="10"/>
                </a:lnTo>
                <a:lnTo>
                  <a:pt x="99" y="4"/>
                </a:lnTo>
                <a:lnTo>
                  <a:pt x="107" y="0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822" name="Freeform 254"/>
          <p:cNvSpPr>
            <a:spLocks/>
          </p:cNvSpPr>
          <p:nvPr/>
        </p:nvSpPr>
        <p:spPr bwMode="auto">
          <a:xfrm>
            <a:off x="4634058" y="3584864"/>
            <a:ext cx="43295" cy="62057"/>
          </a:xfrm>
          <a:custGeom>
            <a:avLst/>
            <a:gdLst>
              <a:gd name="T0" fmla="*/ 108 w 108"/>
              <a:gd name="T1" fmla="*/ 0 h 163"/>
              <a:gd name="T2" fmla="*/ 106 w 108"/>
              <a:gd name="T3" fmla="*/ 11 h 163"/>
              <a:gd name="T4" fmla="*/ 104 w 108"/>
              <a:gd name="T5" fmla="*/ 21 h 163"/>
              <a:gd name="T6" fmla="*/ 100 w 108"/>
              <a:gd name="T7" fmla="*/ 32 h 163"/>
              <a:gd name="T8" fmla="*/ 95 w 108"/>
              <a:gd name="T9" fmla="*/ 42 h 163"/>
              <a:gd name="T10" fmla="*/ 89 w 108"/>
              <a:gd name="T11" fmla="*/ 52 h 163"/>
              <a:gd name="T12" fmla="*/ 84 w 108"/>
              <a:gd name="T13" fmla="*/ 61 h 163"/>
              <a:gd name="T14" fmla="*/ 73 w 108"/>
              <a:gd name="T15" fmla="*/ 74 h 163"/>
              <a:gd name="T16" fmla="*/ 63 w 108"/>
              <a:gd name="T17" fmla="*/ 87 h 163"/>
              <a:gd name="T18" fmla="*/ 52 w 108"/>
              <a:gd name="T19" fmla="*/ 100 h 163"/>
              <a:gd name="T20" fmla="*/ 41 w 108"/>
              <a:gd name="T21" fmla="*/ 112 h 163"/>
              <a:gd name="T22" fmla="*/ 31 w 108"/>
              <a:gd name="T23" fmla="*/ 122 h 163"/>
              <a:gd name="T24" fmla="*/ 23 w 108"/>
              <a:gd name="T25" fmla="*/ 132 h 163"/>
              <a:gd name="T26" fmla="*/ 14 w 108"/>
              <a:gd name="T27" fmla="*/ 142 h 163"/>
              <a:gd name="T28" fmla="*/ 7 w 108"/>
              <a:gd name="T29" fmla="*/ 153 h 163"/>
              <a:gd name="T30" fmla="*/ 0 w 108"/>
              <a:gd name="T31" fmla="*/ 163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08" h="163">
                <a:moveTo>
                  <a:pt x="108" y="0"/>
                </a:moveTo>
                <a:lnTo>
                  <a:pt x="106" y="11"/>
                </a:lnTo>
                <a:lnTo>
                  <a:pt x="104" y="21"/>
                </a:lnTo>
                <a:lnTo>
                  <a:pt x="100" y="32"/>
                </a:lnTo>
                <a:lnTo>
                  <a:pt x="95" y="42"/>
                </a:lnTo>
                <a:lnTo>
                  <a:pt x="89" y="52"/>
                </a:lnTo>
                <a:lnTo>
                  <a:pt x="84" y="61"/>
                </a:lnTo>
                <a:lnTo>
                  <a:pt x="73" y="74"/>
                </a:lnTo>
                <a:lnTo>
                  <a:pt x="63" y="87"/>
                </a:lnTo>
                <a:lnTo>
                  <a:pt x="52" y="100"/>
                </a:lnTo>
                <a:lnTo>
                  <a:pt x="41" y="112"/>
                </a:lnTo>
                <a:lnTo>
                  <a:pt x="31" y="122"/>
                </a:lnTo>
                <a:lnTo>
                  <a:pt x="23" y="132"/>
                </a:lnTo>
                <a:lnTo>
                  <a:pt x="14" y="142"/>
                </a:lnTo>
                <a:lnTo>
                  <a:pt x="7" y="153"/>
                </a:lnTo>
                <a:lnTo>
                  <a:pt x="0" y="163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823" name="Freeform 255"/>
          <p:cNvSpPr>
            <a:spLocks/>
          </p:cNvSpPr>
          <p:nvPr/>
        </p:nvSpPr>
        <p:spPr bwMode="auto">
          <a:xfrm>
            <a:off x="4606636" y="3589194"/>
            <a:ext cx="28864" cy="43295"/>
          </a:xfrm>
          <a:custGeom>
            <a:avLst/>
            <a:gdLst>
              <a:gd name="T0" fmla="*/ 72 w 72"/>
              <a:gd name="T1" fmla="*/ 0 h 108"/>
              <a:gd name="T2" fmla="*/ 65 w 72"/>
              <a:gd name="T3" fmla="*/ 7 h 108"/>
              <a:gd name="T4" fmla="*/ 58 w 72"/>
              <a:gd name="T5" fmla="*/ 15 h 108"/>
              <a:gd name="T6" fmla="*/ 52 w 72"/>
              <a:gd name="T7" fmla="*/ 24 h 108"/>
              <a:gd name="T8" fmla="*/ 46 w 72"/>
              <a:gd name="T9" fmla="*/ 32 h 108"/>
              <a:gd name="T10" fmla="*/ 39 w 72"/>
              <a:gd name="T11" fmla="*/ 44 h 108"/>
              <a:gd name="T12" fmla="*/ 30 w 72"/>
              <a:gd name="T13" fmla="*/ 56 h 108"/>
              <a:gd name="T14" fmla="*/ 23 w 72"/>
              <a:gd name="T15" fmla="*/ 69 h 108"/>
              <a:gd name="T16" fmla="*/ 16 w 72"/>
              <a:gd name="T17" fmla="*/ 82 h 108"/>
              <a:gd name="T18" fmla="*/ 7 w 72"/>
              <a:gd name="T19" fmla="*/ 95 h 108"/>
              <a:gd name="T20" fmla="*/ 0 w 72"/>
              <a:gd name="T21" fmla="*/ 10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2" h="108">
                <a:moveTo>
                  <a:pt x="72" y="0"/>
                </a:moveTo>
                <a:lnTo>
                  <a:pt x="65" y="7"/>
                </a:lnTo>
                <a:lnTo>
                  <a:pt x="58" y="15"/>
                </a:lnTo>
                <a:lnTo>
                  <a:pt x="52" y="24"/>
                </a:lnTo>
                <a:lnTo>
                  <a:pt x="46" y="32"/>
                </a:lnTo>
                <a:lnTo>
                  <a:pt x="39" y="44"/>
                </a:lnTo>
                <a:lnTo>
                  <a:pt x="30" y="56"/>
                </a:lnTo>
                <a:lnTo>
                  <a:pt x="23" y="69"/>
                </a:lnTo>
                <a:lnTo>
                  <a:pt x="16" y="82"/>
                </a:lnTo>
                <a:lnTo>
                  <a:pt x="7" y="95"/>
                </a:lnTo>
                <a:lnTo>
                  <a:pt x="0" y="108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824" name="Freeform 256"/>
          <p:cNvSpPr>
            <a:spLocks/>
          </p:cNvSpPr>
          <p:nvPr/>
        </p:nvSpPr>
        <p:spPr bwMode="auto">
          <a:xfrm>
            <a:off x="4634058" y="3584864"/>
            <a:ext cx="43295" cy="62057"/>
          </a:xfrm>
          <a:custGeom>
            <a:avLst/>
            <a:gdLst>
              <a:gd name="T0" fmla="*/ 108 w 108"/>
              <a:gd name="T1" fmla="*/ 0 h 163"/>
              <a:gd name="T2" fmla="*/ 106 w 108"/>
              <a:gd name="T3" fmla="*/ 11 h 163"/>
              <a:gd name="T4" fmla="*/ 104 w 108"/>
              <a:gd name="T5" fmla="*/ 21 h 163"/>
              <a:gd name="T6" fmla="*/ 100 w 108"/>
              <a:gd name="T7" fmla="*/ 32 h 163"/>
              <a:gd name="T8" fmla="*/ 95 w 108"/>
              <a:gd name="T9" fmla="*/ 42 h 163"/>
              <a:gd name="T10" fmla="*/ 89 w 108"/>
              <a:gd name="T11" fmla="*/ 52 h 163"/>
              <a:gd name="T12" fmla="*/ 84 w 108"/>
              <a:gd name="T13" fmla="*/ 61 h 163"/>
              <a:gd name="T14" fmla="*/ 73 w 108"/>
              <a:gd name="T15" fmla="*/ 74 h 163"/>
              <a:gd name="T16" fmla="*/ 63 w 108"/>
              <a:gd name="T17" fmla="*/ 87 h 163"/>
              <a:gd name="T18" fmla="*/ 52 w 108"/>
              <a:gd name="T19" fmla="*/ 100 h 163"/>
              <a:gd name="T20" fmla="*/ 41 w 108"/>
              <a:gd name="T21" fmla="*/ 112 h 163"/>
              <a:gd name="T22" fmla="*/ 31 w 108"/>
              <a:gd name="T23" fmla="*/ 122 h 163"/>
              <a:gd name="T24" fmla="*/ 23 w 108"/>
              <a:gd name="T25" fmla="*/ 132 h 163"/>
              <a:gd name="T26" fmla="*/ 14 w 108"/>
              <a:gd name="T27" fmla="*/ 142 h 163"/>
              <a:gd name="T28" fmla="*/ 7 w 108"/>
              <a:gd name="T29" fmla="*/ 153 h 163"/>
              <a:gd name="T30" fmla="*/ 0 w 108"/>
              <a:gd name="T31" fmla="*/ 163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08" h="163">
                <a:moveTo>
                  <a:pt x="108" y="0"/>
                </a:moveTo>
                <a:lnTo>
                  <a:pt x="106" y="11"/>
                </a:lnTo>
                <a:lnTo>
                  <a:pt x="104" y="21"/>
                </a:lnTo>
                <a:lnTo>
                  <a:pt x="100" y="32"/>
                </a:lnTo>
                <a:lnTo>
                  <a:pt x="95" y="42"/>
                </a:lnTo>
                <a:lnTo>
                  <a:pt x="89" y="52"/>
                </a:lnTo>
                <a:lnTo>
                  <a:pt x="84" y="61"/>
                </a:lnTo>
                <a:lnTo>
                  <a:pt x="73" y="74"/>
                </a:lnTo>
                <a:lnTo>
                  <a:pt x="63" y="87"/>
                </a:lnTo>
                <a:lnTo>
                  <a:pt x="52" y="100"/>
                </a:lnTo>
                <a:lnTo>
                  <a:pt x="41" y="112"/>
                </a:lnTo>
                <a:lnTo>
                  <a:pt x="31" y="122"/>
                </a:lnTo>
                <a:lnTo>
                  <a:pt x="23" y="132"/>
                </a:lnTo>
                <a:lnTo>
                  <a:pt x="14" y="142"/>
                </a:lnTo>
                <a:lnTo>
                  <a:pt x="7" y="153"/>
                </a:lnTo>
                <a:lnTo>
                  <a:pt x="0" y="163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825" name="Freeform 257"/>
          <p:cNvSpPr>
            <a:spLocks/>
          </p:cNvSpPr>
          <p:nvPr/>
        </p:nvSpPr>
        <p:spPr bwMode="auto">
          <a:xfrm>
            <a:off x="4606636" y="3589194"/>
            <a:ext cx="28864" cy="43295"/>
          </a:xfrm>
          <a:custGeom>
            <a:avLst/>
            <a:gdLst>
              <a:gd name="T0" fmla="*/ 72 w 72"/>
              <a:gd name="T1" fmla="*/ 0 h 108"/>
              <a:gd name="T2" fmla="*/ 65 w 72"/>
              <a:gd name="T3" fmla="*/ 7 h 108"/>
              <a:gd name="T4" fmla="*/ 58 w 72"/>
              <a:gd name="T5" fmla="*/ 15 h 108"/>
              <a:gd name="T6" fmla="*/ 52 w 72"/>
              <a:gd name="T7" fmla="*/ 24 h 108"/>
              <a:gd name="T8" fmla="*/ 46 w 72"/>
              <a:gd name="T9" fmla="*/ 32 h 108"/>
              <a:gd name="T10" fmla="*/ 39 w 72"/>
              <a:gd name="T11" fmla="*/ 44 h 108"/>
              <a:gd name="T12" fmla="*/ 30 w 72"/>
              <a:gd name="T13" fmla="*/ 56 h 108"/>
              <a:gd name="T14" fmla="*/ 23 w 72"/>
              <a:gd name="T15" fmla="*/ 69 h 108"/>
              <a:gd name="T16" fmla="*/ 16 w 72"/>
              <a:gd name="T17" fmla="*/ 82 h 108"/>
              <a:gd name="T18" fmla="*/ 7 w 72"/>
              <a:gd name="T19" fmla="*/ 95 h 108"/>
              <a:gd name="T20" fmla="*/ 0 w 72"/>
              <a:gd name="T21" fmla="*/ 10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2" h="108">
                <a:moveTo>
                  <a:pt x="72" y="0"/>
                </a:moveTo>
                <a:lnTo>
                  <a:pt x="65" y="7"/>
                </a:lnTo>
                <a:lnTo>
                  <a:pt x="58" y="15"/>
                </a:lnTo>
                <a:lnTo>
                  <a:pt x="52" y="24"/>
                </a:lnTo>
                <a:lnTo>
                  <a:pt x="46" y="32"/>
                </a:lnTo>
                <a:lnTo>
                  <a:pt x="39" y="44"/>
                </a:lnTo>
                <a:lnTo>
                  <a:pt x="30" y="56"/>
                </a:lnTo>
                <a:lnTo>
                  <a:pt x="23" y="69"/>
                </a:lnTo>
                <a:lnTo>
                  <a:pt x="16" y="82"/>
                </a:lnTo>
                <a:lnTo>
                  <a:pt x="7" y="95"/>
                </a:lnTo>
                <a:lnTo>
                  <a:pt x="0" y="108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826" name="Freeform 258"/>
          <p:cNvSpPr>
            <a:spLocks/>
          </p:cNvSpPr>
          <p:nvPr/>
        </p:nvSpPr>
        <p:spPr bwMode="auto">
          <a:xfrm>
            <a:off x="4824557" y="3540126"/>
            <a:ext cx="132773" cy="80818"/>
          </a:xfrm>
          <a:custGeom>
            <a:avLst/>
            <a:gdLst>
              <a:gd name="T0" fmla="*/ 0 w 337"/>
              <a:gd name="T1" fmla="*/ 0 h 213"/>
              <a:gd name="T2" fmla="*/ 6 w 337"/>
              <a:gd name="T3" fmla="*/ 4 h 213"/>
              <a:gd name="T4" fmla="*/ 11 w 337"/>
              <a:gd name="T5" fmla="*/ 7 h 213"/>
              <a:gd name="T6" fmla="*/ 15 w 337"/>
              <a:gd name="T7" fmla="*/ 11 h 213"/>
              <a:gd name="T8" fmla="*/ 29 w 337"/>
              <a:gd name="T9" fmla="*/ 23 h 213"/>
              <a:gd name="T10" fmla="*/ 42 w 337"/>
              <a:gd name="T11" fmla="*/ 35 h 213"/>
              <a:gd name="T12" fmla="*/ 55 w 337"/>
              <a:gd name="T13" fmla="*/ 47 h 213"/>
              <a:gd name="T14" fmla="*/ 71 w 337"/>
              <a:gd name="T15" fmla="*/ 59 h 213"/>
              <a:gd name="T16" fmla="*/ 89 w 337"/>
              <a:gd name="T17" fmla="*/ 73 h 213"/>
              <a:gd name="T18" fmla="*/ 107 w 337"/>
              <a:gd name="T19" fmla="*/ 85 h 213"/>
              <a:gd name="T20" fmla="*/ 126 w 337"/>
              <a:gd name="T21" fmla="*/ 97 h 213"/>
              <a:gd name="T22" fmla="*/ 144 w 337"/>
              <a:gd name="T23" fmla="*/ 109 h 213"/>
              <a:gd name="T24" fmla="*/ 167 w 337"/>
              <a:gd name="T25" fmla="*/ 124 h 213"/>
              <a:gd name="T26" fmla="*/ 189 w 337"/>
              <a:gd name="T27" fmla="*/ 139 h 213"/>
              <a:gd name="T28" fmla="*/ 208 w 337"/>
              <a:gd name="T29" fmla="*/ 152 h 213"/>
              <a:gd name="T30" fmla="*/ 217 w 337"/>
              <a:gd name="T31" fmla="*/ 158 h 213"/>
              <a:gd name="T32" fmla="*/ 225 w 337"/>
              <a:gd name="T33" fmla="*/ 163 h 213"/>
              <a:gd name="T34" fmla="*/ 233 w 337"/>
              <a:gd name="T35" fmla="*/ 169 h 213"/>
              <a:gd name="T36" fmla="*/ 241 w 337"/>
              <a:gd name="T37" fmla="*/ 178 h 213"/>
              <a:gd name="T38" fmla="*/ 246 w 337"/>
              <a:gd name="T39" fmla="*/ 184 h 213"/>
              <a:gd name="T40" fmla="*/ 249 w 337"/>
              <a:gd name="T41" fmla="*/ 190 h 213"/>
              <a:gd name="T42" fmla="*/ 254 w 337"/>
              <a:gd name="T43" fmla="*/ 196 h 213"/>
              <a:gd name="T44" fmla="*/ 259 w 337"/>
              <a:gd name="T45" fmla="*/ 202 h 213"/>
              <a:gd name="T46" fmla="*/ 263 w 337"/>
              <a:gd name="T47" fmla="*/ 207 h 213"/>
              <a:gd name="T48" fmla="*/ 268 w 337"/>
              <a:gd name="T49" fmla="*/ 210 h 213"/>
              <a:gd name="T50" fmla="*/ 271 w 337"/>
              <a:gd name="T51" fmla="*/ 213 h 213"/>
              <a:gd name="T52" fmla="*/ 275 w 337"/>
              <a:gd name="T53" fmla="*/ 213 h 213"/>
              <a:gd name="T54" fmla="*/ 278 w 337"/>
              <a:gd name="T55" fmla="*/ 211 h 213"/>
              <a:gd name="T56" fmla="*/ 282 w 337"/>
              <a:gd name="T57" fmla="*/ 209 h 213"/>
              <a:gd name="T58" fmla="*/ 284 w 337"/>
              <a:gd name="T59" fmla="*/ 205 h 213"/>
              <a:gd name="T60" fmla="*/ 288 w 337"/>
              <a:gd name="T61" fmla="*/ 202 h 213"/>
              <a:gd name="T62" fmla="*/ 292 w 337"/>
              <a:gd name="T63" fmla="*/ 198 h 213"/>
              <a:gd name="T64" fmla="*/ 295 w 337"/>
              <a:gd name="T65" fmla="*/ 193 h 213"/>
              <a:gd name="T66" fmla="*/ 301 w 337"/>
              <a:gd name="T67" fmla="*/ 184 h 213"/>
              <a:gd name="T68" fmla="*/ 307 w 337"/>
              <a:gd name="T69" fmla="*/ 176 h 213"/>
              <a:gd name="T70" fmla="*/ 315 w 337"/>
              <a:gd name="T71" fmla="*/ 168 h 213"/>
              <a:gd name="T72" fmla="*/ 321 w 337"/>
              <a:gd name="T73" fmla="*/ 161 h 213"/>
              <a:gd name="T74" fmla="*/ 328 w 337"/>
              <a:gd name="T75" fmla="*/ 152 h 213"/>
              <a:gd name="T76" fmla="*/ 333 w 337"/>
              <a:gd name="T77" fmla="*/ 147 h 213"/>
              <a:gd name="T78" fmla="*/ 337 w 337"/>
              <a:gd name="T79" fmla="*/ 141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37" h="213">
                <a:moveTo>
                  <a:pt x="0" y="0"/>
                </a:moveTo>
                <a:lnTo>
                  <a:pt x="6" y="4"/>
                </a:lnTo>
                <a:lnTo>
                  <a:pt x="11" y="7"/>
                </a:lnTo>
                <a:lnTo>
                  <a:pt x="15" y="11"/>
                </a:lnTo>
                <a:lnTo>
                  <a:pt x="29" y="23"/>
                </a:lnTo>
                <a:lnTo>
                  <a:pt x="42" y="35"/>
                </a:lnTo>
                <a:lnTo>
                  <a:pt x="55" y="47"/>
                </a:lnTo>
                <a:lnTo>
                  <a:pt x="71" y="59"/>
                </a:lnTo>
                <a:lnTo>
                  <a:pt x="89" y="73"/>
                </a:lnTo>
                <a:lnTo>
                  <a:pt x="107" y="85"/>
                </a:lnTo>
                <a:lnTo>
                  <a:pt x="126" y="97"/>
                </a:lnTo>
                <a:lnTo>
                  <a:pt x="144" y="109"/>
                </a:lnTo>
                <a:lnTo>
                  <a:pt x="167" y="124"/>
                </a:lnTo>
                <a:lnTo>
                  <a:pt x="189" y="139"/>
                </a:lnTo>
                <a:lnTo>
                  <a:pt x="208" y="152"/>
                </a:lnTo>
                <a:lnTo>
                  <a:pt x="217" y="158"/>
                </a:lnTo>
                <a:lnTo>
                  <a:pt x="225" y="163"/>
                </a:lnTo>
                <a:lnTo>
                  <a:pt x="233" y="169"/>
                </a:lnTo>
                <a:lnTo>
                  <a:pt x="241" y="178"/>
                </a:lnTo>
                <a:lnTo>
                  <a:pt x="246" y="184"/>
                </a:lnTo>
                <a:lnTo>
                  <a:pt x="249" y="190"/>
                </a:lnTo>
                <a:lnTo>
                  <a:pt x="254" y="196"/>
                </a:lnTo>
                <a:lnTo>
                  <a:pt x="259" y="202"/>
                </a:lnTo>
                <a:lnTo>
                  <a:pt x="263" y="207"/>
                </a:lnTo>
                <a:lnTo>
                  <a:pt x="268" y="210"/>
                </a:lnTo>
                <a:lnTo>
                  <a:pt x="271" y="213"/>
                </a:lnTo>
                <a:lnTo>
                  <a:pt x="275" y="213"/>
                </a:lnTo>
                <a:lnTo>
                  <a:pt x="278" y="211"/>
                </a:lnTo>
                <a:lnTo>
                  <a:pt x="282" y="209"/>
                </a:lnTo>
                <a:lnTo>
                  <a:pt x="284" y="205"/>
                </a:lnTo>
                <a:lnTo>
                  <a:pt x="288" y="202"/>
                </a:lnTo>
                <a:lnTo>
                  <a:pt x="292" y="198"/>
                </a:lnTo>
                <a:lnTo>
                  <a:pt x="295" y="193"/>
                </a:lnTo>
                <a:lnTo>
                  <a:pt x="301" y="184"/>
                </a:lnTo>
                <a:lnTo>
                  <a:pt x="307" y="176"/>
                </a:lnTo>
                <a:lnTo>
                  <a:pt x="315" y="168"/>
                </a:lnTo>
                <a:lnTo>
                  <a:pt x="321" y="161"/>
                </a:lnTo>
                <a:lnTo>
                  <a:pt x="328" y="152"/>
                </a:lnTo>
                <a:lnTo>
                  <a:pt x="333" y="147"/>
                </a:lnTo>
                <a:lnTo>
                  <a:pt x="337" y="141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827" name="Freeform 259"/>
          <p:cNvSpPr>
            <a:spLocks/>
          </p:cNvSpPr>
          <p:nvPr/>
        </p:nvSpPr>
        <p:spPr bwMode="auto">
          <a:xfrm>
            <a:off x="4636944" y="3538682"/>
            <a:ext cx="186170" cy="99580"/>
          </a:xfrm>
          <a:custGeom>
            <a:avLst/>
            <a:gdLst>
              <a:gd name="T0" fmla="*/ 468 w 468"/>
              <a:gd name="T1" fmla="*/ 5 h 261"/>
              <a:gd name="T2" fmla="*/ 468 w 468"/>
              <a:gd name="T3" fmla="*/ 14 h 261"/>
              <a:gd name="T4" fmla="*/ 467 w 468"/>
              <a:gd name="T5" fmla="*/ 22 h 261"/>
              <a:gd name="T6" fmla="*/ 460 w 468"/>
              <a:gd name="T7" fmla="*/ 30 h 261"/>
              <a:gd name="T8" fmla="*/ 450 w 468"/>
              <a:gd name="T9" fmla="*/ 37 h 261"/>
              <a:gd name="T10" fmla="*/ 441 w 468"/>
              <a:gd name="T11" fmla="*/ 46 h 261"/>
              <a:gd name="T12" fmla="*/ 431 w 468"/>
              <a:gd name="T13" fmla="*/ 57 h 261"/>
              <a:gd name="T14" fmla="*/ 424 w 468"/>
              <a:gd name="T15" fmla="*/ 69 h 261"/>
              <a:gd name="T16" fmla="*/ 415 w 468"/>
              <a:gd name="T17" fmla="*/ 78 h 261"/>
              <a:gd name="T18" fmla="*/ 407 w 468"/>
              <a:gd name="T19" fmla="*/ 89 h 261"/>
              <a:gd name="T20" fmla="*/ 403 w 468"/>
              <a:gd name="T21" fmla="*/ 101 h 261"/>
              <a:gd name="T22" fmla="*/ 400 w 468"/>
              <a:gd name="T23" fmla="*/ 112 h 261"/>
              <a:gd name="T24" fmla="*/ 394 w 468"/>
              <a:gd name="T25" fmla="*/ 118 h 261"/>
              <a:gd name="T26" fmla="*/ 387 w 468"/>
              <a:gd name="T27" fmla="*/ 124 h 261"/>
              <a:gd name="T28" fmla="*/ 383 w 468"/>
              <a:gd name="T29" fmla="*/ 134 h 261"/>
              <a:gd name="T30" fmla="*/ 378 w 468"/>
              <a:gd name="T31" fmla="*/ 144 h 261"/>
              <a:gd name="T32" fmla="*/ 367 w 468"/>
              <a:gd name="T33" fmla="*/ 152 h 261"/>
              <a:gd name="T34" fmla="*/ 360 w 468"/>
              <a:gd name="T35" fmla="*/ 160 h 261"/>
              <a:gd name="T36" fmla="*/ 355 w 468"/>
              <a:gd name="T37" fmla="*/ 170 h 261"/>
              <a:gd name="T38" fmla="*/ 348 w 468"/>
              <a:gd name="T39" fmla="*/ 180 h 261"/>
              <a:gd name="T40" fmla="*/ 339 w 468"/>
              <a:gd name="T41" fmla="*/ 189 h 261"/>
              <a:gd name="T42" fmla="*/ 336 w 468"/>
              <a:gd name="T43" fmla="*/ 200 h 261"/>
              <a:gd name="T44" fmla="*/ 331 w 468"/>
              <a:gd name="T45" fmla="*/ 210 h 261"/>
              <a:gd name="T46" fmla="*/ 325 w 468"/>
              <a:gd name="T47" fmla="*/ 216 h 261"/>
              <a:gd name="T48" fmla="*/ 319 w 468"/>
              <a:gd name="T49" fmla="*/ 222 h 261"/>
              <a:gd name="T50" fmla="*/ 315 w 468"/>
              <a:gd name="T51" fmla="*/ 233 h 261"/>
              <a:gd name="T52" fmla="*/ 310 w 468"/>
              <a:gd name="T53" fmla="*/ 243 h 261"/>
              <a:gd name="T54" fmla="*/ 304 w 468"/>
              <a:gd name="T55" fmla="*/ 246 h 261"/>
              <a:gd name="T56" fmla="*/ 298 w 468"/>
              <a:gd name="T57" fmla="*/ 247 h 261"/>
              <a:gd name="T58" fmla="*/ 292 w 468"/>
              <a:gd name="T59" fmla="*/ 253 h 261"/>
              <a:gd name="T60" fmla="*/ 286 w 468"/>
              <a:gd name="T61" fmla="*/ 259 h 261"/>
              <a:gd name="T62" fmla="*/ 278 w 468"/>
              <a:gd name="T63" fmla="*/ 259 h 261"/>
              <a:gd name="T64" fmla="*/ 266 w 468"/>
              <a:gd name="T65" fmla="*/ 255 h 261"/>
              <a:gd name="T66" fmla="*/ 255 w 468"/>
              <a:gd name="T67" fmla="*/ 245 h 261"/>
              <a:gd name="T68" fmla="*/ 245 w 468"/>
              <a:gd name="T69" fmla="*/ 235 h 261"/>
              <a:gd name="T70" fmla="*/ 231 w 468"/>
              <a:gd name="T71" fmla="*/ 215 h 261"/>
              <a:gd name="T72" fmla="*/ 216 w 468"/>
              <a:gd name="T73" fmla="*/ 195 h 261"/>
              <a:gd name="T74" fmla="*/ 199 w 468"/>
              <a:gd name="T75" fmla="*/ 181 h 261"/>
              <a:gd name="T76" fmla="*/ 178 w 468"/>
              <a:gd name="T77" fmla="*/ 170 h 261"/>
              <a:gd name="T78" fmla="*/ 155 w 468"/>
              <a:gd name="T79" fmla="*/ 160 h 261"/>
              <a:gd name="T80" fmla="*/ 108 w 468"/>
              <a:gd name="T81" fmla="*/ 138 h 261"/>
              <a:gd name="T82" fmla="*/ 82 w 468"/>
              <a:gd name="T83" fmla="*/ 127 h 261"/>
              <a:gd name="T84" fmla="*/ 59 w 468"/>
              <a:gd name="T85" fmla="*/ 113 h 261"/>
              <a:gd name="T86" fmla="*/ 39 w 468"/>
              <a:gd name="T87" fmla="*/ 98 h 261"/>
              <a:gd name="T88" fmla="*/ 22 w 468"/>
              <a:gd name="T89" fmla="*/ 82 h 261"/>
              <a:gd name="T90" fmla="*/ 7 w 468"/>
              <a:gd name="T91" fmla="*/ 71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68" h="261">
                <a:moveTo>
                  <a:pt x="466" y="0"/>
                </a:moveTo>
                <a:lnTo>
                  <a:pt x="468" y="5"/>
                </a:lnTo>
                <a:lnTo>
                  <a:pt x="468" y="10"/>
                </a:lnTo>
                <a:lnTo>
                  <a:pt x="468" y="14"/>
                </a:lnTo>
                <a:lnTo>
                  <a:pt x="468" y="18"/>
                </a:lnTo>
                <a:lnTo>
                  <a:pt x="467" y="22"/>
                </a:lnTo>
                <a:lnTo>
                  <a:pt x="463" y="27"/>
                </a:lnTo>
                <a:lnTo>
                  <a:pt x="460" y="30"/>
                </a:lnTo>
                <a:lnTo>
                  <a:pt x="455" y="34"/>
                </a:lnTo>
                <a:lnTo>
                  <a:pt x="450" y="37"/>
                </a:lnTo>
                <a:lnTo>
                  <a:pt x="445" y="41"/>
                </a:lnTo>
                <a:lnTo>
                  <a:pt x="441" y="46"/>
                </a:lnTo>
                <a:lnTo>
                  <a:pt x="436" y="51"/>
                </a:lnTo>
                <a:lnTo>
                  <a:pt x="431" y="57"/>
                </a:lnTo>
                <a:lnTo>
                  <a:pt x="427" y="63"/>
                </a:lnTo>
                <a:lnTo>
                  <a:pt x="424" y="69"/>
                </a:lnTo>
                <a:lnTo>
                  <a:pt x="419" y="74"/>
                </a:lnTo>
                <a:lnTo>
                  <a:pt x="415" y="78"/>
                </a:lnTo>
                <a:lnTo>
                  <a:pt x="410" y="83"/>
                </a:lnTo>
                <a:lnTo>
                  <a:pt x="407" y="89"/>
                </a:lnTo>
                <a:lnTo>
                  <a:pt x="406" y="95"/>
                </a:lnTo>
                <a:lnTo>
                  <a:pt x="403" y="101"/>
                </a:lnTo>
                <a:lnTo>
                  <a:pt x="402" y="106"/>
                </a:lnTo>
                <a:lnTo>
                  <a:pt x="400" y="112"/>
                </a:lnTo>
                <a:lnTo>
                  <a:pt x="397" y="116"/>
                </a:lnTo>
                <a:lnTo>
                  <a:pt x="394" y="118"/>
                </a:lnTo>
                <a:lnTo>
                  <a:pt x="390" y="122"/>
                </a:lnTo>
                <a:lnTo>
                  <a:pt x="387" y="124"/>
                </a:lnTo>
                <a:lnTo>
                  <a:pt x="385" y="129"/>
                </a:lnTo>
                <a:lnTo>
                  <a:pt x="383" y="134"/>
                </a:lnTo>
                <a:lnTo>
                  <a:pt x="380" y="139"/>
                </a:lnTo>
                <a:lnTo>
                  <a:pt x="378" y="144"/>
                </a:lnTo>
                <a:lnTo>
                  <a:pt x="373" y="148"/>
                </a:lnTo>
                <a:lnTo>
                  <a:pt x="367" y="152"/>
                </a:lnTo>
                <a:lnTo>
                  <a:pt x="362" y="156"/>
                </a:lnTo>
                <a:lnTo>
                  <a:pt x="360" y="160"/>
                </a:lnTo>
                <a:lnTo>
                  <a:pt x="357" y="165"/>
                </a:lnTo>
                <a:lnTo>
                  <a:pt x="355" y="170"/>
                </a:lnTo>
                <a:lnTo>
                  <a:pt x="352" y="175"/>
                </a:lnTo>
                <a:lnTo>
                  <a:pt x="348" y="180"/>
                </a:lnTo>
                <a:lnTo>
                  <a:pt x="344" y="183"/>
                </a:lnTo>
                <a:lnTo>
                  <a:pt x="339" y="189"/>
                </a:lnTo>
                <a:lnTo>
                  <a:pt x="337" y="194"/>
                </a:lnTo>
                <a:lnTo>
                  <a:pt x="336" y="200"/>
                </a:lnTo>
                <a:lnTo>
                  <a:pt x="333" y="205"/>
                </a:lnTo>
                <a:lnTo>
                  <a:pt x="331" y="210"/>
                </a:lnTo>
                <a:lnTo>
                  <a:pt x="328" y="214"/>
                </a:lnTo>
                <a:lnTo>
                  <a:pt x="325" y="216"/>
                </a:lnTo>
                <a:lnTo>
                  <a:pt x="322" y="218"/>
                </a:lnTo>
                <a:lnTo>
                  <a:pt x="319" y="222"/>
                </a:lnTo>
                <a:lnTo>
                  <a:pt x="316" y="227"/>
                </a:lnTo>
                <a:lnTo>
                  <a:pt x="315" y="233"/>
                </a:lnTo>
                <a:lnTo>
                  <a:pt x="313" y="238"/>
                </a:lnTo>
                <a:lnTo>
                  <a:pt x="310" y="243"/>
                </a:lnTo>
                <a:lnTo>
                  <a:pt x="308" y="245"/>
                </a:lnTo>
                <a:lnTo>
                  <a:pt x="304" y="246"/>
                </a:lnTo>
                <a:lnTo>
                  <a:pt x="301" y="246"/>
                </a:lnTo>
                <a:lnTo>
                  <a:pt x="298" y="247"/>
                </a:lnTo>
                <a:lnTo>
                  <a:pt x="295" y="251"/>
                </a:lnTo>
                <a:lnTo>
                  <a:pt x="292" y="253"/>
                </a:lnTo>
                <a:lnTo>
                  <a:pt x="290" y="257"/>
                </a:lnTo>
                <a:lnTo>
                  <a:pt x="286" y="259"/>
                </a:lnTo>
                <a:lnTo>
                  <a:pt x="283" y="261"/>
                </a:lnTo>
                <a:lnTo>
                  <a:pt x="278" y="259"/>
                </a:lnTo>
                <a:lnTo>
                  <a:pt x="272" y="257"/>
                </a:lnTo>
                <a:lnTo>
                  <a:pt x="266" y="255"/>
                </a:lnTo>
                <a:lnTo>
                  <a:pt x="261" y="250"/>
                </a:lnTo>
                <a:lnTo>
                  <a:pt x="255" y="245"/>
                </a:lnTo>
                <a:lnTo>
                  <a:pt x="250" y="240"/>
                </a:lnTo>
                <a:lnTo>
                  <a:pt x="245" y="235"/>
                </a:lnTo>
                <a:lnTo>
                  <a:pt x="238" y="226"/>
                </a:lnTo>
                <a:lnTo>
                  <a:pt x="231" y="215"/>
                </a:lnTo>
                <a:lnTo>
                  <a:pt x="223" y="204"/>
                </a:lnTo>
                <a:lnTo>
                  <a:pt x="216" y="195"/>
                </a:lnTo>
                <a:lnTo>
                  <a:pt x="208" y="188"/>
                </a:lnTo>
                <a:lnTo>
                  <a:pt x="199" y="181"/>
                </a:lnTo>
                <a:lnTo>
                  <a:pt x="188" y="176"/>
                </a:lnTo>
                <a:lnTo>
                  <a:pt x="178" y="170"/>
                </a:lnTo>
                <a:lnTo>
                  <a:pt x="167" y="165"/>
                </a:lnTo>
                <a:lnTo>
                  <a:pt x="155" y="160"/>
                </a:lnTo>
                <a:lnTo>
                  <a:pt x="131" y="150"/>
                </a:lnTo>
                <a:lnTo>
                  <a:pt x="108" y="138"/>
                </a:lnTo>
                <a:lnTo>
                  <a:pt x="94" y="133"/>
                </a:lnTo>
                <a:lnTo>
                  <a:pt x="82" y="127"/>
                </a:lnTo>
                <a:lnTo>
                  <a:pt x="70" y="119"/>
                </a:lnTo>
                <a:lnTo>
                  <a:pt x="59" y="113"/>
                </a:lnTo>
                <a:lnTo>
                  <a:pt x="49" y="105"/>
                </a:lnTo>
                <a:lnTo>
                  <a:pt x="39" y="98"/>
                </a:lnTo>
                <a:lnTo>
                  <a:pt x="30" y="89"/>
                </a:lnTo>
                <a:lnTo>
                  <a:pt x="22" y="82"/>
                </a:lnTo>
                <a:lnTo>
                  <a:pt x="15" y="76"/>
                </a:lnTo>
                <a:lnTo>
                  <a:pt x="7" y="71"/>
                </a:lnTo>
                <a:lnTo>
                  <a:pt x="0" y="66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828" name="Freeform 260"/>
          <p:cNvSpPr>
            <a:spLocks/>
          </p:cNvSpPr>
          <p:nvPr/>
        </p:nvSpPr>
        <p:spPr bwMode="auto">
          <a:xfrm>
            <a:off x="4726421" y="3551671"/>
            <a:ext cx="54841" cy="64943"/>
          </a:xfrm>
          <a:custGeom>
            <a:avLst/>
            <a:gdLst>
              <a:gd name="T0" fmla="*/ 1 w 141"/>
              <a:gd name="T1" fmla="*/ 167 h 167"/>
              <a:gd name="T2" fmla="*/ 0 w 141"/>
              <a:gd name="T3" fmla="*/ 167 h 167"/>
              <a:gd name="T4" fmla="*/ 1 w 141"/>
              <a:gd name="T5" fmla="*/ 167 h 167"/>
              <a:gd name="T6" fmla="*/ 1 w 141"/>
              <a:gd name="T7" fmla="*/ 165 h 167"/>
              <a:gd name="T8" fmla="*/ 2 w 141"/>
              <a:gd name="T9" fmla="*/ 165 h 167"/>
              <a:gd name="T10" fmla="*/ 10 w 141"/>
              <a:gd name="T11" fmla="*/ 159 h 167"/>
              <a:gd name="T12" fmla="*/ 18 w 141"/>
              <a:gd name="T13" fmla="*/ 150 h 167"/>
              <a:gd name="T14" fmla="*/ 28 w 141"/>
              <a:gd name="T15" fmla="*/ 141 h 167"/>
              <a:gd name="T16" fmla="*/ 36 w 141"/>
              <a:gd name="T17" fmla="*/ 133 h 167"/>
              <a:gd name="T18" fmla="*/ 43 w 141"/>
              <a:gd name="T19" fmla="*/ 123 h 167"/>
              <a:gd name="T20" fmla="*/ 51 w 141"/>
              <a:gd name="T21" fmla="*/ 115 h 167"/>
              <a:gd name="T22" fmla="*/ 57 w 141"/>
              <a:gd name="T23" fmla="*/ 105 h 167"/>
              <a:gd name="T24" fmla="*/ 62 w 141"/>
              <a:gd name="T25" fmla="*/ 95 h 167"/>
              <a:gd name="T26" fmla="*/ 66 w 141"/>
              <a:gd name="T27" fmla="*/ 87 h 167"/>
              <a:gd name="T28" fmla="*/ 71 w 141"/>
              <a:gd name="T29" fmla="*/ 77 h 167"/>
              <a:gd name="T30" fmla="*/ 76 w 141"/>
              <a:gd name="T31" fmla="*/ 68 h 167"/>
              <a:gd name="T32" fmla="*/ 82 w 141"/>
              <a:gd name="T33" fmla="*/ 60 h 167"/>
              <a:gd name="T34" fmla="*/ 88 w 141"/>
              <a:gd name="T35" fmla="*/ 54 h 167"/>
              <a:gd name="T36" fmla="*/ 97 w 141"/>
              <a:gd name="T37" fmla="*/ 48 h 167"/>
              <a:gd name="T38" fmla="*/ 104 w 141"/>
              <a:gd name="T39" fmla="*/ 43 h 167"/>
              <a:gd name="T40" fmla="*/ 112 w 141"/>
              <a:gd name="T41" fmla="*/ 39 h 167"/>
              <a:gd name="T42" fmla="*/ 119 w 141"/>
              <a:gd name="T43" fmla="*/ 31 h 167"/>
              <a:gd name="T44" fmla="*/ 123 w 141"/>
              <a:gd name="T45" fmla="*/ 25 h 167"/>
              <a:gd name="T46" fmla="*/ 127 w 141"/>
              <a:gd name="T47" fmla="*/ 18 h 167"/>
              <a:gd name="T48" fmla="*/ 130 w 141"/>
              <a:gd name="T49" fmla="*/ 11 h 167"/>
              <a:gd name="T50" fmla="*/ 134 w 141"/>
              <a:gd name="T51" fmla="*/ 4 h 167"/>
              <a:gd name="T52" fmla="*/ 135 w 141"/>
              <a:gd name="T53" fmla="*/ 2 h 167"/>
              <a:gd name="T54" fmla="*/ 138 w 141"/>
              <a:gd name="T55" fmla="*/ 1 h 167"/>
              <a:gd name="T56" fmla="*/ 139 w 141"/>
              <a:gd name="T57" fmla="*/ 0 h 167"/>
              <a:gd name="T58" fmla="*/ 141 w 141"/>
              <a:gd name="T59" fmla="*/ 0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41" h="167">
                <a:moveTo>
                  <a:pt x="1" y="167"/>
                </a:moveTo>
                <a:lnTo>
                  <a:pt x="0" y="167"/>
                </a:lnTo>
                <a:lnTo>
                  <a:pt x="1" y="167"/>
                </a:lnTo>
                <a:lnTo>
                  <a:pt x="1" y="165"/>
                </a:lnTo>
                <a:lnTo>
                  <a:pt x="2" y="165"/>
                </a:lnTo>
                <a:lnTo>
                  <a:pt x="10" y="159"/>
                </a:lnTo>
                <a:lnTo>
                  <a:pt x="18" y="150"/>
                </a:lnTo>
                <a:lnTo>
                  <a:pt x="28" y="141"/>
                </a:lnTo>
                <a:lnTo>
                  <a:pt x="36" y="133"/>
                </a:lnTo>
                <a:lnTo>
                  <a:pt x="43" y="123"/>
                </a:lnTo>
                <a:lnTo>
                  <a:pt x="51" y="115"/>
                </a:lnTo>
                <a:lnTo>
                  <a:pt x="57" y="105"/>
                </a:lnTo>
                <a:lnTo>
                  <a:pt x="62" y="95"/>
                </a:lnTo>
                <a:lnTo>
                  <a:pt x="66" y="87"/>
                </a:lnTo>
                <a:lnTo>
                  <a:pt x="71" y="77"/>
                </a:lnTo>
                <a:lnTo>
                  <a:pt x="76" y="68"/>
                </a:lnTo>
                <a:lnTo>
                  <a:pt x="82" y="60"/>
                </a:lnTo>
                <a:lnTo>
                  <a:pt x="88" y="54"/>
                </a:lnTo>
                <a:lnTo>
                  <a:pt x="97" y="48"/>
                </a:lnTo>
                <a:lnTo>
                  <a:pt x="104" y="43"/>
                </a:lnTo>
                <a:lnTo>
                  <a:pt x="112" y="39"/>
                </a:lnTo>
                <a:lnTo>
                  <a:pt x="119" y="31"/>
                </a:lnTo>
                <a:lnTo>
                  <a:pt x="123" y="25"/>
                </a:lnTo>
                <a:lnTo>
                  <a:pt x="127" y="18"/>
                </a:lnTo>
                <a:lnTo>
                  <a:pt x="130" y="11"/>
                </a:lnTo>
                <a:lnTo>
                  <a:pt x="134" y="4"/>
                </a:lnTo>
                <a:lnTo>
                  <a:pt x="135" y="2"/>
                </a:lnTo>
                <a:lnTo>
                  <a:pt x="138" y="1"/>
                </a:lnTo>
                <a:lnTo>
                  <a:pt x="139" y="0"/>
                </a:lnTo>
                <a:lnTo>
                  <a:pt x="141" y="0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829" name="Freeform 261"/>
          <p:cNvSpPr>
            <a:spLocks/>
          </p:cNvSpPr>
          <p:nvPr/>
        </p:nvSpPr>
        <p:spPr bwMode="auto">
          <a:xfrm>
            <a:off x="4697558" y="3560330"/>
            <a:ext cx="30306" cy="34636"/>
          </a:xfrm>
          <a:custGeom>
            <a:avLst/>
            <a:gdLst>
              <a:gd name="T0" fmla="*/ 0 w 76"/>
              <a:gd name="T1" fmla="*/ 90 h 90"/>
              <a:gd name="T2" fmla="*/ 9 w 76"/>
              <a:gd name="T3" fmla="*/ 81 h 90"/>
              <a:gd name="T4" fmla="*/ 17 w 76"/>
              <a:gd name="T5" fmla="*/ 71 h 90"/>
              <a:gd name="T6" fmla="*/ 26 w 76"/>
              <a:gd name="T7" fmla="*/ 60 h 90"/>
              <a:gd name="T8" fmla="*/ 39 w 76"/>
              <a:gd name="T9" fmla="*/ 44 h 90"/>
              <a:gd name="T10" fmla="*/ 51 w 76"/>
              <a:gd name="T11" fmla="*/ 29 h 90"/>
              <a:gd name="T12" fmla="*/ 59 w 76"/>
              <a:gd name="T13" fmla="*/ 19 h 90"/>
              <a:gd name="T14" fmla="*/ 68 w 76"/>
              <a:gd name="T15" fmla="*/ 9 h 90"/>
              <a:gd name="T16" fmla="*/ 76 w 76"/>
              <a:gd name="T17" fmla="*/ 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6" h="90">
                <a:moveTo>
                  <a:pt x="0" y="90"/>
                </a:moveTo>
                <a:lnTo>
                  <a:pt x="9" y="81"/>
                </a:lnTo>
                <a:lnTo>
                  <a:pt x="17" y="71"/>
                </a:lnTo>
                <a:lnTo>
                  <a:pt x="26" y="60"/>
                </a:lnTo>
                <a:lnTo>
                  <a:pt x="39" y="44"/>
                </a:lnTo>
                <a:lnTo>
                  <a:pt x="51" y="29"/>
                </a:lnTo>
                <a:lnTo>
                  <a:pt x="59" y="19"/>
                </a:lnTo>
                <a:lnTo>
                  <a:pt x="68" y="9"/>
                </a:lnTo>
                <a:lnTo>
                  <a:pt x="76" y="0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830" name="Freeform 262"/>
          <p:cNvSpPr>
            <a:spLocks/>
          </p:cNvSpPr>
          <p:nvPr/>
        </p:nvSpPr>
        <p:spPr bwMode="auto">
          <a:xfrm>
            <a:off x="4766830" y="3620944"/>
            <a:ext cx="1443" cy="1443"/>
          </a:xfrm>
          <a:custGeom>
            <a:avLst/>
            <a:gdLst>
              <a:gd name="T0" fmla="*/ 2 w 2"/>
              <a:gd name="T1" fmla="*/ 1 w 2"/>
              <a:gd name="T2" fmla="*/ 0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1" y="0"/>
                </a:lnTo>
                <a:lnTo>
                  <a:pt x="0" y="0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831" name="Freeform 263"/>
          <p:cNvSpPr>
            <a:spLocks/>
          </p:cNvSpPr>
          <p:nvPr/>
        </p:nvSpPr>
        <p:spPr bwMode="auto">
          <a:xfrm>
            <a:off x="4997739" y="3554557"/>
            <a:ext cx="62056" cy="57727"/>
          </a:xfrm>
          <a:custGeom>
            <a:avLst/>
            <a:gdLst>
              <a:gd name="T0" fmla="*/ 0 w 157"/>
              <a:gd name="T1" fmla="*/ 0 h 147"/>
              <a:gd name="T2" fmla="*/ 12 w 157"/>
              <a:gd name="T3" fmla="*/ 6 h 147"/>
              <a:gd name="T4" fmla="*/ 24 w 157"/>
              <a:gd name="T5" fmla="*/ 13 h 147"/>
              <a:gd name="T6" fmla="*/ 34 w 157"/>
              <a:gd name="T7" fmla="*/ 21 h 147"/>
              <a:gd name="T8" fmla="*/ 44 w 157"/>
              <a:gd name="T9" fmla="*/ 30 h 147"/>
              <a:gd name="T10" fmla="*/ 52 w 157"/>
              <a:gd name="T11" fmla="*/ 39 h 147"/>
              <a:gd name="T12" fmla="*/ 59 w 157"/>
              <a:gd name="T13" fmla="*/ 49 h 147"/>
              <a:gd name="T14" fmla="*/ 70 w 157"/>
              <a:gd name="T15" fmla="*/ 64 h 147"/>
              <a:gd name="T16" fmla="*/ 80 w 157"/>
              <a:gd name="T17" fmla="*/ 78 h 147"/>
              <a:gd name="T18" fmla="*/ 89 w 157"/>
              <a:gd name="T19" fmla="*/ 93 h 147"/>
              <a:gd name="T20" fmla="*/ 100 w 157"/>
              <a:gd name="T21" fmla="*/ 107 h 147"/>
              <a:gd name="T22" fmla="*/ 108 w 157"/>
              <a:gd name="T23" fmla="*/ 115 h 147"/>
              <a:gd name="T24" fmla="*/ 115 w 157"/>
              <a:gd name="T25" fmla="*/ 123 h 147"/>
              <a:gd name="T26" fmla="*/ 124 w 157"/>
              <a:gd name="T27" fmla="*/ 130 h 147"/>
              <a:gd name="T28" fmla="*/ 134 w 157"/>
              <a:gd name="T29" fmla="*/ 137 h 147"/>
              <a:gd name="T30" fmla="*/ 145 w 157"/>
              <a:gd name="T31" fmla="*/ 142 h 147"/>
              <a:gd name="T32" fmla="*/ 157 w 157"/>
              <a:gd name="T33" fmla="*/ 14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57" h="147">
                <a:moveTo>
                  <a:pt x="0" y="0"/>
                </a:moveTo>
                <a:lnTo>
                  <a:pt x="12" y="6"/>
                </a:lnTo>
                <a:lnTo>
                  <a:pt x="24" y="13"/>
                </a:lnTo>
                <a:lnTo>
                  <a:pt x="34" y="21"/>
                </a:lnTo>
                <a:lnTo>
                  <a:pt x="44" y="30"/>
                </a:lnTo>
                <a:lnTo>
                  <a:pt x="52" y="39"/>
                </a:lnTo>
                <a:lnTo>
                  <a:pt x="59" y="49"/>
                </a:lnTo>
                <a:lnTo>
                  <a:pt x="70" y="64"/>
                </a:lnTo>
                <a:lnTo>
                  <a:pt x="80" y="78"/>
                </a:lnTo>
                <a:lnTo>
                  <a:pt x="89" y="93"/>
                </a:lnTo>
                <a:lnTo>
                  <a:pt x="100" y="107"/>
                </a:lnTo>
                <a:lnTo>
                  <a:pt x="108" y="115"/>
                </a:lnTo>
                <a:lnTo>
                  <a:pt x="115" y="123"/>
                </a:lnTo>
                <a:lnTo>
                  <a:pt x="124" y="130"/>
                </a:lnTo>
                <a:lnTo>
                  <a:pt x="134" y="137"/>
                </a:lnTo>
                <a:lnTo>
                  <a:pt x="145" y="142"/>
                </a:lnTo>
                <a:lnTo>
                  <a:pt x="157" y="147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832" name="Freeform 264"/>
          <p:cNvSpPr>
            <a:spLocks/>
          </p:cNvSpPr>
          <p:nvPr/>
        </p:nvSpPr>
        <p:spPr bwMode="auto">
          <a:xfrm>
            <a:off x="4957330" y="3593523"/>
            <a:ext cx="28864" cy="28864"/>
          </a:xfrm>
          <a:custGeom>
            <a:avLst/>
            <a:gdLst>
              <a:gd name="T0" fmla="*/ 2 w 74"/>
              <a:gd name="T1" fmla="*/ 0 h 79"/>
              <a:gd name="T2" fmla="*/ 1 w 74"/>
              <a:gd name="T3" fmla="*/ 4 h 79"/>
              <a:gd name="T4" fmla="*/ 0 w 74"/>
              <a:gd name="T5" fmla="*/ 8 h 79"/>
              <a:gd name="T6" fmla="*/ 1 w 74"/>
              <a:gd name="T7" fmla="*/ 11 h 79"/>
              <a:gd name="T8" fmla="*/ 1 w 74"/>
              <a:gd name="T9" fmla="*/ 15 h 79"/>
              <a:gd name="T10" fmla="*/ 4 w 74"/>
              <a:gd name="T11" fmla="*/ 18 h 79"/>
              <a:gd name="T12" fmla="*/ 9 w 74"/>
              <a:gd name="T13" fmla="*/ 23 h 79"/>
              <a:gd name="T14" fmla="*/ 15 w 74"/>
              <a:gd name="T15" fmla="*/ 28 h 79"/>
              <a:gd name="T16" fmla="*/ 22 w 74"/>
              <a:gd name="T17" fmla="*/ 33 h 79"/>
              <a:gd name="T18" fmla="*/ 30 w 74"/>
              <a:gd name="T19" fmla="*/ 37 h 79"/>
              <a:gd name="T20" fmla="*/ 37 w 74"/>
              <a:gd name="T21" fmla="*/ 41 h 79"/>
              <a:gd name="T22" fmla="*/ 46 w 74"/>
              <a:gd name="T23" fmla="*/ 46 h 79"/>
              <a:gd name="T24" fmla="*/ 52 w 74"/>
              <a:gd name="T25" fmla="*/ 52 h 79"/>
              <a:gd name="T26" fmla="*/ 58 w 74"/>
              <a:gd name="T27" fmla="*/ 60 h 79"/>
              <a:gd name="T28" fmla="*/ 63 w 74"/>
              <a:gd name="T29" fmla="*/ 66 h 79"/>
              <a:gd name="T30" fmla="*/ 68 w 74"/>
              <a:gd name="T31" fmla="*/ 72 h 79"/>
              <a:gd name="T32" fmla="*/ 74 w 74"/>
              <a:gd name="T33" fmla="*/ 79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4" h="79">
                <a:moveTo>
                  <a:pt x="2" y="0"/>
                </a:moveTo>
                <a:lnTo>
                  <a:pt x="1" y="4"/>
                </a:lnTo>
                <a:lnTo>
                  <a:pt x="0" y="8"/>
                </a:lnTo>
                <a:lnTo>
                  <a:pt x="1" y="11"/>
                </a:lnTo>
                <a:lnTo>
                  <a:pt x="1" y="15"/>
                </a:lnTo>
                <a:lnTo>
                  <a:pt x="4" y="18"/>
                </a:lnTo>
                <a:lnTo>
                  <a:pt x="9" y="23"/>
                </a:lnTo>
                <a:lnTo>
                  <a:pt x="15" y="28"/>
                </a:lnTo>
                <a:lnTo>
                  <a:pt x="22" y="33"/>
                </a:lnTo>
                <a:lnTo>
                  <a:pt x="30" y="37"/>
                </a:lnTo>
                <a:lnTo>
                  <a:pt x="37" y="41"/>
                </a:lnTo>
                <a:lnTo>
                  <a:pt x="46" y="46"/>
                </a:lnTo>
                <a:lnTo>
                  <a:pt x="52" y="52"/>
                </a:lnTo>
                <a:lnTo>
                  <a:pt x="58" y="60"/>
                </a:lnTo>
                <a:lnTo>
                  <a:pt x="63" y="66"/>
                </a:lnTo>
                <a:lnTo>
                  <a:pt x="68" y="72"/>
                </a:lnTo>
                <a:lnTo>
                  <a:pt x="74" y="79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833" name="Freeform 265"/>
          <p:cNvSpPr>
            <a:spLocks/>
          </p:cNvSpPr>
          <p:nvPr/>
        </p:nvSpPr>
        <p:spPr bwMode="auto">
          <a:xfrm>
            <a:off x="4811568" y="3553114"/>
            <a:ext cx="63500" cy="63500"/>
          </a:xfrm>
          <a:custGeom>
            <a:avLst/>
            <a:gdLst>
              <a:gd name="T0" fmla="*/ 11 w 162"/>
              <a:gd name="T1" fmla="*/ 0 h 163"/>
              <a:gd name="T2" fmla="*/ 6 w 162"/>
              <a:gd name="T3" fmla="*/ 6 h 163"/>
              <a:gd name="T4" fmla="*/ 3 w 162"/>
              <a:gd name="T5" fmla="*/ 10 h 163"/>
              <a:gd name="T6" fmla="*/ 1 w 162"/>
              <a:gd name="T7" fmla="*/ 16 h 163"/>
              <a:gd name="T8" fmla="*/ 0 w 162"/>
              <a:gd name="T9" fmla="*/ 21 h 163"/>
              <a:gd name="T10" fmla="*/ 0 w 162"/>
              <a:gd name="T11" fmla="*/ 25 h 163"/>
              <a:gd name="T12" fmla="*/ 1 w 162"/>
              <a:gd name="T13" fmla="*/ 30 h 163"/>
              <a:gd name="T14" fmla="*/ 4 w 162"/>
              <a:gd name="T15" fmla="*/ 36 h 163"/>
              <a:gd name="T16" fmla="*/ 10 w 162"/>
              <a:gd name="T17" fmla="*/ 42 h 163"/>
              <a:gd name="T18" fmla="*/ 16 w 162"/>
              <a:gd name="T19" fmla="*/ 48 h 163"/>
              <a:gd name="T20" fmla="*/ 24 w 162"/>
              <a:gd name="T21" fmla="*/ 54 h 163"/>
              <a:gd name="T22" fmla="*/ 33 w 162"/>
              <a:gd name="T23" fmla="*/ 59 h 163"/>
              <a:gd name="T24" fmla="*/ 42 w 162"/>
              <a:gd name="T25" fmla="*/ 64 h 163"/>
              <a:gd name="T26" fmla="*/ 51 w 162"/>
              <a:gd name="T27" fmla="*/ 68 h 163"/>
              <a:gd name="T28" fmla="*/ 59 w 162"/>
              <a:gd name="T29" fmla="*/ 73 h 163"/>
              <a:gd name="T30" fmla="*/ 68 w 162"/>
              <a:gd name="T31" fmla="*/ 78 h 163"/>
              <a:gd name="T32" fmla="*/ 82 w 162"/>
              <a:gd name="T33" fmla="*/ 86 h 163"/>
              <a:gd name="T34" fmla="*/ 95 w 162"/>
              <a:gd name="T35" fmla="*/ 96 h 163"/>
              <a:gd name="T36" fmla="*/ 108 w 162"/>
              <a:gd name="T37" fmla="*/ 106 h 163"/>
              <a:gd name="T38" fmla="*/ 118 w 162"/>
              <a:gd name="T39" fmla="*/ 117 h 163"/>
              <a:gd name="T40" fmla="*/ 129 w 162"/>
              <a:gd name="T41" fmla="*/ 126 h 163"/>
              <a:gd name="T42" fmla="*/ 140 w 162"/>
              <a:gd name="T43" fmla="*/ 138 h 163"/>
              <a:gd name="T44" fmla="*/ 151 w 162"/>
              <a:gd name="T45" fmla="*/ 149 h 163"/>
              <a:gd name="T46" fmla="*/ 162 w 162"/>
              <a:gd name="T47" fmla="*/ 163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62" h="163">
                <a:moveTo>
                  <a:pt x="11" y="0"/>
                </a:moveTo>
                <a:lnTo>
                  <a:pt x="6" y="6"/>
                </a:lnTo>
                <a:lnTo>
                  <a:pt x="3" y="10"/>
                </a:lnTo>
                <a:lnTo>
                  <a:pt x="1" y="16"/>
                </a:lnTo>
                <a:lnTo>
                  <a:pt x="0" y="21"/>
                </a:lnTo>
                <a:lnTo>
                  <a:pt x="0" y="25"/>
                </a:lnTo>
                <a:lnTo>
                  <a:pt x="1" y="30"/>
                </a:lnTo>
                <a:lnTo>
                  <a:pt x="4" y="36"/>
                </a:lnTo>
                <a:lnTo>
                  <a:pt x="10" y="42"/>
                </a:lnTo>
                <a:lnTo>
                  <a:pt x="16" y="48"/>
                </a:lnTo>
                <a:lnTo>
                  <a:pt x="24" y="54"/>
                </a:lnTo>
                <a:lnTo>
                  <a:pt x="33" y="59"/>
                </a:lnTo>
                <a:lnTo>
                  <a:pt x="42" y="64"/>
                </a:lnTo>
                <a:lnTo>
                  <a:pt x="51" y="68"/>
                </a:lnTo>
                <a:lnTo>
                  <a:pt x="59" y="73"/>
                </a:lnTo>
                <a:lnTo>
                  <a:pt x="68" y="78"/>
                </a:lnTo>
                <a:lnTo>
                  <a:pt x="82" y="86"/>
                </a:lnTo>
                <a:lnTo>
                  <a:pt x="95" y="96"/>
                </a:lnTo>
                <a:lnTo>
                  <a:pt x="108" y="106"/>
                </a:lnTo>
                <a:lnTo>
                  <a:pt x="118" y="117"/>
                </a:lnTo>
                <a:lnTo>
                  <a:pt x="129" y="126"/>
                </a:lnTo>
                <a:lnTo>
                  <a:pt x="140" y="138"/>
                </a:lnTo>
                <a:lnTo>
                  <a:pt x="151" y="149"/>
                </a:lnTo>
                <a:lnTo>
                  <a:pt x="162" y="163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834" name="Freeform 266"/>
          <p:cNvSpPr>
            <a:spLocks/>
          </p:cNvSpPr>
          <p:nvPr/>
        </p:nvSpPr>
        <p:spPr bwMode="auto">
          <a:xfrm>
            <a:off x="4791364" y="3587751"/>
            <a:ext cx="49068" cy="43295"/>
          </a:xfrm>
          <a:custGeom>
            <a:avLst/>
            <a:gdLst>
              <a:gd name="T0" fmla="*/ 0 w 127"/>
              <a:gd name="T1" fmla="*/ 0 h 110"/>
              <a:gd name="T2" fmla="*/ 6 w 127"/>
              <a:gd name="T3" fmla="*/ 11 h 110"/>
              <a:gd name="T4" fmla="*/ 11 w 127"/>
              <a:gd name="T5" fmla="*/ 20 h 110"/>
              <a:gd name="T6" fmla="*/ 18 w 127"/>
              <a:gd name="T7" fmla="*/ 30 h 110"/>
              <a:gd name="T8" fmla="*/ 27 w 127"/>
              <a:gd name="T9" fmla="*/ 39 h 110"/>
              <a:gd name="T10" fmla="*/ 35 w 127"/>
              <a:gd name="T11" fmla="*/ 48 h 110"/>
              <a:gd name="T12" fmla="*/ 46 w 127"/>
              <a:gd name="T13" fmla="*/ 59 h 110"/>
              <a:gd name="T14" fmla="*/ 58 w 127"/>
              <a:gd name="T15" fmla="*/ 69 h 110"/>
              <a:gd name="T16" fmla="*/ 70 w 127"/>
              <a:gd name="T17" fmla="*/ 78 h 110"/>
              <a:gd name="T18" fmla="*/ 82 w 127"/>
              <a:gd name="T19" fmla="*/ 86 h 110"/>
              <a:gd name="T20" fmla="*/ 94 w 127"/>
              <a:gd name="T21" fmla="*/ 94 h 110"/>
              <a:gd name="T22" fmla="*/ 106 w 127"/>
              <a:gd name="T23" fmla="*/ 100 h 110"/>
              <a:gd name="T24" fmla="*/ 117 w 127"/>
              <a:gd name="T25" fmla="*/ 106 h 110"/>
              <a:gd name="T26" fmla="*/ 127 w 127"/>
              <a:gd name="T27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7" h="110">
                <a:moveTo>
                  <a:pt x="0" y="0"/>
                </a:moveTo>
                <a:lnTo>
                  <a:pt x="6" y="11"/>
                </a:lnTo>
                <a:lnTo>
                  <a:pt x="11" y="20"/>
                </a:lnTo>
                <a:lnTo>
                  <a:pt x="18" y="30"/>
                </a:lnTo>
                <a:lnTo>
                  <a:pt x="27" y="39"/>
                </a:lnTo>
                <a:lnTo>
                  <a:pt x="35" y="48"/>
                </a:lnTo>
                <a:lnTo>
                  <a:pt x="46" y="59"/>
                </a:lnTo>
                <a:lnTo>
                  <a:pt x="58" y="69"/>
                </a:lnTo>
                <a:lnTo>
                  <a:pt x="70" y="78"/>
                </a:lnTo>
                <a:lnTo>
                  <a:pt x="82" y="86"/>
                </a:lnTo>
                <a:lnTo>
                  <a:pt x="94" y="94"/>
                </a:lnTo>
                <a:lnTo>
                  <a:pt x="106" y="100"/>
                </a:lnTo>
                <a:lnTo>
                  <a:pt x="117" y="106"/>
                </a:lnTo>
                <a:lnTo>
                  <a:pt x="127" y="110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835" name="Freeform 267"/>
          <p:cNvSpPr>
            <a:spLocks/>
          </p:cNvSpPr>
          <p:nvPr/>
        </p:nvSpPr>
        <p:spPr bwMode="auto">
          <a:xfrm>
            <a:off x="4974649" y="3574762"/>
            <a:ext cx="31750" cy="30306"/>
          </a:xfrm>
          <a:custGeom>
            <a:avLst/>
            <a:gdLst>
              <a:gd name="T0" fmla="*/ 0 w 80"/>
              <a:gd name="T1" fmla="*/ 0 h 76"/>
              <a:gd name="T2" fmla="*/ 4 w 80"/>
              <a:gd name="T3" fmla="*/ 5 h 76"/>
              <a:gd name="T4" fmla="*/ 8 w 80"/>
              <a:gd name="T5" fmla="*/ 11 h 76"/>
              <a:gd name="T6" fmla="*/ 14 w 80"/>
              <a:gd name="T7" fmla="*/ 16 h 76"/>
              <a:gd name="T8" fmla="*/ 19 w 80"/>
              <a:gd name="T9" fmla="*/ 20 h 76"/>
              <a:gd name="T10" fmla="*/ 25 w 80"/>
              <a:gd name="T11" fmla="*/ 24 h 76"/>
              <a:gd name="T12" fmla="*/ 36 w 80"/>
              <a:gd name="T13" fmla="*/ 32 h 76"/>
              <a:gd name="T14" fmla="*/ 47 w 80"/>
              <a:gd name="T15" fmla="*/ 39 h 76"/>
              <a:gd name="T16" fmla="*/ 58 w 80"/>
              <a:gd name="T17" fmla="*/ 46 h 76"/>
              <a:gd name="T18" fmla="*/ 63 w 80"/>
              <a:gd name="T19" fmla="*/ 51 h 76"/>
              <a:gd name="T20" fmla="*/ 69 w 80"/>
              <a:gd name="T21" fmla="*/ 57 h 76"/>
              <a:gd name="T22" fmla="*/ 72 w 80"/>
              <a:gd name="T23" fmla="*/ 63 h 76"/>
              <a:gd name="T24" fmla="*/ 77 w 80"/>
              <a:gd name="T25" fmla="*/ 69 h 76"/>
              <a:gd name="T26" fmla="*/ 80 w 80"/>
              <a:gd name="T27" fmla="*/ 76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0" h="76">
                <a:moveTo>
                  <a:pt x="0" y="0"/>
                </a:moveTo>
                <a:lnTo>
                  <a:pt x="4" y="5"/>
                </a:lnTo>
                <a:lnTo>
                  <a:pt x="8" y="11"/>
                </a:lnTo>
                <a:lnTo>
                  <a:pt x="14" y="16"/>
                </a:lnTo>
                <a:lnTo>
                  <a:pt x="19" y="20"/>
                </a:lnTo>
                <a:lnTo>
                  <a:pt x="25" y="24"/>
                </a:lnTo>
                <a:lnTo>
                  <a:pt x="36" y="32"/>
                </a:lnTo>
                <a:lnTo>
                  <a:pt x="47" y="39"/>
                </a:lnTo>
                <a:lnTo>
                  <a:pt x="58" y="46"/>
                </a:lnTo>
                <a:lnTo>
                  <a:pt x="63" y="51"/>
                </a:lnTo>
                <a:lnTo>
                  <a:pt x="69" y="57"/>
                </a:lnTo>
                <a:lnTo>
                  <a:pt x="72" y="63"/>
                </a:lnTo>
                <a:lnTo>
                  <a:pt x="77" y="69"/>
                </a:lnTo>
                <a:lnTo>
                  <a:pt x="80" y="76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836" name="Freeform 268"/>
          <p:cNvSpPr>
            <a:spLocks/>
          </p:cNvSpPr>
          <p:nvPr/>
        </p:nvSpPr>
        <p:spPr bwMode="auto">
          <a:xfrm>
            <a:off x="4665808" y="3567546"/>
            <a:ext cx="18761" cy="17318"/>
          </a:xfrm>
          <a:custGeom>
            <a:avLst/>
            <a:gdLst>
              <a:gd name="T0" fmla="*/ 0 w 50"/>
              <a:gd name="T1" fmla="*/ 47 h 47"/>
              <a:gd name="T2" fmla="*/ 2 w 50"/>
              <a:gd name="T3" fmla="*/ 43 h 47"/>
              <a:gd name="T4" fmla="*/ 3 w 50"/>
              <a:gd name="T5" fmla="*/ 38 h 47"/>
              <a:gd name="T6" fmla="*/ 5 w 50"/>
              <a:gd name="T7" fmla="*/ 35 h 47"/>
              <a:gd name="T8" fmla="*/ 8 w 50"/>
              <a:gd name="T9" fmla="*/ 31 h 47"/>
              <a:gd name="T10" fmla="*/ 10 w 50"/>
              <a:gd name="T11" fmla="*/ 26 h 47"/>
              <a:gd name="T12" fmla="*/ 14 w 50"/>
              <a:gd name="T13" fmla="*/ 23 h 47"/>
              <a:gd name="T14" fmla="*/ 19 w 50"/>
              <a:gd name="T15" fmla="*/ 19 h 47"/>
              <a:gd name="T16" fmla="*/ 23 w 50"/>
              <a:gd name="T17" fmla="*/ 14 h 47"/>
              <a:gd name="T18" fmla="*/ 31 w 50"/>
              <a:gd name="T19" fmla="*/ 9 h 47"/>
              <a:gd name="T20" fmla="*/ 40 w 50"/>
              <a:gd name="T21" fmla="*/ 4 h 47"/>
              <a:gd name="T22" fmla="*/ 50 w 50"/>
              <a:gd name="T23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0" h="47">
                <a:moveTo>
                  <a:pt x="0" y="47"/>
                </a:moveTo>
                <a:lnTo>
                  <a:pt x="2" y="43"/>
                </a:lnTo>
                <a:lnTo>
                  <a:pt x="3" y="38"/>
                </a:lnTo>
                <a:lnTo>
                  <a:pt x="5" y="35"/>
                </a:lnTo>
                <a:lnTo>
                  <a:pt x="8" y="31"/>
                </a:lnTo>
                <a:lnTo>
                  <a:pt x="10" y="26"/>
                </a:lnTo>
                <a:lnTo>
                  <a:pt x="14" y="23"/>
                </a:lnTo>
                <a:lnTo>
                  <a:pt x="19" y="19"/>
                </a:lnTo>
                <a:lnTo>
                  <a:pt x="23" y="14"/>
                </a:lnTo>
                <a:lnTo>
                  <a:pt x="31" y="9"/>
                </a:lnTo>
                <a:lnTo>
                  <a:pt x="40" y="4"/>
                </a:lnTo>
                <a:lnTo>
                  <a:pt x="50" y="0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837" name="Freeform 269"/>
          <p:cNvSpPr>
            <a:spLocks/>
          </p:cNvSpPr>
          <p:nvPr/>
        </p:nvSpPr>
        <p:spPr bwMode="auto">
          <a:xfrm>
            <a:off x="4957331" y="3553114"/>
            <a:ext cx="43295" cy="41853"/>
          </a:xfrm>
          <a:custGeom>
            <a:avLst/>
            <a:gdLst>
              <a:gd name="T0" fmla="*/ 0 w 108"/>
              <a:gd name="T1" fmla="*/ 105 h 109"/>
              <a:gd name="T2" fmla="*/ 6 w 108"/>
              <a:gd name="T3" fmla="*/ 108 h 109"/>
              <a:gd name="T4" fmla="*/ 12 w 108"/>
              <a:gd name="T5" fmla="*/ 109 h 109"/>
              <a:gd name="T6" fmla="*/ 18 w 108"/>
              <a:gd name="T7" fmla="*/ 109 h 109"/>
              <a:gd name="T8" fmla="*/ 23 w 108"/>
              <a:gd name="T9" fmla="*/ 107 h 109"/>
              <a:gd name="T10" fmla="*/ 28 w 108"/>
              <a:gd name="T11" fmla="*/ 104 h 109"/>
              <a:gd name="T12" fmla="*/ 33 w 108"/>
              <a:gd name="T13" fmla="*/ 99 h 109"/>
              <a:gd name="T14" fmla="*/ 38 w 108"/>
              <a:gd name="T15" fmla="*/ 95 h 109"/>
              <a:gd name="T16" fmla="*/ 45 w 108"/>
              <a:gd name="T17" fmla="*/ 85 h 109"/>
              <a:gd name="T18" fmla="*/ 52 w 108"/>
              <a:gd name="T19" fmla="*/ 72 h 109"/>
              <a:gd name="T20" fmla="*/ 59 w 108"/>
              <a:gd name="T21" fmla="*/ 58 h 109"/>
              <a:gd name="T22" fmla="*/ 68 w 108"/>
              <a:gd name="T23" fmla="*/ 45 h 109"/>
              <a:gd name="T24" fmla="*/ 74 w 108"/>
              <a:gd name="T25" fmla="*/ 35 h 109"/>
              <a:gd name="T26" fmla="*/ 79 w 108"/>
              <a:gd name="T27" fmla="*/ 27 h 109"/>
              <a:gd name="T28" fmla="*/ 86 w 108"/>
              <a:gd name="T29" fmla="*/ 20 h 109"/>
              <a:gd name="T30" fmla="*/ 92 w 108"/>
              <a:gd name="T31" fmla="*/ 12 h 109"/>
              <a:gd name="T32" fmla="*/ 99 w 108"/>
              <a:gd name="T33" fmla="*/ 5 h 109"/>
              <a:gd name="T34" fmla="*/ 108 w 108"/>
              <a:gd name="T35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08" h="109">
                <a:moveTo>
                  <a:pt x="0" y="105"/>
                </a:moveTo>
                <a:lnTo>
                  <a:pt x="6" y="108"/>
                </a:lnTo>
                <a:lnTo>
                  <a:pt x="12" y="109"/>
                </a:lnTo>
                <a:lnTo>
                  <a:pt x="18" y="109"/>
                </a:lnTo>
                <a:lnTo>
                  <a:pt x="23" y="107"/>
                </a:lnTo>
                <a:lnTo>
                  <a:pt x="28" y="104"/>
                </a:lnTo>
                <a:lnTo>
                  <a:pt x="33" y="99"/>
                </a:lnTo>
                <a:lnTo>
                  <a:pt x="38" y="95"/>
                </a:lnTo>
                <a:lnTo>
                  <a:pt x="45" y="85"/>
                </a:lnTo>
                <a:lnTo>
                  <a:pt x="52" y="72"/>
                </a:lnTo>
                <a:lnTo>
                  <a:pt x="59" y="58"/>
                </a:lnTo>
                <a:lnTo>
                  <a:pt x="68" y="45"/>
                </a:lnTo>
                <a:lnTo>
                  <a:pt x="74" y="35"/>
                </a:lnTo>
                <a:lnTo>
                  <a:pt x="79" y="27"/>
                </a:lnTo>
                <a:lnTo>
                  <a:pt x="86" y="20"/>
                </a:lnTo>
                <a:lnTo>
                  <a:pt x="92" y="12"/>
                </a:lnTo>
                <a:lnTo>
                  <a:pt x="99" y="5"/>
                </a:lnTo>
                <a:lnTo>
                  <a:pt x="108" y="0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838" name="Freeform 270"/>
          <p:cNvSpPr>
            <a:spLocks/>
          </p:cNvSpPr>
          <p:nvPr/>
        </p:nvSpPr>
        <p:spPr bwMode="auto">
          <a:xfrm>
            <a:off x="3942773" y="3570432"/>
            <a:ext cx="62057" cy="57727"/>
          </a:xfrm>
          <a:custGeom>
            <a:avLst/>
            <a:gdLst>
              <a:gd name="T0" fmla="*/ 0 w 157"/>
              <a:gd name="T1" fmla="*/ 0 h 147"/>
              <a:gd name="T2" fmla="*/ 13 w 157"/>
              <a:gd name="T3" fmla="*/ 6 h 147"/>
              <a:gd name="T4" fmla="*/ 24 w 157"/>
              <a:gd name="T5" fmla="*/ 15 h 147"/>
              <a:gd name="T6" fmla="*/ 34 w 157"/>
              <a:gd name="T7" fmla="*/ 22 h 147"/>
              <a:gd name="T8" fmla="*/ 43 w 157"/>
              <a:gd name="T9" fmla="*/ 30 h 147"/>
              <a:gd name="T10" fmla="*/ 52 w 157"/>
              <a:gd name="T11" fmla="*/ 40 h 147"/>
              <a:gd name="T12" fmla="*/ 59 w 157"/>
              <a:gd name="T13" fmla="*/ 50 h 147"/>
              <a:gd name="T14" fmla="*/ 70 w 157"/>
              <a:gd name="T15" fmla="*/ 64 h 147"/>
              <a:gd name="T16" fmla="*/ 80 w 157"/>
              <a:gd name="T17" fmla="*/ 78 h 147"/>
              <a:gd name="T18" fmla="*/ 89 w 157"/>
              <a:gd name="T19" fmla="*/ 93 h 147"/>
              <a:gd name="T20" fmla="*/ 100 w 157"/>
              <a:gd name="T21" fmla="*/ 107 h 147"/>
              <a:gd name="T22" fmla="*/ 107 w 157"/>
              <a:gd name="T23" fmla="*/ 116 h 147"/>
              <a:gd name="T24" fmla="*/ 116 w 157"/>
              <a:gd name="T25" fmla="*/ 124 h 147"/>
              <a:gd name="T26" fmla="*/ 124 w 157"/>
              <a:gd name="T27" fmla="*/ 132 h 147"/>
              <a:gd name="T28" fmla="*/ 134 w 157"/>
              <a:gd name="T29" fmla="*/ 138 h 147"/>
              <a:gd name="T30" fmla="*/ 145 w 157"/>
              <a:gd name="T31" fmla="*/ 144 h 147"/>
              <a:gd name="T32" fmla="*/ 157 w 157"/>
              <a:gd name="T33" fmla="*/ 14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57" h="147">
                <a:moveTo>
                  <a:pt x="0" y="0"/>
                </a:moveTo>
                <a:lnTo>
                  <a:pt x="13" y="6"/>
                </a:lnTo>
                <a:lnTo>
                  <a:pt x="24" y="15"/>
                </a:lnTo>
                <a:lnTo>
                  <a:pt x="34" y="22"/>
                </a:lnTo>
                <a:lnTo>
                  <a:pt x="43" y="30"/>
                </a:lnTo>
                <a:lnTo>
                  <a:pt x="52" y="40"/>
                </a:lnTo>
                <a:lnTo>
                  <a:pt x="59" y="50"/>
                </a:lnTo>
                <a:lnTo>
                  <a:pt x="70" y="64"/>
                </a:lnTo>
                <a:lnTo>
                  <a:pt x="80" y="78"/>
                </a:lnTo>
                <a:lnTo>
                  <a:pt x="89" y="93"/>
                </a:lnTo>
                <a:lnTo>
                  <a:pt x="100" y="107"/>
                </a:lnTo>
                <a:lnTo>
                  <a:pt x="107" y="116"/>
                </a:lnTo>
                <a:lnTo>
                  <a:pt x="116" y="124"/>
                </a:lnTo>
                <a:lnTo>
                  <a:pt x="124" y="132"/>
                </a:lnTo>
                <a:lnTo>
                  <a:pt x="134" y="138"/>
                </a:lnTo>
                <a:lnTo>
                  <a:pt x="145" y="144"/>
                </a:lnTo>
                <a:lnTo>
                  <a:pt x="157" y="147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839" name="Freeform 271"/>
          <p:cNvSpPr>
            <a:spLocks/>
          </p:cNvSpPr>
          <p:nvPr/>
        </p:nvSpPr>
        <p:spPr bwMode="auto">
          <a:xfrm>
            <a:off x="3903807" y="3607955"/>
            <a:ext cx="28864" cy="30307"/>
          </a:xfrm>
          <a:custGeom>
            <a:avLst/>
            <a:gdLst>
              <a:gd name="T0" fmla="*/ 1 w 72"/>
              <a:gd name="T1" fmla="*/ 0 h 78"/>
              <a:gd name="T2" fmla="*/ 0 w 72"/>
              <a:gd name="T3" fmla="*/ 3 h 78"/>
              <a:gd name="T4" fmla="*/ 0 w 72"/>
              <a:gd name="T5" fmla="*/ 8 h 78"/>
              <a:gd name="T6" fmla="*/ 0 w 72"/>
              <a:gd name="T7" fmla="*/ 12 h 78"/>
              <a:gd name="T8" fmla="*/ 1 w 72"/>
              <a:gd name="T9" fmla="*/ 14 h 78"/>
              <a:gd name="T10" fmla="*/ 2 w 72"/>
              <a:gd name="T11" fmla="*/ 18 h 78"/>
              <a:gd name="T12" fmla="*/ 7 w 72"/>
              <a:gd name="T13" fmla="*/ 23 h 78"/>
              <a:gd name="T14" fmla="*/ 15 w 72"/>
              <a:gd name="T15" fmla="*/ 28 h 78"/>
              <a:gd name="T16" fmla="*/ 22 w 72"/>
              <a:gd name="T17" fmla="*/ 32 h 78"/>
              <a:gd name="T18" fmla="*/ 29 w 72"/>
              <a:gd name="T19" fmla="*/ 36 h 78"/>
              <a:gd name="T20" fmla="*/ 36 w 72"/>
              <a:gd name="T21" fmla="*/ 41 h 78"/>
              <a:gd name="T22" fmla="*/ 45 w 72"/>
              <a:gd name="T23" fmla="*/ 47 h 78"/>
              <a:gd name="T24" fmla="*/ 51 w 72"/>
              <a:gd name="T25" fmla="*/ 53 h 78"/>
              <a:gd name="T26" fmla="*/ 57 w 72"/>
              <a:gd name="T27" fmla="*/ 59 h 78"/>
              <a:gd name="T28" fmla="*/ 62 w 72"/>
              <a:gd name="T29" fmla="*/ 65 h 78"/>
              <a:gd name="T30" fmla="*/ 68 w 72"/>
              <a:gd name="T31" fmla="*/ 72 h 78"/>
              <a:gd name="T32" fmla="*/ 72 w 72"/>
              <a:gd name="T33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2" h="78">
                <a:moveTo>
                  <a:pt x="1" y="0"/>
                </a:moveTo>
                <a:lnTo>
                  <a:pt x="0" y="3"/>
                </a:lnTo>
                <a:lnTo>
                  <a:pt x="0" y="8"/>
                </a:lnTo>
                <a:lnTo>
                  <a:pt x="0" y="12"/>
                </a:lnTo>
                <a:lnTo>
                  <a:pt x="1" y="14"/>
                </a:lnTo>
                <a:lnTo>
                  <a:pt x="2" y="18"/>
                </a:lnTo>
                <a:lnTo>
                  <a:pt x="7" y="23"/>
                </a:lnTo>
                <a:lnTo>
                  <a:pt x="15" y="28"/>
                </a:lnTo>
                <a:lnTo>
                  <a:pt x="22" y="32"/>
                </a:lnTo>
                <a:lnTo>
                  <a:pt x="29" y="36"/>
                </a:lnTo>
                <a:lnTo>
                  <a:pt x="36" y="41"/>
                </a:lnTo>
                <a:lnTo>
                  <a:pt x="45" y="47"/>
                </a:lnTo>
                <a:lnTo>
                  <a:pt x="51" y="53"/>
                </a:lnTo>
                <a:lnTo>
                  <a:pt x="57" y="59"/>
                </a:lnTo>
                <a:lnTo>
                  <a:pt x="62" y="65"/>
                </a:lnTo>
                <a:lnTo>
                  <a:pt x="68" y="72"/>
                </a:lnTo>
                <a:lnTo>
                  <a:pt x="72" y="78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840" name="Freeform 272"/>
          <p:cNvSpPr>
            <a:spLocks/>
          </p:cNvSpPr>
          <p:nvPr/>
        </p:nvSpPr>
        <p:spPr bwMode="auto">
          <a:xfrm>
            <a:off x="3921126" y="3589194"/>
            <a:ext cx="31750" cy="30306"/>
          </a:xfrm>
          <a:custGeom>
            <a:avLst/>
            <a:gdLst>
              <a:gd name="T0" fmla="*/ 0 w 79"/>
              <a:gd name="T1" fmla="*/ 0 h 77"/>
              <a:gd name="T2" fmla="*/ 3 w 79"/>
              <a:gd name="T3" fmla="*/ 6 h 77"/>
              <a:gd name="T4" fmla="*/ 8 w 79"/>
              <a:gd name="T5" fmla="*/ 11 h 77"/>
              <a:gd name="T6" fmla="*/ 13 w 79"/>
              <a:gd name="T7" fmla="*/ 15 h 77"/>
              <a:gd name="T8" fmla="*/ 19 w 79"/>
              <a:gd name="T9" fmla="*/ 20 h 77"/>
              <a:gd name="T10" fmla="*/ 25 w 79"/>
              <a:gd name="T11" fmla="*/ 24 h 77"/>
              <a:gd name="T12" fmla="*/ 35 w 79"/>
              <a:gd name="T13" fmla="*/ 31 h 77"/>
              <a:gd name="T14" fmla="*/ 46 w 79"/>
              <a:gd name="T15" fmla="*/ 38 h 77"/>
              <a:gd name="T16" fmla="*/ 57 w 79"/>
              <a:gd name="T17" fmla="*/ 46 h 77"/>
              <a:gd name="T18" fmla="*/ 63 w 79"/>
              <a:gd name="T19" fmla="*/ 50 h 77"/>
              <a:gd name="T20" fmla="*/ 67 w 79"/>
              <a:gd name="T21" fmla="*/ 56 h 77"/>
              <a:gd name="T22" fmla="*/ 72 w 79"/>
              <a:gd name="T23" fmla="*/ 62 h 77"/>
              <a:gd name="T24" fmla="*/ 76 w 79"/>
              <a:gd name="T25" fmla="*/ 70 h 77"/>
              <a:gd name="T26" fmla="*/ 79 w 79"/>
              <a:gd name="T27" fmla="*/ 77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9" h="77">
                <a:moveTo>
                  <a:pt x="0" y="0"/>
                </a:moveTo>
                <a:lnTo>
                  <a:pt x="3" y="6"/>
                </a:lnTo>
                <a:lnTo>
                  <a:pt x="8" y="11"/>
                </a:lnTo>
                <a:lnTo>
                  <a:pt x="13" y="15"/>
                </a:lnTo>
                <a:lnTo>
                  <a:pt x="19" y="20"/>
                </a:lnTo>
                <a:lnTo>
                  <a:pt x="25" y="24"/>
                </a:lnTo>
                <a:lnTo>
                  <a:pt x="35" y="31"/>
                </a:lnTo>
                <a:lnTo>
                  <a:pt x="46" y="38"/>
                </a:lnTo>
                <a:lnTo>
                  <a:pt x="57" y="46"/>
                </a:lnTo>
                <a:lnTo>
                  <a:pt x="63" y="50"/>
                </a:lnTo>
                <a:lnTo>
                  <a:pt x="67" y="56"/>
                </a:lnTo>
                <a:lnTo>
                  <a:pt x="72" y="62"/>
                </a:lnTo>
                <a:lnTo>
                  <a:pt x="76" y="70"/>
                </a:lnTo>
                <a:lnTo>
                  <a:pt x="79" y="77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841" name="Freeform 273"/>
          <p:cNvSpPr>
            <a:spLocks/>
          </p:cNvSpPr>
          <p:nvPr/>
        </p:nvSpPr>
        <p:spPr bwMode="auto">
          <a:xfrm>
            <a:off x="3903808" y="3567545"/>
            <a:ext cx="43295" cy="41853"/>
          </a:xfrm>
          <a:custGeom>
            <a:avLst/>
            <a:gdLst>
              <a:gd name="T0" fmla="*/ 0 w 107"/>
              <a:gd name="T1" fmla="*/ 105 h 108"/>
              <a:gd name="T2" fmla="*/ 7 w 107"/>
              <a:gd name="T3" fmla="*/ 108 h 108"/>
              <a:gd name="T4" fmla="*/ 12 w 107"/>
              <a:gd name="T5" fmla="*/ 108 h 108"/>
              <a:gd name="T6" fmla="*/ 18 w 107"/>
              <a:gd name="T7" fmla="*/ 108 h 108"/>
              <a:gd name="T8" fmla="*/ 23 w 107"/>
              <a:gd name="T9" fmla="*/ 107 h 108"/>
              <a:gd name="T10" fmla="*/ 28 w 107"/>
              <a:gd name="T11" fmla="*/ 104 h 108"/>
              <a:gd name="T12" fmla="*/ 33 w 107"/>
              <a:gd name="T13" fmla="*/ 100 h 108"/>
              <a:gd name="T14" fmla="*/ 37 w 107"/>
              <a:gd name="T15" fmla="*/ 95 h 108"/>
              <a:gd name="T16" fmla="*/ 45 w 107"/>
              <a:gd name="T17" fmla="*/ 84 h 108"/>
              <a:gd name="T18" fmla="*/ 52 w 107"/>
              <a:gd name="T19" fmla="*/ 72 h 108"/>
              <a:gd name="T20" fmla="*/ 60 w 107"/>
              <a:gd name="T21" fmla="*/ 59 h 108"/>
              <a:gd name="T22" fmla="*/ 68 w 107"/>
              <a:gd name="T23" fmla="*/ 44 h 108"/>
              <a:gd name="T24" fmla="*/ 74 w 107"/>
              <a:gd name="T25" fmla="*/ 36 h 108"/>
              <a:gd name="T26" fmla="*/ 80 w 107"/>
              <a:gd name="T27" fmla="*/ 28 h 108"/>
              <a:gd name="T28" fmla="*/ 86 w 107"/>
              <a:gd name="T29" fmla="*/ 19 h 108"/>
              <a:gd name="T30" fmla="*/ 92 w 107"/>
              <a:gd name="T31" fmla="*/ 12 h 108"/>
              <a:gd name="T32" fmla="*/ 99 w 107"/>
              <a:gd name="T33" fmla="*/ 6 h 108"/>
              <a:gd name="T34" fmla="*/ 107 w 107"/>
              <a:gd name="T35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07" h="108">
                <a:moveTo>
                  <a:pt x="0" y="105"/>
                </a:moveTo>
                <a:lnTo>
                  <a:pt x="7" y="108"/>
                </a:lnTo>
                <a:lnTo>
                  <a:pt x="12" y="108"/>
                </a:lnTo>
                <a:lnTo>
                  <a:pt x="18" y="108"/>
                </a:lnTo>
                <a:lnTo>
                  <a:pt x="23" y="107"/>
                </a:lnTo>
                <a:lnTo>
                  <a:pt x="28" y="104"/>
                </a:lnTo>
                <a:lnTo>
                  <a:pt x="33" y="100"/>
                </a:lnTo>
                <a:lnTo>
                  <a:pt x="37" y="95"/>
                </a:lnTo>
                <a:lnTo>
                  <a:pt x="45" y="84"/>
                </a:lnTo>
                <a:lnTo>
                  <a:pt x="52" y="72"/>
                </a:lnTo>
                <a:lnTo>
                  <a:pt x="60" y="59"/>
                </a:lnTo>
                <a:lnTo>
                  <a:pt x="68" y="44"/>
                </a:lnTo>
                <a:lnTo>
                  <a:pt x="74" y="36"/>
                </a:lnTo>
                <a:lnTo>
                  <a:pt x="80" y="28"/>
                </a:lnTo>
                <a:lnTo>
                  <a:pt x="86" y="19"/>
                </a:lnTo>
                <a:lnTo>
                  <a:pt x="92" y="12"/>
                </a:lnTo>
                <a:lnTo>
                  <a:pt x="99" y="6"/>
                </a:lnTo>
                <a:lnTo>
                  <a:pt x="107" y="0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842" name="Freeform 274"/>
          <p:cNvSpPr>
            <a:spLocks/>
          </p:cNvSpPr>
          <p:nvPr/>
        </p:nvSpPr>
        <p:spPr bwMode="auto">
          <a:xfrm>
            <a:off x="3861955" y="3590636"/>
            <a:ext cx="43295" cy="63500"/>
          </a:xfrm>
          <a:custGeom>
            <a:avLst/>
            <a:gdLst>
              <a:gd name="T0" fmla="*/ 109 w 109"/>
              <a:gd name="T1" fmla="*/ 0 h 163"/>
              <a:gd name="T2" fmla="*/ 107 w 109"/>
              <a:gd name="T3" fmla="*/ 11 h 163"/>
              <a:gd name="T4" fmla="*/ 104 w 109"/>
              <a:gd name="T5" fmla="*/ 22 h 163"/>
              <a:gd name="T6" fmla="*/ 100 w 109"/>
              <a:gd name="T7" fmla="*/ 33 h 163"/>
              <a:gd name="T8" fmla="*/ 95 w 109"/>
              <a:gd name="T9" fmla="*/ 42 h 163"/>
              <a:gd name="T10" fmla="*/ 91 w 109"/>
              <a:gd name="T11" fmla="*/ 52 h 163"/>
              <a:gd name="T12" fmla="*/ 85 w 109"/>
              <a:gd name="T13" fmla="*/ 60 h 163"/>
              <a:gd name="T14" fmla="*/ 75 w 109"/>
              <a:gd name="T15" fmla="*/ 74 h 163"/>
              <a:gd name="T16" fmla="*/ 64 w 109"/>
              <a:gd name="T17" fmla="*/ 87 h 163"/>
              <a:gd name="T18" fmla="*/ 52 w 109"/>
              <a:gd name="T19" fmla="*/ 100 h 163"/>
              <a:gd name="T20" fmla="*/ 41 w 109"/>
              <a:gd name="T21" fmla="*/ 112 h 163"/>
              <a:gd name="T22" fmla="*/ 31 w 109"/>
              <a:gd name="T23" fmla="*/ 122 h 163"/>
              <a:gd name="T24" fmla="*/ 23 w 109"/>
              <a:gd name="T25" fmla="*/ 132 h 163"/>
              <a:gd name="T26" fmla="*/ 15 w 109"/>
              <a:gd name="T27" fmla="*/ 143 h 163"/>
              <a:gd name="T28" fmla="*/ 7 w 109"/>
              <a:gd name="T29" fmla="*/ 152 h 163"/>
              <a:gd name="T30" fmla="*/ 0 w 109"/>
              <a:gd name="T31" fmla="*/ 163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09" h="163">
                <a:moveTo>
                  <a:pt x="109" y="0"/>
                </a:moveTo>
                <a:lnTo>
                  <a:pt x="107" y="11"/>
                </a:lnTo>
                <a:lnTo>
                  <a:pt x="104" y="22"/>
                </a:lnTo>
                <a:lnTo>
                  <a:pt x="100" y="33"/>
                </a:lnTo>
                <a:lnTo>
                  <a:pt x="95" y="42"/>
                </a:lnTo>
                <a:lnTo>
                  <a:pt x="91" y="52"/>
                </a:lnTo>
                <a:lnTo>
                  <a:pt x="85" y="60"/>
                </a:lnTo>
                <a:lnTo>
                  <a:pt x="75" y="74"/>
                </a:lnTo>
                <a:lnTo>
                  <a:pt x="64" y="87"/>
                </a:lnTo>
                <a:lnTo>
                  <a:pt x="52" y="100"/>
                </a:lnTo>
                <a:lnTo>
                  <a:pt x="41" y="112"/>
                </a:lnTo>
                <a:lnTo>
                  <a:pt x="31" y="122"/>
                </a:lnTo>
                <a:lnTo>
                  <a:pt x="23" y="132"/>
                </a:lnTo>
                <a:lnTo>
                  <a:pt x="15" y="143"/>
                </a:lnTo>
                <a:lnTo>
                  <a:pt x="7" y="152"/>
                </a:lnTo>
                <a:lnTo>
                  <a:pt x="0" y="163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843" name="Freeform 275"/>
          <p:cNvSpPr>
            <a:spLocks/>
          </p:cNvSpPr>
          <p:nvPr/>
        </p:nvSpPr>
        <p:spPr bwMode="auto">
          <a:xfrm>
            <a:off x="3835978" y="3594967"/>
            <a:ext cx="27421" cy="41852"/>
          </a:xfrm>
          <a:custGeom>
            <a:avLst/>
            <a:gdLst>
              <a:gd name="T0" fmla="*/ 73 w 73"/>
              <a:gd name="T1" fmla="*/ 0 h 109"/>
              <a:gd name="T2" fmla="*/ 65 w 73"/>
              <a:gd name="T3" fmla="*/ 8 h 109"/>
              <a:gd name="T4" fmla="*/ 59 w 73"/>
              <a:gd name="T5" fmla="*/ 17 h 109"/>
              <a:gd name="T6" fmla="*/ 52 w 73"/>
              <a:gd name="T7" fmla="*/ 25 h 109"/>
              <a:gd name="T8" fmla="*/ 46 w 73"/>
              <a:gd name="T9" fmla="*/ 34 h 109"/>
              <a:gd name="T10" fmla="*/ 39 w 73"/>
              <a:gd name="T11" fmla="*/ 46 h 109"/>
              <a:gd name="T12" fmla="*/ 32 w 73"/>
              <a:gd name="T13" fmla="*/ 58 h 109"/>
              <a:gd name="T14" fmla="*/ 24 w 73"/>
              <a:gd name="T15" fmla="*/ 70 h 109"/>
              <a:gd name="T16" fmla="*/ 16 w 73"/>
              <a:gd name="T17" fmla="*/ 83 h 109"/>
              <a:gd name="T18" fmla="*/ 9 w 73"/>
              <a:gd name="T19" fmla="*/ 95 h 109"/>
              <a:gd name="T20" fmla="*/ 0 w 73"/>
              <a:gd name="T21" fmla="*/ 109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3" h="109">
                <a:moveTo>
                  <a:pt x="73" y="0"/>
                </a:moveTo>
                <a:lnTo>
                  <a:pt x="65" y="8"/>
                </a:lnTo>
                <a:lnTo>
                  <a:pt x="59" y="17"/>
                </a:lnTo>
                <a:lnTo>
                  <a:pt x="52" y="25"/>
                </a:lnTo>
                <a:lnTo>
                  <a:pt x="46" y="34"/>
                </a:lnTo>
                <a:lnTo>
                  <a:pt x="39" y="46"/>
                </a:lnTo>
                <a:lnTo>
                  <a:pt x="32" y="58"/>
                </a:lnTo>
                <a:lnTo>
                  <a:pt x="24" y="70"/>
                </a:lnTo>
                <a:lnTo>
                  <a:pt x="16" y="83"/>
                </a:lnTo>
                <a:lnTo>
                  <a:pt x="9" y="95"/>
                </a:lnTo>
                <a:lnTo>
                  <a:pt x="0" y="109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844" name="Freeform 276"/>
          <p:cNvSpPr>
            <a:spLocks/>
          </p:cNvSpPr>
          <p:nvPr/>
        </p:nvSpPr>
        <p:spPr bwMode="auto">
          <a:xfrm>
            <a:off x="3861955" y="3590636"/>
            <a:ext cx="43295" cy="63500"/>
          </a:xfrm>
          <a:custGeom>
            <a:avLst/>
            <a:gdLst>
              <a:gd name="T0" fmla="*/ 109 w 109"/>
              <a:gd name="T1" fmla="*/ 0 h 163"/>
              <a:gd name="T2" fmla="*/ 107 w 109"/>
              <a:gd name="T3" fmla="*/ 11 h 163"/>
              <a:gd name="T4" fmla="*/ 104 w 109"/>
              <a:gd name="T5" fmla="*/ 22 h 163"/>
              <a:gd name="T6" fmla="*/ 100 w 109"/>
              <a:gd name="T7" fmla="*/ 33 h 163"/>
              <a:gd name="T8" fmla="*/ 95 w 109"/>
              <a:gd name="T9" fmla="*/ 42 h 163"/>
              <a:gd name="T10" fmla="*/ 91 w 109"/>
              <a:gd name="T11" fmla="*/ 52 h 163"/>
              <a:gd name="T12" fmla="*/ 85 w 109"/>
              <a:gd name="T13" fmla="*/ 60 h 163"/>
              <a:gd name="T14" fmla="*/ 75 w 109"/>
              <a:gd name="T15" fmla="*/ 74 h 163"/>
              <a:gd name="T16" fmla="*/ 64 w 109"/>
              <a:gd name="T17" fmla="*/ 87 h 163"/>
              <a:gd name="T18" fmla="*/ 52 w 109"/>
              <a:gd name="T19" fmla="*/ 100 h 163"/>
              <a:gd name="T20" fmla="*/ 41 w 109"/>
              <a:gd name="T21" fmla="*/ 112 h 163"/>
              <a:gd name="T22" fmla="*/ 31 w 109"/>
              <a:gd name="T23" fmla="*/ 122 h 163"/>
              <a:gd name="T24" fmla="*/ 23 w 109"/>
              <a:gd name="T25" fmla="*/ 132 h 163"/>
              <a:gd name="T26" fmla="*/ 15 w 109"/>
              <a:gd name="T27" fmla="*/ 143 h 163"/>
              <a:gd name="T28" fmla="*/ 7 w 109"/>
              <a:gd name="T29" fmla="*/ 152 h 163"/>
              <a:gd name="T30" fmla="*/ 0 w 109"/>
              <a:gd name="T31" fmla="*/ 163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09" h="163">
                <a:moveTo>
                  <a:pt x="109" y="0"/>
                </a:moveTo>
                <a:lnTo>
                  <a:pt x="107" y="11"/>
                </a:lnTo>
                <a:lnTo>
                  <a:pt x="104" y="22"/>
                </a:lnTo>
                <a:lnTo>
                  <a:pt x="100" y="33"/>
                </a:lnTo>
                <a:lnTo>
                  <a:pt x="95" y="42"/>
                </a:lnTo>
                <a:lnTo>
                  <a:pt x="91" y="52"/>
                </a:lnTo>
                <a:lnTo>
                  <a:pt x="85" y="60"/>
                </a:lnTo>
                <a:lnTo>
                  <a:pt x="75" y="74"/>
                </a:lnTo>
                <a:lnTo>
                  <a:pt x="64" y="87"/>
                </a:lnTo>
                <a:lnTo>
                  <a:pt x="52" y="100"/>
                </a:lnTo>
                <a:lnTo>
                  <a:pt x="41" y="112"/>
                </a:lnTo>
                <a:lnTo>
                  <a:pt x="31" y="122"/>
                </a:lnTo>
                <a:lnTo>
                  <a:pt x="23" y="132"/>
                </a:lnTo>
                <a:lnTo>
                  <a:pt x="15" y="143"/>
                </a:lnTo>
                <a:lnTo>
                  <a:pt x="7" y="152"/>
                </a:lnTo>
                <a:lnTo>
                  <a:pt x="0" y="163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845" name="Freeform 277"/>
          <p:cNvSpPr>
            <a:spLocks/>
          </p:cNvSpPr>
          <p:nvPr/>
        </p:nvSpPr>
        <p:spPr bwMode="auto">
          <a:xfrm>
            <a:off x="3835978" y="3594967"/>
            <a:ext cx="27421" cy="41852"/>
          </a:xfrm>
          <a:custGeom>
            <a:avLst/>
            <a:gdLst>
              <a:gd name="T0" fmla="*/ 73 w 73"/>
              <a:gd name="T1" fmla="*/ 0 h 109"/>
              <a:gd name="T2" fmla="*/ 65 w 73"/>
              <a:gd name="T3" fmla="*/ 8 h 109"/>
              <a:gd name="T4" fmla="*/ 59 w 73"/>
              <a:gd name="T5" fmla="*/ 17 h 109"/>
              <a:gd name="T6" fmla="*/ 52 w 73"/>
              <a:gd name="T7" fmla="*/ 25 h 109"/>
              <a:gd name="T8" fmla="*/ 46 w 73"/>
              <a:gd name="T9" fmla="*/ 34 h 109"/>
              <a:gd name="T10" fmla="*/ 39 w 73"/>
              <a:gd name="T11" fmla="*/ 46 h 109"/>
              <a:gd name="T12" fmla="*/ 32 w 73"/>
              <a:gd name="T13" fmla="*/ 58 h 109"/>
              <a:gd name="T14" fmla="*/ 24 w 73"/>
              <a:gd name="T15" fmla="*/ 70 h 109"/>
              <a:gd name="T16" fmla="*/ 16 w 73"/>
              <a:gd name="T17" fmla="*/ 83 h 109"/>
              <a:gd name="T18" fmla="*/ 9 w 73"/>
              <a:gd name="T19" fmla="*/ 95 h 109"/>
              <a:gd name="T20" fmla="*/ 0 w 73"/>
              <a:gd name="T21" fmla="*/ 109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3" h="109">
                <a:moveTo>
                  <a:pt x="73" y="0"/>
                </a:moveTo>
                <a:lnTo>
                  <a:pt x="65" y="8"/>
                </a:lnTo>
                <a:lnTo>
                  <a:pt x="59" y="17"/>
                </a:lnTo>
                <a:lnTo>
                  <a:pt x="52" y="25"/>
                </a:lnTo>
                <a:lnTo>
                  <a:pt x="46" y="34"/>
                </a:lnTo>
                <a:lnTo>
                  <a:pt x="39" y="46"/>
                </a:lnTo>
                <a:lnTo>
                  <a:pt x="32" y="58"/>
                </a:lnTo>
                <a:lnTo>
                  <a:pt x="24" y="70"/>
                </a:lnTo>
                <a:lnTo>
                  <a:pt x="16" y="83"/>
                </a:lnTo>
                <a:lnTo>
                  <a:pt x="9" y="95"/>
                </a:lnTo>
                <a:lnTo>
                  <a:pt x="0" y="109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846" name="Freeform 278"/>
          <p:cNvSpPr>
            <a:spLocks/>
          </p:cNvSpPr>
          <p:nvPr/>
        </p:nvSpPr>
        <p:spPr bwMode="auto">
          <a:xfrm>
            <a:off x="4052455" y="3544454"/>
            <a:ext cx="134216" cy="82262"/>
          </a:xfrm>
          <a:custGeom>
            <a:avLst/>
            <a:gdLst>
              <a:gd name="T0" fmla="*/ 0 w 337"/>
              <a:gd name="T1" fmla="*/ 0 h 212"/>
              <a:gd name="T2" fmla="*/ 5 w 337"/>
              <a:gd name="T3" fmla="*/ 3 h 212"/>
              <a:gd name="T4" fmla="*/ 10 w 337"/>
              <a:gd name="T5" fmla="*/ 6 h 212"/>
              <a:gd name="T6" fmla="*/ 15 w 337"/>
              <a:gd name="T7" fmla="*/ 9 h 212"/>
              <a:gd name="T8" fmla="*/ 28 w 337"/>
              <a:gd name="T9" fmla="*/ 21 h 212"/>
              <a:gd name="T10" fmla="*/ 41 w 337"/>
              <a:gd name="T11" fmla="*/ 35 h 212"/>
              <a:gd name="T12" fmla="*/ 56 w 337"/>
              <a:gd name="T13" fmla="*/ 47 h 212"/>
              <a:gd name="T14" fmla="*/ 71 w 337"/>
              <a:gd name="T15" fmla="*/ 59 h 212"/>
              <a:gd name="T16" fmla="*/ 88 w 337"/>
              <a:gd name="T17" fmla="*/ 72 h 212"/>
              <a:gd name="T18" fmla="*/ 108 w 337"/>
              <a:gd name="T19" fmla="*/ 84 h 212"/>
              <a:gd name="T20" fmla="*/ 126 w 337"/>
              <a:gd name="T21" fmla="*/ 96 h 212"/>
              <a:gd name="T22" fmla="*/ 144 w 337"/>
              <a:gd name="T23" fmla="*/ 108 h 212"/>
              <a:gd name="T24" fmla="*/ 168 w 337"/>
              <a:gd name="T25" fmla="*/ 124 h 212"/>
              <a:gd name="T26" fmla="*/ 188 w 337"/>
              <a:gd name="T27" fmla="*/ 138 h 212"/>
              <a:gd name="T28" fmla="*/ 209 w 337"/>
              <a:gd name="T29" fmla="*/ 152 h 212"/>
              <a:gd name="T30" fmla="*/ 216 w 337"/>
              <a:gd name="T31" fmla="*/ 157 h 212"/>
              <a:gd name="T32" fmla="*/ 225 w 337"/>
              <a:gd name="T33" fmla="*/ 163 h 212"/>
              <a:gd name="T34" fmla="*/ 233 w 337"/>
              <a:gd name="T35" fmla="*/ 169 h 212"/>
              <a:gd name="T36" fmla="*/ 240 w 337"/>
              <a:gd name="T37" fmla="*/ 176 h 212"/>
              <a:gd name="T38" fmla="*/ 245 w 337"/>
              <a:gd name="T39" fmla="*/ 182 h 212"/>
              <a:gd name="T40" fmla="*/ 250 w 337"/>
              <a:gd name="T41" fmla="*/ 189 h 212"/>
              <a:gd name="T42" fmla="*/ 255 w 337"/>
              <a:gd name="T43" fmla="*/ 195 h 212"/>
              <a:gd name="T44" fmla="*/ 258 w 337"/>
              <a:gd name="T45" fmla="*/ 201 h 212"/>
              <a:gd name="T46" fmla="*/ 263 w 337"/>
              <a:gd name="T47" fmla="*/ 206 h 212"/>
              <a:gd name="T48" fmla="*/ 267 w 337"/>
              <a:gd name="T49" fmla="*/ 210 h 212"/>
              <a:gd name="T50" fmla="*/ 272 w 337"/>
              <a:gd name="T51" fmla="*/ 211 h 212"/>
              <a:gd name="T52" fmla="*/ 275 w 337"/>
              <a:gd name="T53" fmla="*/ 212 h 212"/>
              <a:gd name="T54" fmla="*/ 278 w 337"/>
              <a:gd name="T55" fmla="*/ 211 h 212"/>
              <a:gd name="T56" fmla="*/ 281 w 337"/>
              <a:gd name="T57" fmla="*/ 208 h 212"/>
              <a:gd name="T58" fmla="*/ 285 w 337"/>
              <a:gd name="T59" fmla="*/ 205 h 212"/>
              <a:gd name="T60" fmla="*/ 287 w 337"/>
              <a:gd name="T61" fmla="*/ 201 h 212"/>
              <a:gd name="T62" fmla="*/ 291 w 337"/>
              <a:gd name="T63" fmla="*/ 196 h 212"/>
              <a:gd name="T64" fmla="*/ 295 w 337"/>
              <a:gd name="T65" fmla="*/ 192 h 212"/>
              <a:gd name="T66" fmla="*/ 301 w 337"/>
              <a:gd name="T67" fmla="*/ 183 h 212"/>
              <a:gd name="T68" fmla="*/ 308 w 337"/>
              <a:gd name="T69" fmla="*/ 175 h 212"/>
              <a:gd name="T70" fmla="*/ 314 w 337"/>
              <a:gd name="T71" fmla="*/ 167 h 212"/>
              <a:gd name="T72" fmla="*/ 321 w 337"/>
              <a:gd name="T73" fmla="*/ 160 h 212"/>
              <a:gd name="T74" fmla="*/ 327 w 337"/>
              <a:gd name="T75" fmla="*/ 152 h 212"/>
              <a:gd name="T76" fmla="*/ 332 w 337"/>
              <a:gd name="T77" fmla="*/ 146 h 212"/>
              <a:gd name="T78" fmla="*/ 337 w 337"/>
              <a:gd name="T79" fmla="*/ 141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37" h="212">
                <a:moveTo>
                  <a:pt x="0" y="0"/>
                </a:moveTo>
                <a:lnTo>
                  <a:pt x="5" y="3"/>
                </a:lnTo>
                <a:lnTo>
                  <a:pt x="10" y="6"/>
                </a:lnTo>
                <a:lnTo>
                  <a:pt x="15" y="9"/>
                </a:lnTo>
                <a:lnTo>
                  <a:pt x="28" y="21"/>
                </a:lnTo>
                <a:lnTo>
                  <a:pt x="41" y="35"/>
                </a:lnTo>
                <a:lnTo>
                  <a:pt x="56" y="47"/>
                </a:lnTo>
                <a:lnTo>
                  <a:pt x="71" y="59"/>
                </a:lnTo>
                <a:lnTo>
                  <a:pt x="88" y="72"/>
                </a:lnTo>
                <a:lnTo>
                  <a:pt x="108" y="84"/>
                </a:lnTo>
                <a:lnTo>
                  <a:pt x="126" y="96"/>
                </a:lnTo>
                <a:lnTo>
                  <a:pt x="144" y="108"/>
                </a:lnTo>
                <a:lnTo>
                  <a:pt x="168" y="124"/>
                </a:lnTo>
                <a:lnTo>
                  <a:pt x="188" y="138"/>
                </a:lnTo>
                <a:lnTo>
                  <a:pt x="209" y="152"/>
                </a:lnTo>
                <a:lnTo>
                  <a:pt x="216" y="157"/>
                </a:lnTo>
                <a:lnTo>
                  <a:pt x="225" y="163"/>
                </a:lnTo>
                <a:lnTo>
                  <a:pt x="233" y="169"/>
                </a:lnTo>
                <a:lnTo>
                  <a:pt x="240" y="176"/>
                </a:lnTo>
                <a:lnTo>
                  <a:pt x="245" y="182"/>
                </a:lnTo>
                <a:lnTo>
                  <a:pt x="250" y="189"/>
                </a:lnTo>
                <a:lnTo>
                  <a:pt x="255" y="195"/>
                </a:lnTo>
                <a:lnTo>
                  <a:pt x="258" y="201"/>
                </a:lnTo>
                <a:lnTo>
                  <a:pt x="263" y="206"/>
                </a:lnTo>
                <a:lnTo>
                  <a:pt x="267" y="210"/>
                </a:lnTo>
                <a:lnTo>
                  <a:pt x="272" y="211"/>
                </a:lnTo>
                <a:lnTo>
                  <a:pt x="275" y="212"/>
                </a:lnTo>
                <a:lnTo>
                  <a:pt x="278" y="211"/>
                </a:lnTo>
                <a:lnTo>
                  <a:pt x="281" y="208"/>
                </a:lnTo>
                <a:lnTo>
                  <a:pt x="285" y="205"/>
                </a:lnTo>
                <a:lnTo>
                  <a:pt x="287" y="201"/>
                </a:lnTo>
                <a:lnTo>
                  <a:pt x="291" y="196"/>
                </a:lnTo>
                <a:lnTo>
                  <a:pt x="295" y="192"/>
                </a:lnTo>
                <a:lnTo>
                  <a:pt x="301" y="183"/>
                </a:lnTo>
                <a:lnTo>
                  <a:pt x="308" y="175"/>
                </a:lnTo>
                <a:lnTo>
                  <a:pt x="314" y="167"/>
                </a:lnTo>
                <a:lnTo>
                  <a:pt x="321" y="160"/>
                </a:lnTo>
                <a:lnTo>
                  <a:pt x="327" y="152"/>
                </a:lnTo>
                <a:lnTo>
                  <a:pt x="332" y="146"/>
                </a:lnTo>
                <a:lnTo>
                  <a:pt x="337" y="141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847" name="Freeform 279"/>
          <p:cNvSpPr>
            <a:spLocks/>
          </p:cNvSpPr>
          <p:nvPr/>
        </p:nvSpPr>
        <p:spPr bwMode="auto">
          <a:xfrm>
            <a:off x="3866285" y="3544455"/>
            <a:ext cx="184727" cy="99580"/>
          </a:xfrm>
          <a:custGeom>
            <a:avLst/>
            <a:gdLst>
              <a:gd name="T0" fmla="*/ 468 w 469"/>
              <a:gd name="T1" fmla="*/ 6 h 261"/>
              <a:gd name="T2" fmla="*/ 469 w 469"/>
              <a:gd name="T3" fmla="*/ 15 h 261"/>
              <a:gd name="T4" fmla="*/ 466 w 469"/>
              <a:gd name="T5" fmla="*/ 22 h 261"/>
              <a:gd name="T6" fmla="*/ 460 w 469"/>
              <a:gd name="T7" fmla="*/ 32 h 261"/>
              <a:gd name="T8" fmla="*/ 451 w 469"/>
              <a:gd name="T9" fmla="*/ 39 h 261"/>
              <a:gd name="T10" fmla="*/ 440 w 469"/>
              <a:gd name="T11" fmla="*/ 46 h 261"/>
              <a:gd name="T12" fmla="*/ 431 w 469"/>
              <a:gd name="T13" fmla="*/ 58 h 261"/>
              <a:gd name="T14" fmla="*/ 423 w 469"/>
              <a:gd name="T15" fmla="*/ 70 h 261"/>
              <a:gd name="T16" fmla="*/ 414 w 469"/>
              <a:gd name="T17" fmla="*/ 80 h 261"/>
              <a:gd name="T18" fmla="*/ 407 w 469"/>
              <a:gd name="T19" fmla="*/ 91 h 261"/>
              <a:gd name="T20" fmla="*/ 402 w 469"/>
              <a:gd name="T21" fmla="*/ 102 h 261"/>
              <a:gd name="T22" fmla="*/ 399 w 469"/>
              <a:gd name="T23" fmla="*/ 112 h 261"/>
              <a:gd name="T24" fmla="*/ 393 w 469"/>
              <a:gd name="T25" fmla="*/ 120 h 261"/>
              <a:gd name="T26" fmla="*/ 387 w 469"/>
              <a:gd name="T27" fmla="*/ 126 h 261"/>
              <a:gd name="T28" fmla="*/ 383 w 469"/>
              <a:gd name="T29" fmla="*/ 135 h 261"/>
              <a:gd name="T30" fmla="*/ 377 w 469"/>
              <a:gd name="T31" fmla="*/ 145 h 261"/>
              <a:gd name="T32" fmla="*/ 367 w 469"/>
              <a:gd name="T33" fmla="*/ 152 h 261"/>
              <a:gd name="T34" fmla="*/ 359 w 469"/>
              <a:gd name="T35" fmla="*/ 162 h 261"/>
              <a:gd name="T36" fmla="*/ 354 w 469"/>
              <a:gd name="T37" fmla="*/ 172 h 261"/>
              <a:gd name="T38" fmla="*/ 348 w 469"/>
              <a:gd name="T39" fmla="*/ 180 h 261"/>
              <a:gd name="T40" fmla="*/ 340 w 469"/>
              <a:gd name="T41" fmla="*/ 190 h 261"/>
              <a:gd name="T42" fmla="*/ 335 w 469"/>
              <a:gd name="T43" fmla="*/ 201 h 261"/>
              <a:gd name="T44" fmla="*/ 330 w 469"/>
              <a:gd name="T45" fmla="*/ 211 h 261"/>
              <a:gd name="T46" fmla="*/ 325 w 469"/>
              <a:gd name="T47" fmla="*/ 217 h 261"/>
              <a:gd name="T48" fmla="*/ 319 w 469"/>
              <a:gd name="T49" fmla="*/ 224 h 261"/>
              <a:gd name="T50" fmla="*/ 314 w 469"/>
              <a:gd name="T51" fmla="*/ 233 h 261"/>
              <a:gd name="T52" fmla="*/ 310 w 469"/>
              <a:gd name="T53" fmla="*/ 243 h 261"/>
              <a:gd name="T54" fmla="*/ 304 w 469"/>
              <a:gd name="T55" fmla="*/ 246 h 261"/>
              <a:gd name="T56" fmla="*/ 297 w 469"/>
              <a:gd name="T57" fmla="*/ 249 h 261"/>
              <a:gd name="T58" fmla="*/ 291 w 469"/>
              <a:gd name="T59" fmla="*/ 255 h 261"/>
              <a:gd name="T60" fmla="*/ 287 w 469"/>
              <a:gd name="T61" fmla="*/ 260 h 261"/>
              <a:gd name="T62" fmla="*/ 277 w 469"/>
              <a:gd name="T63" fmla="*/ 261 h 261"/>
              <a:gd name="T64" fmla="*/ 266 w 469"/>
              <a:gd name="T65" fmla="*/ 255 h 261"/>
              <a:gd name="T66" fmla="*/ 254 w 469"/>
              <a:gd name="T67" fmla="*/ 246 h 261"/>
              <a:gd name="T68" fmla="*/ 246 w 469"/>
              <a:gd name="T69" fmla="*/ 237 h 261"/>
              <a:gd name="T70" fmla="*/ 230 w 469"/>
              <a:gd name="T71" fmla="*/ 215 h 261"/>
              <a:gd name="T72" fmla="*/ 215 w 469"/>
              <a:gd name="T73" fmla="*/ 196 h 261"/>
              <a:gd name="T74" fmla="*/ 199 w 469"/>
              <a:gd name="T75" fmla="*/ 182 h 261"/>
              <a:gd name="T76" fmla="*/ 178 w 469"/>
              <a:gd name="T77" fmla="*/ 172 h 261"/>
              <a:gd name="T78" fmla="*/ 155 w 469"/>
              <a:gd name="T79" fmla="*/ 161 h 261"/>
              <a:gd name="T80" fmla="*/ 107 w 469"/>
              <a:gd name="T81" fmla="*/ 139 h 261"/>
              <a:gd name="T82" fmla="*/ 82 w 469"/>
              <a:gd name="T83" fmla="*/ 127 h 261"/>
              <a:gd name="T84" fmla="*/ 59 w 469"/>
              <a:gd name="T85" fmla="*/ 114 h 261"/>
              <a:gd name="T86" fmla="*/ 39 w 469"/>
              <a:gd name="T87" fmla="*/ 98 h 261"/>
              <a:gd name="T88" fmla="*/ 21 w 469"/>
              <a:gd name="T89" fmla="*/ 82 h 261"/>
              <a:gd name="T90" fmla="*/ 7 w 469"/>
              <a:gd name="T91" fmla="*/ 71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69" h="261">
                <a:moveTo>
                  <a:pt x="466" y="0"/>
                </a:moveTo>
                <a:lnTo>
                  <a:pt x="468" y="6"/>
                </a:lnTo>
                <a:lnTo>
                  <a:pt x="469" y="11"/>
                </a:lnTo>
                <a:lnTo>
                  <a:pt x="469" y="15"/>
                </a:lnTo>
                <a:lnTo>
                  <a:pt x="468" y="20"/>
                </a:lnTo>
                <a:lnTo>
                  <a:pt x="466" y="22"/>
                </a:lnTo>
                <a:lnTo>
                  <a:pt x="464" y="27"/>
                </a:lnTo>
                <a:lnTo>
                  <a:pt x="460" y="32"/>
                </a:lnTo>
                <a:lnTo>
                  <a:pt x="456" y="35"/>
                </a:lnTo>
                <a:lnTo>
                  <a:pt x="451" y="39"/>
                </a:lnTo>
                <a:lnTo>
                  <a:pt x="446" y="41"/>
                </a:lnTo>
                <a:lnTo>
                  <a:pt x="440" y="46"/>
                </a:lnTo>
                <a:lnTo>
                  <a:pt x="435" y="52"/>
                </a:lnTo>
                <a:lnTo>
                  <a:pt x="431" y="58"/>
                </a:lnTo>
                <a:lnTo>
                  <a:pt x="427" y="64"/>
                </a:lnTo>
                <a:lnTo>
                  <a:pt x="423" y="70"/>
                </a:lnTo>
                <a:lnTo>
                  <a:pt x="419" y="75"/>
                </a:lnTo>
                <a:lnTo>
                  <a:pt x="414" y="80"/>
                </a:lnTo>
                <a:lnTo>
                  <a:pt x="411" y="85"/>
                </a:lnTo>
                <a:lnTo>
                  <a:pt x="407" y="91"/>
                </a:lnTo>
                <a:lnTo>
                  <a:pt x="405" y="96"/>
                </a:lnTo>
                <a:lnTo>
                  <a:pt x="402" y="102"/>
                </a:lnTo>
                <a:lnTo>
                  <a:pt x="401" y="108"/>
                </a:lnTo>
                <a:lnTo>
                  <a:pt x="399" y="112"/>
                </a:lnTo>
                <a:lnTo>
                  <a:pt x="396" y="116"/>
                </a:lnTo>
                <a:lnTo>
                  <a:pt x="393" y="120"/>
                </a:lnTo>
                <a:lnTo>
                  <a:pt x="390" y="122"/>
                </a:lnTo>
                <a:lnTo>
                  <a:pt x="387" y="126"/>
                </a:lnTo>
                <a:lnTo>
                  <a:pt x="384" y="131"/>
                </a:lnTo>
                <a:lnTo>
                  <a:pt x="383" y="135"/>
                </a:lnTo>
                <a:lnTo>
                  <a:pt x="381" y="140"/>
                </a:lnTo>
                <a:lnTo>
                  <a:pt x="377" y="145"/>
                </a:lnTo>
                <a:lnTo>
                  <a:pt x="372" y="149"/>
                </a:lnTo>
                <a:lnTo>
                  <a:pt x="367" y="152"/>
                </a:lnTo>
                <a:lnTo>
                  <a:pt x="363" y="157"/>
                </a:lnTo>
                <a:lnTo>
                  <a:pt x="359" y="162"/>
                </a:lnTo>
                <a:lnTo>
                  <a:pt x="357" y="167"/>
                </a:lnTo>
                <a:lnTo>
                  <a:pt x="354" y="172"/>
                </a:lnTo>
                <a:lnTo>
                  <a:pt x="352" y="176"/>
                </a:lnTo>
                <a:lnTo>
                  <a:pt x="348" y="180"/>
                </a:lnTo>
                <a:lnTo>
                  <a:pt x="343" y="185"/>
                </a:lnTo>
                <a:lnTo>
                  <a:pt x="340" y="190"/>
                </a:lnTo>
                <a:lnTo>
                  <a:pt x="337" y="196"/>
                </a:lnTo>
                <a:lnTo>
                  <a:pt x="335" y="201"/>
                </a:lnTo>
                <a:lnTo>
                  <a:pt x="332" y="207"/>
                </a:lnTo>
                <a:lnTo>
                  <a:pt x="330" y="211"/>
                </a:lnTo>
                <a:lnTo>
                  <a:pt x="328" y="214"/>
                </a:lnTo>
                <a:lnTo>
                  <a:pt x="325" y="217"/>
                </a:lnTo>
                <a:lnTo>
                  <a:pt x="322" y="220"/>
                </a:lnTo>
                <a:lnTo>
                  <a:pt x="319" y="224"/>
                </a:lnTo>
                <a:lnTo>
                  <a:pt x="317" y="228"/>
                </a:lnTo>
                <a:lnTo>
                  <a:pt x="314" y="233"/>
                </a:lnTo>
                <a:lnTo>
                  <a:pt x="312" y="239"/>
                </a:lnTo>
                <a:lnTo>
                  <a:pt x="310" y="243"/>
                </a:lnTo>
                <a:lnTo>
                  <a:pt x="307" y="245"/>
                </a:lnTo>
                <a:lnTo>
                  <a:pt x="304" y="246"/>
                </a:lnTo>
                <a:lnTo>
                  <a:pt x="301" y="248"/>
                </a:lnTo>
                <a:lnTo>
                  <a:pt x="297" y="249"/>
                </a:lnTo>
                <a:lnTo>
                  <a:pt x="295" y="251"/>
                </a:lnTo>
                <a:lnTo>
                  <a:pt x="291" y="255"/>
                </a:lnTo>
                <a:lnTo>
                  <a:pt x="289" y="259"/>
                </a:lnTo>
                <a:lnTo>
                  <a:pt x="287" y="260"/>
                </a:lnTo>
                <a:lnTo>
                  <a:pt x="283" y="261"/>
                </a:lnTo>
                <a:lnTo>
                  <a:pt x="277" y="261"/>
                </a:lnTo>
                <a:lnTo>
                  <a:pt x="271" y="259"/>
                </a:lnTo>
                <a:lnTo>
                  <a:pt x="266" y="255"/>
                </a:lnTo>
                <a:lnTo>
                  <a:pt x="260" y="251"/>
                </a:lnTo>
                <a:lnTo>
                  <a:pt x="254" y="246"/>
                </a:lnTo>
                <a:lnTo>
                  <a:pt x="249" y="242"/>
                </a:lnTo>
                <a:lnTo>
                  <a:pt x="246" y="237"/>
                </a:lnTo>
                <a:lnTo>
                  <a:pt x="237" y="226"/>
                </a:lnTo>
                <a:lnTo>
                  <a:pt x="230" y="215"/>
                </a:lnTo>
                <a:lnTo>
                  <a:pt x="224" y="205"/>
                </a:lnTo>
                <a:lnTo>
                  <a:pt x="215" y="196"/>
                </a:lnTo>
                <a:lnTo>
                  <a:pt x="208" y="189"/>
                </a:lnTo>
                <a:lnTo>
                  <a:pt x="199" y="182"/>
                </a:lnTo>
                <a:lnTo>
                  <a:pt x="189" y="176"/>
                </a:lnTo>
                <a:lnTo>
                  <a:pt x="178" y="172"/>
                </a:lnTo>
                <a:lnTo>
                  <a:pt x="166" y="167"/>
                </a:lnTo>
                <a:lnTo>
                  <a:pt x="155" y="161"/>
                </a:lnTo>
                <a:lnTo>
                  <a:pt x="131" y="150"/>
                </a:lnTo>
                <a:lnTo>
                  <a:pt x="107" y="139"/>
                </a:lnTo>
                <a:lnTo>
                  <a:pt x="95" y="133"/>
                </a:lnTo>
                <a:lnTo>
                  <a:pt x="82" y="127"/>
                </a:lnTo>
                <a:lnTo>
                  <a:pt x="69" y="121"/>
                </a:lnTo>
                <a:lnTo>
                  <a:pt x="59" y="114"/>
                </a:lnTo>
                <a:lnTo>
                  <a:pt x="48" y="106"/>
                </a:lnTo>
                <a:lnTo>
                  <a:pt x="39" y="98"/>
                </a:lnTo>
                <a:lnTo>
                  <a:pt x="30" y="91"/>
                </a:lnTo>
                <a:lnTo>
                  <a:pt x="21" y="82"/>
                </a:lnTo>
                <a:lnTo>
                  <a:pt x="14" y="77"/>
                </a:lnTo>
                <a:lnTo>
                  <a:pt x="7" y="71"/>
                </a:lnTo>
                <a:lnTo>
                  <a:pt x="0" y="68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848" name="Freeform 280"/>
          <p:cNvSpPr>
            <a:spLocks/>
          </p:cNvSpPr>
          <p:nvPr/>
        </p:nvSpPr>
        <p:spPr bwMode="auto">
          <a:xfrm>
            <a:off x="3952875" y="3558887"/>
            <a:ext cx="56284" cy="62057"/>
          </a:xfrm>
          <a:custGeom>
            <a:avLst/>
            <a:gdLst>
              <a:gd name="T0" fmla="*/ 0 w 140"/>
              <a:gd name="T1" fmla="*/ 167 h 167"/>
              <a:gd name="T2" fmla="*/ 0 w 140"/>
              <a:gd name="T3" fmla="*/ 166 h 167"/>
              <a:gd name="T4" fmla="*/ 2 w 140"/>
              <a:gd name="T5" fmla="*/ 166 h 167"/>
              <a:gd name="T6" fmla="*/ 2 w 140"/>
              <a:gd name="T7" fmla="*/ 165 h 167"/>
              <a:gd name="T8" fmla="*/ 9 w 140"/>
              <a:gd name="T9" fmla="*/ 159 h 167"/>
              <a:gd name="T10" fmla="*/ 19 w 140"/>
              <a:gd name="T11" fmla="*/ 150 h 167"/>
              <a:gd name="T12" fmla="*/ 27 w 140"/>
              <a:gd name="T13" fmla="*/ 142 h 167"/>
              <a:gd name="T14" fmla="*/ 35 w 140"/>
              <a:gd name="T15" fmla="*/ 133 h 167"/>
              <a:gd name="T16" fmla="*/ 43 w 140"/>
              <a:gd name="T17" fmla="*/ 124 h 167"/>
              <a:gd name="T18" fmla="*/ 50 w 140"/>
              <a:gd name="T19" fmla="*/ 114 h 167"/>
              <a:gd name="T20" fmla="*/ 56 w 140"/>
              <a:gd name="T21" fmla="*/ 104 h 167"/>
              <a:gd name="T22" fmla="*/ 61 w 140"/>
              <a:gd name="T23" fmla="*/ 96 h 167"/>
              <a:gd name="T24" fmla="*/ 66 w 140"/>
              <a:gd name="T25" fmla="*/ 86 h 167"/>
              <a:gd name="T26" fmla="*/ 70 w 140"/>
              <a:gd name="T27" fmla="*/ 76 h 167"/>
              <a:gd name="T28" fmla="*/ 76 w 140"/>
              <a:gd name="T29" fmla="*/ 68 h 167"/>
              <a:gd name="T30" fmla="*/ 81 w 140"/>
              <a:gd name="T31" fmla="*/ 61 h 167"/>
              <a:gd name="T32" fmla="*/ 89 w 140"/>
              <a:gd name="T33" fmla="*/ 54 h 167"/>
              <a:gd name="T34" fmla="*/ 96 w 140"/>
              <a:gd name="T35" fmla="*/ 49 h 167"/>
              <a:gd name="T36" fmla="*/ 104 w 140"/>
              <a:gd name="T37" fmla="*/ 44 h 167"/>
              <a:gd name="T38" fmla="*/ 111 w 140"/>
              <a:gd name="T39" fmla="*/ 38 h 167"/>
              <a:gd name="T40" fmla="*/ 119 w 140"/>
              <a:gd name="T41" fmla="*/ 32 h 167"/>
              <a:gd name="T42" fmla="*/ 124 w 140"/>
              <a:gd name="T43" fmla="*/ 26 h 167"/>
              <a:gd name="T44" fmla="*/ 127 w 140"/>
              <a:gd name="T45" fmla="*/ 19 h 167"/>
              <a:gd name="T46" fmla="*/ 130 w 140"/>
              <a:gd name="T47" fmla="*/ 11 h 167"/>
              <a:gd name="T48" fmla="*/ 134 w 140"/>
              <a:gd name="T49" fmla="*/ 4 h 167"/>
              <a:gd name="T50" fmla="*/ 136 w 140"/>
              <a:gd name="T51" fmla="*/ 3 h 167"/>
              <a:gd name="T52" fmla="*/ 137 w 140"/>
              <a:gd name="T53" fmla="*/ 2 h 167"/>
              <a:gd name="T54" fmla="*/ 139 w 140"/>
              <a:gd name="T55" fmla="*/ 0 h 167"/>
              <a:gd name="T56" fmla="*/ 140 w 140"/>
              <a:gd name="T57" fmla="*/ 0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40" h="167">
                <a:moveTo>
                  <a:pt x="0" y="167"/>
                </a:moveTo>
                <a:lnTo>
                  <a:pt x="0" y="166"/>
                </a:lnTo>
                <a:lnTo>
                  <a:pt x="2" y="166"/>
                </a:lnTo>
                <a:lnTo>
                  <a:pt x="2" y="165"/>
                </a:lnTo>
                <a:lnTo>
                  <a:pt x="9" y="159"/>
                </a:lnTo>
                <a:lnTo>
                  <a:pt x="19" y="150"/>
                </a:lnTo>
                <a:lnTo>
                  <a:pt x="27" y="142"/>
                </a:lnTo>
                <a:lnTo>
                  <a:pt x="35" y="133"/>
                </a:lnTo>
                <a:lnTo>
                  <a:pt x="43" y="124"/>
                </a:lnTo>
                <a:lnTo>
                  <a:pt x="50" y="114"/>
                </a:lnTo>
                <a:lnTo>
                  <a:pt x="56" y="104"/>
                </a:lnTo>
                <a:lnTo>
                  <a:pt x="61" y="96"/>
                </a:lnTo>
                <a:lnTo>
                  <a:pt x="66" y="86"/>
                </a:lnTo>
                <a:lnTo>
                  <a:pt x="70" y="76"/>
                </a:lnTo>
                <a:lnTo>
                  <a:pt x="76" y="68"/>
                </a:lnTo>
                <a:lnTo>
                  <a:pt x="81" y="61"/>
                </a:lnTo>
                <a:lnTo>
                  <a:pt x="89" y="54"/>
                </a:lnTo>
                <a:lnTo>
                  <a:pt x="96" y="49"/>
                </a:lnTo>
                <a:lnTo>
                  <a:pt x="104" y="44"/>
                </a:lnTo>
                <a:lnTo>
                  <a:pt x="111" y="38"/>
                </a:lnTo>
                <a:lnTo>
                  <a:pt x="119" y="32"/>
                </a:lnTo>
                <a:lnTo>
                  <a:pt x="124" y="26"/>
                </a:lnTo>
                <a:lnTo>
                  <a:pt x="127" y="19"/>
                </a:lnTo>
                <a:lnTo>
                  <a:pt x="130" y="11"/>
                </a:lnTo>
                <a:lnTo>
                  <a:pt x="134" y="4"/>
                </a:lnTo>
                <a:lnTo>
                  <a:pt x="136" y="3"/>
                </a:lnTo>
                <a:lnTo>
                  <a:pt x="137" y="2"/>
                </a:lnTo>
                <a:lnTo>
                  <a:pt x="139" y="0"/>
                </a:lnTo>
                <a:lnTo>
                  <a:pt x="140" y="0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849" name="Freeform 281"/>
          <p:cNvSpPr>
            <a:spLocks/>
          </p:cNvSpPr>
          <p:nvPr/>
        </p:nvSpPr>
        <p:spPr bwMode="auto">
          <a:xfrm>
            <a:off x="3925455" y="3566103"/>
            <a:ext cx="30307" cy="33193"/>
          </a:xfrm>
          <a:custGeom>
            <a:avLst/>
            <a:gdLst>
              <a:gd name="T0" fmla="*/ 0 w 75"/>
              <a:gd name="T1" fmla="*/ 89 h 89"/>
              <a:gd name="T2" fmla="*/ 8 w 75"/>
              <a:gd name="T3" fmla="*/ 80 h 89"/>
              <a:gd name="T4" fmla="*/ 17 w 75"/>
              <a:gd name="T5" fmla="*/ 70 h 89"/>
              <a:gd name="T6" fmla="*/ 25 w 75"/>
              <a:gd name="T7" fmla="*/ 61 h 89"/>
              <a:gd name="T8" fmla="*/ 37 w 75"/>
              <a:gd name="T9" fmla="*/ 44 h 89"/>
              <a:gd name="T10" fmla="*/ 50 w 75"/>
              <a:gd name="T11" fmla="*/ 28 h 89"/>
              <a:gd name="T12" fmla="*/ 58 w 75"/>
              <a:gd name="T13" fmla="*/ 18 h 89"/>
              <a:gd name="T14" fmla="*/ 66 w 75"/>
              <a:gd name="T15" fmla="*/ 9 h 89"/>
              <a:gd name="T16" fmla="*/ 75 w 75"/>
              <a:gd name="T17" fmla="*/ 0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5" h="89">
                <a:moveTo>
                  <a:pt x="0" y="89"/>
                </a:moveTo>
                <a:lnTo>
                  <a:pt x="8" y="80"/>
                </a:lnTo>
                <a:lnTo>
                  <a:pt x="17" y="70"/>
                </a:lnTo>
                <a:lnTo>
                  <a:pt x="25" y="61"/>
                </a:lnTo>
                <a:lnTo>
                  <a:pt x="37" y="44"/>
                </a:lnTo>
                <a:lnTo>
                  <a:pt x="50" y="28"/>
                </a:lnTo>
                <a:lnTo>
                  <a:pt x="58" y="18"/>
                </a:lnTo>
                <a:lnTo>
                  <a:pt x="66" y="9"/>
                </a:lnTo>
                <a:lnTo>
                  <a:pt x="75" y="0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850" name="Freeform 282"/>
          <p:cNvSpPr>
            <a:spLocks/>
          </p:cNvSpPr>
          <p:nvPr/>
        </p:nvSpPr>
        <p:spPr bwMode="auto">
          <a:xfrm>
            <a:off x="3994727" y="3626717"/>
            <a:ext cx="1444" cy="1443"/>
          </a:xfrm>
          <a:custGeom>
            <a:avLst/>
            <a:gdLst>
              <a:gd name="T0" fmla="*/ 3 w 3"/>
              <a:gd name="T1" fmla="*/ 0 h 1"/>
              <a:gd name="T2" fmla="*/ 1 w 3"/>
              <a:gd name="T3" fmla="*/ 1 h 1"/>
              <a:gd name="T4" fmla="*/ 0 w 3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1">
                <a:moveTo>
                  <a:pt x="3" y="0"/>
                </a:moveTo>
                <a:lnTo>
                  <a:pt x="1" y="1"/>
                </a:lnTo>
                <a:lnTo>
                  <a:pt x="0" y="1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851" name="Freeform 283"/>
          <p:cNvSpPr>
            <a:spLocks/>
          </p:cNvSpPr>
          <p:nvPr/>
        </p:nvSpPr>
        <p:spPr bwMode="auto">
          <a:xfrm>
            <a:off x="4224194" y="3561773"/>
            <a:ext cx="63500" cy="56285"/>
          </a:xfrm>
          <a:custGeom>
            <a:avLst/>
            <a:gdLst>
              <a:gd name="T0" fmla="*/ 0 w 157"/>
              <a:gd name="T1" fmla="*/ 0 h 148"/>
              <a:gd name="T2" fmla="*/ 14 w 157"/>
              <a:gd name="T3" fmla="*/ 7 h 148"/>
              <a:gd name="T4" fmla="*/ 25 w 157"/>
              <a:gd name="T5" fmla="*/ 14 h 148"/>
              <a:gd name="T6" fmla="*/ 35 w 157"/>
              <a:gd name="T7" fmla="*/ 23 h 148"/>
              <a:gd name="T8" fmla="*/ 44 w 157"/>
              <a:gd name="T9" fmla="*/ 31 h 148"/>
              <a:gd name="T10" fmla="*/ 52 w 157"/>
              <a:gd name="T11" fmla="*/ 40 h 148"/>
              <a:gd name="T12" fmla="*/ 60 w 157"/>
              <a:gd name="T13" fmla="*/ 49 h 148"/>
              <a:gd name="T14" fmla="*/ 70 w 157"/>
              <a:gd name="T15" fmla="*/ 64 h 148"/>
              <a:gd name="T16" fmla="*/ 80 w 157"/>
              <a:gd name="T17" fmla="*/ 80 h 148"/>
              <a:gd name="T18" fmla="*/ 90 w 157"/>
              <a:gd name="T19" fmla="*/ 94 h 148"/>
              <a:gd name="T20" fmla="*/ 101 w 157"/>
              <a:gd name="T21" fmla="*/ 107 h 148"/>
              <a:gd name="T22" fmla="*/ 108 w 157"/>
              <a:gd name="T23" fmla="*/ 116 h 148"/>
              <a:gd name="T24" fmla="*/ 116 w 157"/>
              <a:gd name="T25" fmla="*/ 124 h 148"/>
              <a:gd name="T26" fmla="*/ 125 w 157"/>
              <a:gd name="T27" fmla="*/ 131 h 148"/>
              <a:gd name="T28" fmla="*/ 134 w 157"/>
              <a:gd name="T29" fmla="*/ 137 h 148"/>
              <a:gd name="T30" fmla="*/ 145 w 157"/>
              <a:gd name="T31" fmla="*/ 144 h 148"/>
              <a:gd name="T32" fmla="*/ 157 w 157"/>
              <a:gd name="T33" fmla="*/ 148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57" h="148">
                <a:moveTo>
                  <a:pt x="0" y="0"/>
                </a:moveTo>
                <a:lnTo>
                  <a:pt x="14" y="7"/>
                </a:lnTo>
                <a:lnTo>
                  <a:pt x="25" y="14"/>
                </a:lnTo>
                <a:lnTo>
                  <a:pt x="35" y="23"/>
                </a:lnTo>
                <a:lnTo>
                  <a:pt x="44" y="31"/>
                </a:lnTo>
                <a:lnTo>
                  <a:pt x="52" y="40"/>
                </a:lnTo>
                <a:lnTo>
                  <a:pt x="60" y="49"/>
                </a:lnTo>
                <a:lnTo>
                  <a:pt x="70" y="64"/>
                </a:lnTo>
                <a:lnTo>
                  <a:pt x="80" y="80"/>
                </a:lnTo>
                <a:lnTo>
                  <a:pt x="90" y="94"/>
                </a:lnTo>
                <a:lnTo>
                  <a:pt x="101" y="107"/>
                </a:lnTo>
                <a:lnTo>
                  <a:pt x="108" y="116"/>
                </a:lnTo>
                <a:lnTo>
                  <a:pt x="116" y="124"/>
                </a:lnTo>
                <a:lnTo>
                  <a:pt x="125" y="131"/>
                </a:lnTo>
                <a:lnTo>
                  <a:pt x="134" y="137"/>
                </a:lnTo>
                <a:lnTo>
                  <a:pt x="145" y="144"/>
                </a:lnTo>
                <a:lnTo>
                  <a:pt x="157" y="148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852" name="Freeform 284"/>
          <p:cNvSpPr>
            <a:spLocks/>
          </p:cNvSpPr>
          <p:nvPr/>
        </p:nvSpPr>
        <p:spPr bwMode="auto">
          <a:xfrm>
            <a:off x="4186671" y="3597853"/>
            <a:ext cx="28864" cy="31750"/>
          </a:xfrm>
          <a:custGeom>
            <a:avLst/>
            <a:gdLst>
              <a:gd name="T0" fmla="*/ 2 w 72"/>
              <a:gd name="T1" fmla="*/ 0 h 79"/>
              <a:gd name="T2" fmla="*/ 0 w 72"/>
              <a:gd name="T3" fmla="*/ 4 h 79"/>
              <a:gd name="T4" fmla="*/ 0 w 72"/>
              <a:gd name="T5" fmla="*/ 8 h 79"/>
              <a:gd name="T6" fmla="*/ 0 w 72"/>
              <a:gd name="T7" fmla="*/ 12 h 79"/>
              <a:gd name="T8" fmla="*/ 1 w 72"/>
              <a:gd name="T9" fmla="*/ 15 h 79"/>
              <a:gd name="T10" fmla="*/ 2 w 72"/>
              <a:gd name="T11" fmla="*/ 18 h 79"/>
              <a:gd name="T12" fmla="*/ 7 w 72"/>
              <a:gd name="T13" fmla="*/ 24 h 79"/>
              <a:gd name="T14" fmla="*/ 14 w 72"/>
              <a:gd name="T15" fmla="*/ 27 h 79"/>
              <a:gd name="T16" fmla="*/ 21 w 72"/>
              <a:gd name="T17" fmla="*/ 32 h 79"/>
              <a:gd name="T18" fmla="*/ 28 w 72"/>
              <a:gd name="T19" fmla="*/ 37 h 79"/>
              <a:gd name="T20" fmla="*/ 36 w 72"/>
              <a:gd name="T21" fmla="*/ 41 h 79"/>
              <a:gd name="T22" fmla="*/ 44 w 72"/>
              <a:gd name="T23" fmla="*/ 47 h 79"/>
              <a:gd name="T24" fmla="*/ 50 w 72"/>
              <a:gd name="T25" fmla="*/ 53 h 79"/>
              <a:gd name="T26" fmla="*/ 56 w 72"/>
              <a:gd name="T27" fmla="*/ 59 h 79"/>
              <a:gd name="T28" fmla="*/ 62 w 72"/>
              <a:gd name="T29" fmla="*/ 66 h 79"/>
              <a:gd name="T30" fmla="*/ 67 w 72"/>
              <a:gd name="T31" fmla="*/ 72 h 79"/>
              <a:gd name="T32" fmla="*/ 72 w 72"/>
              <a:gd name="T33" fmla="*/ 79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2" h="79">
                <a:moveTo>
                  <a:pt x="2" y="0"/>
                </a:moveTo>
                <a:lnTo>
                  <a:pt x="0" y="4"/>
                </a:lnTo>
                <a:lnTo>
                  <a:pt x="0" y="8"/>
                </a:lnTo>
                <a:lnTo>
                  <a:pt x="0" y="12"/>
                </a:lnTo>
                <a:lnTo>
                  <a:pt x="1" y="15"/>
                </a:lnTo>
                <a:lnTo>
                  <a:pt x="2" y="18"/>
                </a:lnTo>
                <a:lnTo>
                  <a:pt x="7" y="24"/>
                </a:lnTo>
                <a:lnTo>
                  <a:pt x="14" y="27"/>
                </a:lnTo>
                <a:lnTo>
                  <a:pt x="21" y="32"/>
                </a:lnTo>
                <a:lnTo>
                  <a:pt x="28" y="37"/>
                </a:lnTo>
                <a:lnTo>
                  <a:pt x="36" y="41"/>
                </a:lnTo>
                <a:lnTo>
                  <a:pt x="44" y="47"/>
                </a:lnTo>
                <a:lnTo>
                  <a:pt x="50" y="53"/>
                </a:lnTo>
                <a:lnTo>
                  <a:pt x="56" y="59"/>
                </a:lnTo>
                <a:lnTo>
                  <a:pt x="62" y="66"/>
                </a:lnTo>
                <a:lnTo>
                  <a:pt x="67" y="72"/>
                </a:lnTo>
                <a:lnTo>
                  <a:pt x="72" y="79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853" name="Freeform 285"/>
          <p:cNvSpPr>
            <a:spLocks/>
          </p:cNvSpPr>
          <p:nvPr/>
        </p:nvSpPr>
        <p:spPr bwMode="auto">
          <a:xfrm>
            <a:off x="4038023" y="3560330"/>
            <a:ext cx="66386" cy="60614"/>
          </a:xfrm>
          <a:custGeom>
            <a:avLst/>
            <a:gdLst>
              <a:gd name="T0" fmla="*/ 11 w 162"/>
              <a:gd name="T1" fmla="*/ 0 h 162"/>
              <a:gd name="T2" fmla="*/ 6 w 162"/>
              <a:gd name="T3" fmla="*/ 5 h 162"/>
              <a:gd name="T4" fmla="*/ 4 w 162"/>
              <a:gd name="T5" fmla="*/ 11 h 162"/>
              <a:gd name="T6" fmla="*/ 2 w 162"/>
              <a:gd name="T7" fmla="*/ 16 h 162"/>
              <a:gd name="T8" fmla="*/ 0 w 162"/>
              <a:gd name="T9" fmla="*/ 21 h 162"/>
              <a:gd name="T10" fmla="*/ 0 w 162"/>
              <a:gd name="T11" fmla="*/ 25 h 162"/>
              <a:gd name="T12" fmla="*/ 2 w 162"/>
              <a:gd name="T13" fmla="*/ 30 h 162"/>
              <a:gd name="T14" fmla="*/ 5 w 162"/>
              <a:gd name="T15" fmla="*/ 36 h 162"/>
              <a:gd name="T16" fmla="*/ 10 w 162"/>
              <a:gd name="T17" fmla="*/ 42 h 162"/>
              <a:gd name="T18" fmla="*/ 17 w 162"/>
              <a:gd name="T19" fmla="*/ 48 h 162"/>
              <a:gd name="T20" fmla="*/ 25 w 162"/>
              <a:gd name="T21" fmla="*/ 53 h 162"/>
              <a:gd name="T22" fmla="*/ 33 w 162"/>
              <a:gd name="T23" fmla="*/ 58 h 162"/>
              <a:gd name="T24" fmla="*/ 43 w 162"/>
              <a:gd name="T25" fmla="*/ 63 h 162"/>
              <a:gd name="T26" fmla="*/ 52 w 162"/>
              <a:gd name="T27" fmla="*/ 68 h 162"/>
              <a:gd name="T28" fmla="*/ 61 w 162"/>
              <a:gd name="T29" fmla="*/ 72 h 162"/>
              <a:gd name="T30" fmla="*/ 69 w 162"/>
              <a:gd name="T31" fmla="*/ 79 h 162"/>
              <a:gd name="T32" fmla="*/ 82 w 162"/>
              <a:gd name="T33" fmla="*/ 87 h 162"/>
              <a:gd name="T34" fmla="*/ 96 w 162"/>
              <a:gd name="T35" fmla="*/ 97 h 162"/>
              <a:gd name="T36" fmla="*/ 108 w 162"/>
              <a:gd name="T37" fmla="*/ 106 h 162"/>
              <a:gd name="T38" fmla="*/ 120 w 162"/>
              <a:gd name="T39" fmla="*/ 116 h 162"/>
              <a:gd name="T40" fmla="*/ 131 w 162"/>
              <a:gd name="T41" fmla="*/ 127 h 162"/>
              <a:gd name="T42" fmla="*/ 140 w 162"/>
              <a:gd name="T43" fmla="*/ 138 h 162"/>
              <a:gd name="T44" fmla="*/ 151 w 162"/>
              <a:gd name="T45" fmla="*/ 150 h 162"/>
              <a:gd name="T46" fmla="*/ 162 w 162"/>
              <a:gd name="T47" fmla="*/ 162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62" h="162">
                <a:moveTo>
                  <a:pt x="11" y="0"/>
                </a:moveTo>
                <a:lnTo>
                  <a:pt x="6" y="5"/>
                </a:lnTo>
                <a:lnTo>
                  <a:pt x="4" y="11"/>
                </a:lnTo>
                <a:lnTo>
                  <a:pt x="2" y="16"/>
                </a:lnTo>
                <a:lnTo>
                  <a:pt x="0" y="21"/>
                </a:lnTo>
                <a:lnTo>
                  <a:pt x="0" y="25"/>
                </a:lnTo>
                <a:lnTo>
                  <a:pt x="2" y="30"/>
                </a:lnTo>
                <a:lnTo>
                  <a:pt x="5" y="36"/>
                </a:lnTo>
                <a:lnTo>
                  <a:pt x="10" y="42"/>
                </a:lnTo>
                <a:lnTo>
                  <a:pt x="17" y="48"/>
                </a:lnTo>
                <a:lnTo>
                  <a:pt x="25" y="53"/>
                </a:lnTo>
                <a:lnTo>
                  <a:pt x="33" y="58"/>
                </a:lnTo>
                <a:lnTo>
                  <a:pt x="43" y="63"/>
                </a:lnTo>
                <a:lnTo>
                  <a:pt x="52" y="68"/>
                </a:lnTo>
                <a:lnTo>
                  <a:pt x="61" y="72"/>
                </a:lnTo>
                <a:lnTo>
                  <a:pt x="69" y="79"/>
                </a:lnTo>
                <a:lnTo>
                  <a:pt x="82" y="87"/>
                </a:lnTo>
                <a:lnTo>
                  <a:pt x="96" y="97"/>
                </a:lnTo>
                <a:lnTo>
                  <a:pt x="108" y="106"/>
                </a:lnTo>
                <a:lnTo>
                  <a:pt x="120" y="116"/>
                </a:lnTo>
                <a:lnTo>
                  <a:pt x="131" y="127"/>
                </a:lnTo>
                <a:lnTo>
                  <a:pt x="140" y="138"/>
                </a:lnTo>
                <a:lnTo>
                  <a:pt x="151" y="150"/>
                </a:lnTo>
                <a:lnTo>
                  <a:pt x="162" y="162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854" name="Freeform 286"/>
          <p:cNvSpPr>
            <a:spLocks/>
          </p:cNvSpPr>
          <p:nvPr/>
        </p:nvSpPr>
        <p:spPr bwMode="auto">
          <a:xfrm>
            <a:off x="4017819" y="3593523"/>
            <a:ext cx="50512" cy="41853"/>
          </a:xfrm>
          <a:custGeom>
            <a:avLst/>
            <a:gdLst>
              <a:gd name="T0" fmla="*/ 0 w 126"/>
              <a:gd name="T1" fmla="*/ 0 h 110"/>
              <a:gd name="T2" fmla="*/ 4 w 126"/>
              <a:gd name="T3" fmla="*/ 10 h 110"/>
              <a:gd name="T4" fmla="*/ 10 w 126"/>
              <a:gd name="T5" fmla="*/ 21 h 110"/>
              <a:gd name="T6" fmla="*/ 18 w 126"/>
              <a:gd name="T7" fmla="*/ 29 h 110"/>
              <a:gd name="T8" fmla="*/ 25 w 126"/>
              <a:gd name="T9" fmla="*/ 39 h 110"/>
              <a:gd name="T10" fmla="*/ 33 w 126"/>
              <a:gd name="T11" fmla="*/ 47 h 110"/>
              <a:gd name="T12" fmla="*/ 44 w 126"/>
              <a:gd name="T13" fmla="*/ 58 h 110"/>
              <a:gd name="T14" fmla="*/ 56 w 126"/>
              <a:gd name="T15" fmla="*/ 69 h 110"/>
              <a:gd name="T16" fmla="*/ 68 w 126"/>
              <a:gd name="T17" fmla="*/ 78 h 110"/>
              <a:gd name="T18" fmla="*/ 80 w 126"/>
              <a:gd name="T19" fmla="*/ 86 h 110"/>
              <a:gd name="T20" fmla="*/ 92 w 126"/>
              <a:gd name="T21" fmla="*/ 93 h 110"/>
              <a:gd name="T22" fmla="*/ 104 w 126"/>
              <a:gd name="T23" fmla="*/ 101 h 110"/>
              <a:gd name="T24" fmla="*/ 115 w 126"/>
              <a:gd name="T25" fmla="*/ 105 h 110"/>
              <a:gd name="T26" fmla="*/ 126 w 126"/>
              <a:gd name="T27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6" h="110">
                <a:moveTo>
                  <a:pt x="0" y="0"/>
                </a:moveTo>
                <a:lnTo>
                  <a:pt x="4" y="10"/>
                </a:lnTo>
                <a:lnTo>
                  <a:pt x="10" y="21"/>
                </a:lnTo>
                <a:lnTo>
                  <a:pt x="18" y="29"/>
                </a:lnTo>
                <a:lnTo>
                  <a:pt x="25" y="39"/>
                </a:lnTo>
                <a:lnTo>
                  <a:pt x="33" y="47"/>
                </a:lnTo>
                <a:lnTo>
                  <a:pt x="44" y="58"/>
                </a:lnTo>
                <a:lnTo>
                  <a:pt x="56" y="69"/>
                </a:lnTo>
                <a:lnTo>
                  <a:pt x="68" y="78"/>
                </a:lnTo>
                <a:lnTo>
                  <a:pt x="80" y="86"/>
                </a:lnTo>
                <a:lnTo>
                  <a:pt x="92" y="93"/>
                </a:lnTo>
                <a:lnTo>
                  <a:pt x="104" y="101"/>
                </a:lnTo>
                <a:lnTo>
                  <a:pt x="115" y="105"/>
                </a:lnTo>
                <a:lnTo>
                  <a:pt x="126" y="110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855" name="Freeform 287"/>
          <p:cNvSpPr>
            <a:spLocks/>
          </p:cNvSpPr>
          <p:nvPr/>
        </p:nvSpPr>
        <p:spPr bwMode="auto">
          <a:xfrm>
            <a:off x="4203990" y="3580535"/>
            <a:ext cx="31750" cy="30306"/>
          </a:xfrm>
          <a:custGeom>
            <a:avLst/>
            <a:gdLst>
              <a:gd name="T0" fmla="*/ 0 w 80"/>
              <a:gd name="T1" fmla="*/ 0 h 77"/>
              <a:gd name="T2" fmla="*/ 4 w 80"/>
              <a:gd name="T3" fmla="*/ 6 h 77"/>
              <a:gd name="T4" fmla="*/ 9 w 80"/>
              <a:gd name="T5" fmla="*/ 10 h 77"/>
              <a:gd name="T6" fmla="*/ 14 w 80"/>
              <a:gd name="T7" fmla="*/ 15 h 77"/>
              <a:gd name="T8" fmla="*/ 20 w 80"/>
              <a:gd name="T9" fmla="*/ 20 h 77"/>
              <a:gd name="T10" fmla="*/ 26 w 80"/>
              <a:gd name="T11" fmla="*/ 25 h 77"/>
              <a:gd name="T12" fmla="*/ 35 w 80"/>
              <a:gd name="T13" fmla="*/ 31 h 77"/>
              <a:gd name="T14" fmla="*/ 46 w 80"/>
              <a:gd name="T15" fmla="*/ 38 h 77"/>
              <a:gd name="T16" fmla="*/ 57 w 80"/>
              <a:gd name="T17" fmla="*/ 47 h 77"/>
              <a:gd name="T18" fmla="*/ 63 w 80"/>
              <a:gd name="T19" fmla="*/ 51 h 77"/>
              <a:gd name="T20" fmla="*/ 68 w 80"/>
              <a:gd name="T21" fmla="*/ 56 h 77"/>
              <a:gd name="T22" fmla="*/ 73 w 80"/>
              <a:gd name="T23" fmla="*/ 62 h 77"/>
              <a:gd name="T24" fmla="*/ 76 w 80"/>
              <a:gd name="T25" fmla="*/ 70 h 77"/>
              <a:gd name="T26" fmla="*/ 80 w 80"/>
              <a:gd name="T27" fmla="*/ 77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0" h="77">
                <a:moveTo>
                  <a:pt x="0" y="0"/>
                </a:moveTo>
                <a:lnTo>
                  <a:pt x="4" y="6"/>
                </a:lnTo>
                <a:lnTo>
                  <a:pt x="9" y="10"/>
                </a:lnTo>
                <a:lnTo>
                  <a:pt x="14" y="15"/>
                </a:lnTo>
                <a:lnTo>
                  <a:pt x="20" y="20"/>
                </a:lnTo>
                <a:lnTo>
                  <a:pt x="26" y="25"/>
                </a:lnTo>
                <a:lnTo>
                  <a:pt x="35" y="31"/>
                </a:lnTo>
                <a:lnTo>
                  <a:pt x="46" y="38"/>
                </a:lnTo>
                <a:lnTo>
                  <a:pt x="57" y="47"/>
                </a:lnTo>
                <a:lnTo>
                  <a:pt x="63" y="51"/>
                </a:lnTo>
                <a:lnTo>
                  <a:pt x="68" y="56"/>
                </a:lnTo>
                <a:lnTo>
                  <a:pt x="73" y="62"/>
                </a:lnTo>
                <a:lnTo>
                  <a:pt x="76" y="70"/>
                </a:lnTo>
                <a:lnTo>
                  <a:pt x="80" y="77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856" name="Freeform 288"/>
          <p:cNvSpPr>
            <a:spLocks/>
          </p:cNvSpPr>
          <p:nvPr/>
        </p:nvSpPr>
        <p:spPr bwMode="auto">
          <a:xfrm>
            <a:off x="3893705" y="3571876"/>
            <a:ext cx="20205" cy="18761"/>
          </a:xfrm>
          <a:custGeom>
            <a:avLst/>
            <a:gdLst>
              <a:gd name="T0" fmla="*/ 0 w 48"/>
              <a:gd name="T1" fmla="*/ 47 h 47"/>
              <a:gd name="T2" fmla="*/ 0 w 48"/>
              <a:gd name="T3" fmla="*/ 42 h 47"/>
              <a:gd name="T4" fmla="*/ 1 w 48"/>
              <a:gd name="T5" fmla="*/ 39 h 47"/>
              <a:gd name="T6" fmla="*/ 4 w 48"/>
              <a:gd name="T7" fmla="*/ 35 h 47"/>
              <a:gd name="T8" fmla="*/ 6 w 48"/>
              <a:gd name="T9" fmla="*/ 30 h 47"/>
              <a:gd name="T10" fmla="*/ 10 w 48"/>
              <a:gd name="T11" fmla="*/ 27 h 47"/>
              <a:gd name="T12" fmla="*/ 13 w 48"/>
              <a:gd name="T13" fmla="*/ 23 h 47"/>
              <a:gd name="T14" fmla="*/ 17 w 48"/>
              <a:gd name="T15" fmla="*/ 18 h 47"/>
              <a:gd name="T16" fmla="*/ 22 w 48"/>
              <a:gd name="T17" fmla="*/ 15 h 47"/>
              <a:gd name="T18" fmla="*/ 30 w 48"/>
              <a:gd name="T19" fmla="*/ 10 h 47"/>
              <a:gd name="T20" fmla="*/ 39 w 48"/>
              <a:gd name="T21" fmla="*/ 5 h 47"/>
              <a:gd name="T22" fmla="*/ 48 w 48"/>
              <a:gd name="T23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8" h="47">
                <a:moveTo>
                  <a:pt x="0" y="47"/>
                </a:moveTo>
                <a:lnTo>
                  <a:pt x="0" y="42"/>
                </a:lnTo>
                <a:lnTo>
                  <a:pt x="1" y="39"/>
                </a:lnTo>
                <a:lnTo>
                  <a:pt x="4" y="35"/>
                </a:lnTo>
                <a:lnTo>
                  <a:pt x="6" y="30"/>
                </a:lnTo>
                <a:lnTo>
                  <a:pt x="10" y="27"/>
                </a:lnTo>
                <a:lnTo>
                  <a:pt x="13" y="23"/>
                </a:lnTo>
                <a:lnTo>
                  <a:pt x="17" y="18"/>
                </a:lnTo>
                <a:lnTo>
                  <a:pt x="22" y="15"/>
                </a:lnTo>
                <a:lnTo>
                  <a:pt x="30" y="10"/>
                </a:lnTo>
                <a:lnTo>
                  <a:pt x="39" y="5"/>
                </a:lnTo>
                <a:lnTo>
                  <a:pt x="48" y="0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857" name="Freeform 289"/>
          <p:cNvSpPr>
            <a:spLocks/>
          </p:cNvSpPr>
          <p:nvPr/>
        </p:nvSpPr>
        <p:spPr bwMode="auto">
          <a:xfrm>
            <a:off x="4186671" y="3558886"/>
            <a:ext cx="40409" cy="40409"/>
          </a:xfrm>
          <a:custGeom>
            <a:avLst/>
            <a:gdLst>
              <a:gd name="T0" fmla="*/ 0 w 106"/>
              <a:gd name="T1" fmla="*/ 105 h 108"/>
              <a:gd name="T2" fmla="*/ 6 w 106"/>
              <a:gd name="T3" fmla="*/ 107 h 108"/>
              <a:gd name="T4" fmla="*/ 11 w 106"/>
              <a:gd name="T5" fmla="*/ 108 h 108"/>
              <a:gd name="T6" fmla="*/ 17 w 106"/>
              <a:gd name="T7" fmla="*/ 107 h 108"/>
              <a:gd name="T8" fmla="*/ 21 w 106"/>
              <a:gd name="T9" fmla="*/ 106 h 108"/>
              <a:gd name="T10" fmla="*/ 26 w 106"/>
              <a:gd name="T11" fmla="*/ 102 h 108"/>
              <a:gd name="T12" fmla="*/ 31 w 106"/>
              <a:gd name="T13" fmla="*/ 99 h 108"/>
              <a:gd name="T14" fmla="*/ 36 w 106"/>
              <a:gd name="T15" fmla="*/ 94 h 108"/>
              <a:gd name="T16" fmla="*/ 43 w 106"/>
              <a:gd name="T17" fmla="*/ 83 h 108"/>
              <a:gd name="T18" fmla="*/ 50 w 106"/>
              <a:gd name="T19" fmla="*/ 71 h 108"/>
              <a:gd name="T20" fmla="*/ 59 w 106"/>
              <a:gd name="T21" fmla="*/ 58 h 108"/>
              <a:gd name="T22" fmla="*/ 66 w 106"/>
              <a:gd name="T23" fmla="*/ 45 h 108"/>
              <a:gd name="T24" fmla="*/ 72 w 106"/>
              <a:gd name="T25" fmla="*/ 35 h 108"/>
              <a:gd name="T26" fmla="*/ 78 w 106"/>
              <a:gd name="T27" fmla="*/ 26 h 108"/>
              <a:gd name="T28" fmla="*/ 84 w 106"/>
              <a:gd name="T29" fmla="*/ 18 h 108"/>
              <a:gd name="T30" fmla="*/ 91 w 106"/>
              <a:gd name="T31" fmla="*/ 11 h 108"/>
              <a:gd name="T32" fmla="*/ 99 w 106"/>
              <a:gd name="T33" fmla="*/ 5 h 108"/>
              <a:gd name="T34" fmla="*/ 106 w 106"/>
              <a:gd name="T35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06" h="108">
                <a:moveTo>
                  <a:pt x="0" y="105"/>
                </a:moveTo>
                <a:lnTo>
                  <a:pt x="6" y="107"/>
                </a:lnTo>
                <a:lnTo>
                  <a:pt x="11" y="108"/>
                </a:lnTo>
                <a:lnTo>
                  <a:pt x="17" y="107"/>
                </a:lnTo>
                <a:lnTo>
                  <a:pt x="21" y="106"/>
                </a:lnTo>
                <a:lnTo>
                  <a:pt x="26" y="102"/>
                </a:lnTo>
                <a:lnTo>
                  <a:pt x="31" y="99"/>
                </a:lnTo>
                <a:lnTo>
                  <a:pt x="36" y="94"/>
                </a:lnTo>
                <a:lnTo>
                  <a:pt x="43" y="83"/>
                </a:lnTo>
                <a:lnTo>
                  <a:pt x="50" y="71"/>
                </a:lnTo>
                <a:lnTo>
                  <a:pt x="59" y="58"/>
                </a:lnTo>
                <a:lnTo>
                  <a:pt x="66" y="45"/>
                </a:lnTo>
                <a:lnTo>
                  <a:pt x="72" y="35"/>
                </a:lnTo>
                <a:lnTo>
                  <a:pt x="78" y="26"/>
                </a:lnTo>
                <a:lnTo>
                  <a:pt x="84" y="18"/>
                </a:lnTo>
                <a:lnTo>
                  <a:pt x="91" y="11"/>
                </a:lnTo>
                <a:lnTo>
                  <a:pt x="99" y="5"/>
                </a:lnTo>
                <a:lnTo>
                  <a:pt x="106" y="0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858" name="Freeform 290"/>
          <p:cNvSpPr>
            <a:spLocks/>
          </p:cNvSpPr>
          <p:nvPr/>
        </p:nvSpPr>
        <p:spPr bwMode="auto">
          <a:xfrm>
            <a:off x="2830080" y="3589193"/>
            <a:ext cx="62056" cy="56284"/>
          </a:xfrm>
          <a:custGeom>
            <a:avLst/>
            <a:gdLst>
              <a:gd name="T0" fmla="*/ 0 w 157"/>
              <a:gd name="T1" fmla="*/ 0 h 148"/>
              <a:gd name="T2" fmla="*/ 12 w 157"/>
              <a:gd name="T3" fmla="*/ 8 h 148"/>
              <a:gd name="T4" fmla="*/ 24 w 157"/>
              <a:gd name="T5" fmla="*/ 15 h 148"/>
              <a:gd name="T6" fmla="*/ 34 w 157"/>
              <a:gd name="T7" fmla="*/ 22 h 148"/>
              <a:gd name="T8" fmla="*/ 44 w 157"/>
              <a:gd name="T9" fmla="*/ 32 h 148"/>
              <a:gd name="T10" fmla="*/ 52 w 157"/>
              <a:gd name="T11" fmla="*/ 40 h 148"/>
              <a:gd name="T12" fmla="*/ 59 w 157"/>
              <a:gd name="T13" fmla="*/ 50 h 148"/>
              <a:gd name="T14" fmla="*/ 70 w 157"/>
              <a:gd name="T15" fmla="*/ 64 h 148"/>
              <a:gd name="T16" fmla="*/ 80 w 157"/>
              <a:gd name="T17" fmla="*/ 80 h 148"/>
              <a:gd name="T18" fmla="*/ 90 w 157"/>
              <a:gd name="T19" fmla="*/ 94 h 148"/>
              <a:gd name="T20" fmla="*/ 100 w 157"/>
              <a:gd name="T21" fmla="*/ 108 h 148"/>
              <a:gd name="T22" fmla="*/ 108 w 157"/>
              <a:gd name="T23" fmla="*/ 116 h 148"/>
              <a:gd name="T24" fmla="*/ 116 w 157"/>
              <a:gd name="T25" fmla="*/ 125 h 148"/>
              <a:gd name="T26" fmla="*/ 125 w 157"/>
              <a:gd name="T27" fmla="*/ 132 h 148"/>
              <a:gd name="T28" fmla="*/ 134 w 157"/>
              <a:gd name="T29" fmla="*/ 138 h 148"/>
              <a:gd name="T30" fmla="*/ 145 w 157"/>
              <a:gd name="T31" fmla="*/ 144 h 148"/>
              <a:gd name="T32" fmla="*/ 157 w 157"/>
              <a:gd name="T33" fmla="*/ 148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57" h="148">
                <a:moveTo>
                  <a:pt x="0" y="0"/>
                </a:moveTo>
                <a:lnTo>
                  <a:pt x="12" y="8"/>
                </a:lnTo>
                <a:lnTo>
                  <a:pt x="24" y="15"/>
                </a:lnTo>
                <a:lnTo>
                  <a:pt x="34" y="22"/>
                </a:lnTo>
                <a:lnTo>
                  <a:pt x="44" y="32"/>
                </a:lnTo>
                <a:lnTo>
                  <a:pt x="52" y="40"/>
                </a:lnTo>
                <a:lnTo>
                  <a:pt x="59" y="50"/>
                </a:lnTo>
                <a:lnTo>
                  <a:pt x="70" y="64"/>
                </a:lnTo>
                <a:lnTo>
                  <a:pt x="80" y="80"/>
                </a:lnTo>
                <a:lnTo>
                  <a:pt x="90" y="94"/>
                </a:lnTo>
                <a:lnTo>
                  <a:pt x="100" y="108"/>
                </a:lnTo>
                <a:lnTo>
                  <a:pt x="108" y="116"/>
                </a:lnTo>
                <a:lnTo>
                  <a:pt x="116" y="125"/>
                </a:lnTo>
                <a:lnTo>
                  <a:pt x="125" y="132"/>
                </a:lnTo>
                <a:lnTo>
                  <a:pt x="134" y="138"/>
                </a:lnTo>
                <a:lnTo>
                  <a:pt x="145" y="144"/>
                </a:lnTo>
                <a:lnTo>
                  <a:pt x="157" y="148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859" name="Freeform 291"/>
          <p:cNvSpPr>
            <a:spLocks/>
          </p:cNvSpPr>
          <p:nvPr/>
        </p:nvSpPr>
        <p:spPr bwMode="auto">
          <a:xfrm>
            <a:off x="2791113" y="3626717"/>
            <a:ext cx="28864" cy="30306"/>
          </a:xfrm>
          <a:custGeom>
            <a:avLst/>
            <a:gdLst>
              <a:gd name="T0" fmla="*/ 2 w 73"/>
              <a:gd name="T1" fmla="*/ 0 h 80"/>
              <a:gd name="T2" fmla="*/ 0 w 73"/>
              <a:gd name="T3" fmla="*/ 5 h 80"/>
              <a:gd name="T4" fmla="*/ 0 w 73"/>
              <a:gd name="T5" fmla="*/ 9 h 80"/>
              <a:gd name="T6" fmla="*/ 0 w 73"/>
              <a:gd name="T7" fmla="*/ 12 h 80"/>
              <a:gd name="T8" fmla="*/ 2 w 73"/>
              <a:gd name="T9" fmla="*/ 15 h 80"/>
              <a:gd name="T10" fmla="*/ 3 w 73"/>
              <a:gd name="T11" fmla="*/ 18 h 80"/>
              <a:gd name="T12" fmla="*/ 8 w 73"/>
              <a:gd name="T13" fmla="*/ 23 h 80"/>
              <a:gd name="T14" fmla="*/ 15 w 73"/>
              <a:gd name="T15" fmla="*/ 28 h 80"/>
              <a:gd name="T16" fmla="*/ 22 w 73"/>
              <a:gd name="T17" fmla="*/ 33 h 80"/>
              <a:gd name="T18" fmla="*/ 29 w 73"/>
              <a:gd name="T19" fmla="*/ 37 h 80"/>
              <a:gd name="T20" fmla="*/ 37 w 73"/>
              <a:gd name="T21" fmla="*/ 41 h 80"/>
              <a:gd name="T22" fmla="*/ 45 w 73"/>
              <a:gd name="T23" fmla="*/ 47 h 80"/>
              <a:gd name="T24" fmla="*/ 51 w 73"/>
              <a:gd name="T25" fmla="*/ 53 h 80"/>
              <a:gd name="T26" fmla="*/ 57 w 73"/>
              <a:gd name="T27" fmla="*/ 59 h 80"/>
              <a:gd name="T28" fmla="*/ 62 w 73"/>
              <a:gd name="T29" fmla="*/ 66 h 80"/>
              <a:gd name="T30" fmla="*/ 67 w 73"/>
              <a:gd name="T31" fmla="*/ 72 h 80"/>
              <a:gd name="T32" fmla="*/ 73 w 73"/>
              <a:gd name="T33" fmla="*/ 8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3" h="80">
                <a:moveTo>
                  <a:pt x="2" y="0"/>
                </a:moveTo>
                <a:lnTo>
                  <a:pt x="0" y="5"/>
                </a:lnTo>
                <a:lnTo>
                  <a:pt x="0" y="9"/>
                </a:lnTo>
                <a:lnTo>
                  <a:pt x="0" y="12"/>
                </a:lnTo>
                <a:lnTo>
                  <a:pt x="2" y="15"/>
                </a:lnTo>
                <a:lnTo>
                  <a:pt x="3" y="18"/>
                </a:lnTo>
                <a:lnTo>
                  <a:pt x="8" y="23"/>
                </a:lnTo>
                <a:lnTo>
                  <a:pt x="15" y="28"/>
                </a:lnTo>
                <a:lnTo>
                  <a:pt x="22" y="33"/>
                </a:lnTo>
                <a:lnTo>
                  <a:pt x="29" y="37"/>
                </a:lnTo>
                <a:lnTo>
                  <a:pt x="37" y="41"/>
                </a:lnTo>
                <a:lnTo>
                  <a:pt x="45" y="47"/>
                </a:lnTo>
                <a:lnTo>
                  <a:pt x="51" y="53"/>
                </a:lnTo>
                <a:lnTo>
                  <a:pt x="57" y="59"/>
                </a:lnTo>
                <a:lnTo>
                  <a:pt x="62" y="66"/>
                </a:lnTo>
                <a:lnTo>
                  <a:pt x="67" y="72"/>
                </a:lnTo>
                <a:lnTo>
                  <a:pt x="73" y="80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860" name="Freeform 292"/>
          <p:cNvSpPr>
            <a:spLocks/>
          </p:cNvSpPr>
          <p:nvPr/>
        </p:nvSpPr>
        <p:spPr bwMode="auto">
          <a:xfrm>
            <a:off x="2808432" y="3609398"/>
            <a:ext cx="31750" cy="28864"/>
          </a:xfrm>
          <a:custGeom>
            <a:avLst/>
            <a:gdLst>
              <a:gd name="T0" fmla="*/ 0 w 80"/>
              <a:gd name="T1" fmla="*/ 0 h 77"/>
              <a:gd name="T2" fmla="*/ 5 w 80"/>
              <a:gd name="T3" fmla="*/ 6 h 77"/>
              <a:gd name="T4" fmla="*/ 8 w 80"/>
              <a:gd name="T5" fmla="*/ 11 h 77"/>
              <a:gd name="T6" fmla="*/ 15 w 80"/>
              <a:gd name="T7" fmla="*/ 16 h 77"/>
              <a:gd name="T8" fmla="*/ 21 w 80"/>
              <a:gd name="T9" fmla="*/ 21 h 77"/>
              <a:gd name="T10" fmla="*/ 27 w 80"/>
              <a:gd name="T11" fmla="*/ 24 h 77"/>
              <a:gd name="T12" fmla="*/ 36 w 80"/>
              <a:gd name="T13" fmla="*/ 31 h 77"/>
              <a:gd name="T14" fmla="*/ 47 w 80"/>
              <a:gd name="T15" fmla="*/ 39 h 77"/>
              <a:gd name="T16" fmla="*/ 58 w 80"/>
              <a:gd name="T17" fmla="*/ 46 h 77"/>
              <a:gd name="T18" fmla="*/ 64 w 80"/>
              <a:gd name="T19" fmla="*/ 52 h 77"/>
              <a:gd name="T20" fmla="*/ 69 w 80"/>
              <a:gd name="T21" fmla="*/ 57 h 77"/>
              <a:gd name="T22" fmla="*/ 74 w 80"/>
              <a:gd name="T23" fmla="*/ 63 h 77"/>
              <a:gd name="T24" fmla="*/ 77 w 80"/>
              <a:gd name="T25" fmla="*/ 70 h 77"/>
              <a:gd name="T26" fmla="*/ 80 w 80"/>
              <a:gd name="T27" fmla="*/ 77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0" h="77">
                <a:moveTo>
                  <a:pt x="0" y="0"/>
                </a:moveTo>
                <a:lnTo>
                  <a:pt x="5" y="6"/>
                </a:lnTo>
                <a:lnTo>
                  <a:pt x="8" y="11"/>
                </a:lnTo>
                <a:lnTo>
                  <a:pt x="15" y="16"/>
                </a:lnTo>
                <a:lnTo>
                  <a:pt x="21" y="21"/>
                </a:lnTo>
                <a:lnTo>
                  <a:pt x="27" y="24"/>
                </a:lnTo>
                <a:lnTo>
                  <a:pt x="36" y="31"/>
                </a:lnTo>
                <a:lnTo>
                  <a:pt x="47" y="39"/>
                </a:lnTo>
                <a:lnTo>
                  <a:pt x="58" y="46"/>
                </a:lnTo>
                <a:lnTo>
                  <a:pt x="64" y="52"/>
                </a:lnTo>
                <a:lnTo>
                  <a:pt x="69" y="57"/>
                </a:lnTo>
                <a:lnTo>
                  <a:pt x="74" y="63"/>
                </a:lnTo>
                <a:lnTo>
                  <a:pt x="77" y="70"/>
                </a:lnTo>
                <a:lnTo>
                  <a:pt x="80" y="77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861" name="Freeform 293"/>
          <p:cNvSpPr>
            <a:spLocks/>
          </p:cNvSpPr>
          <p:nvPr/>
        </p:nvSpPr>
        <p:spPr bwMode="auto">
          <a:xfrm>
            <a:off x="2791114" y="3586308"/>
            <a:ext cx="43295" cy="41852"/>
          </a:xfrm>
          <a:custGeom>
            <a:avLst/>
            <a:gdLst>
              <a:gd name="T0" fmla="*/ 0 w 108"/>
              <a:gd name="T1" fmla="*/ 105 h 109"/>
              <a:gd name="T2" fmla="*/ 8 w 108"/>
              <a:gd name="T3" fmla="*/ 108 h 109"/>
              <a:gd name="T4" fmla="*/ 12 w 108"/>
              <a:gd name="T5" fmla="*/ 109 h 109"/>
              <a:gd name="T6" fmla="*/ 19 w 108"/>
              <a:gd name="T7" fmla="*/ 108 h 109"/>
              <a:gd name="T8" fmla="*/ 23 w 108"/>
              <a:gd name="T9" fmla="*/ 106 h 109"/>
              <a:gd name="T10" fmla="*/ 28 w 108"/>
              <a:gd name="T11" fmla="*/ 103 h 109"/>
              <a:gd name="T12" fmla="*/ 33 w 108"/>
              <a:gd name="T13" fmla="*/ 99 h 109"/>
              <a:gd name="T14" fmla="*/ 38 w 108"/>
              <a:gd name="T15" fmla="*/ 94 h 109"/>
              <a:gd name="T16" fmla="*/ 45 w 108"/>
              <a:gd name="T17" fmla="*/ 84 h 109"/>
              <a:gd name="T18" fmla="*/ 52 w 108"/>
              <a:gd name="T19" fmla="*/ 71 h 109"/>
              <a:gd name="T20" fmla="*/ 61 w 108"/>
              <a:gd name="T21" fmla="*/ 58 h 109"/>
              <a:gd name="T22" fmla="*/ 68 w 108"/>
              <a:gd name="T23" fmla="*/ 44 h 109"/>
              <a:gd name="T24" fmla="*/ 74 w 108"/>
              <a:gd name="T25" fmla="*/ 35 h 109"/>
              <a:gd name="T26" fmla="*/ 80 w 108"/>
              <a:gd name="T27" fmla="*/ 27 h 109"/>
              <a:gd name="T28" fmla="*/ 86 w 108"/>
              <a:gd name="T29" fmla="*/ 18 h 109"/>
              <a:gd name="T30" fmla="*/ 92 w 108"/>
              <a:gd name="T31" fmla="*/ 11 h 109"/>
              <a:gd name="T32" fmla="*/ 99 w 108"/>
              <a:gd name="T33" fmla="*/ 5 h 109"/>
              <a:gd name="T34" fmla="*/ 108 w 108"/>
              <a:gd name="T35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08" h="109">
                <a:moveTo>
                  <a:pt x="0" y="105"/>
                </a:moveTo>
                <a:lnTo>
                  <a:pt x="8" y="108"/>
                </a:lnTo>
                <a:lnTo>
                  <a:pt x="12" y="109"/>
                </a:lnTo>
                <a:lnTo>
                  <a:pt x="19" y="108"/>
                </a:lnTo>
                <a:lnTo>
                  <a:pt x="23" y="106"/>
                </a:lnTo>
                <a:lnTo>
                  <a:pt x="28" y="103"/>
                </a:lnTo>
                <a:lnTo>
                  <a:pt x="33" y="99"/>
                </a:lnTo>
                <a:lnTo>
                  <a:pt x="38" y="94"/>
                </a:lnTo>
                <a:lnTo>
                  <a:pt x="45" y="84"/>
                </a:lnTo>
                <a:lnTo>
                  <a:pt x="52" y="71"/>
                </a:lnTo>
                <a:lnTo>
                  <a:pt x="61" y="58"/>
                </a:lnTo>
                <a:lnTo>
                  <a:pt x="68" y="44"/>
                </a:lnTo>
                <a:lnTo>
                  <a:pt x="74" y="35"/>
                </a:lnTo>
                <a:lnTo>
                  <a:pt x="80" y="27"/>
                </a:lnTo>
                <a:lnTo>
                  <a:pt x="86" y="18"/>
                </a:lnTo>
                <a:lnTo>
                  <a:pt x="92" y="11"/>
                </a:lnTo>
                <a:lnTo>
                  <a:pt x="99" y="5"/>
                </a:lnTo>
                <a:lnTo>
                  <a:pt x="108" y="0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862" name="Freeform 294"/>
          <p:cNvSpPr>
            <a:spLocks/>
          </p:cNvSpPr>
          <p:nvPr/>
        </p:nvSpPr>
        <p:spPr bwMode="auto">
          <a:xfrm>
            <a:off x="2749263" y="3609398"/>
            <a:ext cx="43295" cy="63500"/>
          </a:xfrm>
          <a:custGeom>
            <a:avLst/>
            <a:gdLst>
              <a:gd name="T0" fmla="*/ 109 w 109"/>
              <a:gd name="T1" fmla="*/ 0 h 163"/>
              <a:gd name="T2" fmla="*/ 108 w 109"/>
              <a:gd name="T3" fmla="*/ 11 h 163"/>
              <a:gd name="T4" fmla="*/ 104 w 109"/>
              <a:gd name="T5" fmla="*/ 22 h 163"/>
              <a:gd name="T6" fmla="*/ 101 w 109"/>
              <a:gd name="T7" fmla="*/ 33 h 163"/>
              <a:gd name="T8" fmla="*/ 96 w 109"/>
              <a:gd name="T9" fmla="*/ 43 h 163"/>
              <a:gd name="T10" fmla="*/ 91 w 109"/>
              <a:gd name="T11" fmla="*/ 52 h 163"/>
              <a:gd name="T12" fmla="*/ 85 w 109"/>
              <a:gd name="T13" fmla="*/ 61 h 163"/>
              <a:gd name="T14" fmla="*/ 75 w 109"/>
              <a:gd name="T15" fmla="*/ 75 h 163"/>
              <a:gd name="T16" fmla="*/ 64 w 109"/>
              <a:gd name="T17" fmla="*/ 87 h 163"/>
              <a:gd name="T18" fmla="*/ 52 w 109"/>
              <a:gd name="T19" fmla="*/ 101 h 163"/>
              <a:gd name="T20" fmla="*/ 41 w 109"/>
              <a:gd name="T21" fmla="*/ 113 h 163"/>
              <a:gd name="T22" fmla="*/ 32 w 109"/>
              <a:gd name="T23" fmla="*/ 122 h 163"/>
              <a:gd name="T24" fmla="*/ 23 w 109"/>
              <a:gd name="T25" fmla="*/ 133 h 163"/>
              <a:gd name="T26" fmla="*/ 15 w 109"/>
              <a:gd name="T27" fmla="*/ 143 h 163"/>
              <a:gd name="T28" fmla="*/ 8 w 109"/>
              <a:gd name="T29" fmla="*/ 152 h 163"/>
              <a:gd name="T30" fmla="*/ 0 w 109"/>
              <a:gd name="T31" fmla="*/ 163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09" h="163">
                <a:moveTo>
                  <a:pt x="109" y="0"/>
                </a:moveTo>
                <a:lnTo>
                  <a:pt x="108" y="11"/>
                </a:lnTo>
                <a:lnTo>
                  <a:pt x="104" y="22"/>
                </a:lnTo>
                <a:lnTo>
                  <a:pt x="101" y="33"/>
                </a:lnTo>
                <a:lnTo>
                  <a:pt x="96" y="43"/>
                </a:lnTo>
                <a:lnTo>
                  <a:pt x="91" y="52"/>
                </a:lnTo>
                <a:lnTo>
                  <a:pt x="85" y="61"/>
                </a:lnTo>
                <a:lnTo>
                  <a:pt x="75" y="75"/>
                </a:lnTo>
                <a:lnTo>
                  <a:pt x="64" y="87"/>
                </a:lnTo>
                <a:lnTo>
                  <a:pt x="52" y="101"/>
                </a:lnTo>
                <a:lnTo>
                  <a:pt x="41" y="113"/>
                </a:lnTo>
                <a:lnTo>
                  <a:pt x="32" y="122"/>
                </a:lnTo>
                <a:lnTo>
                  <a:pt x="23" y="133"/>
                </a:lnTo>
                <a:lnTo>
                  <a:pt x="15" y="143"/>
                </a:lnTo>
                <a:lnTo>
                  <a:pt x="8" y="152"/>
                </a:lnTo>
                <a:lnTo>
                  <a:pt x="0" y="163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863" name="Freeform 295"/>
          <p:cNvSpPr>
            <a:spLocks/>
          </p:cNvSpPr>
          <p:nvPr/>
        </p:nvSpPr>
        <p:spPr bwMode="auto">
          <a:xfrm>
            <a:off x="2720399" y="3613727"/>
            <a:ext cx="30306" cy="41853"/>
          </a:xfrm>
          <a:custGeom>
            <a:avLst/>
            <a:gdLst>
              <a:gd name="T0" fmla="*/ 72 w 72"/>
              <a:gd name="T1" fmla="*/ 0 h 110"/>
              <a:gd name="T2" fmla="*/ 65 w 72"/>
              <a:gd name="T3" fmla="*/ 9 h 110"/>
              <a:gd name="T4" fmla="*/ 59 w 72"/>
              <a:gd name="T5" fmla="*/ 17 h 110"/>
              <a:gd name="T6" fmla="*/ 52 w 72"/>
              <a:gd name="T7" fmla="*/ 26 h 110"/>
              <a:gd name="T8" fmla="*/ 46 w 72"/>
              <a:gd name="T9" fmla="*/ 34 h 110"/>
              <a:gd name="T10" fmla="*/ 38 w 72"/>
              <a:gd name="T11" fmla="*/ 46 h 110"/>
              <a:gd name="T12" fmla="*/ 31 w 72"/>
              <a:gd name="T13" fmla="*/ 58 h 110"/>
              <a:gd name="T14" fmla="*/ 24 w 72"/>
              <a:gd name="T15" fmla="*/ 70 h 110"/>
              <a:gd name="T16" fmla="*/ 15 w 72"/>
              <a:gd name="T17" fmla="*/ 84 h 110"/>
              <a:gd name="T18" fmla="*/ 8 w 72"/>
              <a:gd name="T19" fmla="*/ 97 h 110"/>
              <a:gd name="T20" fmla="*/ 0 w 72"/>
              <a:gd name="T21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2" h="110">
                <a:moveTo>
                  <a:pt x="72" y="0"/>
                </a:moveTo>
                <a:lnTo>
                  <a:pt x="65" y="9"/>
                </a:lnTo>
                <a:lnTo>
                  <a:pt x="59" y="17"/>
                </a:lnTo>
                <a:lnTo>
                  <a:pt x="52" y="26"/>
                </a:lnTo>
                <a:lnTo>
                  <a:pt x="46" y="34"/>
                </a:lnTo>
                <a:lnTo>
                  <a:pt x="38" y="46"/>
                </a:lnTo>
                <a:lnTo>
                  <a:pt x="31" y="58"/>
                </a:lnTo>
                <a:lnTo>
                  <a:pt x="24" y="70"/>
                </a:lnTo>
                <a:lnTo>
                  <a:pt x="15" y="84"/>
                </a:lnTo>
                <a:lnTo>
                  <a:pt x="8" y="97"/>
                </a:lnTo>
                <a:lnTo>
                  <a:pt x="0" y="110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864" name="Freeform 296"/>
          <p:cNvSpPr>
            <a:spLocks/>
          </p:cNvSpPr>
          <p:nvPr/>
        </p:nvSpPr>
        <p:spPr bwMode="auto">
          <a:xfrm>
            <a:off x="2749263" y="3609398"/>
            <a:ext cx="43295" cy="63500"/>
          </a:xfrm>
          <a:custGeom>
            <a:avLst/>
            <a:gdLst>
              <a:gd name="T0" fmla="*/ 109 w 109"/>
              <a:gd name="T1" fmla="*/ 0 h 163"/>
              <a:gd name="T2" fmla="*/ 108 w 109"/>
              <a:gd name="T3" fmla="*/ 11 h 163"/>
              <a:gd name="T4" fmla="*/ 104 w 109"/>
              <a:gd name="T5" fmla="*/ 22 h 163"/>
              <a:gd name="T6" fmla="*/ 101 w 109"/>
              <a:gd name="T7" fmla="*/ 33 h 163"/>
              <a:gd name="T8" fmla="*/ 96 w 109"/>
              <a:gd name="T9" fmla="*/ 43 h 163"/>
              <a:gd name="T10" fmla="*/ 91 w 109"/>
              <a:gd name="T11" fmla="*/ 52 h 163"/>
              <a:gd name="T12" fmla="*/ 85 w 109"/>
              <a:gd name="T13" fmla="*/ 61 h 163"/>
              <a:gd name="T14" fmla="*/ 75 w 109"/>
              <a:gd name="T15" fmla="*/ 75 h 163"/>
              <a:gd name="T16" fmla="*/ 64 w 109"/>
              <a:gd name="T17" fmla="*/ 87 h 163"/>
              <a:gd name="T18" fmla="*/ 52 w 109"/>
              <a:gd name="T19" fmla="*/ 101 h 163"/>
              <a:gd name="T20" fmla="*/ 41 w 109"/>
              <a:gd name="T21" fmla="*/ 113 h 163"/>
              <a:gd name="T22" fmla="*/ 32 w 109"/>
              <a:gd name="T23" fmla="*/ 122 h 163"/>
              <a:gd name="T24" fmla="*/ 23 w 109"/>
              <a:gd name="T25" fmla="*/ 133 h 163"/>
              <a:gd name="T26" fmla="*/ 15 w 109"/>
              <a:gd name="T27" fmla="*/ 143 h 163"/>
              <a:gd name="T28" fmla="*/ 8 w 109"/>
              <a:gd name="T29" fmla="*/ 152 h 163"/>
              <a:gd name="T30" fmla="*/ 0 w 109"/>
              <a:gd name="T31" fmla="*/ 163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09" h="163">
                <a:moveTo>
                  <a:pt x="109" y="0"/>
                </a:moveTo>
                <a:lnTo>
                  <a:pt x="108" y="11"/>
                </a:lnTo>
                <a:lnTo>
                  <a:pt x="104" y="22"/>
                </a:lnTo>
                <a:lnTo>
                  <a:pt x="101" y="33"/>
                </a:lnTo>
                <a:lnTo>
                  <a:pt x="96" y="43"/>
                </a:lnTo>
                <a:lnTo>
                  <a:pt x="91" y="52"/>
                </a:lnTo>
                <a:lnTo>
                  <a:pt x="85" y="61"/>
                </a:lnTo>
                <a:lnTo>
                  <a:pt x="75" y="75"/>
                </a:lnTo>
                <a:lnTo>
                  <a:pt x="64" y="87"/>
                </a:lnTo>
                <a:lnTo>
                  <a:pt x="52" y="101"/>
                </a:lnTo>
                <a:lnTo>
                  <a:pt x="41" y="113"/>
                </a:lnTo>
                <a:lnTo>
                  <a:pt x="32" y="122"/>
                </a:lnTo>
                <a:lnTo>
                  <a:pt x="23" y="133"/>
                </a:lnTo>
                <a:lnTo>
                  <a:pt x="15" y="143"/>
                </a:lnTo>
                <a:lnTo>
                  <a:pt x="8" y="152"/>
                </a:lnTo>
                <a:lnTo>
                  <a:pt x="0" y="163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865" name="Freeform 297"/>
          <p:cNvSpPr>
            <a:spLocks/>
          </p:cNvSpPr>
          <p:nvPr/>
        </p:nvSpPr>
        <p:spPr bwMode="auto">
          <a:xfrm>
            <a:off x="2720399" y="3613727"/>
            <a:ext cx="30306" cy="41853"/>
          </a:xfrm>
          <a:custGeom>
            <a:avLst/>
            <a:gdLst>
              <a:gd name="T0" fmla="*/ 72 w 72"/>
              <a:gd name="T1" fmla="*/ 0 h 110"/>
              <a:gd name="T2" fmla="*/ 65 w 72"/>
              <a:gd name="T3" fmla="*/ 9 h 110"/>
              <a:gd name="T4" fmla="*/ 59 w 72"/>
              <a:gd name="T5" fmla="*/ 17 h 110"/>
              <a:gd name="T6" fmla="*/ 52 w 72"/>
              <a:gd name="T7" fmla="*/ 26 h 110"/>
              <a:gd name="T8" fmla="*/ 46 w 72"/>
              <a:gd name="T9" fmla="*/ 34 h 110"/>
              <a:gd name="T10" fmla="*/ 38 w 72"/>
              <a:gd name="T11" fmla="*/ 46 h 110"/>
              <a:gd name="T12" fmla="*/ 31 w 72"/>
              <a:gd name="T13" fmla="*/ 58 h 110"/>
              <a:gd name="T14" fmla="*/ 24 w 72"/>
              <a:gd name="T15" fmla="*/ 70 h 110"/>
              <a:gd name="T16" fmla="*/ 15 w 72"/>
              <a:gd name="T17" fmla="*/ 84 h 110"/>
              <a:gd name="T18" fmla="*/ 8 w 72"/>
              <a:gd name="T19" fmla="*/ 97 h 110"/>
              <a:gd name="T20" fmla="*/ 0 w 72"/>
              <a:gd name="T21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2" h="110">
                <a:moveTo>
                  <a:pt x="72" y="0"/>
                </a:moveTo>
                <a:lnTo>
                  <a:pt x="65" y="9"/>
                </a:lnTo>
                <a:lnTo>
                  <a:pt x="59" y="17"/>
                </a:lnTo>
                <a:lnTo>
                  <a:pt x="52" y="26"/>
                </a:lnTo>
                <a:lnTo>
                  <a:pt x="46" y="34"/>
                </a:lnTo>
                <a:lnTo>
                  <a:pt x="38" y="46"/>
                </a:lnTo>
                <a:lnTo>
                  <a:pt x="31" y="58"/>
                </a:lnTo>
                <a:lnTo>
                  <a:pt x="24" y="70"/>
                </a:lnTo>
                <a:lnTo>
                  <a:pt x="15" y="84"/>
                </a:lnTo>
                <a:lnTo>
                  <a:pt x="8" y="97"/>
                </a:lnTo>
                <a:lnTo>
                  <a:pt x="0" y="110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866" name="Freeform 298"/>
          <p:cNvSpPr>
            <a:spLocks/>
          </p:cNvSpPr>
          <p:nvPr/>
        </p:nvSpPr>
        <p:spPr bwMode="auto">
          <a:xfrm>
            <a:off x="2939763" y="3563216"/>
            <a:ext cx="134215" cy="80818"/>
          </a:xfrm>
          <a:custGeom>
            <a:avLst/>
            <a:gdLst>
              <a:gd name="T0" fmla="*/ 0 w 336"/>
              <a:gd name="T1" fmla="*/ 0 h 212"/>
              <a:gd name="T2" fmla="*/ 4 w 336"/>
              <a:gd name="T3" fmla="*/ 4 h 212"/>
              <a:gd name="T4" fmla="*/ 9 w 336"/>
              <a:gd name="T5" fmla="*/ 7 h 212"/>
              <a:gd name="T6" fmla="*/ 14 w 336"/>
              <a:gd name="T7" fmla="*/ 11 h 212"/>
              <a:gd name="T8" fmla="*/ 27 w 336"/>
              <a:gd name="T9" fmla="*/ 23 h 212"/>
              <a:gd name="T10" fmla="*/ 41 w 336"/>
              <a:gd name="T11" fmla="*/ 35 h 212"/>
              <a:gd name="T12" fmla="*/ 55 w 336"/>
              <a:gd name="T13" fmla="*/ 47 h 212"/>
              <a:gd name="T14" fmla="*/ 71 w 336"/>
              <a:gd name="T15" fmla="*/ 59 h 212"/>
              <a:gd name="T16" fmla="*/ 88 w 336"/>
              <a:gd name="T17" fmla="*/ 72 h 212"/>
              <a:gd name="T18" fmla="*/ 107 w 336"/>
              <a:gd name="T19" fmla="*/ 84 h 212"/>
              <a:gd name="T20" fmla="*/ 125 w 336"/>
              <a:gd name="T21" fmla="*/ 96 h 212"/>
              <a:gd name="T22" fmla="*/ 143 w 336"/>
              <a:gd name="T23" fmla="*/ 109 h 212"/>
              <a:gd name="T24" fmla="*/ 167 w 336"/>
              <a:gd name="T25" fmla="*/ 124 h 212"/>
              <a:gd name="T26" fmla="*/ 188 w 336"/>
              <a:gd name="T27" fmla="*/ 139 h 212"/>
              <a:gd name="T28" fmla="*/ 208 w 336"/>
              <a:gd name="T29" fmla="*/ 152 h 212"/>
              <a:gd name="T30" fmla="*/ 216 w 336"/>
              <a:gd name="T31" fmla="*/ 157 h 212"/>
              <a:gd name="T32" fmla="*/ 224 w 336"/>
              <a:gd name="T33" fmla="*/ 163 h 212"/>
              <a:gd name="T34" fmla="*/ 232 w 336"/>
              <a:gd name="T35" fmla="*/ 169 h 212"/>
              <a:gd name="T36" fmla="*/ 240 w 336"/>
              <a:gd name="T37" fmla="*/ 177 h 212"/>
              <a:gd name="T38" fmla="*/ 244 w 336"/>
              <a:gd name="T39" fmla="*/ 182 h 212"/>
              <a:gd name="T40" fmla="*/ 249 w 336"/>
              <a:gd name="T41" fmla="*/ 189 h 212"/>
              <a:gd name="T42" fmla="*/ 253 w 336"/>
              <a:gd name="T43" fmla="*/ 195 h 212"/>
              <a:gd name="T44" fmla="*/ 258 w 336"/>
              <a:gd name="T45" fmla="*/ 201 h 212"/>
              <a:gd name="T46" fmla="*/ 263 w 336"/>
              <a:gd name="T47" fmla="*/ 206 h 212"/>
              <a:gd name="T48" fmla="*/ 266 w 336"/>
              <a:gd name="T49" fmla="*/ 210 h 212"/>
              <a:gd name="T50" fmla="*/ 271 w 336"/>
              <a:gd name="T51" fmla="*/ 212 h 212"/>
              <a:gd name="T52" fmla="*/ 273 w 336"/>
              <a:gd name="T53" fmla="*/ 212 h 212"/>
              <a:gd name="T54" fmla="*/ 277 w 336"/>
              <a:gd name="T55" fmla="*/ 211 h 212"/>
              <a:gd name="T56" fmla="*/ 281 w 336"/>
              <a:gd name="T57" fmla="*/ 209 h 212"/>
              <a:gd name="T58" fmla="*/ 284 w 336"/>
              <a:gd name="T59" fmla="*/ 205 h 212"/>
              <a:gd name="T60" fmla="*/ 287 w 336"/>
              <a:gd name="T61" fmla="*/ 201 h 212"/>
              <a:gd name="T62" fmla="*/ 290 w 336"/>
              <a:gd name="T63" fmla="*/ 197 h 212"/>
              <a:gd name="T64" fmla="*/ 294 w 336"/>
              <a:gd name="T65" fmla="*/ 193 h 212"/>
              <a:gd name="T66" fmla="*/ 300 w 336"/>
              <a:gd name="T67" fmla="*/ 183 h 212"/>
              <a:gd name="T68" fmla="*/ 307 w 336"/>
              <a:gd name="T69" fmla="*/ 176 h 212"/>
              <a:gd name="T70" fmla="*/ 313 w 336"/>
              <a:gd name="T71" fmla="*/ 168 h 212"/>
              <a:gd name="T72" fmla="*/ 320 w 336"/>
              <a:gd name="T73" fmla="*/ 160 h 212"/>
              <a:gd name="T74" fmla="*/ 326 w 336"/>
              <a:gd name="T75" fmla="*/ 152 h 212"/>
              <a:gd name="T76" fmla="*/ 331 w 336"/>
              <a:gd name="T77" fmla="*/ 147 h 212"/>
              <a:gd name="T78" fmla="*/ 336 w 336"/>
              <a:gd name="T79" fmla="*/ 141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36" h="212">
                <a:moveTo>
                  <a:pt x="0" y="0"/>
                </a:moveTo>
                <a:lnTo>
                  <a:pt x="4" y="4"/>
                </a:lnTo>
                <a:lnTo>
                  <a:pt x="9" y="7"/>
                </a:lnTo>
                <a:lnTo>
                  <a:pt x="14" y="11"/>
                </a:lnTo>
                <a:lnTo>
                  <a:pt x="27" y="23"/>
                </a:lnTo>
                <a:lnTo>
                  <a:pt x="41" y="35"/>
                </a:lnTo>
                <a:lnTo>
                  <a:pt x="55" y="47"/>
                </a:lnTo>
                <a:lnTo>
                  <a:pt x="71" y="59"/>
                </a:lnTo>
                <a:lnTo>
                  <a:pt x="88" y="72"/>
                </a:lnTo>
                <a:lnTo>
                  <a:pt x="107" y="84"/>
                </a:lnTo>
                <a:lnTo>
                  <a:pt x="125" y="96"/>
                </a:lnTo>
                <a:lnTo>
                  <a:pt x="143" y="109"/>
                </a:lnTo>
                <a:lnTo>
                  <a:pt x="167" y="124"/>
                </a:lnTo>
                <a:lnTo>
                  <a:pt x="188" y="139"/>
                </a:lnTo>
                <a:lnTo>
                  <a:pt x="208" y="152"/>
                </a:lnTo>
                <a:lnTo>
                  <a:pt x="216" y="157"/>
                </a:lnTo>
                <a:lnTo>
                  <a:pt x="224" y="163"/>
                </a:lnTo>
                <a:lnTo>
                  <a:pt x="232" y="169"/>
                </a:lnTo>
                <a:lnTo>
                  <a:pt x="240" y="177"/>
                </a:lnTo>
                <a:lnTo>
                  <a:pt x="244" y="182"/>
                </a:lnTo>
                <a:lnTo>
                  <a:pt x="249" y="189"/>
                </a:lnTo>
                <a:lnTo>
                  <a:pt x="253" y="195"/>
                </a:lnTo>
                <a:lnTo>
                  <a:pt x="258" y="201"/>
                </a:lnTo>
                <a:lnTo>
                  <a:pt x="263" y="206"/>
                </a:lnTo>
                <a:lnTo>
                  <a:pt x="266" y="210"/>
                </a:lnTo>
                <a:lnTo>
                  <a:pt x="271" y="212"/>
                </a:lnTo>
                <a:lnTo>
                  <a:pt x="273" y="212"/>
                </a:lnTo>
                <a:lnTo>
                  <a:pt x="277" y="211"/>
                </a:lnTo>
                <a:lnTo>
                  <a:pt x="281" y="209"/>
                </a:lnTo>
                <a:lnTo>
                  <a:pt x="284" y="205"/>
                </a:lnTo>
                <a:lnTo>
                  <a:pt x="287" y="201"/>
                </a:lnTo>
                <a:lnTo>
                  <a:pt x="290" y="197"/>
                </a:lnTo>
                <a:lnTo>
                  <a:pt x="294" y="193"/>
                </a:lnTo>
                <a:lnTo>
                  <a:pt x="300" y="183"/>
                </a:lnTo>
                <a:lnTo>
                  <a:pt x="307" y="176"/>
                </a:lnTo>
                <a:lnTo>
                  <a:pt x="313" y="168"/>
                </a:lnTo>
                <a:lnTo>
                  <a:pt x="320" y="160"/>
                </a:lnTo>
                <a:lnTo>
                  <a:pt x="326" y="152"/>
                </a:lnTo>
                <a:lnTo>
                  <a:pt x="331" y="147"/>
                </a:lnTo>
                <a:lnTo>
                  <a:pt x="336" y="141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867" name="Freeform 299"/>
          <p:cNvSpPr>
            <a:spLocks/>
          </p:cNvSpPr>
          <p:nvPr/>
        </p:nvSpPr>
        <p:spPr bwMode="auto">
          <a:xfrm>
            <a:off x="2752149" y="3563217"/>
            <a:ext cx="186170" cy="99579"/>
          </a:xfrm>
          <a:custGeom>
            <a:avLst/>
            <a:gdLst>
              <a:gd name="T0" fmla="*/ 468 w 469"/>
              <a:gd name="T1" fmla="*/ 6 h 260"/>
              <a:gd name="T2" fmla="*/ 469 w 469"/>
              <a:gd name="T3" fmla="*/ 15 h 260"/>
              <a:gd name="T4" fmla="*/ 467 w 469"/>
              <a:gd name="T5" fmla="*/ 22 h 260"/>
              <a:gd name="T6" fmla="*/ 460 w 469"/>
              <a:gd name="T7" fmla="*/ 31 h 260"/>
              <a:gd name="T8" fmla="*/ 451 w 469"/>
              <a:gd name="T9" fmla="*/ 38 h 260"/>
              <a:gd name="T10" fmla="*/ 440 w 469"/>
              <a:gd name="T11" fmla="*/ 45 h 260"/>
              <a:gd name="T12" fmla="*/ 432 w 469"/>
              <a:gd name="T13" fmla="*/ 57 h 260"/>
              <a:gd name="T14" fmla="*/ 423 w 469"/>
              <a:gd name="T15" fmla="*/ 70 h 260"/>
              <a:gd name="T16" fmla="*/ 415 w 469"/>
              <a:gd name="T17" fmla="*/ 79 h 260"/>
              <a:gd name="T18" fmla="*/ 408 w 469"/>
              <a:gd name="T19" fmla="*/ 90 h 260"/>
              <a:gd name="T20" fmla="*/ 403 w 469"/>
              <a:gd name="T21" fmla="*/ 101 h 260"/>
              <a:gd name="T22" fmla="*/ 399 w 469"/>
              <a:gd name="T23" fmla="*/ 112 h 260"/>
              <a:gd name="T24" fmla="*/ 393 w 469"/>
              <a:gd name="T25" fmla="*/ 119 h 260"/>
              <a:gd name="T26" fmla="*/ 387 w 469"/>
              <a:gd name="T27" fmla="*/ 125 h 260"/>
              <a:gd name="T28" fmla="*/ 384 w 469"/>
              <a:gd name="T29" fmla="*/ 135 h 260"/>
              <a:gd name="T30" fmla="*/ 377 w 469"/>
              <a:gd name="T31" fmla="*/ 144 h 260"/>
              <a:gd name="T32" fmla="*/ 368 w 469"/>
              <a:gd name="T33" fmla="*/ 153 h 260"/>
              <a:gd name="T34" fmla="*/ 359 w 469"/>
              <a:gd name="T35" fmla="*/ 161 h 260"/>
              <a:gd name="T36" fmla="*/ 355 w 469"/>
              <a:gd name="T37" fmla="*/ 171 h 260"/>
              <a:gd name="T38" fmla="*/ 349 w 469"/>
              <a:gd name="T39" fmla="*/ 181 h 260"/>
              <a:gd name="T40" fmla="*/ 340 w 469"/>
              <a:gd name="T41" fmla="*/ 189 h 260"/>
              <a:gd name="T42" fmla="*/ 335 w 469"/>
              <a:gd name="T43" fmla="*/ 200 h 260"/>
              <a:gd name="T44" fmla="*/ 330 w 469"/>
              <a:gd name="T45" fmla="*/ 211 h 260"/>
              <a:gd name="T46" fmla="*/ 324 w 469"/>
              <a:gd name="T47" fmla="*/ 217 h 260"/>
              <a:gd name="T48" fmla="*/ 320 w 469"/>
              <a:gd name="T49" fmla="*/ 223 h 260"/>
              <a:gd name="T50" fmla="*/ 315 w 469"/>
              <a:gd name="T51" fmla="*/ 232 h 260"/>
              <a:gd name="T52" fmla="*/ 310 w 469"/>
              <a:gd name="T53" fmla="*/ 242 h 260"/>
              <a:gd name="T54" fmla="*/ 304 w 469"/>
              <a:gd name="T55" fmla="*/ 246 h 260"/>
              <a:gd name="T56" fmla="*/ 298 w 469"/>
              <a:gd name="T57" fmla="*/ 248 h 260"/>
              <a:gd name="T58" fmla="*/ 292 w 469"/>
              <a:gd name="T59" fmla="*/ 254 h 260"/>
              <a:gd name="T60" fmla="*/ 286 w 469"/>
              <a:gd name="T61" fmla="*/ 260 h 260"/>
              <a:gd name="T62" fmla="*/ 277 w 469"/>
              <a:gd name="T63" fmla="*/ 260 h 260"/>
              <a:gd name="T64" fmla="*/ 267 w 469"/>
              <a:gd name="T65" fmla="*/ 254 h 260"/>
              <a:gd name="T66" fmla="*/ 254 w 469"/>
              <a:gd name="T67" fmla="*/ 246 h 260"/>
              <a:gd name="T68" fmla="*/ 246 w 469"/>
              <a:gd name="T69" fmla="*/ 236 h 260"/>
              <a:gd name="T70" fmla="*/ 230 w 469"/>
              <a:gd name="T71" fmla="*/ 216 h 260"/>
              <a:gd name="T72" fmla="*/ 216 w 469"/>
              <a:gd name="T73" fmla="*/ 195 h 260"/>
              <a:gd name="T74" fmla="*/ 199 w 469"/>
              <a:gd name="T75" fmla="*/ 182 h 260"/>
              <a:gd name="T76" fmla="*/ 178 w 469"/>
              <a:gd name="T77" fmla="*/ 171 h 260"/>
              <a:gd name="T78" fmla="*/ 156 w 469"/>
              <a:gd name="T79" fmla="*/ 161 h 260"/>
              <a:gd name="T80" fmla="*/ 107 w 469"/>
              <a:gd name="T81" fmla="*/ 138 h 260"/>
              <a:gd name="T82" fmla="*/ 82 w 469"/>
              <a:gd name="T83" fmla="*/ 126 h 260"/>
              <a:gd name="T84" fmla="*/ 59 w 469"/>
              <a:gd name="T85" fmla="*/ 114 h 260"/>
              <a:gd name="T86" fmla="*/ 40 w 469"/>
              <a:gd name="T87" fmla="*/ 98 h 260"/>
              <a:gd name="T88" fmla="*/ 22 w 469"/>
              <a:gd name="T89" fmla="*/ 82 h 260"/>
              <a:gd name="T90" fmla="*/ 7 w 469"/>
              <a:gd name="T91" fmla="*/ 71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69" h="260">
                <a:moveTo>
                  <a:pt x="467" y="0"/>
                </a:moveTo>
                <a:lnTo>
                  <a:pt x="468" y="6"/>
                </a:lnTo>
                <a:lnTo>
                  <a:pt x="469" y="10"/>
                </a:lnTo>
                <a:lnTo>
                  <a:pt x="469" y="15"/>
                </a:lnTo>
                <a:lnTo>
                  <a:pt x="468" y="19"/>
                </a:lnTo>
                <a:lnTo>
                  <a:pt x="467" y="22"/>
                </a:lnTo>
                <a:lnTo>
                  <a:pt x="464" y="27"/>
                </a:lnTo>
                <a:lnTo>
                  <a:pt x="460" y="31"/>
                </a:lnTo>
                <a:lnTo>
                  <a:pt x="456" y="35"/>
                </a:lnTo>
                <a:lnTo>
                  <a:pt x="451" y="38"/>
                </a:lnTo>
                <a:lnTo>
                  <a:pt x="446" y="42"/>
                </a:lnTo>
                <a:lnTo>
                  <a:pt x="440" y="45"/>
                </a:lnTo>
                <a:lnTo>
                  <a:pt x="435" y="51"/>
                </a:lnTo>
                <a:lnTo>
                  <a:pt x="432" y="57"/>
                </a:lnTo>
                <a:lnTo>
                  <a:pt x="427" y="63"/>
                </a:lnTo>
                <a:lnTo>
                  <a:pt x="423" y="70"/>
                </a:lnTo>
                <a:lnTo>
                  <a:pt x="420" y="74"/>
                </a:lnTo>
                <a:lnTo>
                  <a:pt x="415" y="79"/>
                </a:lnTo>
                <a:lnTo>
                  <a:pt x="411" y="84"/>
                </a:lnTo>
                <a:lnTo>
                  <a:pt x="408" y="90"/>
                </a:lnTo>
                <a:lnTo>
                  <a:pt x="405" y="95"/>
                </a:lnTo>
                <a:lnTo>
                  <a:pt x="403" y="101"/>
                </a:lnTo>
                <a:lnTo>
                  <a:pt x="402" y="107"/>
                </a:lnTo>
                <a:lnTo>
                  <a:pt x="399" y="112"/>
                </a:lnTo>
                <a:lnTo>
                  <a:pt x="397" y="117"/>
                </a:lnTo>
                <a:lnTo>
                  <a:pt x="393" y="119"/>
                </a:lnTo>
                <a:lnTo>
                  <a:pt x="391" y="123"/>
                </a:lnTo>
                <a:lnTo>
                  <a:pt x="387" y="125"/>
                </a:lnTo>
                <a:lnTo>
                  <a:pt x="385" y="130"/>
                </a:lnTo>
                <a:lnTo>
                  <a:pt x="384" y="135"/>
                </a:lnTo>
                <a:lnTo>
                  <a:pt x="381" y="140"/>
                </a:lnTo>
                <a:lnTo>
                  <a:pt x="377" y="144"/>
                </a:lnTo>
                <a:lnTo>
                  <a:pt x="373" y="148"/>
                </a:lnTo>
                <a:lnTo>
                  <a:pt x="368" y="153"/>
                </a:lnTo>
                <a:lnTo>
                  <a:pt x="363" y="156"/>
                </a:lnTo>
                <a:lnTo>
                  <a:pt x="359" y="161"/>
                </a:lnTo>
                <a:lnTo>
                  <a:pt x="357" y="166"/>
                </a:lnTo>
                <a:lnTo>
                  <a:pt x="355" y="171"/>
                </a:lnTo>
                <a:lnTo>
                  <a:pt x="352" y="176"/>
                </a:lnTo>
                <a:lnTo>
                  <a:pt x="349" y="181"/>
                </a:lnTo>
                <a:lnTo>
                  <a:pt x="344" y="184"/>
                </a:lnTo>
                <a:lnTo>
                  <a:pt x="340" y="189"/>
                </a:lnTo>
                <a:lnTo>
                  <a:pt x="338" y="195"/>
                </a:lnTo>
                <a:lnTo>
                  <a:pt x="335" y="200"/>
                </a:lnTo>
                <a:lnTo>
                  <a:pt x="333" y="206"/>
                </a:lnTo>
                <a:lnTo>
                  <a:pt x="330" y="211"/>
                </a:lnTo>
                <a:lnTo>
                  <a:pt x="328" y="214"/>
                </a:lnTo>
                <a:lnTo>
                  <a:pt x="324" y="217"/>
                </a:lnTo>
                <a:lnTo>
                  <a:pt x="322" y="219"/>
                </a:lnTo>
                <a:lnTo>
                  <a:pt x="320" y="223"/>
                </a:lnTo>
                <a:lnTo>
                  <a:pt x="317" y="228"/>
                </a:lnTo>
                <a:lnTo>
                  <a:pt x="315" y="232"/>
                </a:lnTo>
                <a:lnTo>
                  <a:pt x="312" y="238"/>
                </a:lnTo>
                <a:lnTo>
                  <a:pt x="310" y="242"/>
                </a:lnTo>
                <a:lnTo>
                  <a:pt x="308" y="245"/>
                </a:lnTo>
                <a:lnTo>
                  <a:pt x="304" y="246"/>
                </a:lnTo>
                <a:lnTo>
                  <a:pt x="301" y="247"/>
                </a:lnTo>
                <a:lnTo>
                  <a:pt x="298" y="248"/>
                </a:lnTo>
                <a:lnTo>
                  <a:pt x="294" y="251"/>
                </a:lnTo>
                <a:lnTo>
                  <a:pt x="292" y="254"/>
                </a:lnTo>
                <a:lnTo>
                  <a:pt x="289" y="258"/>
                </a:lnTo>
                <a:lnTo>
                  <a:pt x="286" y="260"/>
                </a:lnTo>
                <a:lnTo>
                  <a:pt x="282" y="260"/>
                </a:lnTo>
                <a:lnTo>
                  <a:pt x="277" y="260"/>
                </a:lnTo>
                <a:lnTo>
                  <a:pt x="271" y="258"/>
                </a:lnTo>
                <a:lnTo>
                  <a:pt x="267" y="254"/>
                </a:lnTo>
                <a:lnTo>
                  <a:pt x="260" y="251"/>
                </a:lnTo>
                <a:lnTo>
                  <a:pt x="254" y="246"/>
                </a:lnTo>
                <a:lnTo>
                  <a:pt x="250" y="241"/>
                </a:lnTo>
                <a:lnTo>
                  <a:pt x="246" y="236"/>
                </a:lnTo>
                <a:lnTo>
                  <a:pt x="238" y="225"/>
                </a:lnTo>
                <a:lnTo>
                  <a:pt x="230" y="216"/>
                </a:lnTo>
                <a:lnTo>
                  <a:pt x="223" y="205"/>
                </a:lnTo>
                <a:lnTo>
                  <a:pt x="216" y="195"/>
                </a:lnTo>
                <a:lnTo>
                  <a:pt x="209" y="188"/>
                </a:lnTo>
                <a:lnTo>
                  <a:pt x="199" y="182"/>
                </a:lnTo>
                <a:lnTo>
                  <a:pt x="189" y="176"/>
                </a:lnTo>
                <a:lnTo>
                  <a:pt x="178" y="171"/>
                </a:lnTo>
                <a:lnTo>
                  <a:pt x="166" y="166"/>
                </a:lnTo>
                <a:lnTo>
                  <a:pt x="156" y="161"/>
                </a:lnTo>
                <a:lnTo>
                  <a:pt x="131" y="149"/>
                </a:lnTo>
                <a:lnTo>
                  <a:pt x="107" y="138"/>
                </a:lnTo>
                <a:lnTo>
                  <a:pt x="95" y="132"/>
                </a:lnTo>
                <a:lnTo>
                  <a:pt x="82" y="126"/>
                </a:lnTo>
                <a:lnTo>
                  <a:pt x="70" y="120"/>
                </a:lnTo>
                <a:lnTo>
                  <a:pt x="59" y="114"/>
                </a:lnTo>
                <a:lnTo>
                  <a:pt x="48" y="106"/>
                </a:lnTo>
                <a:lnTo>
                  <a:pt x="40" y="98"/>
                </a:lnTo>
                <a:lnTo>
                  <a:pt x="30" y="90"/>
                </a:lnTo>
                <a:lnTo>
                  <a:pt x="22" y="82"/>
                </a:lnTo>
                <a:lnTo>
                  <a:pt x="14" y="77"/>
                </a:lnTo>
                <a:lnTo>
                  <a:pt x="7" y="71"/>
                </a:lnTo>
                <a:lnTo>
                  <a:pt x="0" y="67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868" name="Freeform 300"/>
          <p:cNvSpPr>
            <a:spLocks/>
          </p:cNvSpPr>
          <p:nvPr/>
        </p:nvSpPr>
        <p:spPr bwMode="auto">
          <a:xfrm>
            <a:off x="2840182" y="3576205"/>
            <a:ext cx="54841" cy="63500"/>
          </a:xfrm>
          <a:custGeom>
            <a:avLst/>
            <a:gdLst>
              <a:gd name="T0" fmla="*/ 0 w 140"/>
              <a:gd name="T1" fmla="*/ 166 h 166"/>
              <a:gd name="T2" fmla="*/ 0 w 140"/>
              <a:gd name="T3" fmla="*/ 165 h 166"/>
              <a:gd name="T4" fmla="*/ 1 w 140"/>
              <a:gd name="T5" fmla="*/ 165 h 166"/>
              <a:gd name="T6" fmla="*/ 8 w 140"/>
              <a:gd name="T7" fmla="*/ 158 h 166"/>
              <a:gd name="T8" fmla="*/ 18 w 140"/>
              <a:gd name="T9" fmla="*/ 149 h 166"/>
              <a:gd name="T10" fmla="*/ 26 w 140"/>
              <a:gd name="T11" fmla="*/ 141 h 166"/>
              <a:gd name="T12" fmla="*/ 35 w 140"/>
              <a:gd name="T13" fmla="*/ 132 h 166"/>
              <a:gd name="T14" fmla="*/ 42 w 140"/>
              <a:gd name="T15" fmla="*/ 123 h 166"/>
              <a:gd name="T16" fmla="*/ 49 w 140"/>
              <a:gd name="T17" fmla="*/ 114 h 166"/>
              <a:gd name="T18" fmla="*/ 55 w 140"/>
              <a:gd name="T19" fmla="*/ 104 h 166"/>
              <a:gd name="T20" fmla="*/ 60 w 140"/>
              <a:gd name="T21" fmla="*/ 95 h 166"/>
              <a:gd name="T22" fmla="*/ 65 w 140"/>
              <a:gd name="T23" fmla="*/ 85 h 166"/>
              <a:gd name="T24" fmla="*/ 70 w 140"/>
              <a:gd name="T25" fmla="*/ 77 h 166"/>
              <a:gd name="T26" fmla="*/ 76 w 140"/>
              <a:gd name="T27" fmla="*/ 67 h 166"/>
              <a:gd name="T28" fmla="*/ 81 w 140"/>
              <a:gd name="T29" fmla="*/ 60 h 166"/>
              <a:gd name="T30" fmla="*/ 87 w 140"/>
              <a:gd name="T31" fmla="*/ 54 h 166"/>
              <a:gd name="T32" fmla="*/ 95 w 140"/>
              <a:gd name="T33" fmla="*/ 48 h 166"/>
              <a:gd name="T34" fmla="*/ 104 w 140"/>
              <a:gd name="T35" fmla="*/ 43 h 166"/>
              <a:gd name="T36" fmla="*/ 111 w 140"/>
              <a:gd name="T37" fmla="*/ 37 h 166"/>
              <a:gd name="T38" fmla="*/ 118 w 140"/>
              <a:gd name="T39" fmla="*/ 31 h 166"/>
              <a:gd name="T40" fmla="*/ 123 w 140"/>
              <a:gd name="T41" fmla="*/ 25 h 166"/>
              <a:gd name="T42" fmla="*/ 127 w 140"/>
              <a:gd name="T43" fmla="*/ 18 h 166"/>
              <a:gd name="T44" fmla="*/ 129 w 140"/>
              <a:gd name="T45" fmla="*/ 11 h 166"/>
              <a:gd name="T46" fmla="*/ 134 w 140"/>
              <a:gd name="T47" fmla="*/ 3 h 166"/>
              <a:gd name="T48" fmla="*/ 135 w 140"/>
              <a:gd name="T49" fmla="*/ 2 h 166"/>
              <a:gd name="T50" fmla="*/ 136 w 140"/>
              <a:gd name="T51" fmla="*/ 1 h 166"/>
              <a:gd name="T52" fmla="*/ 137 w 140"/>
              <a:gd name="T53" fmla="*/ 0 h 166"/>
              <a:gd name="T54" fmla="*/ 140 w 140"/>
              <a:gd name="T55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40" h="166">
                <a:moveTo>
                  <a:pt x="0" y="166"/>
                </a:moveTo>
                <a:lnTo>
                  <a:pt x="0" y="165"/>
                </a:lnTo>
                <a:lnTo>
                  <a:pt x="1" y="165"/>
                </a:lnTo>
                <a:lnTo>
                  <a:pt x="8" y="158"/>
                </a:lnTo>
                <a:lnTo>
                  <a:pt x="18" y="149"/>
                </a:lnTo>
                <a:lnTo>
                  <a:pt x="26" y="141"/>
                </a:lnTo>
                <a:lnTo>
                  <a:pt x="35" y="132"/>
                </a:lnTo>
                <a:lnTo>
                  <a:pt x="42" y="123"/>
                </a:lnTo>
                <a:lnTo>
                  <a:pt x="49" y="114"/>
                </a:lnTo>
                <a:lnTo>
                  <a:pt x="55" y="104"/>
                </a:lnTo>
                <a:lnTo>
                  <a:pt x="60" y="95"/>
                </a:lnTo>
                <a:lnTo>
                  <a:pt x="65" y="85"/>
                </a:lnTo>
                <a:lnTo>
                  <a:pt x="70" y="77"/>
                </a:lnTo>
                <a:lnTo>
                  <a:pt x="76" y="67"/>
                </a:lnTo>
                <a:lnTo>
                  <a:pt x="81" y="60"/>
                </a:lnTo>
                <a:lnTo>
                  <a:pt x="87" y="54"/>
                </a:lnTo>
                <a:lnTo>
                  <a:pt x="95" y="48"/>
                </a:lnTo>
                <a:lnTo>
                  <a:pt x="104" y="43"/>
                </a:lnTo>
                <a:lnTo>
                  <a:pt x="111" y="37"/>
                </a:lnTo>
                <a:lnTo>
                  <a:pt x="118" y="31"/>
                </a:lnTo>
                <a:lnTo>
                  <a:pt x="123" y="25"/>
                </a:lnTo>
                <a:lnTo>
                  <a:pt x="127" y="18"/>
                </a:lnTo>
                <a:lnTo>
                  <a:pt x="129" y="11"/>
                </a:lnTo>
                <a:lnTo>
                  <a:pt x="134" y="3"/>
                </a:lnTo>
                <a:lnTo>
                  <a:pt x="135" y="2"/>
                </a:lnTo>
                <a:lnTo>
                  <a:pt x="136" y="1"/>
                </a:lnTo>
                <a:lnTo>
                  <a:pt x="137" y="0"/>
                </a:lnTo>
                <a:lnTo>
                  <a:pt x="140" y="0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869" name="Freeform 301"/>
          <p:cNvSpPr>
            <a:spLocks/>
          </p:cNvSpPr>
          <p:nvPr/>
        </p:nvSpPr>
        <p:spPr bwMode="auto">
          <a:xfrm>
            <a:off x="2812762" y="3584864"/>
            <a:ext cx="30306" cy="33194"/>
          </a:xfrm>
          <a:custGeom>
            <a:avLst/>
            <a:gdLst>
              <a:gd name="T0" fmla="*/ 0 w 76"/>
              <a:gd name="T1" fmla="*/ 90 h 90"/>
              <a:gd name="T2" fmla="*/ 10 w 76"/>
              <a:gd name="T3" fmla="*/ 81 h 90"/>
              <a:gd name="T4" fmla="*/ 18 w 76"/>
              <a:gd name="T5" fmla="*/ 70 h 90"/>
              <a:gd name="T6" fmla="*/ 26 w 76"/>
              <a:gd name="T7" fmla="*/ 61 h 90"/>
              <a:gd name="T8" fmla="*/ 39 w 76"/>
              <a:gd name="T9" fmla="*/ 45 h 90"/>
              <a:gd name="T10" fmla="*/ 52 w 76"/>
              <a:gd name="T11" fmla="*/ 29 h 90"/>
              <a:gd name="T12" fmla="*/ 59 w 76"/>
              <a:gd name="T13" fmla="*/ 19 h 90"/>
              <a:gd name="T14" fmla="*/ 67 w 76"/>
              <a:gd name="T15" fmla="*/ 9 h 90"/>
              <a:gd name="T16" fmla="*/ 76 w 76"/>
              <a:gd name="T17" fmla="*/ 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6" h="90">
                <a:moveTo>
                  <a:pt x="0" y="90"/>
                </a:moveTo>
                <a:lnTo>
                  <a:pt x="10" y="81"/>
                </a:lnTo>
                <a:lnTo>
                  <a:pt x="18" y="70"/>
                </a:lnTo>
                <a:lnTo>
                  <a:pt x="26" y="61"/>
                </a:lnTo>
                <a:lnTo>
                  <a:pt x="39" y="45"/>
                </a:lnTo>
                <a:lnTo>
                  <a:pt x="52" y="29"/>
                </a:lnTo>
                <a:lnTo>
                  <a:pt x="59" y="19"/>
                </a:lnTo>
                <a:lnTo>
                  <a:pt x="67" y="9"/>
                </a:lnTo>
                <a:lnTo>
                  <a:pt x="76" y="0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870" name="Freeform 302"/>
          <p:cNvSpPr>
            <a:spLocks/>
          </p:cNvSpPr>
          <p:nvPr/>
        </p:nvSpPr>
        <p:spPr bwMode="auto">
          <a:xfrm>
            <a:off x="2882035" y="3644035"/>
            <a:ext cx="1443" cy="1443"/>
          </a:xfrm>
          <a:custGeom>
            <a:avLst/>
            <a:gdLst>
              <a:gd name="T0" fmla="*/ 2 w 2"/>
              <a:gd name="T1" fmla="*/ 0 h 2"/>
              <a:gd name="T2" fmla="*/ 2 w 2"/>
              <a:gd name="T3" fmla="*/ 2 h 2"/>
              <a:gd name="T4" fmla="*/ 1 w 2"/>
              <a:gd name="T5" fmla="*/ 2 h 2"/>
              <a:gd name="T6" fmla="*/ 0 w 2"/>
              <a:gd name="T7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2"/>
                </a:lnTo>
                <a:lnTo>
                  <a:pt x="1" y="2"/>
                </a:lnTo>
                <a:lnTo>
                  <a:pt x="0" y="2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871" name="Freeform 303"/>
          <p:cNvSpPr>
            <a:spLocks/>
          </p:cNvSpPr>
          <p:nvPr/>
        </p:nvSpPr>
        <p:spPr bwMode="auto">
          <a:xfrm>
            <a:off x="3111501" y="3580534"/>
            <a:ext cx="62057" cy="56284"/>
          </a:xfrm>
          <a:custGeom>
            <a:avLst/>
            <a:gdLst>
              <a:gd name="T0" fmla="*/ 0 w 157"/>
              <a:gd name="T1" fmla="*/ 0 h 149"/>
              <a:gd name="T2" fmla="*/ 13 w 157"/>
              <a:gd name="T3" fmla="*/ 7 h 149"/>
              <a:gd name="T4" fmla="*/ 24 w 157"/>
              <a:gd name="T5" fmla="*/ 15 h 149"/>
              <a:gd name="T6" fmla="*/ 35 w 157"/>
              <a:gd name="T7" fmla="*/ 23 h 149"/>
              <a:gd name="T8" fmla="*/ 43 w 157"/>
              <a:gd name="T9" fmla="*/ 32 h 149"/>
              <a:gd name="T10" fmla="*/ 52 w 157"/>
              <a:gd name="T11" fmla="*/ 41 h 149"/>
              <a:gd name="T12" fmla="*/ 59 w 157"/>
              <a:gd name="T13" fmla="*/ 50 h 149"/>
              <a:gd name="T14" fmla="*/ 70 w 157"/>
              <a:gd name="T15" fmla="*/ 65 h 149"/>
              <a:gd name="T16" fmla="*/ 79 w 157"/>
              <a:gd name="T17" fmla="*/ 80 h 149"/>
              <a:gd name="T18" fmla="*/ 89 w 157"/>
              <a:gd name="T19" fmla="*/ 94 h 149"/>
              <a:gd name="T20" fmla="*/ 100 w 157"/>
              <a:gd name="T21" fmla="*/ 108 h 149"/>
              <a:gd name="T22" fmla="*/ 107 w 157"/>
              <a:gd name="T23" fmla="*/ 117 h 149"/>
              <a:gd name="T24" fmla="*/ 116 w 157"/>
              <a:gd name="T25" fmla="*/ 124 h 149"/>
              <a:gd name="T26" fmla="*/ 124 w 157"/>
              <a:gd name="T27" fmla="*/ 132 h 149"/>
              <a:gd name="T28" fmla="*/ 134 w 157"/>
              <a:gd name="T29" fmla="*/ 139 h 149"/>
              <a:gd name="T30" fmla="*/ 145 w 157"/>
              <a:gd name="T31" fmla="*/ 144 h 149"/>
              <a:gd name="T32" fmla="*/ 157 w 157"/>
              <a:gd name="T33" fmla="*/ 149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57" h="149">
                <a:moveTo>
                  <a:pt x="0" y="0"/>
                </a:moveTo>
                <a:lnTo>
                  <a:pt x="13" y="7"/>
                </a:lnTo>
                <a:lnTo>
                  <a:pt x="24" y="15"/>
                </a:lnTo>
                <a:lnTo>
                  <a:pt x="35" y="23"/>
                </a:lnTo>
                <a:lnTo>
                  <a:pt x="43" y="32"/>
                </a:lnTo>
                <a:lnTo>
                  <a:pt x="52" y="41"/>
                </a:lnTo>
                <a:lnTo>
                  <a:pt x="59" y="50"/>
                </a:lnTo>
                <a:lnTo>
                  <a:pt x="70" y="65"/>
                </a:lnTo>
                <a:lnTo>
                  <a:pt x="79" y="80"/>
                </a:lnTo>
                <a:lnTo>
                  <a:pt x="89" y="94"/>
                </a:lnTo>
                <a:lnTo>
                  <a:pt x="100" y="108"/>
                </a:lnTo>
                <a:lnTo>
                  <a:pt x="107" y="117"/>
                </a:lnTo>
                <a:lnTo>
                  <a:pt x="116" y="124"/>
                </a:lnTo>
                <a:lnTo>
                  <a:pt x="124" y="132"/>
                </a:lnTo>
                <a:lnTo>
                  <a:pt x="134" y="139"/>
                </a:lnTo>
                <a:lnTo>
                  <a:pt x="145" y="144"/>
                </a:lnTo>
                <a:lnTo>
                  <a:pt x="157" y="149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872" name="Freeform 304"/>
          <p:cNvSpPr>
            <a:spLocks/>
          </p:cNvSpPr>
          <p:nvPr/>
        </p:nvSpPr>
        <p:spPr bwMode="auto">
          <a:xfrm>
            <a:off x="3072534" y="3616614"/>
            <a:ext cx="28864" cy="30307"/>
          </a:xfrm>
          <a:custGeom>
            <a:avLst/>
            <a:gdLst>
              <a:gd name="T0" fmla="*/ 1 w 72"/>
              <a:gd name="T1" fmla="*/ 0 h 80"/>
              <a:gd name="T2" fmla="*/ 0 w 72"/>
              <a:gd name="T3" fmla="*/ 5 h 80"/>
              <a:gd name="T4" fmla="*/ 0 w 72"/>
              <a:gd name="T5" fmla="*/ 8 h 80"/>
              <a:gd name="T6" fmla="*/ 0 w 72"/>
              <a:gd name="T7" fmla="*/ 12 h 80"/>
              <a:gd name="T8" fmla="*/ 1 w 72"/>
              <a:gd name="T9" fmla="*/ 16 h 80"/>
              <a:gd name="T10" fmla="*/ 2 w 72"/>
              <a:gd name="T11" fmla="*/ 18 h 80"/>
              <a:gd name="T12" fmla="*/ 7 w 72"/>
              <a:gd name="T13" fmla="*/ 24 h 80"/>
              <a:gd name="T14" fmla="*/ 14 w 72"/>
              <a:gd name="T15" fmla="*/ 29 h 80"/>
              <a:gd name="T16" fmla="*/ 22 w 72"/>
              <a:gd name="T17" fmla="*/ 33 h 80"/>
              <a:gd name="T18" fmla="*/ 29 w 72"/>
              <a:gd name="T19" fmla="*/ 37 h 80"/>
              <a:gd name="T20" fmla="*/ 36 w 72"/>
              <a:gd name="T21" fmla="*/ 42 h 80"/>
              <a:gd name="T22" fmla="*/ 45 w 72"/>
              <a:gd name="T23" fmla="*/ 47 h 80"/>
              <a:gd name="T24" fmla="*/ 51 w 72"/>
              <a:gd name="T25" fmla="*/ 53 h 80"/>
              <a:gd name="T26" fmla="*/ 57 w 72"/>
              <a:gd name="T27" fmla="*/ 59 h 80"/>
              <a:gd name="T28" fmla="*/ 61 w 72"/>
              <a:gd name="T29" fmla="*/ 66 h 80"/>
              <a:gd name="T30" fmla="*/ 67 w 72"/>
              <a:gd name="T31" fmla="*/ 72 h 80"/>
              <a:gd name="T32" fmla="*/ 72 w 72"/>
              <a:gd name="T33" fmla="*/ 8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2" h="80">
                <a:moveTo>
                  <a:pt x="1" y="0"/>
                </a:moveTo>
                <a:lnTo>
                  <a:pt x="0" y="5"/>
                </a:lnTo>
                <a:lnTo>
                  <a:pt x="0" y="8"/>
                </a:lnTo>
                <a:lnTo>
                  <a:pt x="0" y="12"/>
                </a:lnTo>
                <a:lnTo>
                  <a:pt x="1" y="16"/>
                </a:lnTo>
                <a:lnTo>
                  <a:pt x="2" y="18"/>
                </a:lnTo>
                <a:lnTo>
                  <a:pt x="7" y="24"/>
                </a:lnTo>
                <a:lnTo>
                  <a:pt x="14" y="29"/>
                </a:lnTo>
                <a:lnTo>
                  <a:pt x="22" y="33"/>
                </a:lnTo>
                <a:lnTo>
                  <a:pt x="29" y="37"/>
                </a:lnTo>
                <a:lnTo>
                  <a:pt x="36" y="42"/>
                </a:lnTo>
                <a:lnTo>
                  <a:pt x="45" y="47"/>
                </a:lnTo>
                <a:lnTo>
                  <a:pt x="51" y="53"/>
                </a:lnTo>
                <a:lnTo>
                  <a:pt x="57" y="59"/>
                </a:lnTo>
                <a:lnTo>
                  <a:pt x="61" y="66"/>
                </a:lnTo>
                <a:lnTo>
                  <a:pt x="67" y="72"/>
                </a:lnTo>
                <a:lnTo>
                  <a:pt x="72" y="80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873" name="Freeform 305"/>
          <p:cNvSpPr>
            <a:spLocks/>
          </p:cNvSpPr>
          <p:nvPr/>
        </p:nvSpPr>
        <p:spPr bwMode="auto">
          <a:xfrm>
            <a:off x="2925330" y="3577648"/>
            <a:ext cx="64943" cy="62056"/>
          </a:xfrm>
          <a:custGeom>
            <a:avLst/>
            <a:gdLst>
              <a:gd name="T0" fmla="*/ 11 w 161"/>
              <a:gd name="T1" fmla="*/ 0 h 162"/>
              <a:gd name="T2" fmla="*/ 6 w 161"/>
              <a:gd name="T3" fmla="*/ 6 h 162"/>
              <a:gd name="T4" fmla="*/ 3 w 161"/>
              <a:gd name="T5" fmla="*/ 11 h 162"/>
              <a:gd name="T6" fmla="*/ 1 w 161"/>
              <a:gd name="T7" fmla="*/ 16 h 162"/>
              <a:gd name="T8" fmla="*/ 0 w 161"/>
              <a:gd name="T9" fmla="*/ 21 h 162"/>
              <a:gd name="T10" fmla="*/ 0 w 161"/>
              <a:gd name="T11" fmla="*/ 26 h 162"/>
              <a:gd name="T12" fmla="*/ 1 w 161"/>
              <a:gd name="T13" fmla="*/ 31 h 162"/>
              <a:gd name="T14" fmla="*/ 5 w 161"/>
              <a:gd name="T15" fmla="*/ 37 h 162"/>
              <a:gd name="T16" fmla="*/ 9 w 161"/>
              <a:gd name="T17" fmla="*/ 43 h 162"/>
              <a:gd name="T18" fmla="*/ 17 w 161"/>
              <a:gd name="T19" fmla="*/ 49 h 162"/>
              <a:gd name="T20" fmla="*/ 24 w 161"/>
              <a:gd name="T21" fmla="*/ 53 h 162"/>
              <a:gd name="T22" fmla="*/ 32 w 161"/>
              <a:gd name="T23" fmla="*/ 59 h 162"/>
              <a:gd name="T24" fmla="*/ 42 w 161"/>
              <a:gd name="T25" fmla="*/ 64 h 162"/>
              <a:gd name="T26" fmla="*/ 50 w 161"/>
              <a:gd name="T27" fmla="*/ 69 h 162"/>
              <a:gd name="T28" fmla="*/ 60 w 161"/>
              <a:gd name="T29" fmla="*/ 74 h 162"/>
              <a:gd name="T30" fmla="*/ 69 w 161"/>
              <a:gd name="T31" fmla="*/ 79 h 162"/>
              <a:gd name="T32" fmla="*/ 82 w 161"/>
              <a:gd name="T33" fmla="*/ 87 h 162"/>
              <a:gd name="T34" fmla="*/ 95 w 161"/>
              <a:gd name="T35" fmla="*/ 97 h 162"/>
              <a:gd name="T36" fmla="*/ 107 w 161"/>
              <a:gd name="T37" fmla="*/ 107 h 162"/>
              <a:gd name="T38" fmla="*/ 119 w 161"/>
              <a:gd name="T39" fmla="*/ 116 h 162"/>
              <a:gd name="T40" fmla="*/ 130 w 161"/>
              <a:gd name="T41" fmla="*/ 127 h 162"/>
              <a:gd name="T42" fmla="*/ 140 w 161"/>
              <a:gd name="T43" fmla="*/ 138 h 162"/>
              <a:gd name="T44" fmla="*/ 151 w 161"/>
              <a:gd name="T45" fmla="*/ 150 h 162"/>
              <a:gd name="T46" fmla="*/ 161 w 161"/>
              <a:gd name="T47" fmla="*/ 162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61" h="162">
                <a:moveTo>
                  <a:pt x="11" y="0"/>
                </a:moveTo>
                <a:lnTo>
                  <a:pt x="6" y="6"/>
                </a:lnTo>
                <a:lnTo>
                  <a:pt x="3" y="11"/>
                </a:lnTo>
                <a:lnTo>
                  <a:pt x="1" y="16"/>
                </a:lnTo>
                <a:lnTo>
                  <a:pt x="0" y="21"/>
                </a:lnTo>
                <a:lnTo>
                  <a:pt x="0" y="26"/>
                </a:lnTo>
                <a:lnTo>
                  <a:pt x="1" y="31"/>
                </a:lnTo>
                <a:lnTo>
                  <a:pt x="5" y="37"/>
                </a:lnTo>
                <a:lnTo>
                  <a:pt x="9" y="43"/>
                </a:lnTo>
                <a:lnTo>
                  <a:pt x="17" y="49"/>
                </a:lnTo>
                <a:lnTo>
                  <a:pt x="24" y="53"/>
                </a:lnTo>
                <a:lnTo>
                  <a:pt x="32" y="59"/>
                </a:lnTo>
                <a:lnTo>
                  <a:pt x="42" y="64"/>
                </a:lnTo>
                <a:lnTo>
                  <a:pt x="50" y="69"/>
                </a:lnTo>
                <a:lnTo>
                  <a:pt x="60" y="74"/>
                </a:lnTo>
                <a:lnTo>
                  <a:pt x="69" y="79"/>
                </a:lnTo>
                <a:lnTo>
                  <a:pt x="82" y="87"/>
                </a:lnTo>
                <a:lnTo>
                  <a:pt x="95" y="97"/>
                </a:lnTo>
                <a:lnTo>
                  <a:pt x="107" y="107"/>
                </a:lnTo>
                <a:lnTo>
                  <a:pt x="119" y="116"/>
                </a:lnTo>
                <a:lnTo>
                  <a:pt x="130" y="127"/>
                </a:lnTo>
                <a:lnTo>
                  <a:pt x="140" y="138"/>
                </a:lnTo>
                <a:lnTo>
                  <a:pt x="151" y="150"/>
                </a:lnTo>
                <a:lnTo>
                  <a:pt x="161" y="162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874" name="Freeform 306"/>
          <p:cNvSpPr>
            <a:spLocks/>
          </p:cNvSpPr>
          <p:nvPr/>
        </p:nvSpPr>
        <p:spPr bwMode="auto">
          <a:xfrm>
            <a:off x="2905125" y="3612285"/>
            <a:ext cx="50511" cy="41852"/>
          </a:xfrm>
          <a:custGeom>
            <a:avLst/>
            <a:gdLst>
              <a:gd name="T0" fmla="*/ 0 w 127"/>
              <a:gd name="T1" fmla="*/ 0 h 109"/>
              <a:gd name="T2" fmla="*/ 5 w 127"/>
              <a:gd name="T3" fmla="*/ 11 h 109"/>
              <a:gd name="T4" fmla="*/ 11 w 127"/>
              <a:gd name="T5" fmla="*/ 20 h 109"/>
              <a:gd name="T6" fmla="*/ 17 w 127"/>
              <a:gd name="T7" fmla="*/ 30 h 109"/>
              <a:gd name="T8" fmla="*/ 25 w 127"/>
              <a:gd name="T9" fmla="*/ 38 h 109"/>
              <a:gd name="T10" fmla="*/ 34 w 127"/>
              <a:gd name="T11" fmla="*/ 48 h 109"/>
              <a:gd name="T12" fmla="*/ 45 w 127"/>
              <a:gd name="T13" fmla="*/ 58 h 109"/>
              <a:gd name="T14" fmla="*/ 57 w 127"/>
              <a:gd name="T15" fmla="*/ 68 h 109"/>
              <a:gd name="T16" fmla="*/ 69 w 127"/>
              <a:gd name="T17" fmla="*/ 77 h 109"/>
              <a:gd name="T18" fmla="*/ 81 w 127"/>
              <a:gd name="T19" fmla="*/ 85 h 109"/>
              <a:gd name="T20" fmla="*/ 93 w 127"/>
              <a:gd name="T21" fmla="*/ 94 h 109"/>
              <a:gd name="T22" fmla="*/ 105 w 127"/>
              <a:gd name="T23" fmla="*/ 100 h 109"/>
              <a:gd name="T24" fmla="*/ 116 w 127"/>
              <a:gd name="T25" fmla="*/ 105 h 109"/>
              <a:gd name="T26" fmla="*/ 127 w 127"/>
              <a:gd name="T27" fmla="*/ 109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7" h="109">
                <a:moveTo>
                  <a:pt x="0" y="0"/>
                </a:moveTo>
                <a:lnTo>
                  <a:pt x="5" y="11"/>
                </a:lnTo>
                <a:lnTo>
                  <a:pt x="11" y="20"/>
                </a:lnTo>
                <a:lnTo>
                  <a:pt x="17" y="30"/>
                </a:lnTo>
                <a:lnTo>
                  <a:pt x="25" y="38"/>
                </a:lnTo>
                <a:lnTo>
                  <a:pt x="34" y="48"/>
                </a:lnTo>
                <a:lnTo>
                  <a:pt x="45" y="58"/>
                </a:lnTo>
                <a:lnTo>
                  <a:pt x="57" y="68"/>
                </a:lnTo>
                <a:lnTo>
                  <a:pt x="69" y="77"/>
                </a:lnTo>
                <a:lnTo>
                  <a:pt x="81" y="85"/>
                </a:lnTo>
                <a:lnTo>
                  <a:pt x="93" y="94"/>
                </a:lnTo>
                <a:lnTo>
                  <a:pt x="105" y="100"/>
                </a:lnTo>
                <a:lnTo>
                  <a:pt x="116" y="105"/>
                </a:lnTo>
                <a:lnTo>
                  <a:pt x="127" y="109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875" name="Freeform 307"/>
          <p:cNvSpPr>
            <a:spLocks/>
          </p:cNvSpPr>
          <p:nvPr/>
        </p:nvSpPr>
        <p:spPr bwMode="auto">
          <a:xfrm>
            <a:off x="3091296" y="3597853"/>
            <a:ext cx="31750" cy="31750"/>
          </a:xfrm>
          <a:custGeom>
            <a:avLst/>
            <a:gdLst>
              <a:gd name="T0" fmla="*/ 0 w 79"/>
              <a:gd name="T1" fmla="*/ 0 h 77"/>
              <a:gd name="T2" fmla="*/ 3 w 79"/>
              <a:gd name="T3" fmla="*/ 6 h 77"/>
              <a:gd name="T4" fmla="*/ 8 w 79"/>
              <a:gd name="T5" fmla="*/ 11 h 77"/>
              <a:gd name="T6" fmla="*/ 13 w 79"/>
              <a:gd name="T7" fmla="*/ 16 h 77"/>
              <a:gd name="T8" fmla="*/ 19 w 79"/>
              <a:gd name="T9" fmla="*/ 20 h 77"/>
              <a:gd name="T10" fmla="*/ 25 w 79"/>
              <a:gd name="T11" fmla="*/ 25 h 77"/>
              <a:gd name="T12" fmla="*/ 35 w 79"/>
              <a:gd name="T13" fmla="*/ 32 h 77"/>
              <a:gd name="T14" fmla="*/ 46 w 79"/>
              <a:gd name="T15" fmla="*/ 38 h 77"/>
              <a:gd name="T16" fmla="*/ 56 w 79"/>
              <a:gd name="T17" fmla="*/ 47 h 77"/>
              <a:gd name="T18" fmla="*/ 62 w 79"/>
              <a:gd name="T19" fmla="*/ 52 h 77"/>
              <a:gd name="T20" fmla="*/ 67 w 79"/>
              <a:gd name="T21" fmla="*/ 58 h 77"/>
              <a:gd name="T22" fmla="*/ 72 w 79"/>
              <a:gd name="T23" fmla="*/ 64 h 77"/>
              <a:gd name="T24" fmla="*/ 76 w 79"/>
              <a:gd name="T25" fmla="*/ 70 h 77"/>
              <a:gd name="T26" fmla="*/ 79 w 79"/>
              <a:gd name="T27" fmla="*/ 77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9" h="77">
                <a:moveTo>
                  <a:pt x="0" y="0"/>
                </a:moveTo>
                <a:lnTo>
                  <a:pt x="3" y="6"/>
                </a:lnTo>
                <a:lnTo>
                  <a:pt x="8" y="11"/>
                </a:lnTo>
                <a:lnTo>
                  <a:pt x="13" y="16"/>
                </a:lnTo>
                <a:lnTo>
                  <a:pt x="19" y="20"/>
                </a:lnTo>
                <a:lnTo>
                  <a:pt x="25" y="25"/>
                </a:lnTo>
                <a:lnTo>
                  <a:pt x="35" y="32"/>
                </a:lnTo>
                <a:lnTo>
                  <a:pt x="46" y="38"/>
                </a:lnTo>
                <a:lnTo>
                  <a:pt x="56" y="47"/>
                </a:lnTo>
                <a:lnTo>
                  <a:pt x="62" y="52"/>
                </a:lnTo>
                <a:lnTo>
                  <a:pt x="67" y="58"/>
                </a:lnTo>
                <a:lnTo>
                  <a:pt x="72" y="64"/>
                </a:lnTo>
                <a:lnTo>
                  <a:pt x="76" y="70"/>
                </a:lnTo>
                <a:lnTo>
                  <a:pt x="79" y="77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876" name="Freeform 308"/>
          <p:cNvSpPr>
            <a:spLocks/>
          </p:cNvSpPr>
          <p:nvPr/>
        </p:nvSpPr>
        <p:spPr bwMode="auto">
          <a:xfrm>
            <a:off x="2781012" y="3590636"/>
            <a:ext cx="18761" cy="18762"/>
          </a:xfrm>
          <a:custGeom>
            <a:avLst/>
            <a:gdLst>
              <a:gd name="T0" fmla="*/ 0 w 50"/>
              <a:gd name="T1" fmla="*/ 47 h 47"/>
              <a:gd name="T2" fmla="*/ 1 w 50"/>
              <a:gd name="T3" fmla="*/ 44 h 47"/>
              <a:gd name="T4" fmla="*/ 3 w 50"/>
              <a:gd name="T5" fmla="*/ 39 h 47"/>
              <a:gd name="T6" fmla="*/ 5 w 50"/>
              <a:gd name="T7" fmla="*/ 35 h 47"/>
              <a:gd name="T8" fmla="*/ 7 w 50"/>
              <a:gd name="T9" fmla="*/ 31 h 47"/>
              <a:gd name="T10" fmla="*/ 11 w 50"/>
              <a:gd name="T11" fmla="*/ 27 h 47"/>
              <a:gd name="T12" fmla="*/ 15 w 50"/>
              <a:gd name="T13" fmla="*/ 23 h 47"/>
              <a:gd name="T14" fmla="*/ 18 w 50"/>
              <a:gd name="T15" fmla="*/ 20 h 47"/>
              <a:gd name="T16" fmla="*/ 23 w 50"/>
              <a:gd name="T17" fmla="*/ 15 h 47"/>
              <a:gd name="T18" fmla="*/ 31 w 50"/>
              <a:gd name="T19" fmla="*/ 10 h 47"/>
              <a:gd name="T20" fmla="*/ 40 w 50"/>
              <a:gd name="T21" fmla="*/ 5 h 47"/>
              <a:gd name="T22" fmla="*/ 50 w 50"/>
              <a:gd name="T23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0" h="47">
                <a:moveTo>
                  <a:pt x="0" y="47"/>
                </a:moveTo>
                <a:lnTo>
                  <a:pt x="1" y="44"/>
                </a:lnTo>
                <a:lnTo>
                  <a:pt x="3" y="39"/>
                </a:lnTo>
                <a:lnTo>
                  <a:pt x="5" y="35"/>
                </a:lnTo>
                <a:lnTo>
                  <a:pt x="7" y="31"/>
                </a:lnTo>
                <a:lnTo>
                  <a:pt x="11" y="27"/>
                </a:lnTo>
                <a:lnTo>
                  <a:pt x="15" y="23"/>
                </a:lnTo>
                <a:lnTo>
                  <a:pt x="18" y="20"/>
                </a:lnTo>
                <a:lnTo>
                  <a:pt x="23" y="15"/>
                </a:lnTo>
                <a:lnTo>
                  <a:pt x="31" y="10"/>
                </a:lnTo>
                <a:lnTo>
                  <a:pt x="40" y="5"/>
                </a:lnTo>
                <a:lnTo>
                  <a:pt x="50" y="0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877" name="Freeform 309"/>
          <p:cNvSpPr>
            <a:spLocks/>
          </p:cNvSpPr>
          <p:nvPr/>
        </p:nvSpPr>
        <p:spPr bwMode="auto">
          <a:xfrm>
            <a:off x="3072535" y="3576204"/>
            <a:ext cx="41852" cy="41853"/>
          </a:xfrm>
          <a:custGeom>
            <a:avLst/>
            <a:gdLst>
              <a:gd name="T0" fmla="*/ 0 w 107"/>
              <a:gd name="T1" fmla="*/ 105 h 109"/>
              <a:gd name="T2" fmla="*/ 7 w 107"/>
              <a:gd name="T3" fmla="*/ 108 h 109"/>
              <a:gd name="T4" fmla="*/ 12 w 107"/>
              <a:gd name="T5" fmla="*/ 109 h 109"/>
              <a:gd name="T6" fmla="*/ 18 w 107"/>
              <a:gd name="T7" fmla="*/ 108 h 109"/>
              <a:gd name="T8" fmla="*/ 23 w 107"/>
              <a:gd name="T9" fmla="*/ 106 h 109"/>
              <a:gd name="T10" fmla="*/ 28 w 107"/>
              <a:gd name="T11" fmla="*/ 104 h 109"/>
              <a:gd name="T12" fmla="*/ 32 w 107"/>
              <a:gd name="T13" fmla="*/ 99 h 109"/>
              <a:gd name="T14" fmla="*/ 37 w 107"/>
              <a:gd name="T15" fmla="*/ 94 h 109"/>
              <a:gd name="T16" fmla="*/ 45 w 107"/>
              <a:gd name="T17" fmla="*/ 83 h 109"/>
              <a:gd name="T18" fmla="*/ 52 w 107"/>
              <a:gd name="T19" fmla="*/ 71 h 109"/>
              <a:gd name="T20" fmla="*/ 60 w 107"/>
              <a:gd name="T21" fmla="*/ 58 h 109"/>
              <a:gd name="T22" fmla="*/ 67 w 107"/>
              <a:gd name="T23" fmla="*/ 45 h 109"/>
              <a:gd name="T24" fmla="*/ 74 w 107"/>
              <a:gd name="T25" fmla="*/ 35 h 109"/>
              <a:gd name="T26" fmla="*/ 80 w 107"/>
              <a:gd name="T27" fmla="*/ 27 h 109"/>
              <a:gd name="T28" fmla="*/ 86 w 107"/>
              <a:gd name="T29" fmla="*/ 18 h 109"/>
              <a:gd name="T30" fmla="*/ 93 w 107"/>
              <a:gd name="T31" fmla="*/ 11 h 109"/>
              <a:gd name="T32" fmla="*/ 100 w 107"/>
              <a:gd name="T33" fmla="*/ 5 h 109"/>
              <a:gd name="T34" fmla="*/ 107 w 107"/>
              <a:gd name="T35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07" h="109">
                <a:moveTo>
                  <a:pt x="0" y="105"/>
                </a:moveTo>
                <a:lnTo>
                  <a:pt x="7" y="108"/>
                </a:lnTo>
                <a:lnTo>
                  <a:pt x="12" y="109"/>
                </a:lnTo>
                <a:lnTo>
                  <a:pt x="18" y="108"/>
                </a:lnTo>
                <a:lnTo>
                  <a:pt x="23" y="106"/>
                </a:lnTo>
                <a:lnTo>
                  <a:pt x="28" y="104"/>
                </a:lnTo>
                <a:lnTo>
                  <a:pt x="32" y="99"/>
                </a:lnTo>
                <a:lnTo>
                  <a:pt x="37" y="94"/>
                </a:lnTo>
                <a:lnTo>
                  <a:pt x="45" y="83"/>
                </a:lnTo>
                <a:lnTo>
                  <a:pt x="52" y="71"/>
                </a:lnTo>
                <a:lnTo>
                  <a:pt x="60" y="58"/>
                </a:lnTo>
                <a:lnTo>
                  <a:pt x="67" y="45"/>
                </a:lnTo>
                <a:lnTo>
                  <a:pt x="74" y="35"/>
                </a:lnTo>
                <a:lnTo>
                  <a:pt x="80" y="27"/>
                </a:lnTo>
                <a:lnTo>
                  <a:pt x="86" y="18"/>
                </a:lnTo>
                <a:lnTo>
                  <a:pt x="93" y="11"/>
                </a:lnTo>
                <a:lnTo>
                  <a:pt x="100" y="5"/>
                </a:lnTo>
                <a:lnTo>
                  <a:pt x="107" y="0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878" name="Freeform 310"/>
          <p:cNvSpPr>
            <a:spLocks/>
          </p:cNvSpPr>
          <p:nvPr/>
        </p:nvSpPr>
        <p:spPr bwMode="auto">
          <a:xfrm>
            <a:off x="5498523" y="3535796"/>
            <a:ext cx="63500" cy="56285"/>
          </a:xfrm>
          <a:custGeom>
            <a:avLst/>
            <a:gdLst>
              <a:gd name="T0" fmla="*/ 0 w 158"/>
              <a:gd name="T1" fmla="*/ 0 h 148"/>
              <a:gd name="T2" fmla="*/ 13 w 158"/>
              <a:gd name="T3" fmla="*/ 6 h 148"/>
              <a:gd name="T4" fmla="*/ 24 w 158"/>
              <a:gd name="T5" fmla="*/ 14 h 148"/>
              <a:gd name="T6" fmla="*/ 35 w 158"/>
              <a:gd name="T7" fmla="*/ 22 h 148"/>
              <a:gd name="T8" fmla="*/ 43 w 158"/>
              <a:gd name="T9" fmla="*/ 30 h 148"/>
              <a:gd name="T10" fmla="*/ 52 w 158"/>
              <a:gd name="T11" fmla="*/ 40 h 148"/>
              <a:gd name="T12" fmla="*/ 60 w 158"/>
              <a:gd name="T13" fmla="*/ 50 h 148"/>
              <a:gd name="T14" fmla="*/ 70 w 158"/>
              <a:gd name="T15" fmla="*/ 64 h 148"/>
              <a:gd name="T16" fmla="*/ 81 w 158"/>
              <a:gd name="T17" fmla="*/ 79 h 148"/>
              <a:gd name="T18" fmla="*/ 90 w 158"/>
              <a:gd name="T19" fmla="*/ 93 h 148"/>
              <a:gd name="T20" fmla="*/ 100 w 158"/>
              <a:gd name="T21" fmla="*/ 108 h 148"/>
              <a:gd name="T22" fmla="*/ 107 w 158"/>
              <a:gd name="T23" fmla="*/ 116 h 148"/>
              <a:gd name="T24" fmla="*/ 116 w 158"/>
              <a:gd name="T25" fmla="*/ 125 h 148"/>
              <a:gd name="T26" fmla="*/ 124 w 158"/>
              <a:gd name="T27" fmla="*/ 132 h 148"/>
              <a:gd name="T28" fmla="*/ 135 w 158"/>
              <a:gd name="T29" fmla="*/ 138 h 148"/>
              <a:gd name="T30" fmla="*/ 146 w 158"/>
              <a:gd name="T31" fmla="*/ 144 h 148"/>
              <a:gd name="T32" fmla="*/ 158 w 158"/>
              <a:gd name="T33" fmla="*/ 148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58" h="148">
                <a:moveTo>
                  <a:pt x="0" y="0"/>
                </a:moveTo>
                <a:lnTo>
                  <a:pt x="13" y="6"/>
                </a:lnTo>
                <a:lnTo>
                  <a:pt x="24" y="14"/>
                </a:lnTo>
                <a:lnTo>
                  <a:pt x="35" y="22"/>
                </a:lnTo>
                <a:lnTo>
                  <a:pt x="43" y="30"/>
                </a:lnTo>
                <a:lnTo>
                  <a:pt x="52" y="40"/>
                </a:lnTo>
                <a:lnTo>
                  <a:pt x="60" y="50"/>
                </a:lnTo>
                <a:lnTo>
                  <a:pt x="70" y="64"/>
                </a:lnTo>
                <a:lnTo>
                  <a:pt x="81" y="79"/>
                </a:lnTo>
                <a:lnTo>
                  <a:pt x="90" y="93"/>
                </a:lnTo>
                <a:lnTo>
                  <a:pt x="100" y="108"/>
                </a:lnTo>
                <a:lnTo>
                  <a:pt x="107" y="116"/>
                </a:lnTo>
                <a:lnTo>
                  <a:pt x="116" y="125"/>
                </a:lnTo>
                <a:lnTo>
                  <a:pt x="124" y="132"/>
                </a:lnTo>
                <a:lnTo>
                  <a:pt x="135" y="138"/>
                </a:lnTo>
                <a:lnTo>
                  <a:pt x="146" y="144"/>
                </a:lnTo>
                <a:lnTo>
                  <a:pt x="158" y="148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879" name="Freeform 311"/>
          <p:cNvSpPr>
            <a:spLocks/>
          </p:cNvSpPr>
          <p:nvPr/>
        </p:nvSpPr>
        <p:spPr bwMode="auto">
          <a:xfrm>
            <a:off x="5461000" y="3571876"/>
            <a:ext cx="28864" cy="31750"/>
          </a:xfrm>
          <a:custGeom>
            <a:avLst/>
            <a:gdLst>
              <a:gd name="T0" fmla="*/ 2 w 72"/>
              <a:gd name="T1" fmla="*/ 0 h 79"/>
              <a:gd name="T2" fmla="*/ 0 w 72"/>
              <a:gd name="T3" fmla="*/ 4 h 79"/>
              <a:gd name="T4" fmla="*/ 0 w 72"/>
              <a:gd name="T5" fmla="*/ 7 h 79"/>
              <a:gd name="T6" fmla="*/ 0 w 72"/>
              <a:gd name="T7" fmla="*/ 11 h 79"/>
              <a:gd name="T8" fmla="*/ 1 w 72"/>
              <a:gd name="T9" fmla="*/ 15 h 79"/>
              <a:gd name="T10" fmla="*/ 3 w 72"/>
              <a:gd name="T11" fmla="*/ 18 h 79"/>
              <a:gd name="T12" fmla="*/ 8 w 72"/>
              <a:gd name="T13" fmla="*/ 23 h 79"/>
              <a:gd name="T14" fmla="*/ 14 w 72"/>
              <a:gd name="T15" fmla="*/ 28 h 79"/>
              <a:gd name="T16" fmla="*/ 22 w 72"/>
              <a:gd name="T17" fmla="*/ 33 h 79"/>
              <a:gd name="T18" fmla="*/ 29 w 72"/>
              <a:gd name="T19" fmla="*/ 36 h 79"/>
              <a:gd name="T20" fmla="*/ 37 w 72"/>
              <a:gd name="T21" fmla="*/ 41 h 79"/>
              <a:gd name="T22" fmla="*/ 44 w 72"/>
              <a:gd name="T23" fmla="*/ 47 h 79"/>
              <a:gd name="T24" fmla="*/ 52 w 72"/>
              <a:gd name="T25" fmla="*/ 52 h 79"/>
              <a:gd name="T26" fmla="*/ 57 w 72"/>
              <a:gd name="T27" fmla="*/ 59 h 79"/>
              <a:gd name="T28" fmla="*/ 63 w 72"/>
              <a:gd name="T29" fmla="*/ 65 h 79"/>
              <a:gd name="T30" fmla="*/ 67 w 72"/>
              <a:gd name="T31" fmla="*/ 72 h 79"/>
              <a:gd name="T32" fmla="*/ 72 w 72"/>
              <a:gd name="T33" fmla="*/ 79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2" h="79">
                <a:moveTo>
                  <a:pt x="2" y="0"/>
                </a:moveTo>
                <a:lnTo>
                  <a:pt x="0" y="4"/>
                </a:lnTo>
                <a:lnTo>
                  <a:pt x="0" y="7"/>
                </a:lnTo>
                <a:lnTo>
                  <a:pt x="0" y="11"/>
                </a:lnTo>
                <a:lnTo>
                  <a:pt x="1" y="15"/>
                </a:lnTo>
                <a:lnTo>
                  <a:pt x="3" y="18"/>
                </a:lnTo>
                <a:lnTo>
                  <a:pt x="8" y="23"/>
                </a:lnTo>
                <a:lnTo>
                  <a:pt x="14" y="28"/>
                </a:lnTo>
                <a:lnTo>
                  <a:pt x="22" y="33"/>
                </a:lnTo>
                <a:lnTo>
                  <a:pt x="29" y="36"/>
                </a:lnTo>
                <a:lnTo>
                  <a:pt x="37" y="41"/>
                </a:lnTo>
                <a:lnTo>
                  <a:pt x="44" y="47"/>
                </a:lnTo>
                <a:lnTo>
                  <a:pt x="52" y="52"/>
                </a:lnTo>
                <a:lnTo>
                  <a:pt x="57" y="59"/>
                </a:lnTo>
                <a:lnTo>
                  <a:pt x="63" y="65"/>
                </a:lnTo>
                <a:lnTo>
                  <a:pt x="67" y="72"/>
                </a:lnTo>
                <a:lnTo>
                  <a:pt x="72" y="79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880" name="Freeform 312"/>
          <p:cNvSpPr>
            <a:spLocks/>
          </p:cNvSpPr>
          <p:nvPr/>
        </p:nvSpPr>
        <p:spPr bwMode="auto">
          <a:xfrm>
            <a:off x="5478319" y="3554558"/>
            <a:ext cx="31750" cy="30306"/>
          </a:xfrm>
          <a:custGeom>
            <a:avLst/>
            <a:gdLst>
              <a:gd name="T0" fmla="*/ 0 w 79"/>
              <a:gd name="T1" fmla="*/ 0 h 77"/>
              <a:gd name="T2" fmla="*/ 3 w 79"/>
              <a:gd name="T3" fmla="*/ 6 h 77"/>
              <a:gd name="T4" fmla="*/ 8 w 79"/>
              <a:gd name="T5" fmla="*/ 11 h 77"/>
              <a:gd name="T6" fmla="*/ 13 w 79"/>
              <a:gd name="T7" fmla="*/ 16 h 77"/>
              <a:gd name="T8" fmla="*/ 19 w 79"/>
              <a:gd name="T9" fmla="*/ 21 h 77"/>
              <a:gd name="T10" fmla="*/ 25 w 79"/>
              <a:gd name="T11" fmla="*/ 24 h 77"/>
              <a:gd name="T12" fmla="*/ 36 w 79"/>
              <a:gd name="T13" fmla="*/ 31 h 77"/>
              <a:gd name="T14" fmla="*/ 47 w 79"/>
              <a:gd name="T15" fmla="*/ 39 h 77"/>
              <a:gd name="T16" fmla="*/ 56 w 79"/>
              <a:gd name="T17" fmla="*/ 46 h 77"/>
              <a:gd name="T18" fmla="*/ 62 w 79"/>
              <a:gd name="T19" fmla="*/ 51 h 77"/>
              <a:gd name="T20" fmla="*/ 67 w 79"/>
              <a:gd name="T21" fmla="*/ 57 h 77"/>
              <a:gd name="T22" fmla="*/ 72 w 79"/>
              <a:gd name="T23" fmla="*/ 63 h 77"/>
              <a:gd name="T24" fmla="*/ 76 w 79"/>
              <a:gd name="T25" fmla="*/ 69 h 77"/>
              <a:gd name="T26" fmla="*/ 79 w 79"/>
              <a:gd name="T27" fmla="*/ 77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9" h="77">
                <a:moveTo>
                  <a:pt x="0" y="0"/>
                </a:moveTo>
                <a:lnTo>
                  <a:pt x="3" y="6"/>
                </a:lnTo>
                <a:lnTo>
                  <a:pt x="8" y="11"/>
                </a:lnTo>
                <a:lnTo>
                  <a:pt x="13" y="16"/>
                </a:lnTo>
                <a:lnTo>
                  <a:pt x="19" y="21"/>
                </a:lnTo>
                <a:lnTo>
                  <a:pt x="25" y="24"/>
                </a:lnTo>
                <a:lnTo>
                  <a:pt x="36" y="31"/>
                </a:lnTo>
                <a:lnTo>
                  <a:pt x="47" y="39"/>
                </a:lnTo>
                <a:lnTo>
                  <a:pt x="56" y="46"/>
                </a:lnTo>
                <a:lnTo>
                  <a:pt x="62" y="51"/>
                </a:lnTo>
                <a:lnTo>
                  <a:pt x="67" y="57"/>
                </a:lnTo>
                <a:lnTo>
                  <a:pt x="72" y="63"/>
                </a:lnTo>
                <a:lnTo>
                  <a:pt x="76" y="69"/>
                </a:lnTo>
                <a:lnTo>
                  <a:pt x="79" y="77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881" name="Freeform 313"/>
          <p:cNvSpPr>
            <a:spLocks/>
          </p:cNvSpPr>
          <p:nvPr/>
        </p:nvSpPr>
        <p:spPr bwMode="auto">
          <a:xfrm>
            <a:off x="5461001" y="3531467"/>
            <a:ext cx="43295" cy="41852"/>
          </a:xfrm>
          <a:custGeom>
            <a:avLst/>
            <a:gdLst>
              <a:gd name="T0" fmla="*/ 0 w 106"/>
              <a:gd name="T1" fmla="*/ 105 h 109"/>
              <a:gd name="T2" fmla="*/ 6 w 106"/>
              <a:gd name="T3" fmla="*/ 107 h 109"/>
              <a:gd name="T4" fmla="*/ 12 w 106"/>
              <a:gd name="T5" fmla="*/ 109 h 109"/>
              <a:gd name="T6" fmla="*/ 17 w 106"/>
              <a:gd name="T7" fmla="*/ 109 h 109"/>
              <a:gd name="T8" fmla="*/ 23 w 106"/>
              <a:gd name="T9" fmla="*/ 106 h 109"/>
              <a:gd name="T10" fmla="*/ 28 w 106"/>
              <a:gd name="T11" fmla="*/ 104 h 109"/>
              <a:gd name="T12" fmla="*/ 33 w 106"/>
              <a:gd name="T13" fmla="*/ 100 h 109"/>
              <a:gd name="T14" fmla="*/ 36 w 106"/>
              <a:gd name="T15" fmla="*/ 94 h 109"/>
              <a:gd name="T16" fmla="*/ 45 w 106"/>
              <a:gd name="T17" fmla="*/ 85 h 109"/>
              <a:gd name="T18" fmla="*/ 52 w 106"/>
              <a:gd name="T19" fmla="*/ 72 h 109"/>
              <a:gd name="T20" fmla="*/ 59 w 106"/>
              <a:gd name="T21" fmla="*/ 58 h 109"/>
              <a:gd name="T22" fmla="*/ 68 w 106"/>
              <a:gd name="T23" fmla="*/ 45 h 109"/>
              <a:gd name="T24" fmla="*/ 72 w 106"/>
              <a:gd name="T25" fmla="*/ 36 h 109"/>
              <a:gd name="T26" fmla="*/ 78 w 106"/>
              <a:gd name="T27" fmla="*/ 27 h 109"/>
              <a:gd name="T28" fmla="*/ 85 w 106"/>
              <a:gd name="T29" fmla="*/ 19 h 109"/>
              <a:gd name="T30" fmla="*/ 92 w 106"/>
              <a:gd name="T31" fmla="*/ 12 h 109"/>
              <a:gd name="T32" fmla="*/ 99 w 106"/>
              <a:gd name="T33" fmla="*/ 5 h 109"/>
              <a:gd name="T34" fmla="*/ 106 w 106"/>
              <a:gd name="T35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06" h="109">
                <a:moveTo>
                  <a:pt x="0" y="105"/>
                </a:moveTo>
                <a:lnTo>
                  <a:pt x="6" y="107"/>
                </a:lnTo>
                <a:lnTo>
                  <a:pt x="12" y="109"/>
                </a:lnTo>
                <a:lnTo>
                  <a:pt x="17" y="109"/>
                </a:lnTo>
                <a:lnTo>
                  <a:pt x="23" y="106"/>
                </a:lnTo>
                <a:lnTo>
                  <a:pt x="28" y="104"/>
                </a:lnTo>
                <a:lnTo>
                  <a:pt x="33" y="100"/>
                </a:lnTo>
                <a:lnTo>
                  <a:pt x="36" y="94"/>
                </a:lnTo>
                <a:lnTo>
                  <a:pt x="45" y="85"/>
                </a:lnTo>
                <a:lnTo>
                  <a:pt x="52" y="72"/>
                </a:lnTo>
                <a:lnTo>
                  <a:pt x="59" y="58"/>
                </a:lnTo>
                <a:lnTo>
                  <a:pt x="68" y="45"/>
                </a:lnTo>
                <a:lnTo>
                  <a:pt x="72" y="36"/>
                </a:lnTo>
                <a:lnTo>
                  <a:pt x="78" y="27"/>
                </a:lnTo>
                <a:lnTo>
                  <a:pt x="85" y="19"/>
                </a:lnTo>
                <a:lnTo>
                  <a:pt x="92" y="12"/>
                </a:lnTo>
                <a:lnTo>
                  <a:pt x="99" y="5"/>
                </a:lnTo>
                <a:lnTo>
                  <a:pt x="106" y="0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882" name="Freeform 314"/>
          <p:cNvSpPr>
            <a:spLocks/>
          </p:cNvSpPr>
          <p:nvPr/>
        </p:nvSpPr>
        <p:spPr bwMode="auto">
          <a:xfrm>
            <a:off x="5417705" y="3554557"/>
            <a:ext cx="44739" cy="63500"/>
          </a:xfrm>
          <a:custGeom>
            <a:avLst/>
            <a:gdLst>
              <a:gd name="T0" fmla="*/ 110 w 110"/>
              <a:gd name="T1" fmla="*/ 0 h 163"/>
              <a:gd name="T2" fmla="*/ 107 w 110"/>
              <a:gd name="T3" fmla="*/ 11 h 163"/>
              <a:gd name="T4" fmla="*/ 105 w 110"/>
              <a:gd name="T5" fmla="*/ 22 h 163"/>
              <a:gd name="T6" fmla="*/ 100 w 110"/>
              <a:gd name="T7" fmla="*/ 32 h 163"/>
              <a:gd name="T8" fmla="*/ 96 w 110"/>
              <a:gd name="T9" fmla="*/ 43 h 163"/>
              <a:gd name="T10" fmla="*/ 90 w 110"/>
              <a:gd name="T11" fmla="*/ 51 h 163"/>
              <a:gd name="T12" fmla="*/ 84 w 110"/>
              <a:gd name="T13" fmla="*/ 61 h 163"/>
              <a:gd name="T14" fmla="*/ 75 w 110"/>
              <a:gd name="T15" fmla="*/ 74 h 163"/>
              <a:gd name="T16" fmla="*/ 64 w 110"/>
              <a:gd name="T17" fmla="*/ 87 h 163"/>
              <a:gd name="T18" fmla="*/ 53 w 110"/>
              <a:gd name="T19" fmla="*/ 99 h 163"/>
              <a:gd name="T20" fmla="*/ 41 w 110"/>
              <a:gd name="T21" fmla="*/ 113 h 163"/>
              <a:gd name="T22" fmla="*/ 32 w 110"/>
              <a:gd name="T23" fmla="*/ 122 h 163"/>
              <a:gd name="T24" fmla="*/ 24 w 110"/>
              <a:gd name="T25" fmla="*/ 132 h 163"/>
              <a:gd name="T26" fmla="*/ 16 w 110"/>
              <a:gd name="T27" fmla="*/ 143 h 163"/>
              <a:gd name="T28" fmla="*/ 7 w 110"/>
              <a:gd name="T29" fmla="*/ 152 h 163"/>
              <a:gd name="T30" fmla="*/ 0 w 110"/>
              <a:gd name="T31" fmla="*/ 163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10" h="163">
                <a:moveTo>
                  <a:pt x="110" y="0"/>
                </a:moveTo>
                <a:lnTo>
                  <a:pt x="107" y="11"/>
                </a:lnTo>
                <a:lnTo>
                  <a:pt x="105" y="22"/>
                </a:lnTo>
                <a:lnTo>
                  <a:pt x="100" y="32"/>
                </a:lnTo>
                <a:lnTo>
                  <a:pt x="96" y="43"/>
                </a:lnTo>
                <a:lnTo>
                  <a:pt x="90" y="51"/>
                </a:lnTo>
                <a:lnTo>
                  <a:pt x="84" y="61"/>
                </a:lnTo>
                <a:lnTo>
                  <a:pt x="75" y="74"/>
                </a:lnTo>
                <a:lnTo>
                  <a:pt x="64" y="87"/>
                </a:lnTo>
                <a:lnTo>
                  <a:pt x="53" y="99"/>
                </a:lnTo>
                <a:lnTo>
                  <a:pt x="41" y="113"/>
                </a:lnTo>
                <a:lnTo>
                  <a:pt x="32" y="122"/>
                </a:lnTo>
                <a:lnTo>
                  <a:pt x="24" y="132"/>
                </a:lnTo>
                <a:lnTo>
                  <a:pt x="16" y="143"/>
                </a:lnTo>
                <a:lnTo>
                  <a:pt x="7" y="152"/>
                </a:lnTo>
                <a:lnTo>
                  <a:pt x="0" y="163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883" name="Freeform 315"/>
          <p:cNvSpPr>
            <a:spLocks/>
          </p:cNvSpPr>
          <p:nvPr/>
        </p:nvSpPr>
        <p:spPr bwMode="auto">
          <a:xfrm>
            <a:off x="5391728" y="3560330"/>
            <a:ext cx="27421" cy="40409"/>
          </a:xfrm>
          <a:custGeom>
            <a:avLst/>
            <a:gdLst>
              <a:gd name="T0" fmla="*/ 73 w 73"/>
              <a:gd name="T1" fmla="*/ 0 h 109"/>
              <a:gd name="T2" fmla="*/ 67 w 73"/>
              <a:gd name="T3" fmla="*/ 9 h 109"/>
              <a:gd name="T4" fmla="*/ 59 w 73"/>
              <a:gd name="T5" fmla="*/ 16 h 109"/>
              <a:gd name="T6" fmla="*/ 53 w 73"/>
              <a:gd name="T7" fmla="*/ 24 h 109"/>
              <a:gd name="T8" fmla="*/ 47 w 73"/>
              <a:gd name="T9" fmla="*/ 34 h 109"/>
              <a:gd name="T10" fmla="*/ 39 w 73"/>
              <a:gd name="T11" fmla="*/ 45 h 109"/>
              <a:gd name="T12" fmla="*/ 32 w 73"/>
              <a:gd name="T13" fmla="*/ 58 h 109"/>
              <a:gd name="T14" fmla="*/ 24 w 73"/>
              <a:gd name="T15" fmla="*/ 70 h 109"/>
              <a:gd name="T16" fmla="*/ 17 w 73"/>
              <a:gd name="T17" fmla="*/ 82 h 109"/>
              <a:gd name="T18" fmla="*/ 9 w 73"/>
              <a:gd name="T19" fmla="*/ 96 h 109"/>
              <a:gd name="T20" fmla="*/ 0 w 73"/>
              <a:gd name="T21" fmla="*/ 109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3" h="109">
                <a:moveTo>
                  <a:pt x="73" y="0"/>
                </a:moveTo>
                <a:lnTo>
                  <a:pt x="67" y="9"/>
                </a:lnTo>
                <a:lnTo>
                  <a:pt x="59" y="16"/>
                </a:lnTo>
                <a:lnTo>
                  <a:pt x="53" y="24"/>
                </a:lnTo>
                <a:lnTo>
                  <a:pt x="47" y="34"/>
                </a:lnTo>
                <a:lnTo>
                  <a:pt x="39" y="45"/>
                </a:lnTo>
                <a:lnTo>
                  <a:pt x="32" y="58"/>
                </a:lnTo>
                <a:lnTo>
                  <a:pt x="24" y="70"/>
                </a:lnTo>
                <a:lnTo>
                  <a:pt x="17" y="82"/>
                </a:lnTo>
                <a:lnTo>
                  <a:pt x="9" y="96"/>
                </a:lnTo>
                <a:lnTo>
                  <a:pt x="0" y="109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884" name="Freeform 316"/>
          <p:cNvSpPr>
            <a:spLocks/>
          </p:cNvSpPr>
          <p:nvPr/>
        </p:nvSpPr>
        <p:spPr bwMode="auto">
          <a:xfrm>
            <a:off x="5417705" y="3554557"/>
            <a:ext cx="44739" cy="63500"/>
          </a:xfrm>
          <a:custGeom>
            <a:avLst/>
            <a:gdLst>
              <a:gd name="T0" fmla="*/ 110 w 110"/>
              <a:gd name="T1" fmla="*/ 0 h 163"/>
              <a:gd name="T2" fmla="*/ 107 w 110"/>
              <a:gd name="T3" fmla="*/ 11 h 163"/>
              <a:gd name="T4" fmla="*/ 105 w 110"/>
              <a:gd name="T5" fmla="*/ 22 h 163"/>
              <a:gd name="T6" fmla="*/ 100 w 110"/>
              <a:gd name="T7" fmla="*/ 32 h 163"/>
              <a:gd name="T8" fmla="*/ 96 w 110"/>
              <a:gd name="T9" fmla="*/ 43 h 163"/>
              <a:gd name="T10" fmla="*/ 90 w 110"/>
              <a:gd name="T11" fmla="*/ 51 h 163"/>
              <a:gd name="T12" fmla="*/ 84 w 110"/>
              <a:gd name="T13" fmla="*/ 61 h 163"/>
              <a:gd name="T14" fmla="*/ 75 w 110"/>
              <a:gd name="T15" fmla="*/ 74 h 163"/>
              <a:gd name="T16" fmla="*/ 64 w 110"/>
              <a:gd name="T17" fmla="*/ 87 h 163"/>
              <a:gd name="T18" fmla="*/ 53 w 110"/>
              <a:gd name="T19" fmla="*/ 99 h 163"/>
              <a:gd name="T20" fmla="*/ 41 w 110"/>
              <a:gd name="T21" fmla="*/ 113 h 163"/>
              <a:gd name="T22" fmla="*/ 32 w 110"/>
              <a:gd name="T23" fmla="*/ 122 h 163"/>
              <a:gd name="T24" fmla="*/ 24 w 110"/>
              <a:gd name="T25" fmla="*/ 132 h 163"/>
              <a:gd name="T26" fmla="*/ 16 w 110"/>
              <a:gd name="T27" fmla="*/ 143 h 163"/>
              <a:gd name="T28" fmla="*/ 7 w 110"/>
              <a:gd name="T29" fmla="*/ 152 h 163"/>
              <a:gd name="T30" fmla="*/ 0 w 110"/>
              <a:gd name="T31" fmla="*/ 163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10" h="163">
                <a:moveTo>
                  <a:pt x="110" y="0"/>
                </a:moveTo>
                <a:lnTo>
                  <a:pt x="107" y="11"/>
                </a:lnTo>
                <a:lnTo>
                  <a:pt x="105" y="22"/>
                </a:lnTo>
                <a:lnTo>
                  <a:pt x="100" y="32"/>
                </a:lnTo>
                <a:lnTo>
                  <a:pt x="96" y="43"/>
                </a:lnTo>
                <a:lnTo>
                  <a:pt x="90" y="51"/>
                </a:lnTo>
                <a:lnTo>
                  <a:pt x="84" y="61"/>
                </a:lnTo>
                <a:lnTo>
                  <a:pt x="75" y="74"/>
                </a:lnTo>
                <a:lnTo>
                  <a:pt x="64" y="87"/>
                </a:lnTo>
                <a:lnTo>
                  <a:pt x="53" y="99"/>
                </a:lnTo>
                <a:lnTo>
                  <a:pt x="41" y="113"/>
                </a:lnTo>
                <a:lnTo>
                  <a:pt x="32" y="122"/>
                </a:lnTo>
                <a:lnTo>
                  <a:pt x="24" y="132"/>
                </a:lnTo>
                <a:lnTo>
                  <a:pt x="16" y="143"/>
                </a:lnTo>
                <a:lnTo>
                  <a:pt x="7" y="152"/>
                </a:lnTo>
                <a:lnTo>
                  <a:pt x="0" y="163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885" name="Freeform 317"/>
          <p:cNvSpPr>
            <a:spLocks/>
          </p:cNvSpPr>
          <p:nvPr/>
        </p:nvSpPr>
        <p:spPr bwMode="auto">
          <a:xfrm>
            <a:off x="5391728" y="3560330"/>
            <a:ext cx="27421" cy="40409"/>
          </a:xfrm>
          <a:custGeom>
            <a:avLst/>
            <a:gdLst>
              <a:gd name="T0" fmla="*/ 73 w 73"/>
              <a:gd name="T1" fmla="*/ 0 h 109"/>
              <a:gd name="T2" fmla="*/ 67 w 73"/>
              <a:gd name="T3" fmla="*/ 9 h 109"/>
              <a:gd name="T4" fmla="*/ 59 w 73"/>
              <a:gd name="T5" fmla="*/ 16 h 109"/>
              <a:gd name="T6" fmla="*/ 53 w 73"/>
              <a:gd name="T7" fmla="*/ 24 h 109"/>
              <a:gd name="T8" fmla="*/ 47 w 73"/>
              <a:gd name="T9" fmla="*/ 34 h 109"/>
              <a:gd name="T10" fmla="*/ 39 w 73"/>
              <a:gd name="T11" fmla="*/ 45 h 109"/>
              <a:gd name="T12" fmla="*/ 32 w 73"/>
              <a:gd name="T13" fmla="*/ 58 h 109"/>
              <a:gd name="T14" fmla="*/ 24 w 73"/>
              <a:gd name="T15" fmla="*/ 70 h 109"/>
              <a:gd name="T16" fmla="*/ 17 w 73"/>
              <a:gd name="T17" fmla="*/ 82 h 109"/>
              <a:gd name="T18" fmla="*/ 9 w 73"/>
              <a:gd name="T19" fmla="*/ 96 h 109"/>
              <a:gd name="T20" fmla="*/ 0 w 73"/>
              <a:gd name="T21" fmla="*/ 109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3" h="109">
                <a:moveTo>
                  <a:pt x="73" y="0"/>
                </a:moveTo>
                <a:lnTo>
                  <a:pt x="67" y="9"/>
                </a:lnTo>
                <a:lnTo>
                  <a:pt x="59" y="16"/>
                </a:lnTo>
                <a:lnTo>
                  <a:pt x="53" y="24"/>
                </a:lnTo>
                <a:lnTo>
                  <a:pt x="47" y="34"/>
                </a:lnTo>
                <a:lnTo>
                  <a:pt x="39" y="45"/>
                </a:lnTo>
                <a:lnTo>
                  <a:pt x="32" y="58"/>
                </a:lnTo>
                <a:lnTo>
                  <a:pt x="24" y="70"/>
                </a:lnTo>
                <a:lnTo>
                  <a:pt x="17" y="82"/>
                </a:lnTo>
                <a:lnTo>
                  <a:pt x="9" y="96"/>
                </a:lnTo>
                <a:lnTo>
                  <a:pt x="0" y="109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886" name="Freeform 318"/>
          <p:cNvSpPr>
            <a:spLocks/>
          </p:cNvSpPr>
          <p:nvPr/>
        </p:nvSpPr>
        <p:spPr bwMode="auto">
          <a:xfrm>
            <a:off x="5609649" y="3508376"/>
            <a:ext cx="134215" cy="82261"/>
          </a:xfrm>
          <a:custGeom>
            <a:avLst/>
            <a:gdLst>
              <a:gd name="T0" fmla="*/ 0 w 338"/>
              <a:gd name="T1" fmla="*/ 0 h 211"/>
              <a:gd name="T2" fmla="*/ 6 w 338"/>
              <a:gd name="T3" fmla="*/ 4 h 211"/>
              <a:gd name="T4" fmla="*/ 11 w 338"/>
              <a:gd name="T5" fmla="*/ 6 h 211"/>
              <a:gd name="T6" fmla="*/ 14 w 338"/>
              <a:gd name="T7" fmla="*/ 10 h 211"/>
              <a:gd name="T8" fmla="*/ 29 w 338"/>
              <a:gd name="T9" fmla="*/ 22 h 211"/>
              <a:gd name="T10" fmla="*/ 41 w 338"/>
              <a:gd name="T11" fmla="*/ 35 h 211"/>
              <a:gd name="T12" fmla="*/ 56 w 338"/>
              <a:gd name="T13" fmla="*/ 47 h 211"/>
              <a:gd name="T14" fmla="*/ 71 w 338"/>
              <a:gd name="T15" fmla="*/ 59 h 211"/>
              <a:gd name="T16" fmla="*/ 89 w 338"/>
              <a:gd name="T17" fmla="*/ 71 h 211"/>
              <a:gd name="T18" fmla="*/ 107 w 338"/>
              <a:gd name="T19" fmla="*/ 84 h 211"/>
              <a:gd name="T20" fmla="*/ 125 w 338"/>
              <a:gd name="T21" fmla="*/ 96 h 211"/>
              <a:gd name="T22" fmla="*/ 145 w 338"/>
              <a:gd name="T23" fmla="*/ 109 h 211"/>
              <a:gd name="T24" fmla="*/ 168 w 338"/>
              <a:gd name="T25" fmla="*/ 124 h 211"/>
              <a:gd name="T26" fmla="*/ 189 w 338"/>
              <a:gd name="T27" fmla="*/ 139 h 211"/>
              <a:gd name="T28" fmla="*/ 209 w 338"/>
              <a:gd name="T29" fmla="*/ 152 h 211"/>
              <a:gd name="T30" fmla="*/ 217 w 338"/>
              <a:gd name="T31" fmla="*/ 157 h 211"/>
              <a:gd name="T32" fmla="*/ 224 w 338"/>
              <a:gd name="T33" fmla="*/ 162 h 211"/>
              <a:gd name="T34" fmla="*/ 233 w 338"/>
              <a:gd name="T35" fmla="*/ 169 h 211"/>
              <a:gd name="T36" fmla="*/ 240 w 338"/>
              <a:gd name="T37" fmla="*/ 176 h 211"/>
              <a:gd name="T38" fmla="*/ 245 w 338"/>
              <a:gd name="T39" fmla="*/ 182 h 211"/>
              <a:gd name="T40" fmla="*/ 250 w 338"/>
              <a:gd name="T41" fmla="*/ 188 h 211"/>
              <a:gd name="T42" fmla="*/ 255 w 338"/>
              <a:gd name="T43" fmla="*/ 195 h 211"/>
              <a:gd name="T44" fmla="*/ 259 w 338"/>
              <a:gd name="T45" fmla="*/ 200 h 211"/>
              <a:gd name="T46" fmla="*/ 263 w 338"/>
              <a:gd name="T47" fmla="*/ 205 h 211"/>
              <a:gd name="T48" fmla="*/ 268 w 338"/>
              <a:gd name="T49" fmla="*/ 210 h 211"/>
              <a:gd name="T50" fmla="*/ 271 w 338"/>
              <a:gd name="T51" fmla="*/ 211 h 211"/>
              <a:gd name="T52" fmla="*/ 275 w 338"/>
              <a:gd name="T53" fmla="*/ 211 h 211"/>
              <a:gd name="T54" fmla="*/ 279 w 338"/>
              <a:gd name="T55" fmla="*/ 211 h 211"/>
              <a:gd name="T56" fmla="*/ 281 w 338"/>
              <a:gd name="T57" fmla="*/ 209 h 211"/>
              <a:gd name="T58" fmla="*/ 285 w 338"/>
              <a:gd name="T59" fmla="*/ 205 h 211"/>
              <a:gd name="T60" fmla="*/ 288 w 338"/>
              <a:gd name="T61" fmla="*/ 201 h 211"/>
              <a:gd name="T62" fmla="*/ 292 w 338"/>
              <a:gd name="T63" fmla="*/ 197 h 211"/>
              <a:gd name="T64" fmla="*/ 294 w 338"/>
              <a:gd name="T65" fmla="*/ 192 h 211"/>
              <a:gd name="T66" fmla="*/ 302 w 338"/>
              <a:gd name="T67" fmla="*/ 183 h 211"/>
              <a:gd name="T68" fmla="*/ 308 w 338"/>
              <a:gd name="T69" fmla="*/ 175 h 211"/>
              <a:gd name="T70" fmla="*/ 315 w 338"/>
              <a:gd name="T71" fmla="*/ 168 h 211"/>
              <a:gd name="T72" fmla="*/ 321 w 338"/>
              <a:gd name="T73" fmla="*/ 159 h 211"/>
              <a:gd name="T74" fmla="*/ 328 w 338"/>
              <a:gd name="T75" fmla="*/ 152 h 211"/>
              <a:gd name="T76" fmla="*/ 333 w 338"/>
              <a:gd name="T77" fmla="*/ 146 h 211"/>
              <a:gd name="T78" fmla="*/ 338 w 338"/>
              <a:gd name="T79" fmla="*/ 141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38" h="211">
                <a:moveTo>
                  <a:pt x="0" y="0"/>
                </a:moveTo>
                <a:lnTo>
                  <a:pt x="6" y="4"/>
                </a:lnTo>
                <a:lnTo>
                  <a:pt x="11" y="6"/>
                </a:lnTo>
                <a:lnTo>
                  <a:pt x="14" y="10"/>
                </a:lnTo>
                <a:lnTo>
                  <a:pt x="29" y="22"/>
                </a:lnTo>
                <a:lnTo>
                  <a:pt x="41" y="35"/>
                </a:lnTo>
                <a:lnTo>
                  <a:pt x="56" y="47"/>
                </a:lnTo>
                <a:lnTo>
                  <a:pt x="71" y="59"/>
                </a:lnTo>
                <a:lnTo>
                  <a:pt x="89" y="71"/>
                </a:lnTo>
                <a:lnTo>
                  <a:pt x="107" y="84"/>
                </a:lnTo>
                <a:lnTo>
                  <a:pt x="125" y="96"/>
                </a:lnTo>
                <a:lnTo>
                  <a:pt x="145" y="109"/>
                </a:lnTo>
                <a:lnTo>
                  <a:pt x="168" y="124"/>
                </a:lnTo>
                <a:lnTo>
                  <a:pt x="189" y="139"/>
                </a:lnTo>
                <a:lnTo>
                  <a:pt x="209" y="152"/>
                </a:lnTo>
                <a:lnTo>
                  <a:pt x="217" y="157"/>
                </a:lnTo>
                <a:lnTo>
                  <a:pt x="224" y="162"/>
                </a:lnTo>
                <a:lnTo>
                  <a:pt x="233" y="169"/>
                </a:lnTo>
                <a:lnTo>
                  <a:pt x="240" y="176"/>
                </a:lnTo>
                <a:lnTo>
                  <a:pt x="245" y="182"/>
                </a:lnTo>
                <a:lnTo>
                  <a:pt x="250" y="188"/>
                </a:lnTo>
                <a:lnTo>
                  <a:pt x="255" y="195"/>
                </a:lnTo>
                <a:lnTo>
                  <a:pt x="259" y="200"/>
                </a:lnTo>
                <a:lnTo>
                  <a:pt x="263" y="205"/>
                </a:lnTo>
                <a:lnTo>
                  <a:pt x="268" y="210"/>
                </a:lnTo>
                <a:lnTo>
                  <a:pt x="271" y="211"/>
                </a:lnTo>
                <a:lnTo>
                  <a:pt x="275" y="211"/>
                </a:lnTo>
                <a:lnTo>
                  <a:pt x="279" y="211"/>
                </a:lnTo>
                <a:lnTo>
                  <a:pt x="281" y="209"/>
                </a:lnTo>
                <a:lnTo>
                  <a:pt x="285" y="205"/>
                </a:lnTo>
                <a:lnTo>
                  <a:pt x="288" y="201"/>
                </a:lnTo>
                <a:lnTo>
                  <a:pt x="292" y="197"/>
                </a:lnTo>
                <a:lnTo>
                  <a:pt x="294" y="192"/>
                </a:lnTo>
                <a:lnTo>
                  <a:pt x="302" y="183"/>
                </a:lnTo>
                <a:lnTo>
                  <a:pt x="308" y="175"/>
                </a:lnTo>
                <a:lnTo>
                  <a:pt x="315" y="168"/>
                </a:lnTo>
                <a:lnTo>
                  <a:pt x="321" y="159"/>
                </a:lnTo>
                <a:lnTo>
                  <a:pt x="328" y="152"/>
                </a:lnTo>
                <a:lnTo>
                  <a:pt x="333" y="146"/>
                </a:lnTo>
                <a:lnTo>
                  <a:pt x="338" y="141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887" name="Freeform 319"/>
          <p:cNvSpPr>
            <a:spLocks/>
          </p:cNvSpPr>
          <p:nvPr/>
        </p:nvSpPr>
        <p:spPr bwMode="auto">
          <a:xfrm>
            <a:off x="5423477" y="3508376"/>
            <a:ext cx="184727" cy="101023"/>
          </a:xfrm>
          <a:custGeom>
            <a:avLst/>
            <a:gdLst>
              <a:gd name="T0" fmla="*/ 466 w 468"/>
              <a:gd name="T1" fmla="*/ 6 h 260"/>
              <a:gd name="T2" fmla="*/ 468 w 468"/>
              <a:gd name="T3" fmla="*/ 14 h 260"/>
              <a:gd name="T4" fmla="*/ 465 w 468"/>
              <a:gd name="T5" fmla="*/ 21 h 260"/>
              <a:gd name="T6" fmla="*/ 459 w 468"/>
              <a:gd name="T7" fmla="*/ 31 h 260"/>
              <a:gd name="T8" fmla="*/ 450 w 468"/>
              <a:gd name="T9" fmla="*/ 37 h 260"/>
              <a:gd name="T10" fmla="*/ 439 w 468"/>
              <a:gd name="T11" fmla="*/ 45 h 260"/>
              <a:gd name="T12" fmla="*/ 430 w 468"/>
              <a:gd name="T13" fmla="*/ 56 h 260"/>
              <a:gd name="T14" fmla="*/ 422 w 468"/>
              <a:gd name="T15" fmla="*/ 70 h 260"/>
              <a:gd name="T16" fmla="*/ 413 w 468"/>
              <a:gd name="T17" fmla="*/ 78 h 260"/>
              <a:gd name="T18" fmla="*/ 406 w 468"/>
              <a:gd name="T19" fmla="*/ 89 h 260"/>
              <a:gd name="T20" fmla="*/ 402 w 468"/>
              <a:gd name="T21" fmla="*/ 101 h 260"/>
              <a:gd name="T22" fmla="*/ 399 w 468"/>
              <a:gd name="T23" fmla="*/ 112 h 260"/>
              <a:gd name="T24" fmla="*/ 393 w 468"/>
              <a:gd name="T25" fmla="*/ 119 h 260"/>
              <a:gd name="T26" fmla="*/ 387 w 468"/>
              <a:gd name="T27" fmla="*/ 125 h 260"/>
              <a:gd name="T28" fmla="*/ 382 w 468"/>
              <a:gd name="T29" fmla="*/ 135 h 260"/>
              <a:gd name="T30" fmla="*/ 376 w 468"/>
              <a:gd name="T31" fmla="*/ 143 h 260"/>
              <a:gd name="T32" fmla="*/ 366 w 468"/>
              <a:gd name="T33" fmla="*/ 152 h 260"/>
              <a:gd name="T34" fmla="*/ 358 w 468"/>
              <a:gd name="T35" fmla="*/ 160 h 260"/>
              <a:gd name="T36" fmla="*/ 354 w 468"/>
              <a:gd name="T37" fmla="*/ 171 h 260"/>
              <a:gd name="T38" fmla="*/ 347 w 468"/>
              <a:gd name="T39" fmla="*/ 179 h 260"/>
              <a:gd name="T40" fmla="*/ 339 w 468"/>
              <a:gd name="T41" fmla="*/ 189 h 260"/>
              <a:gd name="T42" fmla="*/ 334 w 468"/>
              <a:gd name="T43" fmla="*/ 200 h 260"/>
              <a:gd name="T44" fmla="*/ 330 w 468"/>
              <a:gd name="T45" fmla="*/ 211 h 260"/>
              <a:gd name="T46" fmla="*/ 324 w 468"/>
              <a:gd name="T47" fmla="*/ 216 h 260"/>
              <a:gd name="T48" fmla="*/ 318 w 468"/>
              <a:gd name="T49" fmla="*/ 222 h 260"/>
              <a:gd name="T50" fmla="*/ 313 w 468"/>
              <a:gd name="T51" fmla="*/ 232 h 260"/>
              <a:gd name="T52" fmla="*/ 310 w 468"/>
              <a:gd name="T53" fmla="*/ 242 h 260"/>
              <a:gd name="T54" fmla="*/ 304 w 468"/>
              <a:gd name="T55" fmla="*/ 246 h 260"/>
              <a:gd name="T56" fmla="*/ 296 w 468"/>
              <a:gd name="T57" fmla="*/ 248 h 260"/>
              <a:gd name="T58" fmla="*/ 291 w 468"/>
              <a:gd name="T59" fmla="*/ 254 h 260"/>
              <a:gd name="T60" fmla="*/ 285 w 468"/>
              <a:gd name="T61" fmla="*/ 259 h 260"/>
              <a:gd name="T62" fmla="*/ 277 w 468"/>
              <a:gd name="T63" fmla="*/ 260 h 260"/>
              <a:gd name="T64" fmla="*/ 265 w 468"/>
              <a:gd name="T65" fmla="*/ 254 h 260"/>
              <a:gd name="T66" fmla="*/ 254 w 468"/>
              <a:gd name="T67" fmla="*/ 246 h 260"/>
              <a:gd name="T68" fmla="*/ 244 w 468"/>
              <a:gd name="T69" fmla="*/ 236 h 260"/>
              <a:gd name="T70" fmla="*/ 230 w 468"/>
              <a:gd name="T71" fmla="*/ 214 h 260"/>
              <a:gd name="T72" fmla="*/ 214 w 468"/>
              <a:gd name="T73" fmla="*/ 195 h 260"/>
              <a:gd name="T74" fmla="*/ 199 w 468"/>
              <a:gd name="T75" fmla="*/ 182 h 260"/>
              <a:gd name="T76" fmla="*/ 177 w 468"/>
              <a:gd name="T77" fmla="*/ 171 h 260"/>
              <a:gd name="T78" fmla="*/ 154 w 468"/>
              <a:gd name="T79" fmla="*/ 160 h 260"/>
              <a:gd name="T80" fmla="*/ 106 w 468"/>
              <a:gd name="T81" fmla="*/ 138 h 260"/>
              <a:gd name="T82" fmla="*/ 82 w 468"/>
              <a:gd name="T83" fmla="*/ 126 h 260"/>
              <a:gd name="T84" fmla="*/ 57 w 468"/>
              <a:gd name="T85" fmla="*/ 113 h 260"/>
              <a:gd name="T86" fmla="*/ 38 w 468"/>
              <a:gd name="T87" fmla="*/ 97 h 260"/>
              <a:gd name="T88" fmla="*/ 20 w 468"/>
              <a:gd name="T89" fmla="*/ 82 h 260"/>
              <a:gd name="T90" fmla="*/ 7 w 468"/>
              <a:gd name="T91" fmla="*/ 71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68" h="260">
                <a:moveTo>
                  <a:pt x="465" y="0"/>
                </a:moveTo>
                <a:lnTo>
                  <a:pt x="466" y="6"/>
                </a:lnTo>
                <a:lnTo>
                  <a:pt x="468" y="10"/>
                </a:lnTo>
                <a:lnTo>
                  <a:pt x="468" y="14"/>
                </a:lnTo>
                <a:lnTo>
                  <a:pt x="466" y="18"/>
                </a:lnTo>
                <a:lnTo>
                  <a:pt x="465" y="21"/>
                </a:lnTo>
                <a:lnTo>
                  <a:pt x="463" y="26"/>
                </a:lnTo>
                <a:lnTo>
                  <a:pt x="459" y="31"/>
                </a:lnTo>
                <a:lnTo>
                  <a:pt x="454" y="35"/>
                </a:lnTo>
                <a:lnTo>
                  <a:pt x="450" y="37"/>
                </a:lnTo>
                <a:lnTo>
                  <a:pt x="445" y="41"/>
                </a:lnTo>
                <a:lnTo>
                  <a:pt x="439" y="45"/>
                </a:lnTo>
                <a:lnTo>
                  <a:pt x="434" y="51"/>
                </a:lnTo>
                <a:lnTo>
                  <a:pt x="430" y="56"/>
                </a:lnTo>
                <a:lnTo>
                  <a:pt x="427" y="62"/>
                </a:lnTo>
                <a:lnTo>
                  <a:pt x="422" y="70"/>
                </a:lnTo>
                <a:lnTo>
                  <a:pt x="418" y="73"/>
                </a:lnTo>
                <a:lnTo>
                  <a:pt x="413" y="78"/>
                </a:lnTo>
                <a:lnTo>
                  <a:pt x="410" y="84"/>
                </a:lnTo>
                <a:lnTo>
                  <a:pt x="406" y="89"/>
                </a:lnTo>
                <a:lnTo>
                  <a:pt x="404" y="95"/>
                </a:lnTo>
                <a:lnTo>
                  <a:pt x="402" y="101"/>
                </a:lnTo>
                <a:lnTo>
                  <a:pt x="400" y="107"/>
                </a:lnTo>
                <a:lnTo>
                  <a:pt x="399" y="112"/>
                </a:lnTo>
                <a:lnTo>
                  <a:pt x="395" y="115"/>
                </a:lnTo>
                <a:lnTo>
                  <a:pt x="393" y="119"/>
                </a:lnTo>
                <a:lnTo>
                  <a:pt x="389" y="121"/>
                </a:lnTo>
                <a:lnTo>
                  <a:pt x="387" y="125"/>
                </a:lnTo>
                <a:lnTo>
                  <a:pt x="384" y="130"/>
                </a:lnTo>
                <a:lnTo>
                  <a:pt x="382" y="135"/>
                </a:lnTo>
                <a:lnTo>
                  <a:pt x="380" y="140"/>
                </a:lnTo>
                <a:lnTo>
                  <a:pt x="376" y="143"/>
                </a:lnTo>
                <a:lnTo>
                  <a:pt x="371" y="148"/>
                </a:lnTo>
                <a:lnTo>
                  <a:pt x="366" y="152"/>
                </a:lnTo>
                <a:lnTo>
                  <a:pt x="361" y="156"/>
                </a:lnTo>
                <a:lnTo>
                  <a:pt x="358" y="160"/>
                </a:lnTo>
                <a:lnTo>
                  <a:pt x="355" y="166"/>
                </a:lnTo>
                <a:lnTo>
                  <a:pt x="354" y="171"/>
                </a:lnTo>
                <a:lnTo>
                  <a:pt x="351" y="175"/>
                </a:lnTo>
                <a:lnTo>
                  <a:pt x="347" y="179"/>
                </a:lnTo>
                <a:lnTo>
                  <a:pt x="342" y="184"/>
                </a:lnTo>
                <a:lnTo>
                  <a:pt x="339" y="189"/>
                </a:lnTo>
                <a:lnTo>
                  <a:pt x="336" y="194"/>
                </a:lnTo>
                <a:lnTo>
                  <a:pt x="334" y="200"/>
                </a:lnTo>
                <a:lnTo>
                  <a:pt x="332" y="206"/>
                </a:lnTo>
                <a:lnTo>
                  <a:pt x="330" y="211"/>
                </a:lnTo>
                <a:lnTo>
                  <a:pt x="326" y="213"/>
                </a:lnTo>
                <a:lnTo>
                  <a:pt x="324" y="216"/>
                </a:lnTo>
                <a:lnTo>
                  <a:pt x="320" y="219"/>
                </a:lnTo>
                <a:lnTo>
                  <a:pt x="318" y="222"/>
                </a:lnTo>
                <a:lnTo>
                  <a:pt x="316" y="226"/>
                </a:lnTo>
                <a:lnTo>
                  <a:pt x="313" y="232"/>
                </a:lnTo>
                <a:lnTo>
                  <a:pt x="312" y="238"/>
                </a:lnTo>
                <a:lnTo>
                  <a:pt x="310" y="242"/>
                </a:lnTo>
                <a:lnTo>
                  <a:pt x="306" y="245"/>
                </a:lnTo>
                <a:lnTo>
                  <a:pt x="304" y="246"/>
                </a:lnTo>
                <a:lnTo>
                  <a:pt x="300" y="247"/>
                </a:lnTo>
                <a:lnTo>
                  <a:pt x="296" y="248"/>
                </a:lnTo>
                <a:lnTo>
                  <a:pt x="294" y="251"/>
                </a:lnTo>
                <a:lnTo>
                  <a:pt x="291" y="254"/>
                </a:lnTo>
                <a:lnTo>
                  <a:pt x="288" y="258"/>
                </a:lnTo>
                <a:lnTo>
                  <a:pt x="285" y="259"/>
                </a:lnTo>
                <a:lnTo>
                  <a:pt x="282" y="260"/>
                </a:lnTo>
                <a:lnTo>
                  <a:pt x="277" y="260"/>
                </a:lnTo>
                <a:lnTo>
                  <a:pt x="271" y="258"/>
                </a:lnTo>
                <a:lnTo>
                  <a:pt x="265" y="254"/>
                </a:lnTo>
                <a:lnTo>
                  <a:pt x="259" y="251"/>
                </a:lnTo>
                <a:lnTo>
                  <a:pt x="254" y="246"/>
                </a:lnTo>
                <a:lnTo>
                  <a:pt x="249" y="241"/>
                </a:lnTo>
                <a:lnTo>
                  <a:pt x="244" y="236"/>
                </a:lnTo>
                <a:lnTo>
                  <a:pt x="237" y="225"/>
                </a:lnTo>
                <a:lnTo>
                  <a:pt x="230" y="214"/>
                </a:lnTo>
                <a:lnTo>
                  <a:pt x="223" y="205"/>
                </a:lnTo>
                <a:lnTo>
                  <a:pt x="214" y="195"/>
                </a:lnTo>
                <a:lnTo>
                  <a:pt x="207" y="188"/>
                </a:lnTo>
                <a:lnTo>
                  <a:pt x="199" y="182"/>
                </a:lnTo>
                <a:lnTo>
                  <a:pt x="188" y="176"/>
                </a:lnTo>
                <a:lnTo>
                  <a:pt x="177" y="171"/>
                </a:lnTo>
                <a:lnTo>
                  <a:pt x="166" y="165"/>
                </a:lnTo>
                <a:lnTo>
                  <a:pt x="154" y="160"/>
                </a:lnTo>
                <a:lnTo>
                  <a:pt x="130" y="149"/>
                </a:lnTo>
                <a:lnTo>
                  <a:pt x="106" y="138"/>
                </a:lnTo>
                <a:lnTo>
                  <a:pt x="94" y="132"/>
                </a:lnTo>
                <a:lnTo>
                  <a:pt x="82" y="126"/>
                </a:lnTo>
                <a:lnTo>
                  <a:pt x="70" y="120"/>
                </a:lnTo>
                <a:lnTo>
                  <a:pt x="57" y="113"/>
                </a:lnTo>
                <a:lnTo>
                  <a:pt x="48" y="106"/>
                </a:lnTo>
                <a:lnTo>
                  <a:pt x="38" y="97"/>
                </a:lnTo>
                <a:lnTo>
                  <a:pt x="30" y="90"/>
                </a:lnTo>
                <a:lnTo>
                  <a:pt x="20" y="82"/>
                </a:lnTo>
                <a:lnTo>
                  <a:pt x="14" y="76"/>
                </a:lnTo>
                <a:lnTo>
                  <a:pt x="7" y="71"/>
                </a:lnTo>
                <a:lnTo>
                  <a:pt x="0" y="66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888" name="Freeform 320"/>
          <p:cNvSpPr>
            <a:spLocks/>
          </p:cNvSpPr>
          <p:nvPr/>
        </p:nvSpPr>
        <p:spPr bwMode="auto">
          <a:xfrm>
            <a:off x="5510068" y="3521363"/>
            <a:ext cx="56285" cy="64944"/>
          </a:xfrm>
          <a:custGeom>
            <a:avLst/>
            <a:gdLst>
              <a:gd name="T0" fmla="*/ 2 w 141"/>
              <a:gd name="T1" fmla="*/ 167 h 167"/>
              <a:gd name="T2" fmla="*/ 0 w 141"/>
              <a:gd name="T3" fmla="*/ 167 h 167"/>
              <a:gd name="T4" fmla="*/ 0 w 141"/>
              <a:gd name="T5" fmla="*/ 166 h 167"/>
              <a:gd name="T6" fmla="*/ 2 w 141"/>
              <a:gd name="T7" fmla="*/ 166 h 167"/>
              <a:gd name="T8" fmla="*/ 3 w 141"/>
              <a:gd name="T9" fmla="*/ 165 h 167"/>
              <a:gd name="T10" fmla="*/ 9 w 141"/>
              <a:gd name="T11" fmla="*/ 159 h 167"/>
              <a:gd name="T12" fmla="*/ 18 w 141"/>
              <a:gd name="T13" fmla="*/ 150 h 167"/>
              <a:gd name="T14" fmla="*/ 28 w 141"/>
              <a:gd name="T15" fmla="*/ 142 h 167"/>
              <a:gd name="T16" fmla="*/ 35 w 141"/>
              <a:gd name="T17" fmla="*/ 132 h 167"/>
              <a:gd name="T18" fmla="*/ 44 w 141"/>
              <a:gd name="T19" fmla="*/ 124 h 167"/>
              <a:gd name="T20" fmla="*/ 50 w 141"/>
              <a:gd name="T21" fmla="*/ 114 h 167"/>
              <a:gd name="T22" fmla="*/ 56 w 141"/>
              <a:gd name="T23" fmla="*/ 105 h 167"/>
              <a:gd name="T24" fmla="*/ 62 w 141"/>
              <a:gd name="T25" fmla="*/ 96 h 167"/>
              <a:gd name="T26" fmla="*/ 67 w 141"/>
              <a:gd name="T27" fmla="*/ 86 h 167"/>
              <a:gd name="T28" fmla="*/ 71 w 141"/>
              <a:gd name="T29" fmla="*/ 77 h 167"/>
              <a:gd name="T30" fmla="*/ 76 w 141"/>
              <a:gd name="T31" fmla="*/ 68 h 167"/>
              <a:gd name="T32" fmla="*/ 82 w 141"/>
              <a:gd name="T33" fmla="*/ 60 h 167"/>
              <a:gd name="T34" fmla="*/ 88 w 141"/>
              <a:gd name="T35" fmla="*/ 54 h 167"/>
              <a:gd name="T36" fmla="*/ 96 w 141"/>
              <a:gd name="T37" fmla="*/ 49 h 167"/>
              <a:gd name="T38" fmla="*/ 104 w 141"/>
              <a:gd name="T39" fmla="*/ 43 h 167"/>
              <a:gd name="T40" fmla="*/ 111 w 141"/>
              <a:gd name="T41" fmla="*/ 38 h 167"/>
              <a:gd name="T42" fmla="*/ 119 w 141"/>
              <a:gd name="T43" fmla="*/ 32 h 167"/>
              <a:gd name="T44" fmla="*/ 123 w 141"/>
              <a:gd name="T45" fmla="*/ 26 h 167"/>
              <a:gd name="T46" fmla="*/ 127 w 141"/>
              <a:gd name="T47" fmla="*/ 19 h 167"/>
              <a:gd name="T48" fmla="*/ 131 w 141"/>
              <a:gd name="T49" fmla="*/ 10 h 167"/>
              <a:gd name="T50" fmla="*/ 134 w 141"/>
              <a:gd name="T51" fmla="*/ 4 h 167"/>
              <a:gd name="T52" fmla="*/ 135 w 141"/>
              <a:gd name="T53" fmla="*/ 3 h 167"/>
              <a:gd name="T54" fmla="*/ 137 w 141"/>
              <a:gd name="T55" fmla="*/ 1 h 167"/>
              <a:gd name="T56" fmla="*/ 139 w 141"/>
              <a:gd name="T57" fmla="*/ 1 h 167"/>
              <a:gd name="T58" fmla="*/ 141 w 141"/>
              <a:gd name="T59" fmla="*/ 0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41" h="167">
                <a:moveTo>
                  <a:pt x="2" y="167"/>
                </a:moveTo>
                <a:lnTo>
                  <a:pt x="0" y="167"/>
                </a:lnTo>
                <a:lnTo>
                  <a:pt x="0" y="166"/>
                </a:lnTo>
                <a:lnTo>
                  <a:pt x="2" y="166"/>
                </a:lnTo>
                <a:lnTo>
                  <a:pt x="3" y="165"/>
                </a:lnTo>
                <a:lnTo>
                  <a:pt x="9" y="159"/>
                </a:lnTo>
                <a:lnTo>
                  <a:pt x="18" y="150"/>
                </a:lnTo>
                <a:lnTo>
                  <a:pt x="28" y="142"/>
                </a:lnTo>
                <a:lnTo>
                  <a:pt x="35" y="132"/>
                </a:lnTo>
                <a:lnTo>
                  <a:pt x="44" y="124"/>
                </a:lnTo>
                <a:lnTo>
                  <a:pt x="50" y="114"/>
                </a:lnTo>
                <a:lnTo>
                  <a:pt x="56" y="105"/>
                </a:lnTo>
                <a:lnTo>
                  <a:pt x="62" y="96"/>
                </a:lnTo>
                <a:lnTo>
                  <a:pt x="67" y="86"/>
                </a:lnTo>
                <a:lnTo>
                  <a:pt x="71" y="77"/>
                </a:lnTo>
                <a:lnTo>
                  <a:pt x="76" y="68"/>
                </a:lnTo>
                <a:lnTo>
                  <a:pt x="82" y="60"/>
                </a:lnTo>
                <a:lnTo>
                  <a:pt x="88" y="54"/>
                </a:lnTo>
                <a:lnTo>
                  <a:pt x="96" y="49"/>
                </a:lnTo>
                <a:lnTo>
                  <a:pt x="104" y="43"/>
                </a:lnTo>
                <a:lnTo>
                  <a:pt x="111" y="38"/>
                </a:lnTo>
                <a:lnTo>
                  <a:pt x="119" y="32"/>
                </a:lnTo>
                <a:lnTo>
                  <a:pt x="123" y="26"/>
                </a:lnTo>
                <a:lnTo>
                  <a:pt x="127" y="19"/>
                </a:lnTo>
                <a:lnTo>
                  <a:pt x="131" y="10"/>
                </a:lnTo>
                <a:lnTo>
                  <a:pt x="134" y="4"/>
                </a:lnTo>
                <a:lnTo>
                  <a:pt x="135" y="3"/>
                </a:lnTo>
                <a:lnTo>
                  <a:pt x="137" y="1"/>
                </a:lnTo>
                <a:lnTo>
                  <a:pt x="139" y="1"/>
                </a:lnTo>
                <a:lnTo>
                  <a:pt x="141" y="0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889" name="Freeform 321"/>
          <p:cNvSpPr>
            <a:spLocks/>
          </p:cNvSpPr>
          <p:nvPr/>
        </p:nvSpPr>
        <p:spPr bwMode="auto">
          <a:xfrm>
            <a:off x="5482649" y="3530023"/>
            <a:ext cx="30306" cy="34636"/>
          </a:xfrm>
          <a:custGeom>
            <a:avLst/>
            <a:gdLst>
              <a:gd name="T0" fmla="*/ 0 w 76"/>
              <a:gd name="T1" fmla="*/ 90 h 90"/>
              <a:gd name="T2" fmla="*/ 8 w 76"/>
              <a:gd name="T3" fmla="*/ 80 h 90"/>
              <a:gd name="T4" fmla="*/ 16 w 76"/>
              <a:gd name="T5" fmla="*/ 70 h 90"/>
              <a:gd name="T6" fmla="*/ 25 w 76"/>
              <a:gd name="T7" fmla="*/ 60 h 90"/>
              <a:gd name="T8" fmla="*/ 38 w 76"/>
              <a:gd name="T9" fmla="*/ 44 h 90"/>
              <a:gd name="T10" fmla="*/ 50 w 76"/>
              <a:gd name="T11" fmla="*/ 28 h 90"/>
              <a:gd name="T12" fmla="*/ 59 w 76"/>
              <a:gd name="T13" fmla="*/ 19 h 90"/>
              <a:gd name="T14" fmla="*/ 67 w 76"/>
              <a:gd name="T15" fmla="*/ 9 h 90"/>
              <a:gd name="T16" fmla="*/ 76 w 76"/>
              <a:gd name="T17" fmla="*/ 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6" h="90">
                <a:moveTo>
                  <a:pt x="0" y="90"/>
                </a:moveTo>
                <a:lnTo>
                  <a:pt x="8" y="80"/>
                </a:lnTo>
                <a:lnTo>
                  <a:pt x="16" y="70"/>
                </a:lnTo>
                <a:lnTo>
                  <a:pt x="25" y="60"/>
                </a:lnTo>
                <a:lnTo>
                  <a:pt x="38" y="44"/>
                </a:lnTo>
                <a:lnTo>
                  <a:pt x="50" y="28"/>
                </a:lnTo>
                <a:lnTo>
                  <a:pt x="59" y="19"/>
                </a:lnTo>
                <a:lnTo>
                  <a:pt x="67" y="9"/>
                </a:lnTo>
                <a:lnTo>
                  <a:pt x="76" y="0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890" name="Freeform 322"/>
          <p:cNvSpPr>
            <a:spLocks/>
          </p:cNvSpPr>
          <p:nvPr/>
        </p:nvSpPr>
        <p:spPr bwMode="auto">
          <a:xfrm>
            <a:off x="5551921" y="3590636"/>
            <a:ext cx="1443" cy="1444"/>
          </a:xfrm>
          <a:custGeom>
            <a:avLst/>
            <a:gdLst>
              <a:gd name="T0" fmla="*/ 3 w 3"/>
              <a:gd name="T1" fmla="*/ 0 h 2"/>
              <a:gd name="T2" fmla="*/ 1 w 3"/>
              <a:gd name="T3" fmla="*/ 0 h 2"/>
              <a:gd name="T4" fmla="*/ 0 w 3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2">
                <a:moveTo>
                  <a:pt x="3" y="0"/>
                </a:moveTo>
                <a:lnTo>
                  <a:pt x="1" y="0"/>
                </a:lnTo>
                <a:lnTo>
                  <a:pt x="0" y="2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891" name="Freeform 323"/>
          <p:cNvSpPr>
            <a:spLocks/>
          </p:cNvSpPr>
          <p:nvPr/>
        </p:nvSpPr>
        <p:spPr bwMode="auto">
          <a:xfrm>
            <a:off x="5781386" y="3525694"/>
            <a:ext cx="63500" cy="57727"/>
          </a:xfrm>
          <a:custGeom>
            <a:avLst/>
            <a:gdLst>
              <a:gd name="T0" fmla="*/ 0 w 158"/>
              <a:gd name="T1" fmla="*/ 0 h 147"/>
              <a:gd name="T2" fmla="*/ 14 w 158"/>
              <a:gd name="T3" fmla="*/ 7 h 147"/>
              <a:gd name="T4" fmla="*/ 24 w 158"/>
              <a:gd name="T5" fmla="*/ 15 h 147"/>
              <a:gd name="T6" fmla="*/ 35 w 158"/>
              <a:gd name="T7" fmla="*/ 22 h 147"/>
              <a:gd name="T8" fmla="*/ 45 w 158"/>
              <a:gd name="T9" fmla="*/ 32 h 147"/>
              <a:gd name="T10" fmla="*/ 52 w 158"/>
              <a:gd name="T11" fmla="*/ 40 h 147"/>
              <a:gd name="T12" fmla="*/ 61 w 158"/>
              <a:gd name="T13" fmla="*/ 50 h 147"/>
              <a:gd name="T14" fmla="*/ 70 w 158"/>
              <a:gd name="T15" fmla="*/ 64 h 147"/>
              <a:gd name="T16" fmla="*/ 81 w 158"/>
              <a:gd name="T17" fmla="*/ 80 h 147"/>
              <a:gd name="T18" fmla="*/ 91 w 158"/>
              <a:gd name="T19" fmla="*/ 94 h 147"/>
              <a:gd name="T20" fmla="*/ 100 w 158"/>
              <a:gd name="T21" fmla="*/ 108 h 147"/>
              <a:gd name="T22" fmla="*/ 108 w 158"/>
              <a:gd name="T23" fmla="*/ 116 h 147"/>
              <a:gd name="T24" fmla="*/ 116 w 158"/>
              <a:gd name="T25" fmla="*/ 124 h 147"/>
              <a:gd name="T26" fmla="*/ 125 w 158"/>
              <a:gd name="T27" fmla="*/ 132 h 147"/>
              <a:gd name="T28" fmla="*/ 135 w 158"/>
              <a:gd name="T29" fmla="*/ 138 h 147"/>
              <a:gd name="T30" fmla="*/ 146 w 158"/>
              <a:gd name="T31" fmla="*/ 144 h 147"/>
              <a:gd name="T32" fmla="*/ 158 w 158"/>
              <a:gd name="T33" fmla="*/ 14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58" h="147">
                <a:moveTo>
                  <a:pt x="0" y="0"/>
                </a:moveTo>
                <a:lnTo>
                  <a:pt x="14" y="7"/>
                </a:lnTo>
                <a:lnTo>
                  <a:pt x="24" y="15"/>
                </a:lnTo>
                <a:lnTo>
                  <a:pt x="35" y="22"/>
                </a:lnTo>
                <a:lnTo>
                  <a:pt x="45" y="32"/>
                </a:lnTo>
                <a:lnTo>
                  <a:pt x="52" y="40"/>
                </a:lnTo>
                <a:lnTo>
                  <a:pt x="61" y="50"/>
                </a:lnTo>
                <a:lnTo>
                  <a:pt x="70" y="64"/>
                </a:lnTo>
                <a:lnTo>
                  <a:pt x="81" y="80"/>
                </a:lnTo>
                <a:lnTo>
                  <a:pt x="91" y="94"/>
                </a:lnTo>
                <a:lnTo>
                  <a:pt x="100" y="108"/>
                </a:lnTo>
                <a:lnTo>
                  <a:pt x="108" y="116"/>
                </a:lnTo>
                <a:lnTo>
                  <a:pt x="116" y="124"/>
                </a:lnTo>
                <a:lnTo>
                  <a:pt x="125" y="132"/>
                </a:lnTo>
                <a:lnTo>
                  <a:pt x="135" y="138"/>
                </a:lnTo>
                <a:lnTo>
                  <a:pt x="146" y="144"/>
                </a:lnTo>
                <a:lnTo>
                  <a:pt x="158" y="147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892" name="Freeform 324"/>
          <p:cNvSpPr>
            <a:spLocks/>
          </p:cNvSpPr>
          <p:nvPr/>
        </p:nvSpPr>
        <p:spPr bwMode="auto">
          <a:xfrm>
            <a:off x="5742421" y="3563217"/>
            <a:ext cx="28864" cy="30306"/>
          </a:xfrm>
          <a:custGeom>
            <a:avLst/>
            <a:gdLst>
              <a:gd name="T0" fmla="*/ 3 w 73"/>
              <a:gd name="T1" fmla="*/ 0 h 80"/>
              <a:gd name="T2" fmla="*/ 0 w 73"/>
              <a:gd name="T3" fmla="*/ 5 h 80"/>
              <a:gd name="T4" fmla="*/ 0 w 73"/>
              <a:gd name="T5" fmla="*/ 8 h 80"/>
              <a:gd name="T6" fmla="*/ 0 w 73"/>
              <a:gd name="T7" fmla="*/ 12 h 80"/>
              <a:gd name="T8" fmla="*/ 2 w 73"/>
              <a:gd name="T9" fmla="*/ 14 h 80"/>
              <a:gd name="T10" fmla="*/ 4 w 73"/>
              <a:gd name="T11" fmla="*/ 18 h 80"/>
              <a:gd name="T12" fmla="*/ 9 w 73"/>
              <a:gd name="T13" fmla="*/ 23 h 80"/>
              <a:gd name="T14" fmla="*/ 15 w 73"/>
              <a:gd name="T15" fmla="*/ 28 h 80"/>
              <a:gd name="T16" fmla="*/ 22 w 73"/>
              <a:gd name="T17" fmla="*/ 33 h 80"/>
              <a:gd name="T18" fmla="*/ 29 w 73"/>
              <a:gd name="T19" fmla="*/ 37 h 80"/>
              <a:gd name="T20" fmla="*/ 38 w 73"/>
              <a:gd name="T21" fmla="*/ 41 h 80"/>
              <a:gd name="T22" fmla="*/ 45 w 73"/>
              <a:gd name="T23" fmla="*/ 47 h 80"/>
              <a:gd name="T24" fmla="*/ 52 w 73"/>
              <a:gd name="T25" fmla="*/ 53 h 80"/>
              <a:gd name="T26" fmla="*/ 58 w 73"/>
              <a:gd name="T27" fmla="*/ 59 h 80"/>
              <a:gd name="T28" fmla="*/ 63 w 73"/>
              <a:gd name="T29" fmla="*/ 66 h 80"/>
              <a:gd name="T30" fmla="*/ 68 w 73"/>
              <a:gd name="T31" fmla="*/ 72 h 80"/>
              <a:gd name="T32" fmla="*/ 73 w 73"/>
              <a:gd name="T33" fmla="*/ 8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3" h="80">
                <a:moveTo>
                  <a:pt x="3" y="0"/>
                </a:moveTo>
                <a:lnTo>
                  <a:pt x="0" y="5"/>
                </a:lnTo>
                <a:lnTo>
                  <a:pt x="0" y="8"/>
                </a:lnTo>
                <a:lnTo>
                  <a:pt x="0" y="12"/>
                </a:lnTo>
                <a:lnTo>
                  <a:pt x="2" y="14"/>
                </a:lnTo>
                <a:lnTo>
                  <a:pt x="4" y="18"/>
                </a:lnTo>
                <a:lnTo>
                  <a:pt x="9" y="23"/>
                </a:lnTo>
                <a:lnTo>
                  <a:pt x="15" y="28"/>
                </a:lnTo>
                <a:lnTo>
                  <a:pt x="22" y="33"/>
                </a:lnTo>
                <a:lnTo>
                  <a:pt x="29" y="37"/>
                </a:lnTo>
                <a:lnTo>
                  <a:pt x="38" y="41"/>
                </a:lnTo>
                <a:lnTo>
                  <a:pt x="45" y="47"/>
                </a:lnTo>
                <a:lnTo>
                  <a:pt x="52" y="53"/>
                </a:lnTo>
                <a:lnTo>
                  <a:pt x="58" y="59"/>
                </a:lnTo>
                <a:lnTo>
                  <a:pt x="63" y="66"/>
                </a:lnTo>
                <a:lnTo>
                  <a:pt x="68" y="72"/>
                </a:lnTo>
                <a:lnTo>
                  <a:pt x="73" y="80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893" name="Freeform 325"/>
          <p:cNvSpPr>
            <a:spLocks/>
          </p:cNvSpPr>
          <p:nvPr/>
        </p:nvSpPr>
        <p:spPr bwMode="auto">
          <a:xfrm>
            <a:off x="5596659" y="3522807"/>
            <a:ext cx="63500" cy="63500"/>
          </a:xfrm>
          <a:custGeom>
            <a:avLst/>
            <a:gdLst>
              <a:gd name="T0" fmla="*/ 11 w 162"/>
              <a:gd name="T1" fmla="*/ 0 h 163"/>
              <a:gd name="T2" fmla="*/ 7 w 162"/>
              <a:gd name="T3" fmla="*/ 6 h 163"/>
              <a:gd name="T4" fmla="*/ 4 w 162"/>
              <a:gd name="T5" fmla="*/ 12 h 163"/>
              <a:gd name="T6" fmla="*/ 1 w 162"/>
              <a:gd name="T7" fmla="*/ 17 h 163"/>
              <a:gd name="T8" fmla="*/ 0 w 162"/>
              <a:gd name="T9" fmla="*/ 22 h 163"/>
              <a:gd name="T10" fmla="*/ 0 w 162"/>
              <a:gd name="T11" fmla="*/ 27 h 163"/>
              <a:gd name="T12" fmla="*/ 1 w 162"/>
              <a:gd name="T13" fmla="*/ 30 h 163"/>
              <a:gd name="T14" fmla="*/ 5 w 162"/>
              <a:gd name="T15" fmla="*/ 38 h 163"/>
              <a:gd name="T16" fmla="*/ 10 w 162"/>
              <a:gd name="T17" fmla="*/ 44 h 163"/>
              <a:gd name="T18" fmla="*/ 17 w 162"/>
              <a:gd name="T19" fmla="*/ 50 h 163"/>
              <a:gd name="T20" fmla="*/ 26 w 162"/>
              <a:gd name="T21" fmla="*/ 54 h 163"/>
              <a:gd name="T22" fmla="*/ 34 w 162"/>
              <a:gd name="T23" fmla="*/ 59 h 163"/>
              <a:gd name="T24" fmla="*/ 42 w 162"/>
              <a:gd name="T25" fmla="*/ 64 h 163"/>
              <a:gd name="T26" fmla="*/ 52 w 162"/>
              <a:gd name="T27" fmla="*/ 69 h 163"/>
              <a:gd name="T28" fmla="*/ 61 w 162"/>
              <a:gd name="T29" fmla="*/ 74 h 163"/>
              <a:gd name="T30" fmla="*/ 69 w 162"/>
              <a:gd name="T31" fmla="*/ 79 h 163"/>
              <a:gd name="T32" fmla="*/ 83 w 162"/>
              <a:gd name="T33" fmla="*/ 88 h 163"/>
              <a:gd name="T34" fmla="*/ 96 w 162"/>
              <a:gd name="T35" fmla="*/ 98 h 163"/>
              <a:gd name="T36" fmla="*/ 108 w 162"/>
              <a:gd name="T37" fmla="*/ 108 h 163"/>
              <a:gd name="T38" fmla="*/ 120 w 162"/>
              <a:gd name="T39" fmla="*/ 117 h 163"/>
              <a:gd name="T40" fmla="*/ 131 w 162"/>
              <a:gd name="T41" fmla="*/ 128 h 163"/>
              <a:gd name="T42" fmla="*/ 141 w 162"/>
              <a:gd name="T43" fmla="*/ 139 h 163"/>
              <a:gd name="T44" fmla="*/ 152 w 162"/>
              <a:gd name="T45" fmla="*/ 151 h 163"/>
              <a:gd name="T46" fmla="*/ 162 w 162"/>
              <a:gd name="T47" fmla="*/ 163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62" h="163">
                <a:moveTo>
                  <a:pt x="11" y="0"/>
                </a:moveTo>
                <a:lnTo>
                  <a:pt x="7" y="6"/>
                </a:lnTo>
                <a:lnTo>
                  <a:pt x="4" y="12"/>
                </a:lnTo>
                <a:lnTo>
                  <a:pt x="1" y="17"/>
                </a:lnTo>
                <a:lnTo>
                  <a:pt x="0" y="22"/>
                </a:lnTo>
                <a:lnTo>
                  <a:pt x="0" y="27"/>
                </a:lnTo>
                <a:lnTo>
                  <a:pt x="1" y="30"/>
                </a:lnTo>
                <a:lnTo>
                  <a:pt x="5" y="38"/>
                </a:lnTo>
                <a:lnTo>
                  <a:pt x="10" y="44"/>
                </a:lnTo>
                <a:lnTo>
                  <a:pt x="17" y="50"/>
                </a:lnTo>
                <a:lnTo>
                  <a:pt x="26" y="54"/>
                </a:lnTo>
                <a:lnTo>
                  <a:pt x="34" y="59"/>
                </a:lnTo>
                <a:lnTo>
                  <a:pt x="42" y="64"/>
                </a:lnTo>
                <a:lnTo>
                  <a:pt x="52" y="69"/>
                </a:lnTo>
                <a:lnTo>
                  <a:pt x="61" y="74"/>
                </a:lnTo>
                <a:lnTo>
                  <a:pt x="69" y="79"/>
                </a:lnTo>
                <a:lnTo>
                  <a:pt x="83" y="88"/>
                </a:lnTo>
                <a:lnTo>
                  <a:pt x="96" y="98"/>
                </a:lnTo>
                <a:lnTo>
                  <a:pt x="108" y="108"/>
                </a:lnTo>
                <a:lnTo>
                  <a:pt x="120" y="117"/>
                </a:lnTo>
                <a:lnTo>
                  <a:pt x="131" y="128"/>
                </a:lnTo>
                <a:lnTo>
                  <a:pt x="141" y="139"/>
                </a:lnTo>
                <a:lnTo>
                  <a:pt x="152" y="151"/>
                </a:lnTo>
                <a:lnTo>
                  <a:pt x="162" y="163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894" name="Freeform 326"/>
          <p:cNvSpPr>
            <a:spLocks/>
          </p:cNvSpPr>
          <p:nvPr/>
        </p:nvSpPr>
        <p:spPr bwMode="auto">
          <a:xfrm>
            <a:off x="5575012" y="3558886"/>
            <a:ext cx="50511" cy="40409"/>
          </a:xfrm>
          <a:custGeom>
            <a:avLst/>
            <a:gdLst>
              <a:gd name="T0" fmla="*/ 0 w 127"/>
              <a:gd name="T1" fmla="*/ 0 h 109"/>
              <a:gd name="T2" fmla="*/ 5 w 127"/>
              <a:gd name="T3" fmla="*/ 9 h 109"/>
              <a:gd name="T4" fmla="*/ 11 w 127"/>
              <a:gd name="T5" fmla="*/ 19 h 109"/>
              <a:gd name="T6" fmla="*/ 18 w 127"/>
              <a:gd name="T7" fmla="*/ 29 h 109"/>
              <a:gd name="T8" fmla="*/ 26 w 127"/>
              <a:gd name="T9" fmla="*/ 38 h 109"/>
              <a:gd name="T10" fmla="*/ 34 w 127"/>
              <a:gd name="T11" fmla="*/ 47 h 109"/>
              <a:gd name="T12" fmla="*/ 46 w 127"/>
              <a:gd name="T13" fmla="*/ 58 h 109"/>
              <a:gd name="T14" fmla="*/ 57 w 127"/>
              <a:gd name="T15" fmla="*/ 67 h 109"/>
              <a:gd name="T16" fmla="*/ 69 w 127"/>
              <a:gd name="T17" fmla="*/ 77 h 109"/>
              <a:gd name="T18" fmla="*/ 82 w 127"/>
              <a:gd name="T19" fmla="*/ 85 h 109"/>
              <a:gd name="T20" fmla="*/ 94 w 127"/>
              <a:gd name="T21" fmla="*/ 93 h 109"/>
              <a:gd name="T22" fmla="*/ 105 w 127"/>
              <a:gd name="T23" fmla="*/ 100 h 109"/>
              <a:gd name="T24" fmla="*/ 117 w 127"/>
              <a:gd name="T25" fmla="*/ 105 h 109"/>
              <a:gd name="T26" fmla="*/ 127 w 127"/>
              <a:gd name="T27" fmla="*/ 109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7" h="109">
                <a:moveTo>
                  <a:pt x="0" y="0"/>
                </a:moveTo>
                <a:lnTo>
                  <a:pt x="5" y="9"/>
                </a:lnTo>
                <a:lnTo>
                  <a:pt x="11" y="19"/>
                </a:lnTo>
                <a:lnTo>
                  <a:pt x="18" y="29"/>
                </a:lnTo>
                <a:lnTo>
                  <a:pt x="26" y="38"/>
                </a:lnTo>
                <a:lnTo>
                  <a:pt x="34" y="47"/>
                </a:lnTo>
                <a:lnTo>
                  <a:pt x="46" y="58"/>
                </a:lnTo>
                <a:lnTo>
                  <a:pt x="57" y="67"/>
                </a:lnTo>
                <a:lnTo>
                  <a:pt x="69" y="77"/>
                </a:lnTo>
                <a:lnTo>
                  <a:pt x="82" y="85"/>
                </a:lnTo>
                <a:lnTo>
                  <a:pt x="94" y="93"/>
                </a:lnTo>
                <a:lnTo>
                  <a:pt x="105" y="100"/>
                </a:lnTo>
                <a:lnTo>
                  <a:pt x="117" y="105"/>
                </a:lnTo>
                <a:lnTo>
                  <a:pt x="127" y="109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895" name="Freeform 327"/>
          <p:cNvSpPr>
            <a:spLocks/>
          </p:cNvSpPr>
          <p:nvPr/>
        </p:nvSpPr>
        <p:spPr bwMode="auto">
          <a:xfrm>
            <a:off x="5761182" y="3544455"/>
            <a:ext cx="31750" cy="30307"/>
          </a:xfrm>
          <a:custGeom>
            <a:avLst/>
            <a:gdLst>
              <a:gd name="T0" fmla="*/ 0 w 80"/>
              <a:gd name="T1" fmla="*/ 0 h 77"/>
              <a:gd name="T2" fmla="*/ 4 w 80"/>
              <a:gd name="T3" fmla="*/ 6 h 77"/>
              <a:gd name="T4" fmla="*/ 9 w 80"/>
              <a:gd name="T5" fmla="*/ 11 h 77"/>
              <a:gd name="T6" fmla="*/ 13 w 80"/>
              <a:gd name="T7" fmla="*/ 16 h 77"/>
              <a:gd name="T8" fmla="*/ 20 w 80"/>
              <a:gd name="T9" fmla="*/ 20 h 77"/>
              <a:gd name="T10" fmla="*/ 26 w 80"/>
              <a:gd name="T11" fmla="*/ 24 h 77"/>
              <a:gd name="T12" fmla="*/ 36 w 80"/>
              <a:gd name="T13" fmla="*/ 31 h 77"/>
              <a:gd name="T14" fmla="*/ 47 w 80"/>
              <a:gd name="T15" fmla="*/ 38 h 77"/>
              <a:gd name="T16" fmla="*/ 57 w 80"/>
              <a:gd name="T17" fmla="*/ 46 h 77"/>
              <a:gd name="T18" fmla="*/ 63 w 80"/>
              <a:gd name="T19" fmla="*/ 52 h 77"/>
              <a:gd name="T20" fmla="*/ 68 w 80"/>
              <a:gd name="T21" fmla="*/ 57 h 77"/>
              <a:gd name="T22" fmla="*/ 73 w 80"/>
              <a:gd name="T23" fmla="*/ 63 h 77"/>
              <a:gd name="T24" fmla="*/ 76 w 80"/>
              <a:gd name="T25" fmla="*/ 70 h 77"/>
              <a:gd name="T26" fmla="*/ 80 w 80"/>
              <a:gd name="T27" fmla="*/ 77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0" h="77">
                <a:moveTo>
                  <a:pt x="0" y="0"/>
                </a:moveTo>
                <a:lnTo>
                  <a:pt x="4" y="6"/>
                </a:lnTo>
                <a:lnTo>
                  <a:pt x="9" y="11"/>
                </a:lnTo>
                <a:lnTo>
                  <a:pt x="13" y="16"/>
                </a:lnTo>
                <a:lnTo>
                  <a:pt x="20" y="20"/>
                </a:lnTo>
                <a:lnTo>
                  <a:pt x="26" y="24"/>
                </a:lnTo>
                <a:lnTo>
                  <a:pt x="36" y="31"/>
                </a:lnTo>
                <a:lnTo>
                  <a:pt x="47" y="38"/>
                </a:lnTo>
                <a:lnTo>
                  <a:pt x="57" y="46"/>
                </a:lnTo>
                <a:lnTo>
                  <a:pt x="63" y="52"/>
                </a:lnTo>
                <a:lnTo>
                  <a:pt x="68" y="57"/>
                </a:lnTo>
                <a:lnTo>
                  <a:pt x="73" y="63"/>
                </a:lnTo>
                <a:lnTo>
                  <a:pt x="76" y="70"/>
                </a:lnTo>
                <a:lnTo>
                  <a:pt x="80" y="77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896" name="Freeform 328"/>
          <p:cNvSpPr>
            <a:spLocks/>
          </p:cNvSpPr>
          <p:nvPr/>
        </p:nvSpPr>
        <p:spPr bwMode="auto">
          <a:xfrm>
            <a:off x="5450898" y="3537239"/>
            <a:ext cx="20205" cy="17318"/>
          </a:xfrm>
          <a:custGeom>
            <a:avLst/>
            <a:gdLst>
              <a:gd name="T0" fmla="*/ 0 w 49"/>
              <a:gd name="T1" fmla="*/ 48 h 48"/>
              <a:gd name="T2" fmla="*/ 1 w 49"/>
              <a:gd name="T3" fmla="*/ 44 h 48"/>
              <a:gd name="T4" fmla="*/ 2 w 49"/>
              <a:gd name="T5" fmla="*/ 40 h 48"/>
              <a:gd name="T6" fmla="*/ 3 w 49"/>
              <a:gd name="T7" fmla="*/ 35 h 48"/>
              <a:gd name="T8" fmla="*/ 7 w 49"/>
              <a:gd name="T9" fmla="*/ 32 h 48"/>
              <a:gd name="T10" fmla="*/ 9 w 49"/>
              <a:gd name="T11" fmla="*/ 28 h 48"/>
              <a:gd name="T12" fmla="*/ 13 w 49"/>
              <a:gd name="T13" fmla="*/ 23 h 48"/>
              <a:gd name="T14" fmla="*/ 18 w 49"/>
              <a:gd name="T15" fmla="*/ 19 h 48"/>
              <a:gd name="T16" fmla="*/ 23 w 49"/>
              <a:gd name="T17" fmla="*/ 16 h 48"/>
              <a:gd name="T18" fmla="*/ 30 w 49"/>
              <a:gd name="T19" fmla="*/ 11 h 48"/>
              <a:gd name="T20" fmla="*/ 38 w 49"/>
              <a:gd name="T21" fmla="*/ 5 h 48"/>
              <a:gd name="T22" fmla="*/ 49 w 49"/>
              <a:gd name="T2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9" h="48">
                <a:moveTo>
                  <a:pt x="0" y="48"/>
                </a:moveTo>
                <a:lnTo>
                  <a:pt x="1" y="44"/>
                </a:lnTo>
                <a:lnTo>
                  <a:pt x="2" y="40"/>
                </a:lnTo>
                <a:lnTo>
                  <a:pt x="3" y="35"/>
                </a:lnTo>
                <a:lnTo>
                  <a:pt x="7" y="32"/>
                </a:lnTo>
                <a:lnTo>
                  <a:pt x="9" y="28"/>
                </a:lnTo>
                <a:lnTo>
                  <a:pt x="13" y="23"/>
                </a:lnTo>
                <a:lnTo>
                  <a:pt x="18" y="19"/>
                </a:lnTo>
                <a:lnTo>
                  <a:pt x="23" y="16"/>
                </a:lnTo>
                <a:lnTo>
                  <a:pt x="30" y="11"/>
                </a:lnTo>
                <a:lnTo>
                  <a:pt x="38" y="5"/>
                </a:lnTo>
                <a:lnTo>
                  <a:pt x="49" y="0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897" name="Freeform 329"/>
          <p:cNvSpPr>
            <a:spLocks/>
          </p:cNvSpPr>
          <p:nvPr/>
        </p:nvSpPr>
        <p:spPr bwMode="auto">
          <a:xfrm>
            <a:off x="5743864" y="3522808"/>
            <a:ext cx="40409" cy="41852"/>
          </a:xfrm>
          <a:custGeom>
            <a:avLst/>
            <a:gdLst>
              <a:gd name="T0" fmla="*/ 0 w 106"/>
              <a:gd name="T1" fmla="*/ 105 h 109"/>
              <a:gd name="T2" fmla="*/ 6 w 106"/>
              <a:gd name="T3" fmla="*/ 108 h 109"/>
              <a:gd name="T4" fmla="*/ 12 w 106"/>
              <a:gd name="T5" fmla="*/ 109 h 109"/>
              <a:gd name="T6" fmla="*/ 16 w 106"/>
              <a:gd name="T7" fmla="*/ 108 h 109"/>
              <a:gd name="T8" fmla="*/ 22 w 106"/>
              <a:gd name="T9" fmla="*/ 106 h 109"/>
              <a:gd name="T10" fmla="*/ 27 w 106"/>
              <a:gd name="T11" fmla="*/ 103 h 109"/>
              <a:gd name="T12" fmla="*/ 32 w 106"/>
              <a:gd name="T13" fmla="*/ 99 h 109"/>
              <a:gd name="T14" fmla="*/ 36 w 106"/>
              <a:gd name="T15" fmla="*/ 94 h 109"/>
              <a:gd name="T16" fmla="*/ 44 w 106"/>
              <a:gd name="T17" fmla="*/ 83 h 109"/>
              <a:gd name="T18" fmla="*/ 51 w 106"/>
              <a:gd name="T19" fmla="*/ 71 h 109"/>
              <a:gd name="T20" fmla="*/ 59 w 106"/>
              <a:gd name="T21" fmla="*/ 58 h 109"/>
              <a:gd name="T22" fmla="*/ 67 w 106"/>
              <a:gd name="T23" fmla="*/ 44 h 109"/>
              <a:gd name="T24" fmla="*/ 72 w 106"/>
              <a:gd name="T25" fmla="*/ 35 h 109"/>
              <a:gd name="T26" fmla="*/ 78 w 106"/>
              <a:gd name="T27" fmla="*/ 27 h 109"/>
              <a:gd name="T28" fmla="*/ 84 w 106"/>
              <a:gd name="T29" fmla="*/ 18 h 109"/>
              <a:gd name="T30" fmla="*/ 91 w 106"/>
              <a:gd name="T31" fmla="*/ 11 h 109"/>
              <a:gd name="T32" fmla="*/ 98 w 106"/>
              <a:gd name="T33" fmla="*/ 5 h 109"/>
              <a:gd name="T34" fmla="*/ 106 w 106"/>
              <a:gd name="T35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06" h="109">
                <a:moveTo>
                  <a:pt x="0" y="105"/>
                </a:moveTo>
                <a:lnTo>
                  <a:pt x="6" y="108"/>
                </a:lnTo>
                <a:lnTo>
                  <a:pt x="12" y="109"/>
                </a:lnTo>
                <a:lnTo>
                  <a:pt x="16" y="108"/>
                </a:lnTo>
                <a:lnTo>
                  <a:pt x="22" y="106"/>
                </a:lnTo>
                <a:lnTo>
                  <a:pt x="27" y="103"/>
                </a:lnTo>
                <a:lnTo>
                  <a:pt x="32" y="99"/>
                </a:lnTo>
                <a:lnTo>
                  <a:pt x="36" y="94"/>
                </a:lnTo>
                <a:lnTo>
                  <a:pt x="44" y="83"/>
                </a:lnTo>
                <a:lnTo>
                  <a:pt x="51" y="71"/>
                </a:lnTo>
                <a:lnTo>
                  <a:pt x="59" y="58"/>
                </a:lnTo>
                <a:lnTo>
                  <a:pt x="67" y="44"/>
                </a:lnTo>
                <a:lnTo>
                  <a:pt x="72" y="35"/>
                </a:lnTo>
                <a:lnTo>
                  <a:pt x="78" y="27"/>
                </a:lnTo>
                <a:lnTo>
                  <a:pt x="84" y="18"/>
                </a:lnTo>
                <a:lnTo>
                  <a:pt x="91" y="11"/>
                </a:lnTo>
                <a:lnTo>
                  <a:pt x="98" y="5"/>
                </a:lnTo>
                <a:lnTo>
                  <a:pt x="106" y="0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898" name="Freeform 330"/>
          <p:cNvSpPr>
            <a:spLocks/>
          </p:cNvSpPr>
          <p:nvPr/>
        </p:nvSpPr>
        <p:spPr bwMode="auto">
          <a:xfrm>
            <a:off x="6094557" y="3420341"/>
            <a:ext cx="73602" cy="40409"/>
          </a:xfrm>
          <a:custGeom>
            <a:avLst/>
            <a:gdLst>
              <a:gd name="T0" fmla="*/ 0 w 186"/>
              <a:gd name="T1" fmla="*/ 0 h 110"/>
              <a:gd name="T2" fmla="*/ 13 w 186"/>
              <a:gd name="T3" fmla="*/ 3 h 110"/>
              <a:gd name="T4" fmla="*/ 27 w 186"/>
              <a:gd name="T5" fmla="*/ 8 h 110"/>
              <a:gd name="T6" fmla="*/ 39 w 186"/>
              <a:gd name="T7" fmla="*/ 13 h 110"/>
              <a:gd name="T8" fmla="*/ 49 w 186"/>
              <a:gd name="T9" fmla="*/ 20 h 110"/>
              <a:gd name="T10" fmla="*/ 59 w 186"/>
              <a:gd name="T11" fmla="*/ 28 h 110"/>
              <a:gd name="T12" fmla="*/ 69 w 186"/>
              <a:gd name="T13" fmla="*/ 35 h 110"/>
              <a:gd name="T14" fmla="*/ 82 w 186"/>
              <a:gd name="T15" fmla="*/ 47 h 110"/>
              <a:gd name="T16" fmla="*/ 95 w 186"/>
              <a:gd name="T17" fmla="*/ 59 h 110"/>
              <a:gd name="T18" fmla="*/ 107 w 186"/>
              <a:gd name="T19" fmla="*/ 71 h 110"/>
              <a:gd name="T20" fmla="*/ 121 w 186"/>
              <a:gd name="T21" fmla="*/ 82 h 110"/>
              <a:gd name="T22" fmla="*/ 130 w 186"/>
              <a:gd name="T23" fmla="*/ 89 h 110"/>
              <a:gd name="T24" fmla="*/ 140 w 186"/>
              <a:gd name="T25" fmla="*/ 95 h 110"/>
              <a:gd name="T26" fmla="*/ 150 w 186"/>
              <a:gd name="T27" fmla="*/ 100 h 110"/>
              <a:gd name="T28" fmla="*/ 160 w 186"/>
              <a:gd name="T29" fmla="*/ 105 h 110"/>
              <a:gd name="T30" fmla="*/ 172 w 186"/>
              <a:gd name="T31" fmla="*/ 107 h 110"/>
              <a:gd name="T32" fmla="*/ 186 w 186"/>
              <a:gd name="T33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86" h="110">
                <a:moveTo>
                  <a:pt x="0" y="0"/>
                </a:moveTo>
                <a:lnTo>
                  <a:pt x="13" y="3"/>
                </a:lnTo>
                <a:lnTo>
                  <a:pt x="27" y="8"/>
                </a:lnTo>
                <a:lnTo>
                  <a:pt x="39" y="13"/>
                </a:lnTo>
                <a:lnTo>
                  <a:pt x="49" y="20"/>
                </a:lnTo>
                <a:lnTo>
                  <a:pt x="59" y="28"/>
                </a:lnTo>
                <a:lnTo>
                  <a:pt x="69" y="35"/>
                </a:lnTo>
                <a:lnTo>
                  <a:pt x="82" y="47"/>
                </a:lnTo>
                <a:lnTo>
                  <a:pt x="95" y="59"/>
                </a:lnTo>
                <a:lnTo>
                  <a:pt x="107" y="71"/>
                </a:lnTo>
                <a:lnTo>
                  <a:pt x="121" y="82"/>
                </a:lnTo>
                <a:lnTo>
                  <a:pt x="130" y="89"/>
                </a:lnTo>
                <a:lnTo>
                  <a:pt x="140" y="95"/>
                </a:lnTo>
                <a:lnTo>
                  <a:pt x="150" y="100"/>
                </a:lnTo>
                <a:lnTo>
                  <a:pt x="160" y="105"/>
                </a:lnTo>
                <a:lnTo>
                  <a:pt x="172" y="107"/>
                </a:lnTo>
                <a:lnTo>
                  <a:pt x="186" y="110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899" name="Freeform 331"/>
          <p:cNvSpPr>
            <a:spLocks/>
          </p:cNvSpPr>
          <p:nvPr/>
        </p:nvSpPr>
        <p:spPr bwMode="auto">
          <a:xfrm>
            <a:off x="6064250" y="3465080"/>
            <a:ext cx="34636" cy="23091"/>
          </a:xfrm>
          <a:custGeom>
            <a:avLst/>
            <a:gdLst>
              <a:gd name="T0" fmla="*/ 1 w 87"/>
              <a:gd name="T1" fmla="*/ 0 h 61"/>
              <a:gd name="T2" fmla="*/ 0 w 87"/>
              <a:gd name="T3" fmla="*/ 3 h 61"/>
              <a:gd name="T4" fmla="*/ 1 w 87"/>
              <a:gd name="T5" fmla="*/ 7 h 61"/>
              <a:gd name="T6" fmla="*/ 3 w 87"/>
              <a:gd name="T7" fmla="*/ 11 h 61"/>
              <a:gd name="T8" fmla="*/ 4 w 87"/>
              <a:gd name="T9" fmla="*/ 14 h 61"/>
              <a:gd name="T10" fmla="*/ 6 w 87"/>
              <a:gd name="T11" fmla="*/ 17 h 61"/>
              <a:gd name="T12" fmla="*/ 12 w 87"/>
              <a:gd name="T13" fmla="*/ 20 h 61"/>
              <a:gd name="T14" fmla="*/ 19 w 87"/>
              <a:gd name="T15" fmla="*/ 24 h 61"/>
              <a:gd name="T16" fmla="*/ 28 w 87"/>
              <a:gd name="T17" fmla="*/ 26 h 61"/>
              <a:gd name="T18" fmla="*/ 36 w 87"/>
              <a:gd name="T19" fmla="*/ 29 h 61"/>
              <a:gd name="T20" fmla="*/ 45 w 87"/>
              <a:gd name="T21" fmla="*/ 32 h 61"/>
              <a:gd name="T22" fmla="*/ 53 w 87"/>
              <a:gd name="T23" fmla="*/ 36 h 61"/>
              <a:gd name="T24" fmla="*/ 62 w 87"/>
              <a:gd name="T25" fmla="*/ 40 h 61"/>
              <a:gd name="T26" fmla="*/ 68 w 87"/>
              <a:gd name="T27" fmla="*/ 45 h 61"/>
              <a:gd name="T28" fmla="*/ 75 w 87"/>
              <a:gd name="T29" fmla="*/ 51 h 61"/>
              <a:gd name="T30" fmla="*/ 81 w 87"/>
              <a:gd name="T31" fmla="*/ 55 h 61"/>
              <a:gd name="T32" fmla="*/ 87 w 87"/>
              <a:gd name="T33" fmla="*/ 61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87" h="61">
                <a:moveTo>
                  <a:pt x="1" y="0"/>
                </a:moveTo>
                <a:lnTo>
                  <a:pt x="0" y="3"/>
                </a:lnTo>
                <a:lnTo>
                  <a:pt x="1" y="7"/>
                </a:lnTo>
                <a:lnTo>
                  <a:pt x="3" y="11"/>
                </a:lnTo>
                <a:lnTo>
                  <a:pt x="4" y="14"/>
                </a:lnTo>
                <a:lnTo>
                  <a:pt x="6" y="17"/>
                </a:lnTo>
                <a:lnTo>
                  <a:pt x="12" y="20"/>
                </a:lnTo>
                <a:lnTo>
                  <a:pt x="19" y="24"/>
                </a:lnTo>
                <a:lnTo>
                  <a:pt x="28" y="26"/>
                </a:lnTo>
                <a:lnTo>
                  <a:pt x="36" y="29"/>
                </a:lnTo>
                <a:lnTo>
                  <a:pt x="45" y="32"/>
                </a:lnTo>
                <a:lnTo>
                  <a:pt x="53" y="36"/>
                </a:lnTo>
                <a:lnTo>
                  <a:pt x="62" y="40"/>
                </a:lnTo>
                <a:lnTo>
                  <a:pt x="68" y="45"/>
                </a:lnTo>
                <a:lnTo>
                  <a:pt x="75" y="51"/>
                </a:lnTo>
                <a:lnTo>
                  <a:pt x="81" y="55"/>
                </a:lnTo>
                <a:lnTo>
                  <a:pt x="87" y="61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900" name="Freeform 332"/>
          <p:cNvSpPr>
            <a:spLocks/>
          </p:cNvSpPr>
          <p:nvPr/>
        </p:nvSpPr>
        <p:spPr bwMode="auto">
          <a:xfrm>
            <a:off x="6078682" y="3443432"/>
            <a:ext cx="36080" cy="21648"/>
          </a:xfrm>
          <a:custGeom>
            <a:avLst/>
            <a:gdLst>
              <a:gd name="T0" fmla="*/ 0 w 94"/>
              <a:gd name="T1" fmla="*/ 0 h 57"/>
              <a:gd name="T2" fmla="*/ 5 w 94"/>
              <a:gd name="T3" fmla="*/ 5 h 57"/>
              <a:gd name="T4" fmla="*/ 10 w 94"/>
              <a:gd name="T5" fmla="*/ 9 h 57"/>
              <a:gd name="T6" fmla="*/ 17 w 94"/>
              <a:gd name="T7" fmla="*/ 12 h 57"/>
              <a:gd name="T8" fmla="*/ 23 w 94"/>
              <a:gd name="T9" fmla="*/ 15 h 57"/>
              <a:gd name="T10" fmla="*/ 30 w 94"/>
              <a:gd name="T11" fmla="*/ 18 h 57"/>
              <a:gd name="T12" fmla="*/ 42 w 94"/>
              <a:gd name="T13" fmla="*/ 22 h 57"/>
              <a:gd name="T14" fmla="*/ 54 w 94"/>
              <a:gd name="T15" fmla="*/ 27 h 57"/>
              <a:gd name="T16" fmla="*/ 65 w 94"/>
              <a:gd name="T17" fmla="*/ 33 h 57"/>
              <a:gd name="T18" fmla="*/ 72 w 94"/>
              <a:gd name="T19" fmla="*/ 37 h 57"/>
              <a:gd name="T20" fmla="*/ 78 w 94"/>
              <a:gd name="T21" fmla="*/ 40 h 57"/>
              <a:gd name="T22" fmla="*/ 84 w 94"/>
              <a:gd name="T23" fmla="*/ 45 h 57"/>
              <a:gd name="T24" fmla="*/ 89 w 94"/>
              <a:gd name="T25" fmla="*/ 51 h 57"/>
              <a:gd name="T26" fmla="*/ 94 w 94"/>
              <a:gd name="T27" fmla="*/ 57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4" h="57">
                <a:moveTo>
                  <a:pt x="0" y="0"/>
                </a:moveTo>
                <a:lnTo>
                  <a:pt x="5" y="5"/>
                </a:lnTo>
                <a:lnTo>
                  <a:pt x="10" y="9"/>
                </a:lnTo>
                <a:lnTo>
                  <a:pt x="17" y="12"/>
                </a:lnTo>
                <a:lnTo>
                  <a:pt x="23" y="15"/>
                </a:lnTo>
                <a:lnTo>
                  <a:pt x="30" y="18"/>
                </a:lnTo>
                <a:lnTo>
                  <a:pt x="42" y="22"/>
                </a:lnTo>
                <a:lnTo>
                  <a:pt x="54" y="27"/>
                </a:lnTo>
                <a:lnTo>
                  <a:pt x="65" y="33"/>
                </a:lnTo>
                <a:lnTo>
                  <a:pt x="72" y="37"/>
                </a:lnTo>
                <a:lnTo>
                  <a:pt x="78" y="40"/>
                </a:lnTo>
                <a:lnTo>
                  <a:pt x="84" y="45"/>
                </a:lnTo>
                <a:lnTo>
                  <a:pt x="89" y="51"/>
                </a:lnTo>
                <a:lnTo>
                  <a:pt x="94" y="57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901" name="Freeform 333"/>
          <p:cNvSpPr>
            <a:spLocks/>
          </p:cNvSpPr>
          <p:nvPr/>
        </p:nvSpPr>
        <p:spPr bwMode="auto">
          <a:xfrm>
            <a:off x="6064250" y="3416012"/>
            <a:ext cx="33194" cy="49068"/>
          </a:xfrm>
          <a:custGeom>
            <a:avLst/>
            <a:gdLst>
              <a:gd name="T0" fmla="*/ 0 w 81"/>
              <a:gd name="T1" fmla="*/ 126 h 127"/>
              <a:gd name="T2" fmla="*/ 7 w 81"/>
              <a:gd name="T3" fmla="*/ 127 h 127"/>
              <a:gd name="T4" fmla="*/ 13 w 81"/>
              <a:gd name="T5" fmla="*/ 127 h 127"/>
              <a:gd name="T6" fmla="*/ 18 w 81"/>
              <a:gd name="T7" fmla="*/ 126 h 127"/>
              <a:gd name="T8" fmla="*/ 23 w 81"/>
              <a:gd name="T9" fmla="*/ 122 h 127"/>
              <a:gd name="T10" fmla="*/ 27 w 81"/>
              <a:gd name="T11" fmla="*/ 119 h 127"/>
              <a:gd name="T12" fmla="*/ 30 w 81"/>
              <a:gd name="T13" fmla="*/ 114 h 127"/>
              <a:gd name="T14" fmla="*/ 34 w 81"/>
              <a:gd name="T15" fmla="*/ 108 h 127"/>
              <a:gd name="T16" fmla="*/ 39 w 81"/>
              <a:gd name="T17" fmla="*/ 96 h 127"/>
              <a:gd name="T18" fmla="*/ 44 w 81"/>
              <a:gd name="T19" fmla="*/ 82 h 127"/>
              <a:gd name="T20" fmla="*/ 48 w 81"/>
              <a:gd name="T21" fmla="*/ 68 h 127"/>
              <a:gd name="T22" fmla="*/ 53 w 81"/>
              <a:gd name="T23" fmla="*/ 52 h 127"/>
              <a:gd name="T24" fmla="*/ 56 w 81"/>
              <a:gd name="T25" fmla="*/ 43 h 127"/>
              <a:gd name="T26" fmla="*/ 61 w 81"/>
              <a:gd name="T27" fmla="*/ 33 h 127"/>
              <a:gd name="T28" fmla="*/ 64 w 81"/>
              <a:gd name="T29" fmla="*/ 23 h 127"/>
              <a:gd name="T30" fmla="*/ 69 w 81"/>
              <a:gd name="T31" fmla="*/ 15 h 127"/>
              <a:gd name="T32" fmla="*/ 75 w 81"/>
              <a:gd name="T33" fmla="*/ 6 h 127"/>
              <a:gd name="T34" fmla="*/ 81 w 81"/>
              <a:gd name="T35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1" h="127">
                <a:moveTo>
                  <a:pt x="0" y="126"/>
                </a:moveTo>
                <a:lnTo>
                  <a:pt x="7" y="127"/>
                </a:lnTo>
                <a:lnTo>
                  <a:pt x="13" y="127"/>
                </a:lnTo>
                <a:lnTo>
                  <a:pt x="18" y="126"/>
                </a:lnTo>
                <a:lnTo>
                  <a:pt x="23" y="122"/>
                </a:lnTo>
                <a:lnTo>
                  <a:pt x="27" y="119"/>
                </a:lnTo>
                <a:lnTo>
                  <a:pt x="30" y="114"/>
                </a:lnTo>
                <a:lnTo>
                  <a:pt x="34" y="108"/>
                </a:lnTo>
                <a:lnTo>
                  <a:pt x="39" y="96"/>
                </a:lnTo>
                <a:lnTo>
                  <a:pt x="44" y="82"/>
                </a:lnTo>
                <a:lnTo>
                  <a:pt x="48" y="68"/>
                </a:lnTo>
                <a:lnTo>
                  <a:pt x="53" y="52"/>
                </a:lnTo>
                <a:lnTo>
                  <a:pt x="56" y="43"/>
                </a:lnTo>
                <a:lnTo>
                  <a:pt x="61" y="33"/>
                </a:lnTo>
                <a:lnTo>
                  <a:pt x="64" y="23"/>
                </a:lnTo>
                <a:lnTo>
                  <a:pt x="69" y="15"/>
                </a:lnTo>
                <a:lnTo>
                  <a:pt x="75" y="6"/>
                </a:lnTo>
                <a:lnTo>
                  <a:pt x="81" y="0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902" name="Freeform 334"/>
          <p:cNvSpPr>
            <a:spLocks/>
          </p:cNvSpPr>
          <p:nvPr/>
        </p:nvSpPr>
        <p:spPr bwMode="auto">
          <a:xfrm>
            <a:off x="6033943" y="3447763"/>
            <a:ext cx="28864" cy="70715"/>
          </a:xfrm>
          <a:custGeom>
            <a:avLst/>
            <a:gdLst>
              <a:gd name="T0" fmla="*/ 71 w 71"/>
              <a:gd name="T1" fmla="*/ 0 h 184"/>
              <a:gd name="T2" fmla="*/ 71 w 71"/>
              <a:gd name="T3" fmla="*/ 11 h 184"/>
              <a:gd name="T4" fmla="*/ 71 w 71"/>
              <a:gd name="T5" fmla="*/ 23 h 184"/>
              <a:gd name="T6" fmla="*/ 70 w 71"/>
              <a:gd name="T7" fmla="*/ 34 h 184"/>
              <a:gd name="T8" fmla="*/ 68 w 71"/>
              <a:gd name="T9" fmla="*/ 44 h 184"/>
              <a:gd name="T10" fmla="*/ 64 w 71"/>
              <a:gd name="T11" fmla="*/ 55 h 184"/>
              <a:gd name="T12" fmla="*/ 60 w 71"/>
              <a:gd name="T13" fmla="*/ 65 h 184"/>
              <a:gd name="T14" fmla="*/ 53 w 71"/>
              <a:gd name="T15" fmla="*/ 80 h 184"/>
              <a:gd name="T16" fmla="*/ 46 w 71"/>
              <a:gd name="T17" fmla="*/ 96 h 184"/>
              <a:gd name="T18" fmla="*/ 37 w 71"/>
              <a:gd name="T19" fmla="*/ 110 h 184"/>
              <a:gd name="T20" fmla="*/ 29 w 71"/>
              <a:gd name="T21" fmla="*/ 125 h 184"/>
              <a:gd name="T22" fmla="*/ 23 w 71"/>
              <a:gd name="T23" fmla="*/ 137 h 184"/>
              <a:gd name="T24" fmla="*/ 16 w 71"/>
              <a:gd name="T25" fmla="*/ 147 h 184"/>
              <a:gd name="T26" fmla="*/ 10 w 71"/>
              <a:gd name="T27" fmla="*/ 160 h 184"/>
              <a:gd name="T28" fmla="*/ 5 w 71"/>
              <a:gd name="T29" fmla="*/ 172 h 184"/>
              <a:gd name="T30" fmla="*/ 0 w 71"/>
              <a:gd name="T31" fmla="*/ 184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1" h="184">
                <a:moveTo>
                  <a:pt x="71" y="0"/>
                </a:moveTo>
                <a:lnTo>
                  <a:pt x="71" y="11"/>
                </a:lnTo>
                <a:lnTo>
                  <a:pt x="71" y="23"/>
                </a:lnTo>
                <a:lnTo>
                  <a:pt x="70" y="34"/>
                </a:lnTo>
                <a:lnTo>
                  <a:pt x="68" y="44"/>
                </a:lnTo>
                <a:lnTo>
                  <a:pt x="64" y="55"/>
                </a:lnTo>
                <a:lnTo>
                  <a:pt x="60" y="65"/>
                </a:lnTo>
                <a:lnTo>
                  <a:pt x="53" y="80"/>
                </a:lnTo>
                <a:lnTo>
                  <a:pt x="46" y="96"/>
                </a:lnTo>
                <a:lnTo>
                  <a:pt x="37" y="110"/>
                </a:lnTo>
                <a:lnTo>
                  <a:pt x="29" y="125"/>
                </a:lnTo>
                <a:lnTo>
                  <a:pt x="23" y="137"/>
                </a:lnTo>
                <a:lnTo>
                  <a:pt x="16" y="147"/>
                </a:lnTo>
                <a:lnTo>
                  <a:pt x="10" y="160"/>
                </a:lnTo>
                <a:lnTo>
                  <a:pt x="5" y="172"/>
                </a:lnTo>
                <a:lnTo>
                  <a:pt x="0" y="184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903" name="Freeform 335"/>
          <p:cNvSpPr>
            <a:spLocks/>
          </p:cNvSpPr>
          <p:nvPr/>
        </p:nvSpPr>
        <p:spPr bwMode="auto">
          <a:xfrm>
            <a:off x="6003636" y="3459308"/>
            <a:ext cx="18762" cy="47625"/>
          </a:xfrm>
          <a:custGeom>
            <a:avLst/>
            <a:gdLst>
              <a:gd name="T0" fmla="*/ 47 w 47"/>
              <a:gd name="T1" fmla="*/ 0 h 123"/>
              <a:gd name="T2" fmla="*/ 41 w 47"/>
              <a:gd name="T3" fmla="*/ 10 h 123"/>
              <a:gd name="T4" fmla="*/ 36 w 47"/>
              <a:gd name="T5" fmla="*/ 19 h 123"/>
              <a:gd name="T6" fmla="*/ 33 w 47"/>
              <a:gd name="T7" fmla="*/ 29 h 123"/>
              <a:gd name="T8" fmla="*/ 29 w 47"/>
              <a:gd name="T9" fmla="*/ 39 h 123"/>
              <a:gd name="T10" fmla="*/ 24 w 47"/>
              <a:gd name="T11" fmla="*/ 52 h 123"/>
              <a:gd name="T12" fmla="*/ 19 w 47"/>
              <a:gd name="T13" fmla="*/ 65 h 123"/>
              <a:gd name="T14" fmla="*/ 14 w 47"/>
              <a:gd name="T15" fmla="*/ 80 h 123"/>
              <a:gd name="T16" fmla="*/ 10 w 47"/>
              <a:gd name="T17" fmla="*/ 93 h 123"/>
              <a:gd name="T18" fmla="*/ 5 w 47"/>
              <a:gd name="T19" fmla="*/ 107 h 123"/>
              <a:gd name="T20" fmla="*/ 0 w 47"/>
              <a:gd name="T21" fmla="*/ 123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7" h="123">
                <a:moveTo>
                  <a:pt x="47" y="0"/>
                </a:moveTo>
                <a:lnTo>
                  <a:pt x="41" y="10"/>
                </a:lnTo>
                <a:lnTo>
                  <a:pt x="36" y="19"/>
                </a:lnTo>
                <a:lnTo>
                  <a:pt x="33" y="29"/>
                </a:lnTo>
                <a:lnTo>
                  <a:pt x="29" y="39"/>
                </a:lnTo>
                <a:lnTo>
                  <a:pt x="24" y="52"/>
                </a:lnTo>
                <a:lnTo>
                  <a:pt x="19" y="65"/>
                </a:lnTo>
                <a:lnTo>
                  <a:pt x="14" y="80"/>
                </a:lnTo>
                <a:lnTo>
                  <a:pt x="10" y="93"/>
                </a:lnTo>
                <a:lnTo>
                  <a:pt x="5" y="107"/>
                </a:lnTo>
                <a:lnTo>
                  <a:pt x="0" y="123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904" name="Freeform 336"/>
          <p:cNvSpPr>
            <a:spLocks/>
          </p:cNvSpPr>
          <p:nvPr/>
        </p:nvSpPr>
        <p:spPr bwMode="auto">
          <a:xfrm>
            <a:off x="6033943" y="3447763"/>
            <a:ext cx="28864" cy="70715"/>
          </a:xfrm>
          <a:custGeom>
            <a:avLst/>
            <a:gdLst>
              <a:gd name="T0" fmla="*/ 71 w 71"/>
              <a:gd name="T1" fmla="*/ 0 h 184"/>
              <a:gd name="T2" fmla="*/ 71 w 71"/>
              <a:gd name="T3" fmla="*/ 11 h 184"/>
              <a:gd name="T4" fmla="*/ 71 w 71"/>
              <a:gd name="T5" fmla="*/ 23 h 184"/>
              <a:gd name="T6" fmla="*/ 70 w 71"/>
              <a:gd name="T7" fmla="*/ 34 h 184"/>
              <a:gd name="T8" fmla="*/ 68 w 71"/>
              <a:gd name="T9" fmla="*/ 44 h 184"/>
              <a:gd name="T10" fmla="*/ 64 w 71"/>
              <a:gd name="T11" fmla="*/ 55 h 184"/>
              <a:gd name="T12" fmla="*/ 60 w 71"/>
              <a:gd name="T13" fmla="*/ 65 h 184"/>
              <a:gd name="T14" fmla="*/ 53 w 71"/>
              <a:gd name="T15" fmla="*/ 80 h 184"/>
              <a:gd name="T16" fmla="*/ 46 w 71"/>
              <a:gd name="T17" fmla="*/ 96 h 184"/>
              <a:gd name="T18" fmla="*/ 37 w 71"/>
              <a:gd name="T19" fmla="*/ 110 h 184"/>
              <a:gd name="T20" fmla="*/ 29 w 71"/>
              <a:gd name="T21" fmla="*/ 125 h 184"/>
              <a:gd name="T22" fmla="*/ 23 w 71"/>
              <a:gd name="T23" fmla="*/ 137 h 184"/>
              <a:gd name="T24" fmla="*/ 16 w 71"/>
              <a:gd name="T25" fmla="*/ 147 h 184"/>
              <a:gd name="T26" fmla="*/ 10 w 71"/>
              <a:gd name="T27" fmla="*/ 160 h 184"/>
              <a:gd name="T28" fmla="*/ 5 w 71"/>
              <a:gd name="T29" fmla="*/ 172 h 184"/>
              <a:gd name="T30" fmla="*/ 0 w 71"/>
              <a:gd name="T31" fmla="*/ 184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1" h="184">
                <a:moveTo>
                  <a:pt x="71" y="0"/>
                </a:moveTo>
                <a:lnTo>
                  <a:pt x="71" y="11"/>
                </a:lnTo>
                <a:lnTo>
                  <a:pt x="71" y="23"/>
                </a:lnTo>
                <a:lnTo>
                  <a:pt x="70" y="34"/>
                </a:lnTo>
                <a:lnTo>
                  <a:pt x="68" y="44"/>
                </a:lnTo>
                <a:lnTo>
                  <a:pt x="64" y="55"/>
                </a:lnTo>
                <a:lnTo>
                  <a:pt x="60" y="65"/>
                </a:lnTo>
                <a:lnTo>
                  <a:pt x="53" y="80"/>
                </a:lnTo>
                <a:lnTo>
                  <a:pt x="46" y="96"/>
                </a:lnTo>
                <a:lnTo>
                  <a:pt x="37" y="110"/>
                </a:lnTo>
                <a:lnTo>
                  <a:pt x="29" y="125"/>
                </a:lnTo>
                <a:lnTo>
                  <a:pt x="23" y="137"/>
                </a:lnTo>
                <a:lnTo>
                  <a:pt x="16" y="147"/>
                </a:lnTo>
                <a:lnTo>
                  <a:pt x="10" y="160"/>
                </a:lnTo>
                <a:lnTo>
                  <a:pt x="5" y="172"/>
                </a:lnTo>
                <a:lnTo>
                  <a:pt x="0" y="184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905" name="Freeform 337"/>
          <p:cNvSpPr>
            <a:spLocks/>
          </p:cNvSpPr>
          <p:nvPr/>
        </p:nvSpPr>
        <p:spPr bwMode="auto">
          <a:xfrm>
            <a:off x="6003636" y="3459308"/>
            <a:ext cx="18762" cy="47625"/>
          </a:xfrm>
          <a:custGeom>
            <a:avLst/>
            <a:gdLst>
              <a:gd name="T0" fmla="*/ 47 w 47"/>
              <a:gd name="T1" fmla="*/ 0 h 123"/>
              <a:gd name="T2" fmla="*/ 41 w 47"/>
              <a:gd name="T3" fmla="*/ 10 h 123"/>
              <a:gd name="T4" fmla="*/ 36 w 47"/>
              <a:gd name="T5" fmla="*/ 19 h 123"/>
              <a:gd name="T6" fmla="*/ 33 w 47"/>
              <a:gd name="T7" fmla="*/ 29 h 123"/>
              <a:gd name="T8" fmla="*/ 29 w 47"/>
              <a:gd name="T9" fmla="*/ 39 h 123"/>
              <a:gd name="T10" fmla="*/ 24 w 47"/>
              <a:gd name="T11" fmla="*/ 52 h 123"/>
              <a:gd name="T12" fmla="*/ 19 w 47"/>
              <a:gd name="T13" fmla="*/ 65 h 123"/>
              <a:gd name="T14" fmla="*/ 14 w 47"/>
              <a:gd name="T15" fmla="*/ 80 h 123"/>
              <a:gd name="T16" fmla="*/ 10 w 47"/>
              <a:gd name="T17" fmla="*/ 93 h 123"/>
              <a:gd name="T18" fmla="*/ 5 w 47"/>
              <a:gd name="T19" fmla="*/ 107 h 123"/>
              <a:gd name="T20" fmla="*/ 0 w 47"/>
              <a:gd name="T21" fmla="*/ 123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7" h="123">
                <a:moveTo>
                  <a:pt x="47" y="0"/>
                </a:moveTo>
                <a:lnTo>
                  <a:pt x="41" y="10"/>
                </a:lnTo>
                <a:lnTo>
                  <a:pt x="36" y="19"/>
                </a:lnTo>
                <a:lnTo>
                  <a:pt x="33" y="29"/>
                </a:lnTo>
                <a:lnTo>
                  <a:pt x="29" y="39"/>
                </a:lnTo>
                <a:lnTo>
                  <a:pt x="24" y="52"/>
                </a:lnTo>
                <a:lnTo>
                  <a:pt x="19" y="65"/>
                </a:lnTo>
                <a:lnTo>
                  <a:pt x="14" y="80"/>
                </a:lnTo>
                <a:lnTo>
                  <a:pt x="10" y="93"/>
                </a:lnTo>
                <a:lnTo>
                  <a:pt x="5" y="107"/>
                </a:lnTo>
                <a:lnTo>
                  <a:pt x="0" y="123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906" name="Freeform 338"/>
          <p:cNvSpPr>
            <a:spLocks/>
          </p:cNvSpPr>
          <p:nvPr/>
        </p:nvSpPr>
        <p:spPr bwMode="auto">
          <a:xfrm>
            <a:off x="6195580" y="3369830"/>
            <a:ext cx="141432" cy="57727"/>
          </a:xfrm>
          <a:custGeom>
            <a:avLst/>
            <a:gdLst>
              <a:gd name="T0" fmla="*/ 0 w 359"/>
              <a:gd name="T1" fmla="*/ 0 h 148"/>
              <a:gd name="T2" fmla="*/ 6 w 359"/>
              <a:gd name="T3" fmla="*/ 3 h 148"/>
              <a:gd name="T4" fmla="*/ 10 w 359"/>
              <a:gd name="T5" fmla="*/ 4 h 148"/>
              <a:gd name="T6" fmla="*/ 16 w 359"/>
              <a:gd name="T7" fmla="*/ 6 h 148"/>
              <a:gd name="T8" fmla="*/ 32 w 359"/>
              <a:gd name="T9" fmla="*/ 16 h 148"/>
              <a:gd name="T10" fmla="*/ 48 w 359"/>
              <a:gd name="T11" fmla="*/ 24 h 148"/>
              <a:gd name="T12" fmla="*/ 63 w 359"/>
              <a:gd name="T13" fmla="*/ 34 h 148"/>
              <a:gd name="T14" fmla="*/ 82 w 359"/>
              <a:gd name="T15" fmla="*/ 43 h 148"/>
              <a:gd name="T16" fmla="*/ 102 w 359"/>
              <a:gd name="T17" fmla="*/ 51 h 148"/>
              <a:gd name="T18" fmla="*/ 123 w 359"/>
              <a:gd name="T19" fmla="*/ 59 h 148"/>
              <a:gd name="T20" fmla="*/ 143 w 359"/>
              <a:gd name="T21" fmla="*/ 67 h 148"/>
              <a:gd name="T22" fmla="*/ 164 w 359"/>
              <a:gd name="T23" fmla="*/ 74 h 148"/>
              <a:gd name="T24" fmla="*/ 190 w 359"/>
              <a:gd name="T25" fmla="*/ 85 h 148"/>
              <a:gd name="T26" fmla="*/ 214 w 359"/>
              <a:gd name="T27" fmla="*/ 94 h 148"/>
              <a:gd name="T28" fmla="*/ 236 w 359"/>
              <a:gd name="T29" fmla="*/ 103 h 148"/>
              <a:gd name="T30" fmla="*/ 246 w 359"/>
              <a:gd name="T31" fmla="*/ 105 h 148"/>
              <a:gd name="T32" fmla="*/ 254 w 359"/>
              <a:gd name="T33" fmla="*/ 109 h 148"/>
              <a:gd name="T34" fmla="*/ 264 w 359"/>
              <a:gd name="T35" fmla="*/ 114 h 148"/>
              <a:gd name="T36" fmla="*/ 272 w 359"/>
              <a:gd name="T37" fmla="*/ 120 h 148"/>
              <a:gd name="T38" fmla="*/ 278 w 359"/>
              <a:gd name="T39" fmla="*/ 125 h 148"/>
              <a:gd name="T40" fmla="*/ 284 w 359"/>
              <a:gd name="T41" fmla="*/ 129 h 148"/>
              <a:gd name="T42" fmla="*/ 290 w 359"/>
              <a:gd name="T43" fmla="*/ 134 h 148"/>
              <a:gd name="T44" fmla="*/ 296 w 359"/>
              <a:gd name="T45" fmla="*/ 139 h 148"/>
              <a:gd name="T46" fmla="*/ 301 w 359"/>
              <a:gd name="T47" fmla="*/ 143 h 148"/>
              <a:gd name="T48" fmla="*/ 306 w 359"/>
              <a:gd name="T49" fmla="*/ 146 h 148"/>
              <a:gd name="T50" fmla="*/ 311 w 359"/>
              <a:gd name="T51" fmla="*/ 148 h 148"/>
              <a:gd name="T52" fmla="*/ 314 w 359"/>
              <a:gd name="T53" fmla="*/ 146 h 148"/>
              <a:gd name="T54" fmla="*/ 317 w 359"/>
              <a:gd name="T55" fmla="*/ 145 h 148"/>
              <a:gd name="T56" fmla="*/ 319 w 359"/>
              <a:gd name="T57" fmla="*/ 141 h 148"/>
              <a:gd name="T58" fmla="*/ 323 w 359"/>
              <a:gd name="T59" fmla="*/ 138 h 148"/>
              <a:gd name="T60" fmla="*/ 324 w 359"/>
              <a:gd name="T61" fmla="*/ 133 h 148"/>
              <a:gd name="T62" fmla="*/ 326 w 359"/>
              <a:gd name="T63" fmla="*/ 128 h 148"/>
              <a:gd name="T64" fmla="*/ 329 w 359"/>
              <a:gd name="T65" fmla="*/ 123 h 148"/>
              <a:gd name="T66" fmla="*/ 334 w 359"/>
              <a:gd name="T67" fmla="*/ 113 h 148"/>
              <a:gd name="T68" fmla="*/ 337 w 359"/>
              <a:gd name="T69" fmla="*/ 104 h 148"/>
              <a:gd name="T70" fmla="*/ 342 w 359"/>
              <a:gd name="T71" fmla="*/ 94 h 148"/>
              <a:gd name="T72" fmla="*/ 347 w 359"/>
              <a:gd name="T73" fmla="*/ 86 h 148"/>
              <a:gd name="T74" fmla="*/ 352 w 359"/>
              <a:gd name="T75" fmla="*/ 76 h 148"/>
              <a:gd name="T76" fmla="*/ 355 w 359"/>
              <a:gd name="T77" fmla="*/ 70 h 148"/>
              <a:gd name="T78" fmla="*/ 359 w 359"/>
              <a:gd name="T79" fmla="*/ 63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59" h="148">
                <a:moveTo>
                  <a:pt x="0" y="0"/>
                </a:moveTo>
                <a:lnTo>
                  <a:pt x="6" y="3"/>
                </a:lnTo>
                <a:lnTo>
                  <a:pt x="10" y="4"/>
                </a:lnTo>
                <a:lnTo>
                  <a:pt x="16" y="6"/>
                </a:lnTo>
                <a:lnTo>
                  <a:pt x="32" y="16"/>
                </a:lnTo>
                <a:lnTo>
                  <a:pt x="48" y="24"/>
                </a:lnTo>
                <a:lnTo>
                  <a:pt x="63" y="34"/>
                </a:lnTo>
                <a:lnTo>
                  <a:pt x="82" y="43"/>
                </a:lnTo>
                <a:lnTo>
                  <a:pt x="102" y="51"/>
                </a:lnTo>
                <a:lnTo>
                  <a:pt x="123" y="59"/>
                </a:lnTo>
                <a:lnTo>
                  <a:pt x="143" y="67"/>
                </a:lnTo>
                <a:lnTo>
                  <a:pt x="164" y="74"/>
                </a:lnTo>
                <a:lnTo>
                  <a:pt x="190" y="85"/>
                </a:lnTo>
                <a:lnTo>
                  <a:pt x="214" y="94"/>
                </a:lnTo>
                <a:lnTo>
                  <a:pt x="236" y="103"/>
                </a:lnTo>
                <a:lnTo>
                  <a:pt x="246" y="105"/>
                </a:lnTo>
                <a:lnTo>
                  <a:pt x="254" y="109"/>
                </a:lnTo>
                <a:lnTo>
                  <a:pt x="264" y="114"/>
                </a:lnTo>
                <a:lnTo>
                  <a:pt x="272" y="120"/>
                </a:lnTo>
                <a:lnTo>
                  <a:pt x="278" y="125"/>
                </a:lnTo>
                <a:lnTo>
                  <a:pt x="284" y="129"/>
                </a:lnTo>
                <a:lnTo>
                  <a:pt x="290" y="134"/>
                </a:lnTo>
                <a:lnTo>
                  <a:pt x="296" y="139"/>
                </a:lnTo>
                <a:lnTo>
                  <a:pt x="301" y="143"/>
                </a:lnTo>
                <a:lnTo>
                  <a:pt x="306" y="146"/>
                </a:lnTo>
                <a:lnTo>
                  <a:pt x="311" y="148"/>
                </a:lnTo>
                <a:lnTo>
                  <a:pt x="314" y="146"/>
                </a:lnTo>
                <a:lnTo>
                  <a:pt x="317" y="145"/>
                </a:lnTo>
                <a:lnTo>
                  <a:pt x="319" y="141"/>
                </a:lnTo>
                <a:lnTo>
                  <a:pt x="323" y="138"/>
                </a:lnTo>
                <a:lnTo>
                  <a:pt x="324" y="133"/>
                </a:lnTo>
                <a:lnTo>
                  <a:pt x="326" y="128"/>
                </a:lnTo>
                <a:lnTo>
                  <a:pt x="329" y="123"/>
                </a:lnTo>
                <a:lnTo>
                  <a:pt x="334" y="113"/>
                </a:lnTo>
                <a:lnTo>
                  <a:pt x="337" y="104"/>
                </a:lnTo>
                <a:lnTo>
                  <a:pt x="342" y="94"/>
                </a:lnTo>
                <a:lnTo>
                  <a:pt x="347" y="86"/>
                </a:lnTo>
                <a:lnTo>
                  <a:pt x="352" y="76"/>
                </a:lnTo>
                <a:lnTo>
                  <a:pt x="355" y="70"/>
                </a:lnTo>
                <a:lnTo>
                  <a:pt x="359" y="63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907" name="Freeform 339"/>
          <p:cNvSpPr>
            <a:spLocks/>
          </p:cNvSpPr>
          <p:nvPr/>
        </p:nvSpPr>
        <p:spPr bwMode="auto">
          <a:xfrm>
            <a:off x="6018069" y="3369830"/>
            <a:ext cx="177512" cy="114011"/>
          </a:xfrm>
          <a:custGeom>
            <a:avLst/>
            <a:gdLst>
              <a:gd name="T0" fmla="*/ 443 w 446"/>
              <a:gd name="T1" fmla="*/ 5 h 296"/>
              <a:gd name="T2" fmla="*/ 446 w 446"/>
              <a:gd name="T3" fmla="*/ 13 h 296"/>
              <a:gd name="T4" fmla="*/ 446 w 446"/>
              <a:gd name="T5" fmla="*/ 22 h 296"/>
              <a:gd name="T6" fmla="*/ 441 w 446"/>
              <a:gd name="T7" fmla="*/ 31 h 296"/>
              <a:gd name="T8" fmla="*/ 433 w 446"/>
              <a:gd name="T9" fmla="*/ 41 h 296"/>
              <a:gd name="T10" fmla="*/ 425 w 446"/>
              <a:gd name="T11" fmla="*/ 51 h 296"/>
              <a:gd name="T12" fmla="*/ 419 w 446"/>
              <a:gd name="T13" fmla="*/ 64 h 296"/>
              <a:gd name="T14" fmla="*/ 413 w 446"/>
              <a:gd name="T15" fmla="*/ 77 h 296"/>
              <a:gd name="T16" fmla="*/ 407 w 446"/>
              <a:gd name="T17" fmla="*/ 88 h 296"/>
              <a:gd name="T18" fmla="*/ 402 w 446"/>
              <a:gd name="T19" fmla="*/ 100 h 296"/>
              <a:gd name="T20" fmla="*/ 401 w 446"/>
              <a:gd name="T21" fmla="*/ 114 h 296"/>
              <a:gd name="T22" fmla="*/ 400 w 446"/>
              <a:gd name="T23" fmla="*/ 124 h 296"/>
              <a:gd name="T24" fmla="*/ 395 w 446"/>
              <a:gd name="T25" fmla="*/ 133 h 296"/>
              <a:gd name="T26" fmla="*/ 391 w 446"/>
              <a:gd name="T27" fmla="*/ 140 h 296"/>
              <a:gd name="T28" fmla="*/ 389 w 446"/>
              <a:gd name="T29" fmla="*/ 150 h 296"/>
              <a:gd name="T30" fmla="*/ 385 w 446"/>
              <a:gd name="T31" fmla="*/ 161 h 296"/>
              <a:gd name="T32" fmla="*/ 377 w 446"/>
              <a:gd name="T33" fmla="*/ 170 h 296"/>
              <a:gd name="T34" fmla="*/ 371 w 446"/>
              <a:gd name="T35" fmla="*/ 181 h 296"/>
              <a:gd name="T36" fmla="*/ 370 w 446"/>
              <a:gd name="T37" fmla="*/ 192 h 296"/>
              <a:gd name="T38" fmla="*/ 365 w 446"/>
              <a:gd name="T39" fmla="*/ 202 h 296"/>
              <a:gd name="T40" fmla="*/ 359 w 446"/>
              <a:gd name="T41" fmla="*/ 212 h 296"/>
              <a:gd name="T42" fmla="*/ 356 w 446"/>
              <a:gd name="T43" fmla="*/ 225 h 296"/>
              <a:gd name="T44" fmla="*/ 354 w 446"/>
              <a:gd name="T45" fmla="*/ 235 h 296"/>
              <a:gd name="T46" fmla="*/ 350 w 446"/>
              <a:gd name="T47" fmla="*/ 243 h 296"/>
              <a:gd name="T48" fmla="*/ 345 w 446"/>
              <a:gd name="T49" fmla="*/ 250 h 296"/>
              <a:gd name="T50" fmla="*/ 343 w 446"/>
              <a:gd name="T51" fmla="*/ 261 h 296"/>
              <a:gd name="T52" fmla="*/ 341 w 446"/>
              <a:gd name="T53" fmla="*/ 272 h 296"/>
              <a:gd name="T54" fmla="*/ 336 w 446"/>
              <a:gd name="T55" fmla="*/ 276 h 296"/>
              <a:gd name="T56" fmla="*/ 331 w 446"/>
              <a:gd name="T57" fmla="*/ 280 h 296"/>
              <a:gd name="T58" fmla="*/ 326 w 446"/>
              <a:gd name="T59" fmla="*/ 287 h 296"/>
              <a:gd name="T60" fmla="*/ 321 w 446"/>
              <a:gd name="T61" fmla="*/ 293 h 296"/>
              <a:gd name="T62" fmla="*/ 313 w 446"/>
              <a:gd name="T63" fmla="*/ 296 h 296"/>
              <a:gd name="T64" fmla="*/ 301 w 446"/>
              <a:gd name="T65" fmla="*/ 292 h 296"/>
              <a:gd name="T66" fmla="*/ 287 w 446"/>
              <a:gd name="T67" fmla="*/ 286 h 296"/>
              <a:gd name="T68" fmla="*/ 277 w 446"/>
              <a:gd name="T69" fmla="*/ 279 h 296"/>
              <a:gd name="T70" fmla="*/ 257 w 446"/>
              <a:gd name="T71" fmla="*/ 262 h 296"/>
              <a:gd name="T72" fmla="*/ 239 w 446"/>
              <a:gd name="T73" fmla="*/ 246 h 296"/>
              <a:gd name="T74" fmla="*/ 220 w 446"/>
              <a:gd name="T75" fmla="*/ 237 h 296"/>
              <a:gd name="T76" fmla="*/ 196 w 446"/>
              <a:gd name="T77" fmla="*/ 231 h 296"/>
              <a:gd name="T78" fmla="*/ 172 w 446"/>
              <a:gd name="T79" fmla="*/ 226 h 296"/>
              <a:gd name="T80" fmla="*/ 120 w 446"/>
              <a:gd name="T81" fmla="*/ 215 h 296"/>
              <a:gd name="T82" fmla="*/ 93 w 446"/>
              <a:gd name="T83" fmla="*/ 209 h 296"/>
              <a:gd name="T84" fmla="*/ 68 w 446"/>
              <a:gd name="T85" fmla="*/ 200 h 296"/>
              <a:gd name="T86" fmla="*/ 45 w 446"/>
              <a:gd name="T87" fmla="*/ 190 h 296"/>
              <a:gd name="T88" fmla="*/ 25 w 446"/>
              <a:gd name="T89" fmla="*/ 179 h 296"/>
              <a:gd name="T90" fmla="*/ 9 w 446"/>
              <a:gd name="T91" fmla="*/ 170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46" h="296">
                <a:moveTo>
                  <a:pt x="441" y="0"/>
                </a:moveTo>
                <a:lnTo>
                  <a:pt x="443" y="5"/>
                </a:lnTo>
                <a:lnTo>
                  <a:pt x="444" y="10"/>
                </a:lnTo>
                <a:lnTo>
                  <a:pt x="446" y="13"/>
                </a:lnTo>
                <a:lnTo>
                  <a:pt x="446" y="18"/>
                </a:lnTo>
                <a:lnTo>
                  <a:pt x="446" y="22"/>
                </a:lnTo>
                <a:lnTo>
                  <a:pt x="443" y="27"/>
                </a:lnTo>
                <a:lnTo>
                  <a:pt x="441" y="31"/>
                </a:lnTo>
                <a:lnTo>
                  <a:pt x="437" y="36"/>
                </a:lnTo>
                <a:lnTo>
                  <a:pt x="433" y="41"/>
                </a:lnTo>
                <a:lnTo>
                  <a:pt x="430" y="45"/>
                </a:lnTo>
                <a:lnTo>
                  <a:pt x="425" y="51"/>
                </a:lnTo>
                <a:lnTo>
                  <a:pt x="421" y="57"/>
                </a:lnTo>
                <a:lnTo>
                  <a:pt x="419" y="64"/>
                </a:lnTo>
                <a:lnTo>
                  <a:pt x="417" y="70"/>
                </a:lnTo>
                <a:lnTo>
                  <a:pt x="413" y="77"/>
                </a:lnTo>
                <a:lnTo>
                  <a:pt x="411" y="83"/>
                </a:lnTo>
                <a:lnTo>
                  <a:pt x="407" y="88"/>
                </a:lnTo>
                <a:lnTo>
                  <a:pt x="404" y="94"/>
                </a:lnTo>
                <a:lnTo>
                  <a:pt x="402" y="100"/>
                </a:lnTo>
                <a:lnTo>
                  <a:pt x="401" y="106"/>
                </a:lnTo>
                <a:lnTo>
                  <a:pt x="401" y="114"/>
                </a:lnTo>
                <a:lnTo>
                  <a:pt x="401" y="120"/>
                </a:lnTo>
                <a:lnTo>
                  <a:pt x="400" y="124"/>
                </a:lnTo>
                <a:lnTo>
                  <a:pt x="397" y="129"/>
                </a:lnTo>
                <a:lnTo>
                  <a:pt x="395" y="133"/>
                </a:lnTo>
                <a:lnTo>
                  <a:pt x="392" y="136"/>
                </a:lnTo>
                <a:lnTo>
                  <a:pt x="391" y="140"/>
                </a:lnTo>
                <a:lnTo>
                  <a:pt x="390" y="145"/>
                </a:lnTo>
                <a:lnTo>
                  <a:pt x="389" y="150"/>
                </a:lnTo>
                <a:lnTo>
                  <a:pt x="388" y="156"/>
                </a:lnTo>
                <a:lnTo>
                  <a:pt x="385" y="161"/>
                </a:lnTo>
                <a:lnTo>
                  <a:pt x="382" y="165"/>
                </a:lnTo>
                <a:lnTo>
                  <a:pt x="377" y="170"/>
                </a:lnTo>
                <a:lnTo>
                  <a:pt x="373" y="176"/>
                </a:lnTo>
                <a:lnTo>
                  <a:pt x="371" y="181"/>
                </a:lnTo>
                <a:lnTo>
                  <a:pt x="370" y="186"/>
                </a:lnTo>
                <a:lnTo>
                  <a:pt x="370" y="192"/>
                </a:lnTo>
                <a:lnTo>
                  <a:pt x="367" y="197"/>
                </a:lnTo>
                <a:lnTo>
                  <a:pt x="365" y="202"/>
                </a:lnTo>
                <a:lnTo>
                  <a:pt x="361" y="206"/>
                </a:lnTo>
                <a:lnTo>
                  <a:pt x="359" y="212"/>
                </a:lnTo>
                <a:lnTo>
                  <a:pt x="357" y="219"/>
                </a:lnTo>
                <a:lnTo>
                  <a:pt x="356" y="225"/>
                </a:lnTo>
                <a:lnTo>
                  <a:pt x="355" y="231"/>
                </a:lnTo>
                <a:lnTo>
                  <a:pt x="354" y="235"/>
                </a:lnTo>
                <a:lnTo>
                  <a:pt x="353" y="239"/>
                </a:lnTo>
                <a:lnTo>
                  <a:pt x="350" y="243"/>
                </a:lnTo>
                <a:lnTo>
                  <a:pt x="348" y="245"/>
                </a:lnTo>
                <a:lnTo>
                  <a:pt x="345" y="250"/>
                </a:lnTo>
                <a:lnTo>
                  <a:pt x="344" y="255"/>
                </a:lnTo>
                <a:lnTo>
                  <a:pt x="343" y="261"/>
                </a:lnTo>
                <a:lnTo>
                  <a:pt x="343" y="267"/>
                </a:lnTo>
                <a:lnTo>
                  <a:pt x="341" y="272"/>
                </a:lnTo>
                <a:lnTo>
                  <a:pt x="339" y="274"/>
                </a:lnTo>
                <a:lnTo>
                  <a:pt x="336" y="276"/>
                </a:lnTo>
                <a:lnTo>
                  <a:pt x="333" y="278"/>
                </a:lnTo>
                <a:lnTo>
                  <a:pt x="331" y="280"/>
                </a:lnTo>
                <a:lnTo>
                  <a:pt x="328" y="282"/>
                </a:lnTo>
                <a:lnTo>
                  <a:pt x="326" y="287"/>
                </a:lnTo>
                <a:lnTo>
                  <a:pt x="325" y="291"/>
                </a:lnTo>
                <a:lnTo>
                  <a:pt x="321" y="293"/>
                </a:lnTo>
                <a:lnTo>
                  <a:pt x="319" y="295"/>
                </a:lnTo>
                <a:lnTo>
                  <a:pt x="313" y="296"/>
                </a:lnTo>
                <a:lnTo>
                  <a:pt x="307" y="295"/>
                </a:lnTo>
                <a:lnTo>
                  <a:pt x="301" y="292"/>
                </a:lnTo>
                <a:lnTo>
                  <a:pt x="295" y="290"/>
                </a:lnTo>
                <a:lnTo>
                  <a:pt x="287" y="286"/>
                </a:lnTo>
                <a:lnTo>
                  <a:pt x="283" y="282"/>
                </a:lnTo>
                <a:lnTo>
                  <a:pt x="277" y="279"/>
                </a:lnTo>
                <a:lnTo>
                  <a:pt x="267" y="270"/>
                </a:lnTo>
                <a:lnTo>
                  <a:pt x="257" y="262"/>
                </a:lnTo>
                <a:lnTo>
                  <a:pt x="249" y="254"/>
                </a:lnTo>
                <a:lnTo>
                  <a:pt x="239" y="246"/>
                </a:lnTo>
                <a:lnTo>
                  <a:pt x="230" y="240"/>
                </a:lnTo>
                <a:lnTo>
                  <a:pt x="220" y="237"/>
                </a:lnTo>
                <a:lnTo>
                  <a:pt x="208" y="233"/>
                </a:lnTo>
                <a:lnTo>
                  <a:pt x="196" y="231"/>
                </a:lnTo>
                <a:lnTo>
                  <a:pt x="184" y="228"/>
                </a:lnTo>
                <a:lnTo>
                  <a:pt x="172" y="226"/>
                </a:lnTo>
                <a:lnTo>
                  <a:pt x="146" y="220"/>
                </a:lnTo>
                <a:lnTo>
                  <a:pt x="120" y="215"/>
                </a:lnTo>
                <a:lnTo>
                  <a:pt x="107" y="211"/>
                </a:lnTo>
                <a:lnTo>
                  <a:pt x="93" y="209"/>
                </a:lnTo>
                <a:lnTo>
                  <a:pt x="80" y="205"/>
                </a:lnTo>
                <a:lnTo>
                  <a:pt x="68" y="200"/>
                </a:lnTo>
                <a:lnTo>
                  <a:pt x="56" y="196"/>
                </a:lnTo>
                <a:lnTo>
                  <a:pt x="45" y="190"/>
                </a:lnTo>
                <a:lnTo>
                  <a:pt x="34" y="184"/>
                </a:lnTo>
                <a:lnTo>
                  <a:pt x="25" y="179"/>
                </a:lnTo>
                <a:lnTo>
                  <a:pt x="16" y="174"/>
                </a:lnTo>
                <a:lnTo>
                  <a:pt x="9" y="170"/>
                </a:lnTo>
                <a:lnTo>
                  <a:pt x="0" y="168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908" name="Freeform 340"/>
          <p:cNvSpPr>
            <a:spLocks/>
          </p:cNvSpPr>
          <p:nvPr/>
        </p:nvSpPr>
        <p:spPr bwMode="auto">
          <a:xfrm>
            <a:off x="6116205" y="3392921"/>
            <a:ext cx="40409" cy="75045"/>
          </a:xfrm>
          <a:custGeom>
            <a:avLst/>
            <a:gdLst>
              <a:gd name="T0" fmla="*/ 0 w 101"/>
              <a:gd name="T1" fmla="*/ 193 h 193"/>
              <a:gd name="T2" fmla="*/ 0 w 101"/>
              <a:gd name="T3" fmla="*/ 192 h 193"/>
              <a:gd name="T4" fmla="*/ 2 w 101"/>
              <a:gd name="T5" fmla="*/ 192 h 193"/>
              <a:gd name="T6" fmla="*/ 6 w 101"/>
              <a:gd name="T7" fmla="*/ 183 h 193"/>
              <a:gd name="T8" fmla="*/ 14 w 101"/>
              <a:gd name="T9" fmla="*/ 173 h 193"/>
              <a:gd name="T10" fmla="*/ 21 w 101"/>
              <a:gd name="T11" fmla="*/ 163 h 193"/>
              <a:gd name="T12" fmla="*/ 27 w 101"/>
              <a:gd name="T13" fmla="*/ 152 h 193"/>
              <a:gd name="T14" fmla="*/ 32 w 101"/>
              <a:gd name="T15" fmla="*/ 142 h 193"/>
              <a:gd name="T16" fmla="*/ 37 w 101"/>
              <a:gd name="T17" fmla="*/ 132 h 193"/>
              <a:gd name="T18" fmla="*/ 40 w 101"/>
              <a:gd name="T19" fmla="*/ 121 h 193"/>
              <a:gd name="T20" fmla="*/ 44 w 101"/>
              <a:gd name="T21" fmla="*/ 111 h 193"/>
              <a:gd name="T22" fmla="*/ 46 w 101"/>
              <a:gd name="T23" fmla="*/ 100 h 193"/>
              <a:gd name="T24" fmla="*/ 49 w 101"/>
              <a:gd name="T25" fmla="*/ 91 h 193"/>
              <a:gd name="T26" fmla="*/ 52 w 101"/>
              <a:gd name="T27" fmla="*/ 81 h 193"/>
              <a:gd name="T28" fmla="*/ 56 w 101"/>
              <a:gd name="T29" fmla="*/ 71 h 193"/>
              <a:gd name="T30" fmla="*/ 61 w 101"/>
              <a:gd name="T31" fmla="*/ 64 h 193"/>
              <a:gd name="T32" fmla="*/ 67 w 101"/>
              <a:gd name="T33" fmla="*/ 57 h 193"/>
              <a:gd name="T34" fmla="*/ 74 w 101"/>
              <a:gd name="T35" fmla="*/ 51 h 193"/>
              <a:gd name="T36" fmla="*/ 80 w 101"/>
              <a:gd name="T37" fmla="*/ 43 h 193"/>
              <a:gd name="T38" fmla="*/ 86 w 101"/>
              <a:gd name="T39" fmla="*/ 35 h 193"/>
              <a:gd name="T40" fmla="*/ 89 w 101"/>
              <a:gd name="T41" fmla="*/ 29 h 193"/>
              <a:gd name="T42" fmla="*/ 91 w 101"/>
              <a:gd name="T43" fmla="*/ 21 h 193"/>
              <a:gd name="T44" fmla="*/ 92 w 101"/>
              <a:gd name="T45" fmla="*/ 12 h 193"/>
              <a:gd name="T46" fmla="*/ 95 w 101"/>
              <a:gd name="T47" fmla="*/ 5 h 193"/>
              <a:gd name="T48" fmla="*/ 96 w 101"/>
              <a:gd name="T49" fmla="*/ 4 h 193"/>
              <a:gd name="T50" fmla="*/ 97 w 101"/>
              <a:gd name="T51" fmla="*/ 1 h 193"/>
              <a:gd name="T52" fmla="*/ 98 w 101"/>
              <a:gd name="T53" fmla="*/ 0 h 193"/>
              <a:gd name="T54" fmla="*/ 101 w 101"/>
              <a:gd name="T55" fmla="*/ 0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01" h="193">
                <a:moveTo>
                  <a:pt x="0" y="193"/>
                </a:moveTo>
                <a:lnTo>
                  <a:pt x="0" y="192"/>
                </a:lnTo>
                <a:lnTo>
                  <a:pt x="2" y="192"/>
                </a:lnTo>
                <a:lnTo>
                  <a:pt x="6" y="183"/>
                </a:lnTo>
                <a:lnTo>
                  <a:pt x="14" y="173"/>
                </a:lnTo>
                <a:lnTo>
                  <a:pt x="21" y="163"/>
                </a:lnTo>
                <a:lnTo>
                  <a:pt x="27" y="152"/>
                </a:lnTo>
                <a:lnTo>
                  <a:pt x="32" y="142"/>
                </a:lnTo>
                <a:lnTo>
                  <a:pt x="37" y="132"/>
                </a:lnTo>
                <a:lnTo>
                  <a:pt x="40" y="121"/>
                </a:lnTo>
                <a:lnTo>
                  <a:pt x="44" y="111"/>
                </a:lnTo>
                <a:lnTo>
                  <a:pt x="46" y="100"/>
                </a:lnTo>
                <a:lnTo>
                  <a:pt x="49" y="91"/>
                </a:lnTo>
                <a:lnTo>
                  <a:pt x="52" y="81"/>
                </a:lnTo>
                <a:lnTo>
                  <a:pt x="56" y="71"/>
                </a:lnTo>
                <a:lnTo>
                  <a:pt x="61" y="64"/>
                </a:lnTo>
                <a:lnTo>
                  <a:pt x="67" y="57"/>
                </a:lnTo>
                <a:lnTo>
                  <a:pt x="74" y="51"/>
                </a:lnTo>
                <a:lnTo>
                  <a:pt x="80" y="43"/>
                </a:lnTo>
                <a:lnTo>
                  <a:pt x="86" y="35"/>
                </a:lnTo>
                <a:lnTo>
                  <a:pt x="89" y="29"/>
                </a:lnTo>
                <a:lnTo>
                  <a:pt x="91" y="21"/>
                </a:lnTo>
                <a:lnTo>
                  <a:pt x="92" y="12"/>
                </a:lnTo>
                <a:lnTo>
                  <a:pt x="95" y="5"/>
                </a:lnTo>
                <a:lnTo>
                  <a:pt x="96" y="4"/>
                </a:lnTo>
                <a:lnTo>
                  <a:pt x="97" y="1"/>
                </a:lnTo>
                <a:lnTo>
                  <a:pt x="98" y="0"/>
                </a:lnTo>
                <a:lnTo>
                  <a:pt x="101" y="0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909" name="Freeform 341"/>
          <p:cNvSpPr>
            <a:spLocks/>
          </p:cNvSpPr>
          <p:nvPr/>
        </p:nvSpPr>
        <p:spPr bwMode="auto">
          <a:xfrm>
            <a:off x="6084455" y="3411682"/>
            <a:ext cx="21648" cy="40409"/>
          </a:xfrm>
          <a:custGeom>
            <a:avLst/>
            <a:gdLst>
              <a:gd name="T0" fmla="*/ 0 w 53"/>
              <a:gd name="T1" fmla="*/ 103 h 103"/>
              <a:gd name="T2" fmla="*/ 6 w 53"/>
              <a:gd name="T3" fmla="*/ 93 h 103"/>
              <a:gd name="T4" fmla="*/ 12 w 53"/>
              <a:gd name="T5" fmla="*/ 82 h 103"/>
              <a:gd name="T6" fmla="*/ 18 w 53"/>
              <a:gd name="T7" fmla="*/ 70 h 103"/>
              <a:gd name="T8" fmla="*/ 26 w 53"/>
              <a:gd name="T9" fmla="*/ 52 h 103"/>
              <a:gd name="T10" fmla="*/ 35 w 53"/>
              <a:gd name="T11" fmla="*/ 33 h 103"/>
              <a:gd name="T12" fmla="*/ 41 w 53"/>
              <a:gd name="T13" fmla="*/ 21 h 103"/>
              <a:gd name="T14" fmla="*/ 47 w 53"/>
              <a:gd name="T15" fmla="*/ 11 h 103"/>
              <a:gd name="T16" fmla="*/ 53 w 53"/>
              <a:gd name="T17" fmla="*/ 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3" h="103">
                <a:moveTo>
                  <a:pt x="0" y="103"/>
                </a:moveTo>
                <a:lnTo>
                  <a:pt x="6" y="93"/>
                </a:lnTo>
                <a:lnTo>
                  <a:pt x="12" y="82"/>
                </a:lnTo>
                <a:lnTo>
                  <a:pt x="18" y="70"/>
                </a:lnTo>
                <a:lnTo>
                  <a:pt x="26" y="52"/>
                </a:lnTo>
                <a:lnTo>
                  <a:pt x="35" y="33"/>
                </a:lnTo>
                <a:lnTo>
                  <a:pt x="41" y="21"/>
                </a:lnTo>
                <a:lnTo>
                  <a:pt x="47" y="11"/>
                </a:lnTo>
                <a:lnTo>
                  <a:pt x="53" y="0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910" name="Freeform 342"/>
          <p:cNvSpPr>
            <a:spLocks/>
          </p:cNvSpPr>
          <p:nvPr/>
        </p:nvSpPr>
        <p:spPr bwMode="auto">
          <a:xfrm>
            <a:off x="6158058" y="3462194"/>
            <a:ext cx="1443" cy="2886"/>
          </a:xfrm>
          <a:custGeom>
            <a:avLst/>
            <a:gdLst>
              <a:gd name="T0" fmla="*/ 3 w 3"/>
              <a:gd name="T1" fmla="*/ 0 h 1"/>
              <a:gd name="T2" fmla="*/ 1 w 3"/>
              <a:gd name="T3" fmla="*/ 0 h 1"/>
              <a:gd name="T4" fmla="*/ 1 w 3"/>
              <a:gd name="T5" fmla="*/ 1 h 1"/>
              <a:gd name="T6" fmla="*/ 0 w 3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1">
                <a:moveTo>
                  <a:pt x="3" y="0"/>
                </a:move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911" name="Freeform 343"/>
          <p:cNvSpPr>
            <a:spLocks/>
          </p:cNvSpPr>
          <p:nvPr/>
        </p:nvSpPr>
        <p:spPr bwMode="auto">
          <a:xfrm>
            <a:off x="6367319" y="3351068"/>
            <a:ext cx="73603" cy="40409"/>
          </a:xfrm>
          <a:custGeom>
            <a:avLst/>
            <a:gdLst>
              <a:gd name="T0" fmla="*/ 0 w 185"/>
              <a:gd name="T1" fmla="*/ 0 h 110"/>
              <a:gd name="T2" fmla="*/ 14 w 185"/>
              <a:gd name="T3" fmla="*/ 4 h 110"/>
              <a:gd name="T4" fmla="*/ 26 w 185"/>
              <a:gd name="T5" fmla="*/ 8 h 110"/>
              <a:gd name="T6" fmla="*/ 38 w 185"/>
              <a:gd name="T7" fmla="*/ 14 h 110"/>
              <a:gd name="T8" fmla="*/ 49 w 185"/>
              <a:gd name="T9" fmla="*/ 20 h 110"/>
              <a:gd name="T10" fmla="*/ 59 w 185"/>
              <a:gd name="T11" fmla="*/ 28 h 110"/>
              <a:gd name="T12" fmla="*/ 68 w 185"/>
              <a:gd name="T13" fmla="*/ 35 h 110"/>
              <a:gd name="T14" fmla="*/ 82 w 185"/>
              <a:gd name="T15" fmla="*/ 47 h 110"/>
              <a:gd name="T16" fmla="*/ 95 w 185"/>
              <a:gd name="T17" fmla="*/ 59 h 110"/>
              <a:gd name="T18" fmla="*/ 108 w 185"/>
              <a:gd name="T19" fmla="*/ 71 h 110"/>
              <a:gd name="T20" fmla="*/ 121 w 185"/>
              <a:gd name="T21" fmla="*/ 83 h 110"/>
              <a:gd name="T22" fmla="*/ 130 w 185"/>
              <a:gd name="T23" fmla="*/ 89 h 110"/>
              <a:gd name="T24" fmla="*/ 139 w 185"/>
              <a:gd name="T25" fmla="*/ 95 h 110"/>
              <a:gd name="T26" fmla="*/ 150 w 185"/>
              <a:gd name="T27" fmla="*/ 101 h 110"/>
              <a:gd name="T28" fmla="*/ 161 w 185"/>
              <a:gd name="T29" fmla="*/ 105 h 110"/>
              <a:gd name="T30" fmla="*/ 173 w 185"/>
              <a:gd name="T31" fmla="*/ 107 h 110"/>
              <a:gd name="T32" fmla="*/ 185 w 185"/>
              <a:gd name="T33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85" h="110">
                <a:moveTo>
                  <a:pt x="0" y="0"/>
                </a:moveTo>
                <a:lnTo>
                  <a:pt x="14" y="4"/>
                </a:lnTo>
                <a:lnTo>
                  <a:pt x="26" y="8"/>
                </a:lnTo>
                <a:lnTo>
                  <a:pt x="38" y="14"/>
                </a:lnTo>
                <a:lnTo>
                  <a:pt x="49" y="20"/>
                </a:lnTo>
                <a:lnTo>
                  <a:pt x="59" y="28"/>
                </a:lnTo>
                <a:lnTo>
                  <a:pt x="68" y="35"/>
                </a:lnTo>
                <a:lnTo>
                  <a:pt x="82" y="47"/>
                </a:lnTo>
                <a:lnTo>
                  <a:pt x="95" y="59"/>
                </a:lnTo>
                <a:lnTo>
                  <a:pt x="108" y="71"/>
                </a:lnTo>
                <a:lnTo>
                  <a:pt x="121" y="83"/>
                </a:lnTo>
                <a:lnTo>
                  <a:pt x="130" y="89"/>
                </a:lnTo>
                <a:lnTo>
                  <a:pt x="139" y="95"/>
                </a:lnTo>
                <a:lnTo>
                  <a:pt x="150" y="101"/>
                </a:lnTo>
                <a:lnTo>
                  <a:pt x="161" y="105"/>
                </a:lnTo>
                <a:lnTo>
                  <a:pt x="173" y="107"/>
                </a:lnTo>
                <a:lnTo>
                  <a:pt x="185" y="110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912" name="Freeform 344"/>
          <p:cNvSpPr>
            <a:spLocks/>
          </p:cNvSpPr>
          <p:nvPr/>
        </p:nvSpPr>
        <p:spPr bwMode="auto">
          <a:xfrm>
            <a:off x="6337012" y="3395807"/>
            <a:ext cx="34636" cy="23091"/>
          </a:xfrm>
          <a:custGeom>
            <a:avLst/>
            <a:gdLst>
              <a:gd name="T0" fmla="*/ 0 w 87"/>
              <a:gd name="T1" fmla="*/ 0 h 62"/>
              <a:gd name="T2" fmla="*/ 0 w 87"/>
              <a:gd name="T3" fmla="*/ 4 h 62"/>
              <a:gd name="T4" fmla="*/ 0 w 87"/>
              <a:gd name="T5" fmla="*/ 8 h 62"/>
              <a:gd name="T6" fmla="*/ 1 w 87"/>
              <a:gd name="T7" fmla="*/ 12 h 62"/>
              <a:gd name="T8" fmla="*/ 2 w 87"/>
              <a:gd name="T9" fmla="*/ 15 h 62"/>
              <a:gd name="T10" fmla="*/ 5 w 87"/>
              <a:gd name="T11" fmla="*/ 17 h 62"/>
              <a:gd name="T12" fmla="*/ 11 w 87"/>
              <a:gd name="T13" fmla="*/ 22 h 62"/>
              <a:gd name="T14" fmla="*/ 18 w 87"/>
              <a:gd name="T15" fmla="*/ 24 h 62"/>
              <a:gd name="T16" fmla="*/ 27 w 87"/>
              <a:gd name="T17" fmla="*/ 28 h 62"/>
              <a:gd name="T18" fmla="*/ 35 w 87"/>
              <a:gd name="T19" fmla="*/ 30 h 62"/>
              <a:gd name="T20" fmla="*/ 43 w 87"/>
              <a:gd name="T21" fmla="*/ 33 h 62"/>
              <a:gd name="T22" fmla="*/ 52 w 87"/>
              <a:gd name="T23" fmla="*/ 36 h 62"/>
              <a:gd name="T24" fmla="*/ 60 w 87"/>
              <a:gd name="T25" fmla="*/ 40 h 62"/>
              <a:gd name="T26" fmla="*/ 68 w 87"/>
              <a:gd name="T27" fmla="*/ 46 h 62"/>
              <a:gd name="T28" fmla="*/ 74 w 87"/>
              <a:gd name="T29" fmla="*/ 51 h 62"/>
              <a:gd name="T30" fmla="*/ 80 w 87"/>
              <a:gd name="T31" fmla="*/ 56 h 62"/>
              <a:gd name="T32" fmla="*/ 87 w 87"/>
              <a:gd name="T33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87" h="62">
                <a:moveTo>
                  <a:pt x="0" y="0"/>
                </a:moveTo>
                <a:lnTo>
                  <a:pt x="0" y="4"/>
                </a:lnTo>
                <a:lnTo>
                  <a:pt x="0" y="8"/>
                </a:lnTo>
                <a:lnTo>
                  <a:pt x="1" y="12"/>
                </a:lnTo>
                <a:lnTo>
                  <a:pt x="2" y="15"/>
                </a:lnTo>
                <a:lnTo>
                  <a:pt x="5" y="17"/>
                </a:lnTo>
                <a:lnTo>
                  <a:pt x="11" y="22"/>
                </a:lnTo>
                <a:lnTo>
                  <a:pt x="18" y="24"/>
                </a:lnTo>
                <a:lnTo>
                  <a:pt x="27" y="28"/>
                </a:lnTo>
                <a:lnTo>
                  <a:pt x="35" y="30"/>
                </a:lnTo>
                <a:lnTo>
                  <a:pt x="43" y="33"/>
                </a:lnTo>
                <a:lnTo>
                  <a:pt x="52" y="36"/>
                </a:lnTo>
                <a:lnTo>
                  <a:pt x="60" y="40"/>
                </a:lnTo>
                <a:lnTo>
                  <a:pt x="68" y="46"/>
                </a:lnTo>
                <a:lnTo>
                  <a:pt x="74" y="51"/>
                </a:lnTo>
                <a:lnTo>
                  <a:pt x="80" y="56"/>
                </a:lnTo>
                <a:lnTo>
                  <a:pt x="87" y="62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913" name="Freeform 345"/>
          <p:cNvSpPr>
            <a:spLocks/>
          </p:cNvSpPr>
          <p:nvPr/>
        </p:nvSpPr>
        <p:spPr bwMode="auto">
          <a:xfrm>
            <a:off x="6186921" y="3387148"/>
            <a:ext cx="76488" cy="47625"/>
          </a:xfrm>
          <a:custGeom>
            <a:avLst/>
            <a:gdLst>
              <a:gd name="T0" fmla="*/ 6 w 189"/>
              <a:gd name="T1" fmla="*/ 0 h 126"/>
              <a:gd name="T2" fmla="*/ 4 w 189"/>
              <a:gd name="T3" fmla="*/ 6 h 126"/>
              <a:gd name="T4" fmla="*/ 1 w 189"/>
              <a:gd name="T5" fmla="*/ 12 h 126"/>
              <a:gd name="T6" fmla="*/ 0 w 189"/>
              <a:gd name="T7" fmla="*/ 18 h 126"/>
              <a:gd name="T8" fmla="*/ 1 w 189"/>
              <a:gd name="T9" fmla="*/ 23 h 126"/>
              <a:gd name="T10" fmla="*/ 1 w 189"/>
              <a:gd name="T11" fmla="*/ 28 h 126"/>
              <a:gd name="T12" fmla="*/ 4 w 189"/>
              <a:gd name="T13" fmla="*/ 32 h 126"/>
              <a:gd name="T14" fmla="*/ 8 w 189"/>
              <a:gd name="T15" fmla="*/ 38 h 126"/>
              <a:gd name="T16" fmla="*/ 14 w 189"/>
              <a:gd name="T17" fmla="*/ 43 h 126"/>
              <a:gd name="T18" fmla="*/ 23 w 189"/>
              <a:gd name="T19" fmla="*/ 46 h 126"/>
              <a:gd name="T20" fmla="*/ 31 w 189"/>
              <a:gd name="T21" fmla="*/ 50 h 126"/>
              <a:gd name="T22" fmla="*/ 41 w 189"/>
              <a:gd name="T23" fmla="*/ 52 h 126"/>
              <a:gd name="T24" fmla="*/ 51 w 189"/>
              <a:gd name="T25" fmla="*/ 56 h 126"/>
              <a:gd name="T26" fmla="*/ 62 w 189"/>
              <a:gd name="T27" fmla="*/ 58 h 126"/>
              <a:gd name="T28" fmla="*/ 71 w 189"/>
              <a:gd name="T29" fmla="*/ 61 h 126"/>
              <a:gd name="T30" fmla="*/ 80 w 189"/>
              <a:gd name="T31" fmla="*/ 64 h 126"/>
              <a:gd name="T32" fmla="*/ 95 w 189"/>
              <a:gd name="T33" fmla="*/ 70 h 126"/>
              <a:gd name="T34" fmla="*/ 110 w 189"/>
              <a:gd name="T35" fmla="*/ 76 h 126"/>
              <a:gd name="T36" fmla="*/ 124 w 189"/>
              <a:gd name="T37" fmla="*/ 82 h 126"/>
              <a:gd name="T38" fmla="*/ 138 w 189"/>
              <a:gd name="T39" fmla="*/ 91 h 126"/>
              <a:gd name="T40" fmla="*/ 151 w 189"/>
              <a:gd name="T41" fmla="*/ 98 h 126"/>
              <a:gd name="T42" fmla="*/ 163 w 189"/>
              <a:gd name="T43" fmla="*/ 107 h 126"/>
              <a:gd name="T44" fmla="*/ 176 w 189"/>
              <a:gd name="T45" fmla="*/ 116 h 126"/>
              <a:gd name="T46" fmla="*/ 189 w 189"/>
              <a:gd name="T47" fmla="*/ 126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9" h="126">
                <a:moveTo>
                  <a:pt x="6" y="0"/>
                </a:moveTo>
                <a:lnTo>
                  <a:pt x="4" y="6"/>
                </a:lnTo>
                <a:lnTo>
                  <a:pt x="1" y="12"/>
                </a:lnTo>
                <a:lnTo>
                  <a:pt x="0" y="18"/>
                </a:lnTo>
                <a:lnTo>
                  <a:pt x="1" y="23"/>
                </a:lnTo>
                <a:lnTo>
                  <a:pt x="1" y="28"/>
                </a:lnTo>
                <a:lnTo>
                  <a:pt x="4" y="32"/>
                </a:lnTo>
                <a:lnTo>
                  <a:pt x="8" y="38"/>
                </a:lnTo>
                <a:lnTo>
                  <a:pt x="14" y="43"/>
                </a:lnTo>
                <a:lnTo>
                  <a:pt x="23" y="46"/>
                </a:lnTo>
                <a:lnTo>
                  <a:pt x="31" y="50"/>
                </a:lnTo>
                <a:lnTo>
                  <a:pt x="41" y="52"/>
                </a:lnTo>
                <a:lnTo>
                  <a:pt x="51" y="56"/>
                </a:lnTo>
                <a:lnTo>
                  <a:pt x="62" y="58"/>
                </a:lnTo>
                <a:lnTo>
                  <a:pt x="71" y="61"/>
                </a:lnTo>
                <a:lnTo>
                  <a:pt x="80" y="64"/>
                </a:lnTo>
                <a:lnTo>
                  <a:pt x="95" y="70"/>
                </a:lnTo>
                <a:lnTo>
                  <a:pt x="110" y="76"/>
                </a:lnTo>
                <a:lnTo>
                  <a:pt x="124" y="82"/>
                </a:lnTo>
                <a:lnTo>
                  <a:pt x="138" y="91"/>
                </a:lnTo>
                <a:lnTo>
                  <a:pt x="151" y="98"/>
                </a:lnTo>
                <a:lnTo>
                  <a:pt x="163" y="107"/>
                </a:lnTo>
                <a:lnTo>
                  <a:pt x="176" y="116"/>
                </a:lnTo>
                <a:lnTo>
                  <a:pt x="189" y="126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914" name="Freeform 346"/>
          <p:cNvSpPr>
            <a:spLocks/>
          </p:cNvSpPr>
          <p:nvPr/>
        </p:nvSpPr>
        <p:spPr bwMode="auto">
          <a:xfrm>
            <a:off x="6173932" y="3426114"/>
            <a:ext cx="59171" cy="30307"/>
          </a:xfrm>
          <a:custGeom>
            <a:avLst/>
            <a:gdLst>
              <a:gd name="T0" fmla="*/ 0 w 147"/>
              <a:gd name="T1" fmla="*/ 0 h 79"/>
              <a:gd name="T2" fmla="*/ 7 w 147"/>
              <a:gd name="T3" fmla="*/ 8 h 79"/>
              <a:gd name="T4" fmla="*/ 14 w 147"/>
              <a:gd name="T5" fmla="*/ 17 h 79"/>
              <a:gd name="T6" fmla="*/ 24 w 147"/>
              <a:gd name="T7" fmla="*/ 25 h 79"/>
              <a:gd name="T8" fmla="*/ 33 w 147"/>
              <a:gd name="T9" fmla="*/ 32 h 79"/>
              <a:gd name="T10" fmla="*/ 43 w 147"/>
              <a:gd name="T11" fmla="*/ 38 h 79"/>
              <a:gd name="T12" fmla="*/ 57 w 147"/>
              <a:gd name="T13" fmla="*/ 47 h 79"/>
              <a:gd name="T14" fmla="*/ 70 w 147"/>
              <a:gd name="T15" fmla="*/ 54 h 79"/>
              <a:gd name="T16" fmla="*/ 84 w 147"/>
              <a:gd name="T17" fmla="*/ 60 h 79"/>
              <a:gd name="T18" fmla="*/ 98 w 147"/>
              <a:gd name="T19" fmla="*/ 65 h 79"/>
              <a:gd name="T20" fmla="*/ 111 w 147"/>
              <a:gd name="T21" fmla="*/ 70 h 79"/>
              <a:gd name="T22" fmla="*/ 124 w 147"/>
              <a:gd name="T23" fmla="*/ 75 h 79"/>
              <a:gd name="T24" fmla="*/ 136 w 147"/>
              <a:gd name="T25" fmla="*/ 77 h 79"/>
              <a:gd name="T26" fmla="*/ 147 w 147"/>
              <a:gd name="T27" fmla="*/ 79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7" h="79">
                <a:moveTo>
                  <a:pt x="0" y="0"/>
                </a:moveTo>
                <a:lnTo>
                  <a:pt x="7" y="8"/>
                </a:lnTo>
                <a:lnTo>
                  <a:pt x="14" y="17"/>
                </a:lnTo>
                <a:lnTo>
                  <a:pt x="24" y="25"/>
                </a:lnTo>
                <a:lnTo>
                  <a:pt x="33" y="32"/>
                </a:lnTo>
                <a:lnTo>
                  <a:pt x="43" y="38"/>
                </a:lnTo>
                <a:lnTo>
                  <a:pt x="57" y="47"/>
                </a:lnTo>
                <a:lnTo>
                  <a:pt x="70" y="54"/>
                </a:lnTo>
                <a:lnTo>
                  <a:pt x="84" y="60"/>
                </a:lnTo>
                <a:lnTo>
                  <a:pt x="98" y="65"/>
                </a:lnTo>
                <a:lnTo>
                  <a:pt x="111" y="70"/>
                </a:lnTo>
                <a:lnTo>
                  <a:pt x="124" y="75"/>
                </a:lnTo>
                <a:lnTo>
                  <a:pt x="136" y="77"/>
                </a:lnTo>
                <a:lnTo>
                  <a:pt x="147" y="79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915" name="Freeform 347"/>
          <p:cNvSpPr>
            <a:spLocks/>
          </p:cNvSpPr>
          <p:nvPr/>
        </p:nvSpPr>
        <p:spPr bwMode="auto">
          <a:xfrm>
            <a:off x="6351444" y="3374159"/>
            <a:ext cx="36079" cy="23091"/>
          </a:xfrm>
          <a:custGeom>
            <a:avLst/>
            <a:gdLst>
              <a:gd name="T0" fmla="*/ 0 w 94"/>
              <a:gd name="T1" fmla="*/ 0 h 57"/>
              <a:gd name="T2" fmla="*/ 4 w 94"/>
              <a:gd name="T3" fmla="*/ 4 h 57"/>
              <a:gd name="T4" fmla="*/ 10 w 94"/>
              <a:gd name="T5" fmla="*/ 8 h 57"/>
              <a:gd name="T6" fmla="*/ 16 w 94"/>
              <a:gd name="T7" fmla="*/ 12 h 57"/>
              <a:gd name="T8" fmla="*/ 22 w 94"/>
              <a:gd name="T9" fmla="*/ 15 h 57"/>
              <a:gd name="T10" fmla="*/ 30 w 94"/>
              <a:gd name="T11" fmla="*/ 18 h 57"/>
              <a:gd name="T12" fmla="*/ 42 w 94"/>
              <a:gd name="T13" fmla="*/ 22 h 57"/>
              <a:gd name="T14" fmla="*/ 54 w 94"/>
              <a:gd name="T15" fmla="*/ 27 h 57"/>
              <a:gd name="T16" fmla="*/ 66 w 94"/>
              <a:gd name="T17" fmla="*/ 32 h 57"/>
              <a:gd name="T18" fmla="*/ 72 w 94"/>
              <a:gd name="T19" fmla="*/ 36 h 57"/>
              <a:gd name="T20" fmla="*/ 78 w 94"/>
              <a:gd name="T21" fmla="*/ 39 h 57"/>
              <a:gd name="T22" fmla="*/ 84 w 94"/>
              <a:gd name="T23" fmla="*/ 44 h 57"/>
              <a:gd name="T24" fmla="*/ 90 w 94"/>
              <a:gd name="T25" fmla="*/ 50 h 57"/>
              <a:gd name="T26" fmla="*/ 94 w 94"/>
              <a:gd name="T27" fmla="*/ 57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4" h="57">
                <a:moveTo>
                  <a:pt x="0" y="0"/>
                </a:moveTo>
                <a:lnTo>
                  <a:pt x="4" y="4"/>
                </a:lnTo>
                <a:lnTo>
                  <a:pt x="10" y="8"/>
                </a:lnTo>
                <a:lnTo>
                  <a:pt x="16" y="12"/>
                </a:lnTo>
                <a:lnTo>
                  <a:pt x="22" y="15"/>
                </a:lnTo>
                <a:lnTo>
                  <a:pt x="30" y="18"/>
                </a:lnTo>
                <a:lnTo>
                  <a:pt x="42" y="22"/>
                </a:lnTo>
                <a:lnTo>
                  <a:pt x="54" y="27"/>
                </a:lnTo>
                <a:lnTo>
                  <a:pt x="66" y="32"/>
                </a:lnTo>
                <a:lnTo>
                  <a:pt x="72" y="36"/>
                </a:lnTo>
                <a:lnTo>
                  <a:pt x="78" y="39"/>
                </a:lnTo>
                <a:lnTo>
                  <a:pt x="84" y="44"/>
                </a:lnTo>
                <a:lnTo>
                  <a:pt x="90" y="50"/>
                </a:lnTo>
                <a:lnTo>
                  <a:pt x="94" y="57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916" name="Freeform 348"/>
          <p:cNvSpPr>
            <a:spLocks/>
          </p:cNvSpPr>
          <p:nvPr/>
        </p:nvSpPr>
        <p:spPr bwMode="auto">
          <a:xfrm>
            <a:off x="6051262" y="3427557"/>
            <a:ext cx="14432" cy="21647"/>
          </a:xfrm>
          <a:custGeom>
            <a:avLst/>
            <a:gdLst>
              <a:gd name="T0" fmla="*/ 0 w 38"/>
              <a:gd name="T1" fmla="*/ 56 h 56"/>
              <a:gd name="T2" fmla="*/ 0 w 38"/>
              <a:gd name="T3" fmla="*/ 53 h 56"/>
              <a:gd name="T4" fmla="*/ 1 w 38"/>
              <a:gd name="T5" fmla="*/ 48 h 56"/>
              <a:gd name="T6" fmla="*/ 3 w 38"/>
              <a:gd name="T7" fmla="*/ 43 h 56"/>
              <a:gd name="T8" fmla="*/ 4 w 38"/>
              <a:gd name="T9" fmla="*/ 39 h 56"/>
              <a:gd name="T10" fmla="*/ 6 w 38"/>
              <a:gd name="T11" fmla="*/ 35 h 56"/>
              <a:gd name="T12" fmla="*/ 9 w 38"/>
              <a:gd name="T13" fmla="*/ 30 h 56"/>
              <a:gd name="T14" fmla="*/ 12 w 38"/>
              <a:gd name="T15" fmla="*/ 25 h 56"/>
              <a:gd name="T16" fmla="*/ 16 w 38"/>
              <a:gd name="T17" fmla="*/ 20 h 56"/>
              <a:gd name="T18" fmla="*/ 22 w 38"/>
              <a:gd name="T19" fmla="*/ 13 h 56"/>
              <a:gd name="T20" fmla="*/ 29 w 38"/>
              <a:gd name="T21" fmla="*/ 7 h 56"/>
              <a:gd name="T22" fmla="*/ 38 w 38"/>
              <a:gd name="T23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8" h="56">
                <a:moveTo>
                  <a:pt x="0" y="56"/>
                </a:moveTo>
                <a:lnTo>
                  <a:pt x="0" y="53"/>
                </a:lnTo>
                <a:lnTo>
                  <a:pt x="1" y="48"/>
                </a:lnTo>
                <a:lnTo>
                  <a:pt x="3" y="43"/>
                </a:lnTo>
                <a:lnTo>
                  <a:pt x="4" y="39"/>
                </a:lnTo>
                <a:lnTo>
                  <a:pt x="6" y="35"/>
                </a:lnTo>
                <a:lnTo>
                  <a:pt x="9" y="30"/>
                </a:lnTo>
                <a:lnTo>
                  <a:pt x="12" y="25"/>
                </a:lnTo>
                <a:lnTo>
                  <a:pt x="16" y="20"/>
                </a:lnTo>
                <a:lnTo>
                  <a:pt x="22" y="13"/>
                </a:lnTo>
                <a:lnTo>
                  <a:pt x="29" y="7"/>
                </a:lnTo>
                <a:lnTo>
                  <a:pt x="38" y="0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917" name="Freeform 349"/>
          <p:cNvSpPr>
            <a:spLocks/>
          </p:cNvSpPr>
          <p:nvPr/>
        </p:nvSpPr>
        <p:spPr bwMode="auto">
          <a:xfrm>
            <a:off x="6337012" y="3346740"/>
            <a:ext cx="33193" cy="49068"/>
          </a:xfrm>
          <a:custGeom>
            <a:avLst/>
            <a:gdLst>
              <a:gd name="T0" fmla="*/ 0 w 82"/>
              <a:gd name="T1" fmla="*/ 125 h 126"/>
              <a:gd name="T2" fmla="*/ 7 w 82"/>
              <a:gd name="T3" fmla="*/ 126 h 126"/>
              <a:gd name="T4" fmla="*/ 13 w 82"/>
              <a:gd name="T5" fmla="*/ 126 h 126"/>
              <a:gd name="T6" fmla="*/ 18 w 82"/>
              <a:gd name="T7" fmla="*/ 125 h 126"/>
              <a:gd name="T8" fmla="*/ 23 w 82"/>
              <a:gd name="T9" fmla="*/ 121 h 126"/>
              <a:gd name="T10" fmla="*/ 26 w 82"/>
              <a:gd name="T11" fmla="*/ 118 h 126"/>
              <a:gd name="T12" fmla="*/ 31 w 82"/>
              <a:gd name="T13" fmla="*/ 113 h 126"/>
              <a:gd name="T14" fmla="*/ 34 w 82"/>
              <a:gd name="T15" fmla="*/ 107 h 126"/>
              <a:gd name="T16" fmla="*/ 40 w 82"/>
              <a:gd name="T17" fmla="*/ 95 h 126"/>
              <a:gd name="T18" fmla="*/ 43 w 82"/>
              <a:gd name="T19" fmla="*/ 82 h 126"/>
              <a:gd name="T20" fmla="*/ 48 w 82"/>
              <a:gd name="T21" fmla="*/ 67 h 126"/>
              <a:gd name="T22" fmla="*/ 53 w 82"/>
              <a:gd name="T23" fmla="*/ 51 h 126"/>
              <a:gd name="T24" fmla="*/ 56 w 82"/>
              <a:gd name="T25" fmla="*/ 42 h 126"/>
              <a:gd name="T26" fmla="*/ 60 w 82"/>
              <a:gd name="T27" fmla="*/ 32 h 126"/>
              <a:gd name="T28" fmla="*/ 64 w 82"/>
              <a:gd name="T29" fmla="*/ 22 h 126"/>
              <a:gd name="T30" fmla="*/ 70 w 82"/>
              <a:gd name="T31" fmla="*/ 14 h 126"/>
              <a:gd name="T32" fmla="*/ 75 w 82"/>
              <a:gd name="T33" fmla="*/ 7 h 126"/>
              <a:gd name="T34" fmla="*/ 82 w 82"/>
              <a:gd name="T35" fmla="*/ 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2" h="126">
                <a:moveTo>
                  <a:pt x="0" y="125"/>
                </a:moveTo>
                <a:lnTo>
                  <a:pt x="7" y="126"/>
                </a:lnTo>
                <a:lnTo>
                  <a:pt x="13" y="126"/>
                </a:lnTo>
                <a:lnTo>
                  <a:pt x="18" y="125"/>
                </a:lnTo>
                <a:lnTo>
                  <a:pt x="23" y="121"/>
                </a:lnTo>
                <a:lnTo>
                  <a:pt x="26" y="118"/>
                </a:lnTo>
                <a:lnTo>
                  <a:pt x="31" y="113"/>
                </a:lnTo>
                <a:lnTo>
                  <a:pt x="34" y="107"/>
                </a:lnTo>
                <a:lnTo>
                  <a:pt x="40" y="95"/>
                </a:lnTo>
                <a:lnTo>
                  <a:pt x="43" y="82"/>
                </a:lnTo>
                <a:lnTo>
                  <a:pt x="48" y="67"/>
                </a:lnTo>
                <a:lnTo>
                  <a:pt x="53" y="51"/>
                </a:lnTo>
                <a:lnTo>
                  <a:pt x="56" y="42"/>
                </a:lnTo>
                <a:lnTo>
                  <a:pt x="60" y="32"/>
                </a:lnTo>
                <a:lnTo>
                  <a:pt x="64" y="22"/>
                </a:lnTo>
                <a:lnTo>
                  <a:pt x="70" y="14"/>
                </a:lnTo>
                <a:lnTo>
                  <a:pt x="75" y="7"/>
                </a:lnTo>
                <a:lnTo>
                  <a:pt x="82" y="0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918" name="Freeform 350"/>
          <p:cNvSpPr>
            <a:spLocks/>
          </p:cNvSpPr>
          <p:nvPr/>
        </p:nvSpPr>
        <p:spPr bwMode="auto">
          <a:xfrm>
            <a:off x="2314864" y="3353954"/>
            <a:ext cx="7216" cy="82262"/>
          </a:xfrm>
          <a:custGeom>
            <a:avLst/>
            <a:gdLst>
              <a:gd name="T0" fmla="*/ 8 w 16"/>
              <a:gd name="T1" fmla="*/ 0 h 216"/>
              <a:gd name="T2" fmla="*/ 13 w 16"/>
              <a:gd name="T3" fmla="*/ 14 h 216"/>
              <a:gd name="T4" fmla="*/ 15 w 16"/>
              <a:gd name="T5" fmla="*/ 28 h 216"/>
              <a:gd name="T6" fmla="*/ 16 w 16"/>
              <a:gd name="T7" fmla="*/ 40 h 216"/>
              <a:gd name="T8" fmla="*/ 16 w 16"/>
              <a:gd name="T9" fmla="*/ 53 h 216"/>
              <a:gd name="T10" fmla="*/ 15 w 16"/>
              <a:gd name="T11" fmla="*/ 65 h 216"/>
              <a:gd name="T12" fmla="*/ 14 w 16"/>
              <a:gd name="T13" fmla="*/ 77 h 216"/>
              <a:gd name="T14" fmla="*/ 10 w 16"/>
              <a:gd name="T15" fmla="*/ 95 h 216"/>
              <a:gd name="T16" fmla="*/ 7 w 16"/>
              <a:gd name="T17" fmla="*/ 112 h 216"/>
              <a:gd name="T18" fmla="*/ 3 w 16"/>
              <a:gd name="T19" fmla="*/ 130 h 216"/>
              <a:gd name="T20" fmla="*/ 1 w 16"/>
              <a:gd name="T21" fmla="*/ 147 h 216"/>
              <a:gd name="T22" fmla="*/ 0 w 16"/>
              <a:gd name="T23" fmla="*/ 158 h 216"/>
              <a:gd name="T24" fmla="*/ 0 w 16"/>
              <a:gd name="T25" fmla="*/ 169 h 216"/>
              <a:gd name="T26" fmla="*/ 0 w 16"/>
              <a:gd name="T27" fmla="*/ 181 h 216"/>
              <a:gd name="T28" fmla="*/ 2 w 16"/>
              <a:gd name="T29" fmla="*/ 192 h 216"/>
              <a:gd name="T30" fmla="*/ 6 w 16"/>
              <a:gd name="T31" fmla="*/ 204 h 216"/>
              <a:gd name="T32" fmla="*/ 10 w 16"/>
              <a:gd name="T33" fmla="*/ 216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" h="216">
                <a:moveTo>
                  <a:pt x="8" y="0"/>
                </a:moveTo>
                <a:lnTo>
                  <a:pt x="13" y="14"/>
                </a:lnTo>
                <a:lnTo>
                  <a:pt x="15" y="28"/>
                </a:lnTo>
                <a:lnTo>
                  <a:pt x="16" y="40"/>
                </a:lnTo>
                <a:lnTo>
                  <a:pt x="16" y="53"/>
                </a:lnTo>
                <a:lnTo>
                  <a:pt x="15" y="65"/>
                </a:lnTo>
                <a:lnTo>
                  <a:pt x="14" y="77"/>
                </a:lnTo>
                <a:lnTo>
                  <a:pt x="10" y="95"/>
                </a:lnTo>
                <a:lnTo>
                  <a:pt x="7" y="112"/>
                </a:lnTo>
                <a:lnTo>
                  <a:pt x="3" y="130"/>
                </a:lnTo>
                <a:lnTo>
                  <a:pt x="1" y="147"/>
                </a:lnTo>
                <a:lnTo>
                  <a:pt x="0" y="158"/>
                </a:lnTo>
                <a:lnTo>
                  <a:pt x="0" y="169"/>
                </a:lnTo>
                <a:lnTo>
                  <a:pt x="0" y="181"/>
                </a:lnTo>
                <a:lnTo>
                  <a:pt x="2" y="192"/>
                </a:lnTo>
                <a:lnTo>
                  <a:pt x="6" y="204"/>
                </a:lnTo>
                <a:lnTo>
                  <a:pt x="10" y="216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919" name="Freeform 351"/>
          <p:cNvSpPr>
            <a:spLocks/>
          </p:cNvSpPr>
          <p:nvPr/>
        </p:nvSpPr>
        <p:spPr bwMode="auto">
          <a:xfrm>
            <a:off x="2258580" y="3353955"/>
            <a:ext cx="5773" cy="38966"/>
          </a:xfrm>
          <a:custGeom>
            <a:avLst/>
            <a:gdLst>
              <a:gd name="T0" fmla="*/ 13 w 13"/>
              <a:gd name="T1" fmla="*/ 0 h 107"/>
              <a:gd name="T2" fmla="*/ 9 w 13"/>
              <a:gd name="T3" fmla="*/ 3 h 107"/>
              <a:gd name="T4" fmla="*/ 5 w 13"/>
              <a:gd name="T5" fmla="*/ 4 h 107"/>
              <a:gd name="T6" fmla="*/ 3 w 13"/>
              <a:gd name="T7" fmla="*/ 8 h 107"/>
              <a:gd name="T8" fmla="*/ 2 w 13"/>
              <a:gd name="T9" fmla="*/ 10 h 107"/>
              <a:gd name="T10" fmla="*/ 0 w 13"/>
              <a:gd name="T11" fmla="*/ 14 h 107"/>
              <a:gd name="T12" fmla="*/ 0 w 13"/>
              <a:gd name="T13" fmla="*/ 21 h 107"/>
              <a:gd name="T14" fmla="*/ 0 w 13"/>
              <a:gd name="T15" fmla="*/ 29 h 107"/>
              <a:gd name="T16" fmla="*/ 3 w 13"/>
              <a:gd name="T17" fmla="*/ 38 h 107"/>
              <a:gd name="T18" fmla="*/ 5 w 13"/>
              <a:gd name="T19" fmla="*/ 46 h 107"/>
              <a:gd name="T20" fmla="*/ 6 w 13"/>
              <a:gd name="T21" fmla="*/ 54 h 107"/>
              <a:gd name="T22" fmla="*/ 9 w 13"/>
              <a:gd name="T23" fmla="*/ 64 h 107"/>
              <a:gd name="T24" fmla="*/ 9 w 13"/>
              <a:gd name="T25" fmla="*/ 73 h 107"/>
              <a:gd name="T26" fmla="*/ 8 w 13"/>
              <a:gd name="T27" fmla="*/ 81 h 107"/>
              <a:gd name="T28" fmla="*/ 8 w 13"/>
              <a:gd name="T29" fmla="*/ 90 h 107"/>
              <a:gd name="T30" fmla="*/ 5 w 13"/>
              <a:gd name="T31" fmla="*/ 98 h 107"/>
              <a:gd name="T32" fmla="*/ 4 w 13"/>
              <a:gd name="T33" fmla="*/ 107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3" h="107">
                <a:moveTo>
                  <a:pt x="13" y="0"/>
                </a:moveTo>
                <a:lnTo>
                  <a:pt x="9" y="3"/>
                </a:lnTo>
                <a:lnTo>
                  <a:pt x="5" y="4"/>
                </a:lnTo>
                <a:lnTo>
                  <a:pt x="3" y="8"/>
                </a:lnTo>
                <a:lnTo>
                  <a:pt x="2" y="10"/>
                </a:lnTo>
                <a:lnTo>
                  <a:pt x="0" y="14"/>
                </a:lnTo>
                <a:lnTo>
                  <a:pt x="0" y="21"/>
                </a:lnTo>
                <a:lnTo>
                  <a:pt x="0" y="29"/>
                </a:lnTo>
                <a:lnTo>
                  <a:pt x="3" y="38"/>
                </a:lnTo>
                <a:lnTo>
                  <a:pt x="5" y="46"/>
                </a:lnTo>
                <a:lnTo>
                  <a:pt x="6" y="54"/>
                </a:lnTo>
                <a:lnTo>
                  <a:pt x="9" y="64"/>
                </a:lnTo>
                <a:lnTo>
                  <a:pt x="9" y="73"/>
                </a:lnTo>
                <a:lnTo>
                  <a:pt x="8" y="81"/>
                </a:lnTo>
                <a:lnTo>
                  <a:pt x="8" y="90"/>
                </a:lnTo>
                <a:lnTo>
                  <a:pt x="5" y="98"/>
                </a:lnTo>
                <a:lnTo>
                  <a:pt x="4" y="107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920" name="Freeform 352"/>
          <p:cNvSpPr>
            <a:spLocks/>
          </p:cNvSpPr>
          <p:nvPr/>
        </p:nvSpPr>
        <p:spPr bwMode="auto">
          <a:xfrm>
            <a:off x="2288887" y="3353954"/>
            <a:ext cx="2886" cy="41853"/>
          </a:xfrm>
          <a:custGeom>
            <a:avLst/>
            <a:gdLst>
              <a:gd name="T0" fmla="*/ 1 w 9"/>
              <a:gd name="T1" fmla="*/ 0 h 111"/>
              <a:gd name="T2" fmla="*/ 0 w 9"/>
              <a:gd name="T3" fmla="*/ 7 h 111"/>
              <a:gd name="T4" fmla="*/ 0 w 9"/>
              <a:gd name="T5" fmla="*/ 13 h 111"/>
              <a:gd name="T6" fmla="*/ 0 w 9"/>
              <a:gd name="T7" fmla="*/ 21 h 111"/>
              <a:gd name="T8" fmla="*/ 0 w 9"/>
              <a:gd name="T9" fmla="*/ 28 h 111"/>
              <a:gd name="T10" fmla="*/ 1 w 9"/>
              <a:gd name="T11" fmla="*/ 35 h 111"/>
              <a:gd name="T12" fmla="*/ 4 w 9"/>
              <a:gd name="T13" fmla="*/ 48 h 111"/>
              <a:gd name="T14" fmla="*/ 6 w 9"/>
              <a:gd name="T15" fmla="*/ 61 h 111"/>
              <a:gd name="T16" fmla="*/ 7 w 9"/>
              <a:gd name="T17" fmla="*/ 74 h 111"/>
              <a:gd name="T18" fmla="*/ 9 w 9"/>
              <a:gd name="T19" fmla="*/ 81 h 111"/>
              <a:gd name="T20" fmla="*/ 7 w 9"/>
              <a:gd name="T21" fmla="*/ 88 h 111"/>
              <a:gd name="T22" fmla="*/ 6 w 9"/>
              <a:gd name="T23" fmla="*/ 97 h 111"/>
              <a:gd name="T24" fmla="*/ 5 w 9"/>
              <a:gd name="T25" fmla="*/ 104 h 111"/>
              <a:gd name="T26" fmla="*/ 1 w 9"/>
              <a:gd name="T27" fmla="*/ 111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" h="111">
                <a:moveTo>
                  <a:pt x="1" y="0"/>
                </a:moveTo>
                <a:lnTo>
                  <a:pt x="0" y="7"/>
                </a:lnTo>
                <a:lnTo>
                  <a:pt x="0" y="13"/>
                </a:lnTo>
                <a:lnTo>
                  <a:pt x="0" y="21"/>
                </a:lnTo>
                <a:lnTo>
                  <a:pt x="0" y="28"/>
                </a:lnTo>
                <a:lnTo>
                  <a:pt x="1" y="35"/>
                </a:lnTo>
                <a:lnTo>
                  <a:pt x="4" y="48"/>
                </a:lnTo>
                <a:lnTo>
                  <a:pt x="6" y="61"/>
                </a:lnTo>
                <a:lnTo>
                  <a:pt x="7" y="74"/>
                </a:lnTo>
                <a:lnTo>
                  <a:pt x="9" y="81"/>
                </a:lnTo>
                <a:lnTo>
                  <a:pt x="7" y="88"/>
                </a:lnTo>
                <a:lnTo>
                  <a:pt x="6" y="97"/>
                </a:lnTo>
                <a:lnTo>
                  <a:pt x="5" y="104"/>
                </a:lnTo>
                <a:lnTo>
                  <a:pt x="1" y="111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921" name="Freeform 353"/>
          <p:cNvSpPr>
            <a:spLocks/>
          </p:cNvSpPr>
          <p:nvPr/>
        </p:nvSpPr>
        <p:spPr bwMode="auto">
          <a:xfrm>
            <a:off x="2264353" y="3353955"/>
            <a:ext cx="57727" cy="7216"/>
          </a:xfrm>
          <a:custGeom>
            <a:avLst/>
            <a:gdLst>
              <a:gd name="T0" fmla="*/ 0 w 150"/>
              <a:gd name="T1" fmla="*/ 0 h 20"/>
              <a:gd name="T2" fmla="*/ 3 w 150"/>
              <a:gd name="T3" fmla="*/ 6 h 20"/>
              <a:gd name="T4" fmla="*/ 6 w 150"/>
              <a:gd name="T5" fmla="*/ 11 h 20"/>
              <a:gd name="T6" fmla="*/ 10 w 150"/>
              <a:gd name="T7" fmla="*/ 15 h 20"/>
              <a:gd name="T8" fmla="*/ 15 w 150"/>
              <a:gd name="T9" fmla="*/ 17 h 20"/>
              <a:gd name="T10" fmla="*/ 21 w 150"/>
              <a:gd name="T11" fmla="*/ 19 h 20"/>
              <a:gd name="T12" fmla="*/ 27 w 150"/>
              <a:gd name="T13" fmla="*/ 20 h 20"/>
              <a:gd name="T14" fmla="*/ 34 w 150"/>
              <a:gd name="T15" fmla="*/ 20 h 20"/>
              <a:gd name="T16" fmla="*/ 46 w 150"/>
              <a:gd name="T17" fmla="*/ 17 h 20"/>
              <a:gd name="T18" fmla="*/ 61 w 150"/>
              <a:gd name="T19" fmla="*/ 15 h 20"/>
              <a:gd name="T20" fmla="*/ 75 w 150"/>
              <a:gd name="T21" fmla="*/ 10 h 20"/>
              <a:gd name="T22" fmla="*/ 91 w 150"/>
              <a:gd name="T23" fmla="*/ 6 h 20"/>
              <a:gd name="T24" fmla="*/ 102 w 150"/>
              <a:gd name="T25" fmla="*/ 4 h 20"/>
              <a:gd name="T26" fmla="*/ 111 w 150"/>
              <a:gd name="T27" fmla="*/ 3 h 20"/>
              <a:gd name="T28" fmla="*/ 122 w 150"/>
              <a:gd name="T29" fmla="*/ 2 h 20"/>
              <a:gd name="T30" fmla="*/ 132 w 150"/>
              <a:gd name="T31" fmla="*/ 2 h 20"/>
              <a:gd name="T32" fmla="*/ 141 w 150"/>
              <a:gd name="T33" fmla="*/ 3 h 20"/>
              <a:gd name="T34" fmla="*/ 150 w 150"/>
              <a:gd name="T35" fmla="*/ 4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50" h="20">
                <a:moveTo>
                  <a:pt x="0" y="0"/>
                </a:moveTo>
                <a:lnTo>
                  <a:pt x="3" y="6"/>
                </a:lnTo>
                <a:lnTo>
                  <a:pt x="6" y="11"/>
                </a:lnTo>
                <a:lnTo>
                  <a:pt x="10" y="15"/>
                </a:lnTo>
                <a:lnTo>
                  <a:pt x="15" y="17"/>
                </a:lnTo>
                <a:lnTo>
                  <a:pt x="21" y="19"/>
                </a:lnTo>
                <a:lnTo>
                  <a:pt x="27" y="20"/>
                </a:lnTo>
                <a:lnTo>
                  <a:pt x="34" y="20"/>
                </a:lnTo>
                <a:lnTo>
                  <a:pt x="46" y="17"/>
                </a:lnTo>
                <a:lnTo>
                  <a:pt x="61" y="15"/>
                </a:lnTo>
                <a:lnTo>
                  <a:pt x="75" y="10"/>
                </a:lnTo>
                <a:lnTo>
                  <a:pt x="91" y="6"/>
                </a:lnTo>
                <a:lnTo>
                  <a:pt x="102" y="4"/>
                </a:lnTo>
                <a:lnTo>
                  <a:pt x="111" y="3"/>
                </a:lnTo>
                <a:lnTo>
                  <a:pt x="122" y="2"/>
                </a:lnTo>
                <a:lnTo>
                  <a:pt x="132" y="2"/>
                </a:lnTo>
                <a:lnTo>
                  <a:pt x="141" y="3"/>
                </a:lnTo>
                <a:lnTo>
                  <a:pt x="150" y="4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922" name="Freeform 354"/>
          <p:cNvSpPr>
            <a:spLocks/>
          </p:cNvSpPr>
          <p:nvPr/>
        </p:nvSpPr>
        <p:spPr bwMode="auto">
          <a:xfrm>
            <a:off x="2200853" y="3342409"/>
            <a:ext cx="77932" cy="12989"/>
          </a:xfrm>
          <a:custGeom>
            <a:avLst/>
            <a:gdLst>
              <a:gd name="T0" fmla="*/ 193 w 193"/>
              <a:gd name="T1" fmla="*/ 0 h 34"/>
              <a:gd name="T2" fmla="*/ 184 w 193"/>
              <a:gd name="T3" fmla="*/ 6 h 34"/>
              <a:gd name="T4" fmla="*/ 174 w 193"/>
              <a:gd name="T5" fmla="*/ 11 h 34"/>
              <a:gd name="T6" fmla="*/ 164 w 193"/>
              <a:gd name="T7" fmla="*/ 16 h 34"/>
              <a:gd name="T8" fmla="*/ 153 w 193"/>
              <a:gd name="T9" fmla="*/ 20 h 34"/>
              <a:gd name="T10" fmla="*/ 144 w 193"/>
              <a:gd name="T11" fmla="*/ 22 h 34"/>
              <a:gd name="T12" fmla="*/ 133 w 193"/>
              <a:gd name="T13" fmla="*/ 25 h 34"/>
              <a:gd name="T14" fmla="*/ 116 w 193"/>
              <a:gd name="T15" fmla="*/ 27 h 34"/>
              <a:gd name="T16" fmla="*/ 99 w 193"/>
              <a:gd name="T17" fmla="*/ 28 h 34"/>
              <a:gd name="T18" fmla="*/ 82 w 193"/>
              <a:gd name="T19" fmla="*/ 28 h 34"/>
              <a:gd name="T20" fmla="*/ 65 w 193"/>
              <a:gd name="T21" fmla="*/ 29 h 34"/>
              <a:gd name="T22" fmla="*/ 52 w 193"/>
              <a:gd name="T23" fmla="*/ 29 h 34"/>
              <a:gd name="T24" fmla="*/ 39 w 193"/>
              <a:gd name="T25" fmla="*/ 29 h 34"/>
              <a:gd name="T26" fmla="*/ 26 w 193"/>
              <a:gd name="T27" fmla="*/ 31 h 34"/>
              <a:gd name="T28" fmla="*/ 14 w 193"/>
              <a:gd name="T29" fmla="*/ 32 h 34"/>
              <a:gd name="T30" fmla="*/ 0 w 193"/>
              <a:gd name="T31" fmla="*/ 3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3" h="34">
                <a:moveTo>
                  <a:pt x="193" y="0"/>
                </a:moveTo>
                <a:lnTo>
                  <a:pt x="184" y="6"/>
                </a:lnTo>
                <a:lnTo>
                  <a:pt x="174" y="11"/>
                </a:lnTo>
                <a:lnTo>
                  <a:pt x="164" y="16"/>
                </a:lnTo>
                <a:lnTo>
                  <a:pt x="153" y="20"/>
                </a:lnTo>
                <a:lnTo>
                  <a:pt x="144" y="22"/>
                </a:lnTo>
                <a:lnTo>
                  <a:pt x="133" y="25"/>
                </a:lnTo>
                <a:lnTo>
                  <a:pt x="116" y="27"/>
                </a:lnTo>
                <a:lnTo>
                  <a:pt x="99" y="28"/>
                </a:lnTo>
                <a:lnTo>
                  <a:pt x="82" y="28"/>
                </a:lnTo>
                <a:lnTo>
                  <a:pt x="65" y="29"/>
                </a:lnTo>
                <a:lnTo>
                  <a:pt x="52" y="29"/>
                </a:lnTo>
                <a:lnTo>
                  <a:pt x="39" y="29"/>
                </a:lnTo>
                <a:lnTo>
                  <a:pt x="26" y="31"/>
                </a:lnTo>
                <a:lnTo>
                  <a:pt x="14" y="32"/>
                </a:lnTo>
                <a:lnTo>
                  <a:pt x="0" y="34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923" name="Freeform 355"/>
          <p:cNvSpPr>
            <a:spLocks/>
          </p:cNvSpPr>
          <p:nvPr/>
        </p:nvSpPr>
        <p:spPr bwMode="auto">
          <a:xfrm>
            <a:off x="2193637" y="3314990"/>
            <a:ext cx="50512" cy="8659"/>
          </a:xfrm>
          <a:custGeom>
            <a:avLst/>
            <a:gdLst>
              <a:gd name="T0" fmla="*/ 129 w 129"/>
              <a:gd name="T1" fmla="*/ 0 h 23"/>
              <a:gd name="T2" fmla="*/ 119 w 129"/>
              <a:gd name="T3" fmla="*/ 1 h 23"/>
              <a:gd name="T4" fmla="*/ 108 w 129"/>
              <a:gd name="T5" fmla="*/ 1 h 23"/>
              <a:gd name="T6" fmla="*/ 98 w 129"/>
              <a:gd name="T7" fmla="*/ 2 h 23"/>
              <a:gd name="T8" fmla="*/ 87 w 129"/>
              <a:gd name="T9" fmla="*/ 4 h 23"/>
              <a:gd name="T10" fmla="*/ 74 w 129"/>
              <a:gd name="T11" fmla="*/ 7 h 23"/>
              <a:gd name="T12" fmla="*/ 60 w 129"/>
              <a:gd name="T13" fmla="*/ 11 h 23"/>
              <a:gd name="T14" fmla="*/ 45 w 129"/>
              <a:gd name="T15" fmla="*/ 13 h 23"/>
              <a:gd name="T16" fmla="*/ 31 w 129"/>
              <a:gd name="T17" fmla="*/ 17 h 23"/>
              <a:gd name="T18" fmla="*/ 16 w 129"/>
              <a:gd name="T19" fmla="*/ 20 h 23"/>
              <a:gd name="T20" fmla="*/ 0 w 129"/>
              <a:gd name="T21" fmla="*/ 2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9" h="23">
                <a:moveTo>
                  <a:pt x="129" y="0"/>
                </a:moveTo>
                <a:lnTo>
                  <a:pt x="119" y="1"/>
                </a:lnTo>
                <a:lnTo>
                  <a:pt x="108" y="1"/>
                </a:lnTo>
                <a:lnTo>
                  <a:pt x="98" y="2"/>
                </a:lnTo>
                <a:lnTo>
                  <a:pt x="87" y="4"/>
                </a:lnTo>
                <a:lnTo>
                  <a:pt x="74" y="7"/>
                </a:lnTo>
                <a:lnTo>
                  <a:pt x="60" y="11"/>
                </a:lnTo>
                <a:lnTo>
                  <a:pt x="45" y="13"/>
                </a:lnTo>
                <a:lnTo>
                  <a:pt x="31" y="17"/>
                </a:lnTo>
                <a:lnTo>
                  <a:pt x="16" y="20"/>
                </a:lnTo>
                <a:lnTo>
                  <a:pt x="0" y="23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924" name="Freeform 356"/>
          <p:cNvSpPr>
            <a:spLocks/>
          </p:cNvSpPr>
          <p:nvPr/>
        </p:nvSpPr>
        <p:spPr bwMode="auto">
          <a:xfrm>
            <a:off x="2200853" y="3342409"/>
            <a:ext cx="77932" cy="12989"/>
          </a:xfrm>
          <a:custGeom>
            <a:avLst/>
            <a:gdLst>
              <a:gd name="T0" fmla="*/ 193 w 193"/>
              <a:gd name="T1" fmla="*/ 0 h 34"/>
              <a:gd name="T2" fmla="*/ 184 w 193"/>
              <a:gd name="T3" fmla="*/ 6 h 34"/>
              <a:gd name="T4" fmla="*/ 174 w 193"/>
              <a:gd name="T5" fmla="*/ 11 h 34"/>
              <a:gd name="T6" fmla="*/ 164 w 193"/>
              <a:gd name="T7" fmla="*/ 16 h 34"/>
              <a:gd name="T8" fmla="*/ 153 w 193"/>
              <a:gd name="T9" fmla="*/ 20 h 34"/>
              <a:gd name="T10" fmla="*/ 144 w 193"/>
              <a:gd name="T11" fmla="*/ 22 h 34"/>
              <a:gd name="T12" fmla="*/ 133 w 193"/>
              <a:gd name="T13" fmla="*/ 25 h 34"/>
              <a:gd name="T14" fmla="*/ 116 w 193"/>
              <a:gd name="T15" fmla="*/ 27 h 34"/>
              <a:gd name="T16" fmla="*/ 99 w 193"/>
              <a:gd name="T17" fmla="*/ 28 h 34"/>
              <a:gd name="T18" fmla="*/ 82 w 193"/>
              <a:gd name="T19" fmla="*/ 28 h 34"/>
              <a:gd name="T20" fmla="*/ 65 w 193"/>
              <a:gd name="T21" fmla="*/ 29 h 34"/>
              <a:gd name="T22" fmla="*/ 52 w 193"/>
              <a:gd name="T23" fmla="*/ 29 h 34"/>
              <a:gd name="T24" fmla="*/ 39 w 193"/>
              <a:gd name="T25" fmla="*/ 29 h 34"/>
              <a:gd name="T26" fmla="*/ 26 w 193"/>
              <a:gd name="T27" fmla="*/ 31 h 34"/>
              <a:gd name="T28" fmla="*/ 14 w 193"/>
              <a:gd name="T29" fmla="*/ 32 h 34"/>
              <a:gd name="T30" fmla="*/ 0 w 193"/>
              <a:gd name="T31" fmla="*/ 3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3" h="34">
                <a:moveTo>
                  <a:pt x="193" y="0"/>
                </a:moveTo>
                <a:lnTo>
                  <a:pt x="184" y="6"/>
                </a:lnTo>
                <a:lnTo>
                  <a:pt x="174" y="11"/>
                </a:lnTo>
                <a:lnTo>
                  <a:pt x="164" y="16"/>
                </a:lnTo>
                <a:lnTo>
                  <a:pt x="153" y="20"/>
                </a:lnTo>
                <a:lnTo>
                  <a:pt x="144" y="22"/>
                </a:lnTo>
                <a:lnTo>
                  <a:pt x="133" y="25"/>
                </a:lnTo>
                <a:lnTo>
                  <a:pt x="116" y="27"/>
                </a:lnTo>
                <a:lnTo>
                  <a:pt x="99" y="28"/>
                </a:lnTo>
                <a:lnTo>
                  <a:pt x="82" y="28"/>
                </a:lnTo>
                <a:lnTo>
                  <a:pt x="65" y="29"/>
                </a:lnTo>
                <a:lnTo>
                  <a:pt x="52" y="29"/>
                </a:lnTo>
                <a:lnTo>
                  <a:pt x="39" y="29"/>
                </a:lnTo>
                <a:lnTo>
                  <a:pt x="26" y="31"/>
                </a:lnTo>
                <a:lnTo>
                  <a:pt x="14" y="32"/>
                </a:lnTo>
                <a:lnTo>
                  <a:pt x="0" y="34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925" name="Freeform 357"/>
          <p:cNvSpPr>
            <a:spLocks/>
          </p:cNvSpPr>
          <p:nvPr/>
        </p:nvSpPr>
        <p:spPr bwMode="auto">
          <a:xfrm>
            <a:off x="2193637" y="3314990"/>
            <a:ext cx="50512" cy="8659"/>
          </a:xfrm>
          <a:custGeom>
            <a:avLst/>
            <a:gdLst>
              <a:gd name="T0" fmla="*/ 129 w 129"/>
              <a:gd name="T1" fmla="*/ 0 h 23"/>
              <a:gd name="T2" fmla="*/ 119 w 129"/>
              <a:gd name="T3" fmla="*/ 1 h 23"/>
              <a:gd name="T4" fmla="*/ 108 w 129"/>
              <a:gd name="T5" fmla="*/ 1 h 23"/>
              <a:gd name="T6" fmla="*/ 98 w 129"/>
              <a:gd name="T7" fmla="*/ 2 h 23"/>
              <a:gd name="T8" fmla="*/ 87 w 129"/>
              <a:gd name="T9" fmla="*/ 4 h 23"/>
              <a:gd name="T10" fmla="*/ 74 w 129"/>
              <a:gd name="T11" fmla="*/ 7 h 23"/>
              <a:gd name="T12" fmla="*/ 60 w 129"/>
              <a:gd name="T13" fmla="*/ 11 h 23"/>
              <a:gd name="T14" fmla="*/ 45 w 129"/>
              <a:gd name="T15" fmla="*/ 13 h 23"/>
              <a:gd name="T16" fmla="*/ 31 w 129"/>
              <a:gd name="T17" fmla="*/ 17 h 23"/>
              <a:gd name="T18" fmla="*/ 16 w 129"/>
              <a:gd name="T19" fmla="*/ 20 h 23"/>
              <a:gd name="T20" fmla="*/ 0 w 129"/>
              <a:gd name="T21" fmla="*/ 2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9" h="23">
                <a:moveTo>
                  <a:pt x="129" y="0"/>
                </a:moveTo>
                <a:lnTo>
                  <a:pt x="119" y="1"/>
                </a:lnTo>
                <a:lnTo>
                  <a:pt x="108" y="1"/>
                </a:lnTo>
                <a:lnTo>
                  <a:pt x="98" y="2"/>
                </a:lnTo>
                <a:lnTo>
                  <a:pt x="87" y="4"/>
                </a:lnTo>
                <a:lnTo>
                  <a:pt x="74" y="7"/>
                </a:lnTo>
                <a:lnTo>
                  <a:pt x="60" y="11"/>
                </a:lnTo>
                <a:lnTo>
                  <a:pt x="45" y="13"/>
                </a:lnTo>
                <a:lnTo>
                  <a:pt x="31" y="17"/>
                </a:lnTo>
                <a:lnTo>
                  <a:pt x="16" y="20"/>
                </a:lnTo>
                <a:lnTo>
                  <a:pt x="0" y="23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926" name="Freeform 358"/>
          <p:cNvSpPr>
            <a:spLocks/>
          </p:cNvSpPr>
          <p:nvPr/>
        </p:nvSpPr>
        <p:spPr bwMode="auto">
          <a:xfrm>
            <a:off x="2413000" y="3413126"/>
            <a:ext cx="51955" cy="134215"/>
          </a:xfrm>
          <a:custGeom>
            <a:avLst/>
            <a:gdLst>
              <a:gd name="T0" fmla="*/ 0 w 133"/>
              <a:gd name="T1" fmla="*/ 0 h 348"/>
              <a:gd name="T2" fmla="*/ 2 w 133"/>
              <a:gd name="T3" fmla="*/ 6 h 348"/>
              <a:gd name="T4" fmla="*/ 2 w 133"/>
              <a:gd name="T5" fmla="*/ 12 h 348"/>
              <a:gd name="T6" fmla="*/ 3 w 133"/>
              <a:gd name="T7" fmla="*/ 18 h 348"/>
              <a:gd name="T8" fmla="*/ 3 w 133"/>
              <a:gd name="T9" fmla="*/ 36 h 348"/>
              <a:gd name="T10" fmla="*/ 3 w 133"/>
              <a:gd name="T11" fmla="*/ 54 h 348"/>
              <a:gd name="T12" fmla="*/ 5 w 133"/>
              <a:gd name="T13" fmla="*/ 73 h 348"/>
              <a:gd name="T14" fmla="*/ 7 w 133"/>
              <a:gd name="T15" fmla="*/ 92 h 348"/>
              <a:gd name="T16" fmla="*/ 10 w 133"/>
              <a:gd name="T17" fmla="*/ 114 h 348"/>
              <a:gd name="T18" fmla="*/ 14 w 133"/>
              <a:gd name="T19" fmla="*/ 136 h 348"/>
              <a:gd name="T20" fmla="*/ 18 w 133"/>
              <a:gd name="T21" fmla="*/ 158 h 348"/>
              <a:gd name="T22" fmla="*/ 22 w 133"/>
              <a:gd name="T23" fmla="*/ 180 h 348"/>
              <a:gd name="T24" fmla="*/ 28 w 133"/>
              <a:gd name="T25" fmla="*/ 206 h 348"/>
              <a:gd name="T26" fmla="*/ 31 w 133"/>
              <a:gd name="T27" fmla="*/ 233 h 348"/>
              <a:gd name="T28" fmla="*/ 35 w 133"/>
              <a:gd name="T29" fmla="*/ 256 h 348"/>
              <a:gd name="T30" fmla="*/ 37 w 133"/>
              <a:gd name="T31" fmla="*/ 266 h 348"/>
              <a:gd name="T32" fmla="*/ 38 w 133"/>
              <a:gd name="T33" fmla="*/ 275 h 348"/>
              <a:gd name="T34" fmla="*/ 40 w 133"/>
              <a:gd name="T35" fmla="*/ 285 h 348"/>
              <a:gd name="T36" fmla="*/ 40 w 133"/>
              <a:gd name="T37" fmla="*/ 296 h 348"/>
              <a:gd name="T38" fmla="*/ 38 w 133"/>
              <a:gd name="T39" fmla="*/ 303 h 348"/>
              <a:gd name="T40" fmla="*/ 37 w 133"/>
              <a:gd name="T41" fmla="*/ 311 h 348"/>
              <a:gd name="T42" fmla="*/ 36 w 133"/>
              <a:gd name="T43" fmla="*/ 319 h 348"/>
              <a:gd name="T44" fmla="*/ 35 w 133"/>
              <a:gd name="T45" fmla="*/ 326 h 348"/>
              <a:gd name="T46" fmla="*/ 34 w 133"/>
              <a:gd name="T47" fmla="*/ 332 h 348"/>
              <a:gd name="T48" fmla="*/ 35 w 133"/>
              <a:gd name="T49" fmla="*/ 338 h 348"/>
              <a:gd name="T50" fmla="*/ 36 w 133"/>
              <a:gd name="T51" fmla="*/ 343 h 348"/>
              <a:gd name="T52" fmla="*/ 38 w 133"/>
              <a:gd name="T53" fmla="*/ 345 h 348"/>
              <a:gd name="T54" fmla="*/ 41 w 133"/>
              <a:gd name="T55" fmla="*/ 346 h 348"/>
              <a:gd name="T56" fmla="*/ 45 w 133"/>
              <a:gd name="T57" fmla="*/ 348 h 348"/>
              <a:gd name="T58" fmla="*/ 49 w 133"/>
              <a:gd name="T59" fmla="*/ 348 h 348"/>
              <a:gd name="T60" fmla="*/ 55 w 133"/>
              <a:gd name="T61" fmla="*/ 348 h 348"/>
              <a:gd name="T62" fmla="*/ 60 w 133"/>
              <a:gd name="T63" fmla="*/ 346 h 348"/>
              <a:gd name="T64" fmla="*/ 66 w 133"/>
              <a:gd name="T65" fmla="*/ 346 h 348"/>
              <a:gd name="T66" fmla="*/ 77 w 133"/>
              <a:gd name="T67" fmla="*/ 344 h 348"/>
              <a:gd name="T68" fmla="*/ 87 w 133"/>
              <a:gd name="T69" fmla="*/ 344 h 348"/>
              <a:gd name="T70" fmla="*/ 98 w 133"/>
              <a:gd name="T71" fmla="*/ 343 h 348"/>
              <a:gd name="T72" fmla="*/ 107 w 133"/>
              <a:gd name="T73" fmla="*/ 343 h 348"/>
              <a:gd name="T74" fmla="*/ 118 w 133"/>
              <a:gd name="T75" fmla="*/ 342 h 348"/>
              <a:gd name="T76" fmla="*/ 125 w 133"/>
              <a:gd name="T77" fmla="*/ 342 h 348"/>
              <a:gd name="T78" fmla="*/ 133 w 133"/>
              <a:gd name="T79" fmla="*/ 342 h 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33" h="348">
                <a:moveTo>
                  <a:pt x="0" y="0"/>
                </a:moveTo>
                <a:lnTo>
                  <a:pt x="2" y="6"/>
                </a:lnTo>
                <a:lnTo>
                  <a:pt x="2" y="12"/>
                </a:lnTo>
                <a:lnTo>
                  <a:pt x="3" y="18"/>
                </a:lnTo>
                <a:lnTo>
                  <a:pt x="3" y="36"/>
                </a:lnTo>
                <a:lnTo>
                  <a:pt x="3" y="54"/>
                </a:lnTo>
                <a:lnTo>
                  <a:pt x="5" y="73"/>
                </a:lnTo>
                <a:lnTo>
                  <a:pt x="7" y="92"/>
                </a:lnTo>
                <a:lnTo>
                  <a:pt x="10" y="114"/>
                </a:lnTo>
                <a:lnTo>
                  <a:pt x="14" y="136"/>
                </a:lnTo>
                <a:lnTo>
                  <a:pt x="18" y="158"/>
                </a:lnTo>
                <a:lnTo>
                  <a:pt x="22" y="180"/>
                </a:lnTo>
                <a:lnTo>
                  <a:pt x="28" y="206"/>
                </a:lnTo>
                <a:lnTo>
                  <a:pt x="31" y="233"/>
                </a:lnTo>
                <a:lnTo>
                  <a:pt x="35" y="256"/>
                </a:lnTo>
                <a:lnTo>
                  <a:pt x="37" y="266"/>
                </a:lnTo>
                <a:lnTo>
                  <a:pt x="38" y="275"/>
                </a:lnTo>
                <a:lnTo>
                  <a:pt x="40" y="285"/>
                </a:lnTo>
                <a:lnTo>
                  <a:pt x="40" y="296"/>
                </a:lnTo>
                <a:lnTo>
                  <a:pt x="38" y="303"/>
                </a:lnTo>
                <a:lnTo>
                  <a:pt x="37" y="311"/>
                </a:lnTo>
                <a:lnTo>
                  <a:pt x="36" y="319"/>
                </a:lnTo>
                <a:lnTo>
                  <a:pt x="35" y="326"/>
                </a:lnTo>
                <a:lnTo>
                  <a:pt x="34" y="332"/>
                </a:lnTo>
                <a:lnTo>
                  <a:pt x="35" y="338"/>
                </a:lnTo>
                <a:lnTo>
                  <a:pt x="36" y="343"/>
                </a:lnTo>
                <a:lnTo>
                  <a:pt x="38" y="345"/>
                </a:lnTo>
                <a:lnTo>
                  <a:pt x="41" y="346"/>
                </a:lnTo>
                <a:lnTo>
                  <a:pt x="45" y="348"/>
                </a:lnTo>
                <a:lnTo>
                  <a:pt x="49" y="348"/>
                </a:lnTo>
                <a:lnTo>
                  <a:pt x="55" y="348"/>
                </a:lnTo>
                <a:lnTo>
                  <a:pt x="60" y="346"/>
                </a:lnTo>
                <a:lnTo>
                  <a:pt x="66" y="346"/>
                </a:lnTo>
                <a:lnTo>
                  <a:pt x="77" y="344"/>
                </a:lnTo>
                <a:lnTo>
                  <a:pt x="87" y="344"/>
                </a:lnTo>
                <a:lnTo>
                  <a:pt x="98" y="343"/>
                </a:lnTo>
                <a:lnTo>
                  <a:pt x="107" y="343"/>
                </a:lnTo>
                <a:lnTo>
                  <a:pt x="118" y="342"/>
                </a:lnTo>
                <a:lnTo>
                  <a:pt x="125" y="342"/>
                </a:lnTo>
                <a:lnTo>
                  <a:pt x="133" y="342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927" name="Freeform 359"/>
          <p:cNvSpPr>
            <a:spLocks/>
          </p:cNvSpPr>
          <p:nvPr/>
        </p:nvSpPr>
        <p:spPr bwMode="auto">
          <a:xfrm>
            <a:off x="2265796" y="3299114"/>
            <a:ext cx="147205" cy="132773"/>
          </a:xfrm>
          <a:custGeom>
            <a:avLst/>
            <a:gdLst>
              <a:gd name="T0" fmla="*/ 369 w 372"/>
              <a:gd name="T1" fmla="*/ 294 h 345"/>
              <a:gd name="T2" fmla="*/ 363 w 372"/>
              <a:gd name="T3" fmla="*/ 301 h 345"/>
              <a:gd name="T4" fmla="*/ 356 w 372"/>
              <a:gd name="T5" fmla="*/ 305 h 345"/>
              <a:gd name="T6" fmla="*/ 345 w 372"/>
              <a:gd name="T7" fmla="*/ 306 h 345"/>
              <a:gd name="T8" fmla="*/ 333 w 372"/>
              <a:gd name="T9" fmla="*/ 304 h 345"/>
              <a:gd name="T10" fmla="*/ 321 w 372"/>
              <a:gd name="T11" fmla="*/ 303 h 345"/>
              <a:gd name="T12" fmla="*/ 307 w 372"/>
              <a:gd name="T13" fmla="*/ 304 h 345"/>
              <a:gd name="T14" fmla="*/ 292 w 372"/>
              <a:gd name="T15" fmla="*/ 306 h 345"/>
              <a:gd name="T16" fmla="*/ 279 w 372"/>
              <a:gd name="T17" fmla="*/ 306 h 345"/>
              <a:gd name="T18" fmla="*/ 266 w 372"/>
              <a:gd name="T19" fmla="*/ 309 h 345"/>
              <a:gd name="T20" fmla="*/ 255 w 372"/>
              <a:gd name="T21" fmla="*/ 313 h 345"/>
              <a:gd name="T22" fmla="*/ 244 w 372"/>
              <a:gd name="T23" fmla="*/ 318 h 345"/>
              <a:gd name="T24" fmla="*/ 235 w 372"/>
              <a:gd name="T25" fmla="*/ 319 h 345"/>
              <a:gd name="T26" fmla="*/ 227 w 372"/>
              <a:gd name="T27" fmla="*/ 319 h 345"/>
              <a:gd name="T28" fmla="*/ 217 w 372"/>
              <a:gd name="T29" fmla="*/ 322 h 345"/>
              <a:gd name="T30" fmla="*/ 206 w 372"/>
              <a:gd name="T31" fmla="*/ 325 h 345"/>
              <a:gd name="T32" fmla="*/ 193 w 372"/>
              <a:gd name="T33" fmla="*/ 323 h 345"/>
              <a:gd name="T34" fmla="*/ 181 w 372"/>
              <a:gd name="T35" fmla="*/ 323 h 345"/>
              <a:gd name="T36" fmla="*/ 171 w 372"/>
              <a:gd name="T37" fmla="*/ 327 h 345"/>
              <a:gd name="T38" fmla="*/ 159 w 372"/>
              <a:gd name="T39" fmla="*/ 329 h 345"/>
              <a:gd name="T40" fmla="*/ 147 w 372"/>
              <a:gd name="T41" fmla="*/ 329 h 345"/>
              <a:gd name="T42" fmla="*/ 136 w 372"/>
              <a:gd name="T43" fmla="*/ 334 h 345"/>
              <a:gd name="T44" fmla="*/ 126 w 372"/>
              <a:gd name="T45" fmla="*/ 338 h 345"/>
              <a:gd name="T46" fmla="*/ 117 w 372"/>
              <a:gd name="T47" fmla="*/ 338 h 345"/>
              <a:gd name="T48" fmla="*/ 109 w 372"/>
              <a:gd name="T49" fmla="*/ 338 h 345"/>
              <a:gd name="T50" fmla="*/ 99 w 372"/>
              <a:gd name="T51" fmla="*/ 341 h 345"/>
              <a:gd name="T52" fmla="*/ 88 w 372"/>
              <a:gd name="T53" fmla="*/ 345 h 345"/>
              <a:gd name="T54" fmla="*/ 82 w 372"/>
              <a:gd name="T55" fmla="*/ 342 h 345"/>
              <a:gd name="T56" fmla="*/ 76 w 372"/>
              <a:gd name="T57" fmla="*/ 340 h 345"/>
              <a:gd name="T58" fmla="*/ 68 w 372"/>
              <a:gd name="T59" fmla="*/ 340 h 345"/>
              <a:gd name="T60" fmla="*/ 59 w 372"/>
              <a:gd name="T61" fmla="*/ 339 h 345"/>
              <a:gd name="T62" fmla="*/ 53 w 372"/>
              <a:gd name="T63" fmla="*/ 333 h 345"/>
              <a:gd name="T64" fmla="*/ 50 w 372"/>
              <a:gd name="T65" fmla="*/ 321 h 345"/>
              <a:gd name="T66" fmla="*/ 48 w 372"/>
              <a:gd name="T67" fmla="*/ 307 h 345"/>
              <a:gd name="T68" fmla="*/ 48 w 372"/>
              <a:gd name="T69" fmla="*/ 293 h 345"/>
              <a:gd name="T70" fmla="*/ 53 w 372"/>
              <a:gd name="T71" fmla="*/ 268 h 345"/>
              <a:gd name="T72" fmla="*/ 57 w 372"/>
              <a:gd name="T73" fmla="*/ 243 h 345"/>
              <a:gd name="T74" fmla="*/ 56 w 372"/>
              <a:gd name="T75" fmla="*/ 223 h 345"/>
              <a:gd name="T76" fmla="*/ 48 w 372"/>
              <a:gd name="T77" fmla="*/ 200 h 345"/>
              <a:gd name="T78" fmla="*/ 40 w 372"/>
              <a:gd name="T79" fmla="*/ 176 h 345"/>
              <a:gd name="T80" fmla="*/ 23 w 372"/>
              <a:gd name="T81" fmla="*/ 126 h 345"/>
              <a:gd name="T82" fmla="*/ 15 w 372"/>
              <a:gd name="T83" fmla="*/ 100 h 345"/>
              <a:gd name="T84" fmla="*/ 7 w 372"/>
              <a:gd name="T85" fmla="*/ 73 h 345"/>
              <a:gd name="T86" fmla="*/ 5 w 372"/>
              <a:gd name="T87" fmla="*/ 49 h 345"/>
              <a:gd name="T88" fmla="*/ 5 w 372"/>
              <a:gd name="T89" fmla="*/ 25 h 345"/>
              <a:gd name="T90" fmla="*/ 3 w 372"/>
              <a:gd name="T91" fmla="*/ 8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72" h="345">
                <a:moveTo>
                  <a:pt x="372" y="289"/>
                </a:moveTo>
                <a:lnTo>
                  <a:pt x="369" y="294"/>
                </a:lnTo>
                <a:lnTo>
                  <a:pt x="366" y="298"/>
                </a:lnTo>
                <a:lnTo>
                  <a:pt x="363" y="301"/>
                </a:lnTo>
                <a:lnTo>
                  <a:pt x="360" y="304"/>
                </a:lnTo>
                <a:lnTo>
                  <a:pt x="356" y="305"/>
                </a:lnTo>
                <a:lnTo>
                  <a:pt x="351" y="306"/>
                </a:lnTo>
                <a:lnTo>
                  <a:pt x="345" y="306"/>
                </a:lnTo>
                <a:lnTo>
                  <a:pt x="339" y="305"/>
                </a:lnTo>
                <a:lnTo>
                  <a:pt x="333" y="304"/>
                </a:lnTo>
                <a:lnTo>
                  <a:pt x="327" y="303"/>
                </a:lnTo>
                <a:lnTo>
                  <a:pt x="321" y="303"/>
                </a:lnTo>
                <a:lnTo>
                  <a:pt x="314" y="303"/>
                </a:lnTo>
                <a:lnTo>
                  <a:pt x="307" y="304"/>
                </a:lnTo>
                <a:lnTo>
                  <a:pt x="299" y="305"/>
                </a:lnTo>
                <a:lnTo>
                  <a:pt x="292" y="306"/>
                </a:lnTo>
                <a:lnTo>
                  <a:pt x="286" y="306"/>
                </a:lnTo>
                <a:lnTo>
                  <a:pt x="279" y="306"/>
                </a:lnTo>
                <a:lnTo>
                  <a:pt x="273" y="307"/>
                </a:lnTo>
                <a:lnTo>
                  <a:pt x="266" y="309"/>
                </a:lnTo>
                <a:lnTo>
                  <a:pt x="261" y="311"/>
                </a:lnTo>
                <a:lnTo>
                  <a:pt x="255" y="313"/>
                </a:lnTo>
                <a:lnTo>
                  <a:pt x="250" y="317"/>
                </a:lnTo>
                <a:lnTo>
                  <a:pt x="244" y="318"/>
                </a:lnTo>
                <a:lnTo>
                  <a:pt x="240" y="319"/>
                </a:lnTo>
                <a:lnTo>
                  <a:pt x="235" y="319"/>
                </a:lnTo>
                <a:lnTo>
                  <a:pt x="231" y="319"/>
                </a:lnTo>
                <a:lnTo>
                  <a:pt x="227" y="319"/>
                </a:lnTo>
                <a:lnTo>
                  <a:pt x="222" y="321"/>
                </a:lnTo>
                <a:lnTo>
                  <a:pt x="217" y="322"/>
                </a:lnTo>
                <a:lnTo>
                  <a:pt x="211" y="324"/>
                </a:lnTo>
                <a:lnTo>
                  <a:pt x="206" y="325"/>
                </a:lnTo>
                <a:lnTo>
                  <a:pt x="200" y="324"/>
                </a:lnTo>
                <a:lnTo>
                  <a:pt x="193" y="323"/>
                </a:lnTo>
                <a:lnTo>
                  <a:pt x="187" y="323"/>
                </a:lnTo>
                <a:lnTo>
                  <a:pt x="181" y="323"/>
                </a:lnTo>
                <a:lnTo>
                  <a:pt x="176" y="325"/>
                </a:lnTo>
                <a:lnTo>
                  <a:pt x="171" y="327"/>
                </a:lnTo>
                <a:lnTo>
                  <a:pt x="167" y="328"/>
                </a:lnTo>
                <a:lnTo>
                  <a:pt x="159" y="329"/>
                </a:lnTo>
                <a:lnTo>
                  <a:pt x="153" y="328"/>
                </a:lnTo>
                <a:lnTo>
                  <a:pt x="147" y="329"/>
                </a:lnTo>
                <a:lnTo>
                  <a:pt x="142" y="330"/>
                </a:lnTo>
                <a:lnTo>
                  <a:pt x="136" y="334"/>
                </a:lnTo>
                <a:lnTo>
                  <a:pt x="130" y="336"/>
                </a:lnTo>
                <a:lnTo>
                  <a:pt x="126" y="338"/>
                </a:lnTo>
                <a:lnTo>
                  <a:pt x="122" y="338"/>
                </a:lnTo>
                <a:lnTo>
                  <a:pt x="117" y="338"/>
                </a:lnTo>
                <a:lnTo>
                  <a:pt x="114" y="336"/>
                </a:lnTo>
                <a:lnTo>
                  <a:pt x="109" y="338"/>
                </a:lnTo>
                <a:lnTo>
                  <a:pt x="104" y="339"/>
                </a:lnTo>
                <a:lnTo>
                  <a:pt x="99" y="341"/>
                </a:lnTo>
                <a:lnTo>
                  <a:pt x="93" y="344"/>
                </a:lnTo>
                <a:lnTo>
                  <a:pt x="88" y="345"/>
                </a:lnTo>
                <a:lnTo>
                  <a:pt x="85" y="344"/>
                </a:lnTo>
                <a:lnTo>
                  <a:pt x="82" y="342"/>
                </a:lnTo>
                <a:lnTo>
                  <a:pt x="79" y="341"/>
                </a:lnTo>
                <a:lnTo>
                  <a:pt x="76" y="340"/>
                </a:lnTo>
                <a:lnTo>
                  <a:pt x="71" y="339"/>
                </a:lnTo>
                <a:lnTo>
                  <a:pt x="68" y="340"/>
                </a:lnTo>
                <a:lnTo>
                  <a:pt x="63" y="340"/>
                </a:lnTo>
                <a:lnTo>
                  <a:pt x="59" y="339"/>
                </a:lnTo>
                <a:lnTo>
                  <a:pt x="57" y="338"/>
                </a:lnTo>
                <a:lnTo>
                  <a:pt x="53" y="333"/>
                </a:lnTo>
                <a:lnTo>
                  <a:pt x="51" y="328"/>
                </a:lnTo>
                <a:lnTo>
                  <a:pt x="50" y="321"/>
                </a:lnTo>
                <a:lnTo>
                  <a:pt x="48" y="313"/>
                </a:lnTo>
                <a:lnTo>
                  <a:pt x="48" y="307"/>
                </a:lnTo>
                <a:lnTo>
                  <a:pt x="48" y="300"/>
                </a:lnTo>
                <a:lnTo>
                  <a:pt x="48" y="293"/>
                </a:lnTo>
                <a:lnTo>
                  <a:pt x="51" y="281"/>
                </a:lnTo>
                <a:lnTo>
                  <a:pt x="53" y="268"/>
                </a:lnTo>
                <a:lnTo>
                  <a:pt x="56" y="255"/>
                </a:lnTo>
                <a:lnTo>
                  <a:pt x="57" y="243"/>
                </a:lnTo>
                <a:lnTo>
                  <a:pt x="57" y="234"/>
                </a:lnTo>
                <a:lnTo>
                  <a:pt x="56" y="223"/>
                </a:lnTo>
                <a:lnTo>
                  <a:pt x="52" y="211"/>
                </a:lnTo>
                <a:lnTo>
                  <a:pt x="48" y="200"/>
                </a:lnTo>
                <a:lnTo>
                  <a:pt x="45" y="188"/>
                </a:lnTo>
                <a:lnTo>
                  <a:pt x="40" y="176"/>
                </a:lnTo>
                <a:lnTo>
                  <a:pt x="31" y="150"/>
                </a:lnTo>
                <a:lnTo>
                  <a:pt x="23" y="126"/>
                </a:lnTo>
                <a:lnTo>
                  <a:pt x="18" y="113"/>
                </a:lnTo>
                <a:lnTo>
                  <a:pt x="15" y="100"/>
                </a:lnTo>
                <a:lnTo>
                  <a:pt x="10" y="87"/>
                </a:lnTo>
                <a:lnTo>
                  <a:pt x="7" y="73"/>
                </a:lnTo>
                <a:lnTo>
                  <a:pt x="6" y="61"/>
                </a:lnTo>
                <a:lnTo>
                  <a:pt x="5" y="49"/>
                </a:lnTo>
                <a:lnTo>
                  <a:pt x="5" y="37"/>
                </a:lnTo>
                <a:lnTo>
                  <a:pt x="5" y="25"/>
                </a:lnTo>
                <a:lnTo>
                  <a:pt x="4" y="17"/>
                </a:lnTo>
                <a:lnTo>
                  <a:pt x="3" y="8"/>
                </a:lnTo>
                <a:lnTo>
                  <a:pt x="0" y="0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928" name="Freeform 360"/>
          <p:cNvSpPr>
            <a:spLocks/>
          </p:cNvSpPr>
          <p:nvPr/>
        </p:nvSpPr>
        <p:spPr bwMode="auto">
          <a:xfrm>
            <a:off x="2287444" y="3390035"/>
            <a:ext cx="86591" cy="8659"/>
          </a:xfrm>
          <a:custGeom>
            <a:avLst/>
            <a:gdLst>
              <a:gd name="T0" fmla="*/ 1 w 218"/>
              <a:gd name="T1" fmla="*/ 17 h 18"/>
              <a:gd name="T2" fmla="*/ 0 w 218"/>
              <a:gd name="T3" fmla="*/ 17 h 18"/>
              <a:gd name="T4" fmla="*/ 1 w 218"/>
              <a:gd name="T5" fmla="*/ 17 h 18"/>
              <a:gd name="T6" fmla="*/ 2 w 218"/>
              <a:gd name="T7" fmla="*/ 17 h 18"/>
              <a:gd name="T8" fmla="*/ 12 w 218"/>
              <a:gd name="T9" fmla="*/ 17 h 18"/>
              <a:gd name="T10" fmla="*/ 25 w 218"/>
              <a:gd name="T11" fmla="*/ 18 h 18"/>
              <a:gd name="T12" fmla="*/ 37 w 218"/>
              <a:gd name="T13" fmla="*/ 18 h 18"/>
              <a:gd name="T14" fmla="*/ 49 w 218"/>
              <a:gd name="T15" fmla="*/ 18 h 18"/>
              <a:gd name="T16" fmla="*/ 61 w 218"/>
              <a:gd name="T17" fmla="*/ 17 h 18"/>
              <a:gd name="T18" fmla="*/ 72 w 218"/>
              <a:gd name="T19" fmla="*/ 16 h 18"/>
              <a:gd name="T20" fmla="*/ 84 w 218"/>
              <a:gd name="T21" fmla="*/ 13 h 18"/>
              <a:gd name="T22" fmla="*/ 94 w 218"/>
              <a:gd name="T23" fmla="*/ 11 h 18"/>
              <a:gd name="T24" fmla="*/ 103 w 218"/>
              <a:gd name="T25" fmla="*/ 9 h 18"/>
              <a:gd name="T26" fmla="*/ 114 w 218"/>
              <a:gd name="T27" fmla="*/ 5 h 18"/>
              <a:gd name="T28" fmla="*/ 124 w 218"/>
              <a:gd name="T29" fmla="*/ 3 h 18"/>
              <a:gd name="T30" fmla="*/ 134 w 218"/>
              <a:gd name="T31" fmla="*/ 1 h 18"/>
              <a:gd name="T32" fmla="*/ 142 w 218"/>
              <a:gd name="T33" fmla="*/ 1 h 18"/>
              <a:gd name="T34" fmla="*/ 152 w 218"/>
              <a:gd name="T35" fmla="*/ 4 h 18"/>
              <a:gd name="T36" fmla="*/ 161 w 218"/>
              <a:gd name="T37" fmla="*/ 6 h 18"/>
              <a:gd name="T38" fmla="*/ 170 w 218"/>
              <a:gd name="T39" fmla="*/ 7 h 18"/>
              <a:gd name="T40" fmla="*/ 179 w 218"/>
              <a:gd name="T41" fmla="*/ 9 h 18"/>
              <a:gd name="T42" fmla="*/ 187 w 218"/>
              <a:gd name="T43" fmla="*/ 7 h 18"/>
              <a:gd name="T44" fmla="*/ 195 w 218"/>
              <a:gd name="T45" fmla="*/ 5 h 18"/>
              <a:gd name="T46" fmla="*/ 202 w 218"/>
              <a:gd name="T47" fmla="*/ 3 h 18"/>
              <a:gd name="T48" fmla="*/ 210 w 218"/>
              <a:gd name="T49" fmla="*/ 0 h 18"/>
              <a:gd name="T50" fmla="*/ 212 w 218"/>
              <a:gd name="T51" fmla="*/ 0 h 18"/>
              <a:gd name="T52" fmla="*/ 214 w 218"/>
              <a:gd name="T53" fmla="*/ 0 h 18"/>
              <a:gd name="T54" fmla="*/ 216 w 218"/>
              <a:gd name="T55" fmla="*/ 1 h 18"/>
              <a:gd name="T56" fmla="*/ 218 w 218"/>
              <a:gd name="T57" fmla="*/ 3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18" h="18">
                <a:moveTo>
                  <a:pt x="1" y="17"/>
                </a:moveTo>
                <a:lnTo>
                  <a:pt x="0" y="17"/>
                </a:lnTo>
                <a:lnTo>
                  <a:pt x="1" y="17"/>
                </a:lnTo>
                <a:lnTo>
                  <a:pt x="2" y="17"/>
                </a:lnTo>
                <a:lnTo>
                  <a:pt x="12" y="17"/>
                </a:lnTo>
                <a:lnTo>
                  <a:pt x="25" y="18"/>
                </a:lnTo>
                <a:lnTo>
                  <a:pt x="37" y="18"/>
                </a:lnTo>
                <a:lnTo>
                  <a:pt x="49" y="18"/>
                </a:lnTo>
                <a:lnTo>
                  <a:pt x="61" y="17"/>
                </a:lnTo>
                <a:lnTo>
                  <a:pt x="72" y="16"/>
                </a:lnTo>
                <a:lnTo>
                  <a:pt x="84" y="13"/>
                </a:lnTo>
                <a:lnTo>
                  <a:pt x="94" y="11"/>
                </a:lnTo>
                <a:lnTo>
                  <a:pt x="103" y="9"/>
                </a:lnTo>
                <a:lnTo>
                  <a:pt x="114" y="5"/>
                </a:lnTo>
                <a:lnTo>
                  <a:pt x="124" y="3"/>
                </a:lnTo>
                <a:lnTo>
                  <a:pt x="134" y="1"/>
                </a:lnTo>
                <a:lnTo>
                  <a:pt x="142" y="1"/>
                </a:lnTo>
                <a:lnTo>
                  <a:pt x="152" y="4"/>
                </a:lnTo>
                <a:lnTo>
                  <a:pt x="161" y="6"/>
                </a:lnTo>
                <a:lnTo>
                  <a:pt x="170" y="7"/>
                </a:lnTo>
                <a:lnTo>
                  <a:pt x="179" y="9"/>
                </a:lnTo>
                <a:lnTo>
                  <a:pt x="187" y="7"/>
                </a:lnTo>
                <a:lnTo>
                  <a:pt x="195" y="5"/>
                </a:lnTo>
                <a:lnTo>
                  <a:pt x="202" y="3"/>
                </a:lnTo>
                <a:lnTo>
                  <a:pt x="210" y="0"/>
                </a:lnTo>
                <a:lnTo>
                  <a:pt x="212" y="0"/>
                </a:lnTo>
                <a:lnTo>
                  <a:pt x="214" y="0"/>
                </a:lnTo>
                <a:lnTo>
                  <a:pt x="216" y="1"/>
                </a:lnTo>
                <a:lnTo>
                  <a:pt x="218" y="3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929" name="Freeform 361"/>
          <p:cNvSpPr>
            <a:spLocks/>
          </p:cNvSpPr>
          <p:nvPr/>
        </p:nvSpPr>
        <p:spPr bwMode="auto">
          <a:xfrm>
            <a:off x="2284557" y="3361171"/>
            <a:ext cx="46182" cy="1443"/>
          </a:xfrm>
          <a:custGeom>
            <a:avLst/>
            <a:gdLst>
              <a:gd name="T0" fmla="*/ 0 w 117"/>
              <a:gd name="T1" fmla="*/ 7 h 7"/>
              <a:gd name="T2" fmla="*/ 12 w 117"/>
              <a:gd name="T3" fmla="*/ 7 h 7"/>
              <a:gd name="T4" fmla="*/ 26 w 117"/>
              <a:gd name="T5" fmla="*/ 6 h 7"/>
              <a:gd name="T6" fmla="*/ 39 w 117"/>
              <a:gd name="T7" fmla="*/ 5 h 7"/>
              <a:gd name="T8" fmla="*/ 59 w 117"/>
              <a:gd name="T9" fmla="*/ 2 h 7"/>
              <a:gd name="T10" fmla="*/ 79 w 117"/>
              <a:gd name="T11" fmla="*/ 1 h 7"/>
              <a:gd name="T12" fmla="*/ 92 w 117"/>
              <a:gd name="T13" fmla="*/ 0 h 7"/>
              <a:gd name="T14" fmla="*/ 105 w 117"/>
              <a:gd name="T15" fmla="*/ 0 h 7"/>
              <a:gd name="T16" fmla="*/ 117 w 117"/>
              <a:gd name="T1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7" h="7">
                <a:moveTo>
                  <a:pt x="0" y="7"/>
                </a:moveTo>
                <a:lnTo>
                  <a:pt x="12" y="7"/>
                </a:lnTo>
                <a:lnTo>
                  <a:pt x="26" y="6"/>
                </a:lnTo>
                <a:lnTo>
                  <a:pt x="39" y="5"/>
                </a:lnTo>
                <a:lnTo>
                  <a:pt x="59" y="2"/>
                </a:lnTo>
                <a:lnTo>
                  <a:pt x="79" y="1"/>
                </a:lnTo>
                <a:lnTo>
                  <a:pt x="92" y="0"/>
                </a:lnTo>
                <a:lnTo>
                  <a:pt x="105" y="0"/>
                </a:lnTo>
                <a:lnTo>
                  <a:pt x="117" y="0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930" name="Freeform 362"/>
          <p:cNvSpPr>
            <a:spLocks/>
          </p:cNvSpPr>
          <p:nvPr/>
        </p:nvSpPr>
        <p:spPr bwMode="auto">
          <a:xfrm>
            <a:off x="2313421" y="3430444"/>
            <a:ext cx="1443" cy="1443"/>
          </a:xfrm>
          <a:custGeom>
            <a:avLst/>
            <a:gdLst>
              <a:gd name="T0" fmla="*/ 3 w 3"/>
              <a:gd name="T1" fmla="*/ 1 h 1"/>
              <a:gd name="T2" fmla="*/ 3 w 3"/>
              <a:gd name="T3" fmla="*/ 0 h 1"/>
              <a:gd name="T4" fmla="*/ 2 w 3"/>
              <a:gd name="T5" fmla="*/ 0 h 1"/>
              <a:gd name="T6" fmla="*/ 0 w 3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1">
                <a:moveTo>
                  <a:pt x="3" y="1"/>
                </a:moveTo>
                <a:lnTo>
                  <a:pt x="3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931" name="Freeform 363"/>
          <p:cNvSpPr>
            <a:spLocks/>
          </p:cNvSpPr>
          <p:nvPr/>
        </p:nvSpPr>
        <p:spPr bwMode="auto">
          <a:xfrm>
            <a:off x="2518353" y="3544455"/>
            <a:ext cx="5773" cy="83705"/>
          </a:xfrm>
          <a:custGeom>
            <a:avLst/>
            <a:gdLst>
              <a:gd name="T0" fmla="*/ 9 w 17"/>
              <a:gd name="T1" fmla="*/ 0 h 216"/>
              <a:gd name="T2" fmla="*/ 13 w 17"/>
              <a:gd name="T3" fmla="*/ 14 h 216"/>
              <a:gd name="T4" fmla="*/ 15 w 17"/>
              <a:gd name="T5" fmla="*/ 28 h 216"/>
              <a:gd name="T6" fmla="*/ 17 w 17"/>
              <a:gd name="T7" fmla="*/ 41 h 216"/>
              <a:gd name="T8" fmla="*/ 17 w 17"/>
              <a:gd name="T9" fmla="*/ 53 h 216"/>
              <a:gd name="T10" fmla="*/ 17 w 17"/>
              <a:gd name="T11" fmla="*/ 65 h 216"/>
              <a:gd name="T12" fmla="*/ 14 w 17"/>
              <a:gd name="T13" fmla="*/ 77 h 216"/>
              <a:gd name="T14" fmla="*/ 10 w 17"/>
              <a:gd name="T15" fmla="*/ 95 h 216"/>
              <a:gd name="T16" fmla="*/ 7 w 17"/>
              <a:gd name="T17" fmla="*/ 113 h 216"/>
              <a:gd name="T18" fmla="*/ 3 w 17"/>
              <a:gd name="T19" fmla="*/ 130 h 216"/>
              <a:gd name="T20" fmla="*/ 1 w 17"/>
              <a:gd name="T21" fmla="*/ 147 h 216"/>
              <a:gd name="T22" fmla="*/ 0 w 17"/>
              <a:gd name="T23" fmla="*/ 158 h 216"/>
              <a:gd name="T24" fmla="*/ 0 w 17"/>
              <a:gd name="T25" fmla="*/ 170 h 216"/>
              <a:gd name="T26" fmla="*/ 0 w 17"/>
              <a:gd name="T27" fmla="*/ 181 h 216"/>
              <a:gd name="T28" fmla="*/ 2 w 17"/>
              <a:gd name="T29" fmla="*/ 193 h 216"/>
              <a:gd name="T30" fmla="*/ 6 w 17"/>
              <a:gd name="T31" fmla="*/ 204 h 216"/>
              <a:gd name="T32" fmla="*/ 12 w 17"/>
              <a:gd name="T33" fmla="*/ 216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7" h="216">
                <a:moveTo>
                  <a:pt x="9" y="0"/>
                </a:moveTo>
                <a:lnTo>
                  <a:pt x="13" y="14"/>
                </a:lnTo>
                <a:lnTo>
                  <a:pt x="15" y="28"/>
                </a:lnTo>
                <a:lnTo>
                  <a:pt x="17" y="41"/>
                </a:lnTo>
                <a:lnTo>
                  <a:pt x="17" y="53"/>
                </a:lnTo>
                <a:lnTo>
                  <a:pt x="17" y="65"/>
                </a:lnTo>
                <a:lnTo>
                  <a:pt x="14" y="77"/>
                </a:lnTo>
                <a:lnTo>
                  <a:pt x="10" y="95"/>
                </a:lnTo>
                <a:lnTo>
                  <a:pt x="7" y="113"/>
                </a:lnTo>
                <a:lnTo>
                  <a:pt x="3" y="130"/>
                </a:lnTo>
                <a:lnTo>
                  <a:pt x="1" y="147"/>
                </a:lnTo>
                <a:lnTo>
                  <a:pt x="0" y="158"/>
                </a:lnTo>
                <a:lnTo>
                  <a:pt x="0" y="170"/>
                </a:lnTo>
                <a:lnTo>
                  <a:pt x="0" y="181"/>
                </a:lnTo>
                <a:lnTo>
                  <a:pt x="2" y="193"/>
                </a:lnTo>
                <a:lnTo>
                  <a:pt x="6" y="204"/>
                </a:lnTo>
                <a:lnTo>
                  <a:pt x="12" y="216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932" name="Freeform 364"/>
          <p:cNvSpPr>
            <a:spLocks/>
          </p:cNvSpPr>
          <p:nvPr/>
        </p:nvSpPr>
        <p:spPr bwMode="auto">
          <a:xfrm>
            <a:off x="2460626" y="3544455"/>
            <a:ext cx="4329" cy="40409"/>
          </a:xfrm>
          <a:custGeom>
            <a:avLst/>
            <a:gdLst>
              <a:gd name="T0" fmla="*/ 13 w 13"/>
              <a:gd name="T1" fmla="*/ 0 h 107"/>
              <a:gd name="T2" fmla="*/ 9 w 13"/>
              <a:gd name="T3" fmla="*/ 3 h 107"/>
              <a:gd name="T4" fmla="*/ 5 w 13"/>
              <a:gd name="T5" fmla="*/ 5 h 107"/>
              <a:gd name="T6" fmla="*/ 3 w 13"/>
              <a:gd name="T7" fmla="*/ 8 h 107"/>
              <a:gd name="T8" fmla="*/ 2 w 13"/>
              <a:gd name="T9" fmla="*/ 10 h 107"/>
              <a:gd name="T10" fmla="*/ 0 w 13"/>
              <a:gd name="T11" fmla="*/ 14 h 107"/>
              <a:gd name="T12" fmla="*/ 0 w 13"/>
              <a:gd name="T13" fmla="*/ 21 h 107"/>
              <a:gd name="T14" fmla="*/ 2 w 13"/>
              <a:gd name="T15" fmla="*/ 29 h 107"/>
              <a:gd name="T16" fmla="*/ 3 w 13"/>
              <a:gd name="T17" fmla="*/ 38 h 107"/>
              <a:gd name="T18" fmla="*/ 5 w 13"/>
              <a:gd name="T19" fmla="*/ 46 h 107"/>
              <a:gd name="T20" fmla="*/ 8 w 13"/>
              <a:gd name="T21" fmla="*/ 55 h 107"/>
              <a:gd name="T22" fmla="*/ 9 w 13"/>
              <a:gd name="T23" fmla="*/ 64 h 107"/>
              <a:gd name="T24" fmla="*/ 9 w 13"/>
              <a:gd name="T25" fmla="*/ 73 h 107"/>
              <a:gd name="T26" fmla="*/ 9 w 13"/>
              <a:gd name="T27" fmla="*/ 81 h 107"/>
              <a:gd name="T28" fmla="*/ 8 w 13"/>
              <a:gd name="T29" fmla="*/ 90 h 107"/>
              <a:gd name="T30" fmla="*/ 7 w 13"/>
              <a:gd name="T31" fmla="*/ 98 h 107"/>
              <a:gd name="T32" fmla="*/ 5 w 13"/>
              <a:gd name="T33" fmla="*/ 107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3" h="107">
                <a:moveTo>
                  <a:pt x="13" y="0"/>
                </a:moveTo>
                <a:lnTo>
                  <a:pt x="9" y="3"/>
                </a:lnTo>
                <a:lnTo>
                  <a:pt x="5" y="5"/>
                </a:lnTo>
                <a:lnTo>
                  <a:pt x="3" y="8"/>
                </a:lnTo>
                <a:lnTo>
                  <a:pt x="2" y="10"/>
                </a:lnTo>
                <a:lnTo>
                  <a:pt x="0" y="14"/>
                </a:lnTo>
                <a:lnTo>
                  <a:pt x="0" y="21"/>
                </a:lnTo>
                <a:lnTo>
                  <a:pt x="2" y="29"/>
                </a:lnTo>
                <a:lnTo>
                  <a:pt x="3" y="38"/>
                </a:lnTo>
                <a:lnTo>
                  <a:pt x="5" y="46"/>
                </a:lnTo>
                <a:lnTo>
                  <a:pt x="8" y="55"/>
                </a:lnTo>
                <a:lnTo>
                  <a:pt x="9" y="64"/>
                </a:lnTo>
                <a:lnTo>
                  <a:pt x="9" y="73"/>
                </a:lnTo>
                <a:lnTo>
                  <a:pt x="9" y="81"/>
                </a:lnTo>
                <a:lnTo>
                  <a:pt x="8" y="90"/>
                </a:lnTo>
                <a:lnTo>
                  <a:pt x="7" y="98"/>
                </a:lnTo>
                <a:lnTo>
                  <a:pt x="5" y="107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933" name="Freeform 365"/>
          <p:cNvSpPr>
            <a:spLocks/>
          </p:cNvSpPr>
          <p:nvPr/>
        </p:nvSpPr>
        <p:spPr bwMode="auto">
          <a:xfrm>
            <a:off x="2384136" y="3416012"/>
            <a:ext cx="12989" cy="85147"/>
          </a:xfrm>
          <a:custGeom>
            <a:avLst/>
            <a:gdLst>
              <a:gd name="T0" fmla="*/ 32 w 32"/>
              <a:gd name="T1" fmla="*/ 0 h 221"/>
              <a:gd name="T2" fmla="*/ 24 w 32"/>
              <a:gd name="T3" fmla="*/ 0 h 221"/>
              <a:gd name="T4" fmla="*/ 18 w 32"/>
              <a:gd name="T5" fmla="*/ 2 h 221"/>
              <a:gd name="T6" fmla="*/ 14 w 32"/>
              <a:gd name="T7" fmla="*/ 3 h 221"/>
              <a:gd name="T8" fmla="*/ 10 w 32"/>
              <a:gd name="T9" fmla="*/ 7 h 221"/>
              <a:gd name="T10" fmla="*/ 6 w 32"/>
              <a:gd name="T11" fmla="*/ 9 h 221"/>
              <a:gd name="T12" fmla="*/ 4 w 32"/>
              <a:gd name="T13" fmla="*/ 13 h 221"/>
              <a:gd name="T14" fmla="*/ 1 w 32"/>
              <a:gd name="T15" fmla="*/ 20 h 221"/>
              <a:gd name="T16" fmla="*/ 0 w 32"/>
              <a:gd name="T17" fmla="*/ 29 h 221"/>
              <a:gd name="T18" fmla="*/ 1 w 32"/>
              <a:gd name="T19" fmla="*/ 37 h 221"/>
              <a:gd name="T20" fmla="*/ 3 w 32"/>
              <a:gd name="T21" fmla="*/ 47 h 221"/>
              <a:gd name="T22" fmla="*/ 5 w 32"/>
              <a:gd name="T23" fmla="*/ 56 h 221"/>
              <a:gd name="T24" fmla="*/ 8 w 32"/>
              <a:gd name="T25" fmla="*/ 66 h 221"/>
              <a:gd name="T26" fmla="*/ 11 w 32"/>
              <a:gd name="T27" fmla="*/ 76 h 221"/>
              <a:gd name="T28" fmla="*/ 14 w 32"/>
              <a:gd name="T29" fmla="*/ 85 h 221"/>
              <a:gd name="T30" fmla="*/ 16 w 32"/>
              <a:gd name="T31" fmla="*/ 95 h 221"/>
              <a:gd name="T32" fmla="*/ 18 w 32"/>
              <a:gd name="T33" fmla="*/ 112 h 221"/>
              <a:gd name="T34" fmla="*/ 21 w 32"/>
              <a:gd name="T35" fmla="*/ 128 h 221"/>
              <a:gd name="T36" fmla="*/ 22 w 32"/>
              <a:gd name="T37" fmla="*/ 143 h 221"/>
              <a:gd name="T38" fmla="*/ 23 w 32"/>
              <a:gd name="T39" fmla="*/ 158 h 221"/>
              <a:gd name="T40" fmla="*/ 23 w 32"/>
              <a:gd name="T41" fmla="*/ 174 h 221"/>
              <a:gd name="T42" fmla="*/ 22 w 32"/>
              <a:gd name="T43" fmla="*/ 189 h 221"/>
              <a:gd name="T44" fmla="*/ 21 w 32"/>
              <a:gd name="T45" fmla="*/ 205 h 221"/>
              <a:gd name="T46" fmla="*/ 20 w 32"/>
              <a:gd name="T47" fmla="*/ 221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2" h="221">
                <a:moveTo>
                  <a:pt x="32" y="0"/>
                </a:moveTo>
                <a:lnTo>
                  <a:pt x="24" y="0"/>
                </a:lnTo>
                <a:lnTo>
                  <a:pt x="18" y="2"/>
                </a:lnTo>
                <a:lnTo>
                  <a:pt x="14" y="3"/>
                </a:lnTo>
                <a:lnTo>
                  <a:pt x="10" y="7"/>
                </a:lnTo>
                <a:lnTo>
                  <a:pt x="6" y="9"/>
                </a:lnTo>
                <a:lnTo>
                  <a:pt x="4" y="13"/>
                </a:lnTo>
                <a:lnTo>
                  <a:pt x="1" y="20"/>
                </a:lnTo>
                <a:lnTo>
                  <a:pt x="0" y="29"/>
                </a:lnTo>
                <a:lnTo>
                  <a:pt x="1" y="37"/>
                </a:lnTo>
                <a:lnTo>
                  <a:pt x="3" y="47"/>
                </a:lnTo>
                <a:lnTo>
                  <a:pt x="5" y="56"/>
                </a:lnTo>
                <a:lnTo>
                  <a:pt x="8" y="66"/>
                </a:lnTo>
                <a:lnTo>
                  <a:pt x="11" y="76"/>
                </a:lnTo>
                <a:lnTo>
                  <a:pt x="14" y="85"/>
                </a:lnTo>
                <a:lnTo>
                  <a:pt x="16" y="95"/>
                </a:lnTo>
                <a:lnTo>
                  <a:pt x="18" y="112"/>
                </a:lnTo>
                <a:lnTo>
                  <a:pt x="21" y="128"/>
                </a:lnTo>
                <a:lnTo>
                  <a:pt x="22" y="143"/>
                </a:lnTo>
                <a:lnTo>
                  <a:pt x="23" y="158"/>
                </a:lnTo>
                <a:lnTo>
                  <a:pt x="23" y="174"/>
                </a:lnTo>
                <a:lnTo>
                  <a:pt x="22" y="189"/>
                </a:lnTo>
                <a:lnTo>
                  <a:pt x="21" y="205"/>
                </a:lnTo>
                <a:lnTo>
                  <a:pt x="20" y="221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934" name="Freeform 366"/>
          <p:cNvSpPr>
            <a:spLocks/>
          </p:cNvSpPr>
          <p:nvPr/>
        </p:nvSpPr>
        <p:spPr bwMode="auto">
          <a:xfrm>
            <a:off x="2349501" y="3423227"/>
            <a:ext cx="8659" cy="64944"/>
          </a:xfrm>
          <a:custGeom>
            <a:avLst/>
            <a:gdLst>
              <a:gd name="T0" fmla="*/ 11 w 20"/>
              <a:gd name="T1" fmla="*/ 0 h 166"/>
              <a:gd name="T2" fmla="*/ 6 w 20"/>
              <a:gd name="T3" fmla="*/ 9 h 166"/>
              <a:gd name="T4" fmla="*/ 4 w 20"/>
              <a:gd name="T5" fmla="*/ 21 h 166"/>
              <a:gd name="T6" fmla="*/ 2 w 20"/>
              <a:gd name="T7" fmla="*/ 32 h 166"/>
              <a:gd name="T8" fmla="*/ 0 w 20"/>
              <a:gd name="T9" fmla="*/ 44 h 166"/>
              <a:gd name="T10" fmla="*/ 0 w 20"/>
              <a:gd name="T11" fmla="*/ 56 h 166"/>
              <a:gd name="T12" fmla="*/ 0 w 20"/>
              <a:gd name="T13" fmla="*/ 72 h 166"/>
              <a:gd name="T14" fmla="*/ 2 w 20"/>
              <a:gd name="T15" fmla="*/ 88 h 166"/>
              <a:gd name="T16" fmla="*/ 3 w 20"/>
              <a:gd name="T17" fmla="*/ 102 h 166"/>
              <a:gd name="T18" fmla="*/ 5 w 20"/>
              <a:gd name="T19" fmla="*/ 118 h 166"/>
              <a:gd name="T20" fmla="*/ 9 w 20"/>
              <a:gd name="T21" fmla="*/ 131 h 166"/>
              <a:gd name="T22" fmla="*/ 11 w 20"/>
              <a:gd name="T23" fmla="*/ 144 h 166"/>
              <a:gd name="T24" fmla="*/ 15 w 20"/>
              <a:gd name="T25" fmla="*/ 157 h 166"/>
              <a:gd name="T26" fmla="*/ 20 w 20"/>
              <a:gd name="T27" fmla="*/ 166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" h="166">
                <a:moveTo>
                  <a:pt x="11" y="0"/>
                </a:moveTo>
                <a:lnTo>
                  <a:pt x="6" y="9"/>
                </a:lnTo>
                <a:lnTo>
                  <a:pt x="4" y="21"/>
                </a:lnTo>
                <a:lnTo>
                  <a:pt x="2" y="32"/>
                </a:lnTo>
                <a:lnTo>
                  <a:pt x="0" y="44"/>
                </a:lnTo>
                <a:lnTo>
                  <a:pt x="0" y="56"/>
                </a:lnTo>
                <a:lnTo>
                  <a:pt x="0" y="72"/>
                </a:lnTo>
                <a:lnTo>
                  <a:pt x="2" y="88"/>
                </a:lnTo>
                <a:lnTo>
                  <a:pt x="3" y="102"/>
                </a:lnTo>
                <a:lnTo>
                  <a:pt x="5" y="118"/>
                </a:lnTo>
                <a:lnTo>
                  <a:pt x="9" y="131"/>
                </a:lnTo>
                <a:lnTo>
                  <a:pt x="11" y="144"/>
                </a:lnTo>
                <a:lnTo>
                  <a:pt x="15" y="157"/>
                </a:lnTo>
                <a:lnTo>
                  <a:pt x="20" y="166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935" name="Freeform 367"/>
          <p:cNvSpPr>
            <a:spLocks/>
          </p:cNvSpPr>
          <p:nvPr/>
        </p:nvSpPr>
        <p:spPr bwMode="auto">
          <a:xfrm>
            <a:off x="2490932" y="3544454"/>
            <a:ext cx="2886" cy="41853"/>
          </a:xfrm>
          <a:custGeom>
            <a:avLst/>
            <a:gdLst>
              <a:gd name="T0" fmla="*/ 1 w 9"/>
              <a:gd name="T1" fmla="*/ 0 h 111"/>
              <a:gd name="T2" fmla="*/ 0 w 9"/>
              <a:gd name="T3" fmla="*/ 7 h 111"/>
              <a:gd name="T4" fmla="*/ 0 w 9"/>
              <a:gd name="T5" fmla="*/ 15 h 111"/>
              <a:gd name="T6" fmla="*/ 0 w 9"/>
              <a:gd name="T7" fmla="*/ 22 h 111"/>
              <a:gd name="T8" fmla="*/ 1 w 9"/>
              <a:gd name="T9" fmla="*/ 29 h 111"/>
              <a:gd name="T10" fmla="*/ 1 w 9"/>
              <a:gd name="T11" fmla="*/ 36 h 111"/>
              <a:gd name="T12" fmla="*/ 4 w 9"/>
              <a:gd name="T13" fmla="*/ 49 h 111"/>
              <a:gd name="T14" fmla="*/ 6 w 9"/>
              <a:gd name="T15" fmla="*/ 62 h 111"/>
              <a:gd name="T16" fmla="*/ 9 w 9"/>
              <a:gd name="T17" fmla="*/ 74 h 111"/>
              <a:gd name="T18" fmla="*/ 9 w 9"/>
              <a:gd name="T19" fmla="*/ 81 h 111"/>
              <a:gd name="T20" fmla="*/ 9 w 9"/>
              <a:gd name="T21" fmla="*/ 90 h 111"/>
              <a:gd name="T22" fmla="*/ 8 w 9"/>
              <a:gd name="T23" fmla="*/ 97 h 111"/>
              <a:gd name="T24" fmla="*/ 5 w 9"/>
              <a:gd name="T25" fmla="*/ 104 h 111"/>
              <a:gd name="T26" fmla="*/ 1 w 9"/>
              <a:gd name="T27" fmla="*/ 111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" h="111">
                <a:moveTo>
                  <a:pt x="1" y="0"/>
                </a:moveTo>
                <a:lnTo>
                  <a:pt x="0" y="7"/>
                </a:lnTo>
                <a:lnTo>
                  <a:pt x="0" y="15"/>
                </a:lnTo>
                <a:lnTo>
                  <a:pt x="0" y="22"/>
                </a:lnTo>
                <a:lnTo>
                  <a:pt x="1" y="29"/>
                </a:lnTo>
                <a:lnTo>
                  <a:pt x="1" y="36"/>
                </a:lnTo>
                <a:lnTo>
                  <a:pt x="4" y="49"/>
                </a:lnTo>
                <a:lnTo>
                  <a:pt x="6" y="62"/>
                </a:lnTo>
                <a:lnTo>
                  <a:pt x="9" y="74"/>
                </a:lnTo>
                <a:lnTo>
                  <a:pt x="9" y="81"/>
                </a:lnTo>
                <a:lnTo>
                  <a:pt x="9" y="90"/>
                </a:lnTo>
                <a:lnTo>
                  <a:pt x="8" y="97"/>
                </a:lnTo>
                <a:lnTo>
                  <a:pt x="5" y="104"/>
                </a:lnTo>
                <a:lnTo>
                  <a:pt x="1" y="111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936" name="Freeform 368"/>
          <p:cNvSpPr>
            <a:spLocks/>
          </p:cNvSpPr>
          <p:nvPr/>
        </p:nvSpPr>
        <p:spPr bwMode="auto">
          <a:xfrm>
            <a:off x="2270125" y="3332308"/>
            <a:ext cx="27420" cy="2886"/>
          </a:xfrm>
          <a:custGeom>
            <a:avLst/>
            <a:gdLst>
              <a:gd name="T0" fmla="*/ 0 w 68"/>
              <a:gd name="T1" fmla="*/ 7 h 9"/>
              <a:gd name="T2" fmla="*/ 4 w 68"/>
              <a:gd name="T3" fmla="*/ 5 h 9"/>
              <a:gd name="T4" fmla="*/ 7 w 68"/>
              <a:gd name="T5" fmla="*/ 2 h 9"/>
              <a:gd name="T6" fmla="*/ 12 w 68"/>
              <a:gd name="T7" fmla="*/ 1 h 9"/>
              <a:gd name="T8" fmla="*/ 16 w 68"/>
              <a:gd name="T9" fmla="*/ 0 h 9"/>
              <a:gd name="T10" fmla="*/ 22 w 68"/>
              <a:gd name="T11" fmla="*/ 0 h 9"/>
              <a:gd name="T12" fmla="*/ 27 w 68"/>
              <a:gd name="T13" fmla="*/ 0 h 9"/>
              <a:gd name="T14" fmla="*/ 33 w 68"/>
              <a:gd name="T15" fmla="*/ 0 h 9"/>
              <a:gd name="T16" fmla="*/ 39 w 68"/>
              <a:gd name="T17" fmla="*/ 1 h 9"/>
              <a:gd name="T18" fmla="*/ 48 w 68"/>
              <a:gd name="T19" fmla="*/ 2 h 9"/>
              <a:gd name="T20" fmla="*/ 58 w 68"/>
              <a:gd name="T21" fmla="*/ 6 h 9"/>
              <a:gd name="T22" fmla="*/ 68 w 68"/>
              <a:gd name="T23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8" h="9">
                <a:moveTo>
                  <a:pt x="0" y="7"/>
                </a:moveTo>
                <a:lnTo>
                  <a:pt x="4" y="5"/>
                </a:lnTo>
                <a:lnTo>
                  <a:pt x="7" y="2"/>
                </a:lnTo>
                <a:lnTo>
                  <a:pt x="12" y="1"/>
                </a:lnTo>
                <a:lnTo>
                  <a:pt x="16" y="0"/>
                </a:lnTo>
                <a:lnTo>
                  <a:pt x="22" y="0"/>
                </a:lnTo>
                <a:lnTo>
                  <a:pt x="27" y="0"/>
                </a:lnTo>
                <a:lnTo>
                  <a:pt x="33" y="0"/>
                </a:lnTo>
                <a:lnTo>
                  <a:pt x="39" y="1"/>
                </a:lnTo>
                <a:lnTo>
                  <a:pt x="48" y="2"/>
                </a:lnTo>
                <a:lnTo>
                  <a:pt x="58" y="6"/>
                </a:lnTo>
                <a:lnTo>
                  <a:pt x="68" y="9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937" name="Freeform 369"/>
          <p:cNvSpPr>
            <a:spLocks/>
          </p:cNvSpPr>
          <p:nvPr/>
        </p:nvSpPr>
        <p:spPr bwMode="auto">
          <a:xfrm>
            <a:off x="2464955" y="3544455"/>
            <a:ext cx="59171" cy="7216"/>
          </a:xfrm>
          <a:custGeom>
            <a:avLst/>
            <a:gdLst>
              <a:gd name="T0" fmla="*/ 0 w 150"/>
              <a:gd name="T1" fmla="*/ 0 h 20"/>
              <a:gd name="T2" fmla="*/ 3 w 150"/>
              <a:gd name="T3" fmla="*/ 6 h 20"/>
              <a:gd name="T4" fmla="*/ 6 w 150"/>
              <a:gd name="T5" fmla="*/ 11 h 20"/>
              <a:gd name="T6" fmla="*/ 11 w 150"/>
              <a:gd name="T7" fmla="*/ 15 h 20"/>
              <a:gd name="T8" fmla="*/ 16 w 150"/>
              <a:gd name="T9" fmla="*/ 17 h 20"/>
              <a:gd name="T10" fmla="*/ 21 w 150"/>
              <a:gd name="T11" fmla="*/ 20 h 20"/>
              <a:gd name="T12" fmla="*/ 27 w 150"/>
              <a:gd name="T13" fmla="*/ 20 h 20"/>
              <a:gd name="T14" fmla="*/ 34 w 150"/>
              <a:gd name="T15" fmla="*/ 20 h 20"/>
              <a:gd name="T16" fmla="*/ 47 w 150"/>
              <a:gd name="T17" fmla="*/ 17 h 20"/>
              <a:gd name="T18" fmla="*/ 61 w 150"/>
              <a:gd name="T19" fmla="*/ 15 h 20"/>
              <a:gd name="T20" fmla="*/ 75 w 150"/>
              <a:gd name="T21" fmla="*/ 11 h 20"/>
              <a:gd name="T22" fmla="*/ 91 w 150"/>
              <a:gd name="T23" fmla="*/ 6 h 20"/>
              <a:gd name="T24" fmla="*/ 102 w 150"/>
              <a:gd name="T25" fmla="*/ 5 h 20"/>
              <a:gd name="T26" fmla="*/ 111 w 150"/>
              <a:gd name="T27" fmla="*/ 3 h 20"/>
              <a:gd name="T28" fmla="*/ 122 w 150"/>
              <a:gd name="T29" fmla="*/ 2 h 20"/>
              <a:gd name="T30" fmla="*/ 132 w 150"/>
              <a:gd name="T31" fmla="*/ 2 h 20"/>
              <a:gd name="T32" fmla="*/ 141 w 150"/>
              <a:gd name="T33" fmla="*/ 3 h 20"/>
              <a:gd name="T34" fmla="*/ 150 w 150"/>
              <a:gd name="T35" fmla="*/ 5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50" h="20">
                <a:moveTo>
                  <a:pt x="0" y="0"/>
                </a:moveTo>
                <a:lnTo>
                  <a:pt x="3" y="6"/>
                </a:lnTo>
                <a:lnTo>
                  <a:pt x="6" y="11"/>
                </a:lnTo>
                <a:lnTo>
                  <a:pt x="11" y="15"/>
                </a:lnTo>
                <a:lnTo>
                  <a:pt x="16" y="17"/>
                </a:lnTo>
                <a:lnTo>
                  <a:pt x="21" y="20"/>
                </a:lnTo>
                <a:lnTo>
                  <a:pt x="27" y="20"/>
                </a:lnTo>
                <a:lnTo>
                  <a:pt x="34" y="20"/>
                </a:lnTo>
                <a:lnTo>
                  <a:pt x="47" y="17"/>
                </a:lnTo>
                <a:lnTo>
                  <a:pt x="61" y="15"/>
                </a:lnTo>
                <a:lnTo>
                  <a:pt x="75" y="11"/>
                </a:lnTo>
                <a:lnTo>
                  <a:pt x="91" y="6"/>
                </a:lnTo>
                <a:lnTo>
                  <a:pt x="102" y="5"/>
                </a:lnTo>
                <a:lnTo>
                  <a:pt x="111" y="3"/>
                </a:lnTo>
                <a:lnTo>
                  <a:pt x="122" y="2"/>
                </a:lnTo>
                <a:lnTo>
                  <a:pt x="132" y="2"/>
                </a:lnTo>
                <a:lnTo>
                  <a:pt x="141" y="3"/>
                </a:lnTo>
                <a:lnTo>
                  <a:pt x="150" y="5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sz="1636"/>
          </a:p>
        </p:txBody>
      </p:sp>
      <p:sp>
        <p:nvSpPr>
          <p:cNvPr id="109938" name="Rectangle 37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50035" y="800555"/>
            <a:ext cx="8229023" cy="110836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0219" tIns="45110" rIns="90219" bIns="45110" rtlCol="0" anchor="ctr">
            <a:normAutofit/>
          </a:bodyPr>
          <a:lstStyle/>
          <a:p>
            <a:pPr algn="ctr"/>
            <a:r>
              <a:rPr lang="en-US" sz="4364" dirty="0"/>
              <a:t>Typical Bridge Components</a:t>
            </a:r>
          </a:p>
        </p:txBody>
      </p:sp>
    </p:spTree>
    <p:extLst>
      <p:ext uri="{BB962C8B-B14F-4D97-AF65-F5344CB8AC3E}">
        <p14:creationId xmlns:p14="http://schemas.microsoft.com/office/powerpoint/2010/main" val="20534671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912" y="2118505"/>
            <a:ext cx="6791248" cy="451015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39642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/>
              <a:t>Need Soil Support</a:t>
            </a:r>
          </a:p>
        </p:txBody>
      </p:sp>
      <p:pic>
        <p:nvPicPr>
          <p:cNvPr id="4" name="Picture 3" descr="E:\jack\Culvert\Culvert\2000-3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0565" y="2217734"/>
            <a:ext cx="4513436" cy="317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2927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39642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/>
              <a:t>Blockage - Drift/Icing</a:t>
            </a:r>
          </a:p>
        </p:txBody>
      </p:sp>
      <p:pic>
        <p:nvPicPr>
          <p:cNvPr id="5" name="Picture 2" descr="C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2342325"/>
            <a:ext cx="8610600" cy="398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5234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3497094"/>
              </p:ext>
            </p:extLst>
          </p:nvPr>
        </p:nvGraphicFramePr>
        <p:xfrm>
          <a:off x="1524000" y="1163312"/>
          <a:ext cx="60960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Pros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Cons</a:t>
                      </a:r>
                      <a:endParaRPr lang="en-C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Cost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Need Soil Support</a:t>
                      </a:r>
                      <a:endParaRPr lang="en-C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Preferential Icing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Channel Work</a:t>
                      </a:r>
                      <a:endParaRPr lang="en-C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No Barriers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Drift, Icing</a:t>
                      </a:r>
                      <a:endParaRPr lang="en-C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Unstable Valleys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Quicker construction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Lower maintenance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52041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47937" y="4729472"/>
            <a:ext cx="4416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Hydraulics, Fish Passage ????</a:t>
            </a:r>
            <a:endParaRPr lang="en-CA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35925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*Selection of </a:t>
            </a:r>
            <a:r>
              <a:rPr lang="en-US" sz="2400" dirty="0"/>
              <a:t>structure is based on an optimization process involving assessment of a range of options </a:t>
            </a:r>
            <a:r>
              <a:rPr lang="en-US" sz="2400" dirty="0" smtClean="0"/>
              <a:t>(Bridge </a:t>
            </a:r>
            <a:r>
              <a:rPr lang="en-US" sz="2400" dirty="0"/>
              <a:t>Conceptual Design Guidelines)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281626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5" name="Rectangle 13"/>
          <p:cNvSpPr>
            <a:spLocks noGrp="1" noChangeArrowheads="1"/>
          </p:cNvSpPr>
          <p:nvPr>
            <p:ph type="title"/>
          </p:nvPr>
        </p:nvSpPr>
        <p:spPr>
          <a:xfrm>
            <a:off x="837851" y="556200"/>
            <a:ext cx="6865216" cy="969818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2364" tIns="46182" rIns="92364" bIns="46182" rtlCol="0" anchor="ctr">
            <a:normAutofit/>
          </a:bodyPr>
          <a:lstStyle/>
          <a:p>
            <a:pPr algn="ctr"/>
            <a:r>
              <a:rPr lang="en-US" sz="3636" dirty="0"/>
              <a:t>Steel Girder Bridge</a:t>
            </a:r>
          </a:p>
        </p:txBody>
      </p:sp>
      <p:pic>
        <p:nvPicPr>
          <p:cNvPr id="8253" name="Picture 61" descr="IMG_03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01" y="1526018"/>
            <a:ext cx="8520545" cy="462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232481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9" name="Rectangle 13"/>
          <p:cNvSpPr>
            <a:spLocks noGrp="1" noChangeArrowheads="1"/>
          </p:cNvSpPr>
          <p:nvPr>
            <p:ph type="title"/>
          </p:nvPr>
        </p:nvSpPr>
        <p:spPr>
          <a:xfrm>
            <a:off x="524777" y="680518"/>
            <a:ext cx="7835035" cy="969818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2364" tIns="46182" rIns="92364" bIns="46182" rtlCol="0" anchor="ctr">
            <a:normAutofit/>
          </a:bodyPr>
          <a:lstStyle/>
          <a:p>
            <a:pPr algn="ctr"/>
            <a:r>
              <a:rPr lang="en-US" sz="4364" dirty="0"/>
              <a:t>Concrete Girder Bridge</a:t>
            </a:r>
          </a:p>
        </p:txBody>
      </p:sp>
      <p:pic>
        <p:nvPicPr>
          <p:cNvPr id="14376" name="Picture 40" descr="DSC_397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62" y="1420091"/>
            <a:ext cx="8790420" cy="429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616187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9" name="Rectangle 13"/>
          <p:cNvSpPr>
            <a:spLocks noGrp="1" noChangeArrowheads="1"/>
          </p:cNvSpPr>
          <p:nvPr>
            <p:ph type="title"/>
          </p:nvPr>
        </p:nvSpPr>
        <p:spPr>
          <a:xfrm>
            <a:off x="346364" y="718412"/>
            <a:ext cx="8229023" cy="831273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2364" tIns="46182" rIns="92364" bIns="46182" rtlCol="0" anchor="ctr">
            <a:normAutofit/>
          </a:bodyPr>
          <a:lstStyle/>
          <a:p>
            <a:pPr algn="ctr"/>
            <a:r>
              <a:rPr lang="en-US" sz="4364" dirty="0"/>
              <a:t>Timber Girder Bridge</a:t>
            </a:r>
            <a:r>
              <a:rPr lang="en-US" dirty="0"/>
              <a:t> </a:t>
            </a:r>
          </a:p>
        </p:txBody>
      </p:sp>
      <p:pic>
        <p:nvPicPr>
          <p:cNvPr id="24614" name="Picture 38" descr="scan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4" y="1350818"/>
            <a:ext cx="8520545" cy="446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987273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7" name="Rectangle 13"/>
          <p:cNvSpPr>
            <a:spLocks noGrp="1" noChangeArrowheads="1"/>
          </p:cNvSpPr>
          <p:nvPr>
            <p:ph type="title"/>
          </p:nvPr>
        </p:nvSpPr>
        <p:spPr>
          <a:xfrm>
            <a:off x="663864" y="620913"/>
            <a:ext cx="7772977" cy="969818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2364" tIns="46182" rIns="92364" bIns="46182" rtlCol="0" anchor="ctr">
            <a:normAutofit/>
          </a:bodyPr>
          <a:lstStyle/>
          <a:p>
            <a:pPr algn="ctr"/>
            <a:r>
              <a:rPr lang="en-US" sz="4364" dirty="0"/>
              <a:t>Through Truss Bridge</a:t>
            </a:r>
          </a:p>
        </p:txBody>
      </p:sp>
      <p:pic>
        <p:nvPicPr>
          <p:cNvPr id="26662" name="Picture 38" descr="IMG_06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6" y="1281545"/>
            <a:ext cx="8823614" cy="443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837077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555087" y="1981200"/>
            <a:ext cx="642615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/>
              <a:t>What is a Culvert?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/>
              <a:t>Culvert Components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/>
              <a:t>Culvert Design and Construction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/>
              <a:t>Culverts – Pros / Cons</a:t>
            </a:r>
          </a:p>
        </p:txBody>
      </p:sp>
    </p:spTree>
    <p:extLst>
      <p:ext uri="{BB962C8B-B14F-4D97-AF65-F5344CB8AC3E}">
        <p14:creationId xmlns:p14="http://schemas.microsoft.com/office/powerpoint/2010/main" val="1944550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555088" y="1981200"/>
            <a:ext cx="554091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/>
              <a:t>Buried Structure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/>
              <a:t>Design – soil interaction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/>
              <a:t>Below Road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/>
              <a:t>Parallel to Stream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/>
              <a:t>&gt;= 1.5m DIA flow area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838606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05F64F8ADA93478EA70B4255D9E47E" ma:contentTypeVersion="13" ma:contentTypeDescription="Create a new document." ma:contentTypeScope="" ma:versionID="1f1da977b331e5edfcd51d84b28334a9">
  <xsd:schema xmlns:xsd="http://www.w3.org/2001/XMLSchema" xmlns:xs="http://www.w3.org/2001/XMLSchema" xmlns:p="http://schemas.microsoft.com/office/2006/metadata/properties" xmlns:ns3="a61302c4-b3e5-4081-a612-896d00f020b3" xmlns:ns4="0d036616-6942-4744-9b78-300e386eef52" targetNamespace="http://schemas.microsoft.com/office/2006/metadata/properties" ma:root="true" ma:fieldsID="7c75f132d63ba5de17e62ee38cb1a6b3" ns3:_="" ns4:_="">
    <xsd:import namespace="a61302c4-b3e5-4081-a612-896d00f020b3"/>
    <xsd:import namespace="0d036616-6942-4744-9b78-300e386eef5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1302c4-b3e5-4081-a612-896d00f020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036616-6942-4744-9b78-300e386eef5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9B9109D-2626-445D-9268-C0F648F6A4E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CCDBB11-BBD6-40E3-9D09-D9673757BF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1302c4-b3e5-4081-a612-896d00f020b3"/>
    <ds:schemaRef ds:uri="0d036616-6942-4744-9b78-300e386eef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BBBAB06-3D1B-4955-968C-F5136BBAF380}">
  <ds:schemaRefs>
    <ds:schemaRef ds:uri="http://purl.org/dc/elements/1.1/"/>
    <ds:schemaRef ds:uri="http://schemas.microsoft.com/office/2006/metadata/properties"/>
    <ds:schemaRef ds:uri="0d036616-6942-4744-9b78-300e386eef52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a61302c4-b3e5-4081-a612-896d00f020b3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28026</TotalTime>
  <Words>618</Words>
  <Application>Microsoft Office PowerPoint</Application>
  <PresentationFormat>On-screen Show (4:3)</PresentationFormat>
  <Paragraphs>205</Paragraphs>
  <Slides>32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Typical Bridge Components</vt:lpstr>
      <vt:lpstr>Steel Girder Bridge</vt:lpstr>
      <vt:lpstr>Concrete Girder Bridge</vt:lpstr>
      <vt:lpstr>Timber Girder Bridge </vt:lpstr>
      <vt:lpstr>Through Truss Bridge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GOA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Publish Bridge Inspections</dc:title>
  <dc:creator>des.williamson</dc:creator>
  <cp:lastModifiedBy>Caroline Watt</cp:lastModifiedBy>
  <cp:revision>145</cp:revision>
  <dcterms:created xsi:type="dcterms:W3CDTF">2013-06-04T22:15:01Z</dcterms:created>
  <dcterms:modified xsi:type="dcterms:W3CDTF">2022-06-28T20:40:54Z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0x010100F005F64F8ADA93478EA70B4255D9E47E</vt:lpwstr>
  </property>
  <property fmtid="{D5CDD505-2E9C-101B-9397-08002B2CF9AE}" pid="3" name="MSIP_Label_abf2ea38-542c-4b75-bd7d-582ec36a519f_Enabled">
    <vt:lpwstr>true</vt:lpwstr>
  </property>
  <property fmtid="{D5CDD505-2E9C-101B-9397-08002B2CF9AE}" pid="4" name="MSIP_Label_abf2ea38-542c-4b75-bd7d-582ec36a519f_SetDate">
    <vt:lpwstr>2022-06-23T19:22:02Z</vt:lpwstr>
  </property>
  <property fmtid="{D5CDD505-2E9C-101B-9397-08002B2CF9AE}" pid="5" name="MSIP_Label_abf2ea38-542c-4b75-bd7d-582ec36a519f_Method">
    <vt:lpwstr>Standard</vt:lpwstr>
  </property>
  <property fmtid="{D5CDD505-2E9C-101B-9397-08002B2CF9AE}" pid="6" name="MSIP_Label_abf2ea38-542c-4b75-bd7d-582ec36a519f_Name">
    <vt:lpwstr>Protected A</vt:lpwstr>
  </property>
  <property fmtid="{D5CDD505-2E9C-101B-9397-08002B2CF9AE}" pid="7" name="MSIP_Label_abf2ea38-542c-4b75-bd7d-582ec36a519f_SiteId">
    <vt:lpwstr>2bb51c06-af9b-42c5-8bf5-3c3b7b10850b</vt:lpwstr>
  </property>
  <property fmtid="{D5CDD505-2E9C-101B-9397-08002B2CF9AE}" pid="8" name="MSIP_Label_abf2ea38-542c-4b75-bd7d-582ec36a519f_ActionId">
    <vt:lpwstr>3737002f-e24a-490e-b0e3-bb4a109453b4</vt:lpwstr>
  </property>
  <property fmtid="{D5CDD505-2E9C-101B-9397-08002B2CF9AE}" pid="9" name="MSIP_Label_abf2ea38-542c-4b75-bd7d-582ec36a519f_ContentBits">
    <vt:lpwstr>2</vt:lpwstr>
  </property>
</Properties>
</file>