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4"/>
  </p:sldMasterIdLst>
  <p:notesMasterIdLst>
    <p:notesMasterId r:id="rId41"/>
  </p:notesMasterIdLst>
  <p:sldIdLst>
    <p:sldId id="398" r:id="rId5"/>
    <p:sldId id="360" r:id="rId6"/>
    <p:sldId id="354" r:id="rId7"/>
    <p:sldId id="352" r:id="rId8"/>
    <p:sldId id="355" r:id="rId9"/>
    <p:sldId id="356" r:id="rId10"/>
    <p:sldId id="357" r:id="rId11"/>
    <p:sldId id="358" r:id="rId12"/>
    <p:sldId id="359" r:id="rId13"/>
    <p:sldId id="376" r:id="rId14"/>
    <p:sldId id="379" r:id="rId15"/>
    <p:sldId id="362" r:id="rId16"/>
    <p:sldId id="363" r:id="rId17"/>
    <p:sldId id="377" r:id="rId18"/>
    <p:sldId id="384" r:id="rId19"/>
    <p:sldId id="385" r:id="rId20"/>
    <p:sldId id="331" r:id="rId21"/>
    <p:sldId id="323" r:id="rId22"/>
    <p:sldId id="407" r:id="rId23"/>
    <p:sldId id="387" r:id="rId24"/>
    <p:sldId id="388" r:id="rId25"/>
    <p:sldId id="389" r:id="rId26"/>
    <p:sldId id="391" r:id="rId27"/>
    <p:sldId id="399" r:id="rId28"/>
    <p:sldId id="392" r:id="rId29"/>
    <p:sldId id="393" r:id="rId30"/>
    <p:sldId id="394" r:id="rId31"/>
    <p:sldId id="395" r:id="rId32"/>
    <p:sldId id="397" r:id="rId33"/>
    <p:sldId id="396" r:id="rId34"/>
    <p:sldId id="405" r:id="rId35"/>
    <p:sldId id="404" r:id="rId36"/>
    <p:sldId id="400" r:id="rId37"/>
    <p:sldId id="409" r:id="rId38"/>
    <p:sldId id="408" r:id="rId39"/>
    <p:sldId id="406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27F3"/>
    <a:srgbClr val="7440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494" autoAdjust="0"/>
  </p:normalViewPr>
  <p:slideViewPr>
    <p:cSldViewPr snapToGrid="0">
      <p:cViewPr>
        <p:scale>
          <a:sx n="100" d="100"/>
          <a:sy n="100" d="100"/>
        </p:scale>
        <p:origin x="1308" y="-2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GOA\SHARED\TRANS\SPE\TSB\Bridge\2%20General\1%20Standards\Guidelines\Bridge%20Conceptual%20Design%20Guideline\Fish%20Passage\DFO%203Q10%20Comparison\Fish%20Passage%20Flow%20Analysi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918929233349298E-2"/>
          <c:y val="4.7308201123934641E-2"/>
          <c:w val="0.89012202749047342"/>
          <c:h val="0.84013050570962478"/>
        </c:manualLayout>
      </c:layout>
      <c:scatterChart>
        <c:scatterStyle val="smoothMarker"/>
        <c:varyColors val="0"/>
        <c:ser>
          <c:idx val="0"/>
          <c:order val="0"/>
          <c:tx>
            <c:v>Q / 3Q10</c:v>
          </c:tx>
          <c:spPr>
            <a:ln w="25400">
              <a:solidFill>
                <a:srgbClr val="0000FF"/>
              </a:solidFill>
              <a:prstDash val="solid"/>
            </a:ln>
          </c:spPr>
          <c:marker>
            <c:symbol val="triangle"/>
            <c:size val="4"/>
            <c:spPr>
              <a:solidFill>
                <a:srgbClr val="0000FF"/>
              </a:solidFill>
              <a:ln w="9525">
                <a:solidFill>
                  <a:srgbClr val="0000FF"/>
                </a:solidFill>
                <a:prstDash val="solid"/>
              </a:ln>
            </c:spPr>
          </c:marker>
          <c:dPt>
            <c:idx val="15"/>
            <c:marker>
              <c:spPr>
                <a:solidFill>
                  <a:srgbClr val="0000FF"/>
                </a:solidFill>
                <a:ln w="12700">
                  <a:solidFill>
                    <a:srgbClr val="0000FF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5A8E-470F-A87C-C68F8E7753EC}"/>
              </c:ext>
            </c:extLst>
          </c:dPt>
          <c:xVal>
            <c:numRef>
              <c:f>Data!$B$3:$B$31</c:f>
              <c:numCache>
                <c:formatCode>General</c:formatCode>
                <c:ptCount val="29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91</c:v>
                </c:pt>
                <c:pt idx="20">
                  <c:v>92</c:v>
                </c:pt>
                <c:pt idx="21">
                  <c:v>93</c:v>
                </c:pt>
                <c:pt idx="22">
                  <c:v>94</c:v>
                </c:pt>
                <c:pt idx="23">
                  <c:v>95</c:v>
                </c:pt>
                <c:pt idx="24">
                  <c:v>96</c:v>
                </c:pt>
                <c:pt idx="25">
                  <c:v>97</c:v>
                </c:pt>
                <c:pt idx="26">
                  <c:v>98</c:v>
                </c:pt>
                <c:pt idx="27">
                  <c:v>99</c:v>
                </c:pt>
                <c:pt idx="28">
                  <c:v>100</c:v>
                </c:pt>
              </c:numCache>
            </c:numRef>
          </c:xVal>
          <c:yVal>
            <c:numRef>
              <c:f>Data!$C$3:$C$31</c:f>
              <c:numCache>
                <c:formatCode>0.00</c:formatCode>
                <c:ptCount val="29"/>
                <c:pt idx="0">
                  <c:v>3.4988956052587287E-3</c:v>
                </c:pt>
                <c:pt idx="1">
                  <c:v>8.6343108034821515E-3</c:v>
                </c:pt>
                <c:pt idx="2">
                  <c:v>1.1479966220127244E-2</c:v>
                </c:pt>
                <c:pt idx="3">
                  <c:v>1.4467729685966451E-2</c:v>
                </c:pt>
                <c:pt idx="4">
                  <c:v>1.774741419962321E-2</c:v>
                </c:pt>
                <c:pt idx="5">
                  <c:v>2.0863074093539831E-2</c:v>
                </c:pt>
                <c:pt idx="6">
                  <c:v>2.4243772626484236E-2</c:v>
                </c:pt>
                <c:pt idx="7">
                  <c:v>2.8274157571133753E-2</c:v>
                </c:pt>
                <c:pt idx="8">
                  <c:v>3.2847008943818826E-2</c:v>
                </c:pt>
                <c:pt idx="9">
                  <c:v>3.8715851616164781E-2</c:v>
                </c:pt>
                <c:pt idx="10">
                  <c:v>4.5350180432374453E-2</c:v>
                </c:pt>
                <c:pt idx="11">
                  <c:v>5.357977129469782E-2</c:v>
                </c:pt>
                <c:pt idx="12">
                  <c:v>6.4258137028242748E-2</c:v>
                </c:pt>
                <c:pt idx="13">
                  <c:v>7.7136318031234954E-2</c:v>
                </c:pt>
                <c:pt idx="14">
                  <c:v>9.4534346802364125E-2</c:v>
                </c:pt>
                <c:pt idx="15">
                  <c:v>0.11792793929475298</c:v>
                </c:pt>
                <c:pt idx="16">
                  <c:v>0.14984736351388053</c:v>
                </c:pt>
                <c:pt idx="17">
                  <c:v>0.20003116235869517</c:v>
                </c:pt>
                <c:pt idx="18">
                  <c:v>0.29541837850455033</c:v>
                </c:pt>
                <c:pt idx="19">
                  <c:v>0.32285983538659563</c:v>
                </c:pt>
                <c:pt idx="20">
                  <c:v>0.35955498618181231</c:v>
                </c:pt>
                <c:pt idx="21">
                  <c:v>0.39825602609370286</c:v>
                </c:pt>
                <c:pt idx="22">
                  <c:v>0.44876450956587738</c:v>
                </c:pt>
                <c:pt idx="23">
                  <c:v>0.50459487939042103</c:v>
                </c:pt>
                <c:pt idx="24">
                  <c:v>0.57297143617592738</c:v>
                </c:pt>
                <c:pt idx="25">
                  <c:v>0.66955802804808007</c:v>
                </c:pt>
                <c:pt idx="26">
                  <c:v>0.84807343228026855</c:v>
                </c:pt>
                <c:pt idx="27">
                  <c:v>1.208094845732794</c:v>
                </c:pt>
                <c:pt idx="28">
                  <c:v>3.9977115915297312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A8E-470F-A87C-C68F8E7753EC}"/>
            </c:ext>
          </c:extLst>
        </c:ser>
        <c:ser>
          <c:idx val="1"/>
          <c:order val="1"/>
          <c:spPr>
            <a:ln>
              <a:solidFill>
                <a:srgbClr val="FF0000"/>
              </a:solidFill>
            </a:ln>
          </c:spPr>
          <c:marker>
            <c:spPr>
              <a:noFill/>
              <a:ln w="0">
                <a:noFill/>
              </a:ln>
            </c:spPr>
          </c:marker>
          <c:dPt>
            <c:idx val="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1-31B7-410C-8356-EDDEDF3DFF41}"/>
              </c:ext>
            </c:extLst>
          </c:dPt>
          <c:xVal>
            <c:numRef>
              <c:f>Data!$G$28:$G$29</c:f>
              <c:numCache>
                <c:formatCode>General</c:formatCode>
                <c:ptCount val="2"/>
                <c:pt idx="0">
                  <c:v>98.5</c:v>
                </c:pt>
                <c:pt idx="1">
                  <c:v>98.5</c:v>
                </c:pt>
              </c:numCache>
            </c:numRef>
          </c:xVal>
          <c:yVal>
            <c:numRef>
              <c:f>Data!$F$28:$F$29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5A8E-470F-A87C-C68F8E7753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1547496"/>
        <c:axId val="1"/>
      </c:scatterChart>
      <c:valAx>
        <c:axId val="431547496"/>
        <c:scaling>
          <c:orientation val="minMax"/>
          <c:max val="100"/>
        </c:scaling>
        <c:delete val="0"/>
        <c:axPos val="b"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CA" sz="1200" dirty="0"/>
                  <a:t>% Time Flow Exceeded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crossBetween val="midCat"/>
      </c:valAx>
      <c:valAx>
        <c:axId val="1"/>
        <c:scaling>
          <c:orientation val="minMax"/>
          <c:max val="1.2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CA" sz="1200" dirty="0"/>
                  <a:t>Q / 3Q10 Ratio</a:t>
                </a:r>
              </a:p>
            </c:rich>
          </c:tx>
          <c:layout>
            <c:manualLayout>
              <c:xMode val="edge"/>
              <c:yMode val="edge"/>
              <c:x val="0"/>
              <c:y val="0.333519677444578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crossAx val="431547496"/>
        <c:crosses val="autoZero"/>
        <c:crossBetween val="midCat"/>
      </c:valAx>
      <c:spPr>
        <a:ln w="25400"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0.90099</cdr:x>
      <cdr:y>0.15009</cdr:y>
    </cdr:from>
    <cdr:to>
      <cdr:x>0.90329</cdr:x>
      <cdr:y>0.19566</cdr:y>
    </cdr:to>
    <cdr:sp macro="" textlink="">
      <cdr:nvSpPr>
        <cdr:cNvPr id="2050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266391" y="582994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en-CA" sz="1000" b="1" i="0" u="none" strike="noStrike" baseline="0" dirty="0">
            <a:solidFill>
              <a:srgbClr val="FF0000"/>
            </a:solidFill>
            <a:latin typeface="Calibri"/>
            <a:cs typeface="Calibri"/>
          </a:endParaRPr>
        </a:p>
      </cdr:txBody>
    </cdr:sp>
  </cdr:relSizeAnchor>
  <cdr:relSizeAnchor xmlns:cdr="http://schemas.openxmlformats.org/drawingml/2006/chartDrawing">
    <cdr:from>
      <cdr:x>0.90361</cdr:x>
      <cdr:y>0.89334</cdr:y>
    </cdr:from>
    <cdr:to>
      <cdr:x>0.96324</cdr:x>
      <cdr:y>0.93963</cdr:y>
    </cdr:to>
    <cdr:sp macro="" textlink="">
      <cdr:nvSpPr>
        <cdr:cNvPr id="7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400601" y="3415555"/>
          <a:ext cx="356362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 lIns="18288" tIns="22860" rIns="0" bIns="0" anchor="t" upright="1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r>
            <a:rPr lang="en-CA" sz="1000" b="1" i="0" u="none" strike="noStrike" baseline="0" dirty="0" smtClean="0">
              <a:solidFill>
                <a:srgbClr val="FF0000"/>
              </a:solidFill>
              <a:latin typeface="Calibri"/>
              <a:cs typeface="Calibri"/>
            </a:rPr>
            <a:t>98.7</a:t>
          </a:r>
          <a:endParaRPr lang="en-CA" sz="1000" b="1" i="0" u="none" strike="noStrike" baseline="0" dirty="0">
            <a:solidFill>
              <a:srgbClr val="FF0000"/>
            </a:solidFill>
            <a:latin typeface="Calibri"/>
            <a:cs typeface="Calibri"/>
          </a:endParaRPr>
        </a:p>
      </cdr:txBody>
    </cdr:sp>
  </cdr:relSizeAnchor>
  <cdr:relSizeAnchor xmlns:cdr="http://schemas.openxmlformats.org/drawingml/2006/chartDrawing">
    <cdr:from>
      <cdr:x>0.90379</cdr:x>
      <cdr:y>0.89075</cdr:y>
    </cdr:from>
    <cdr:to>
      <cdr:x>0.93718</cdr:x>
      <cdr:y>0.93631</cdr:y>
    </cdr:to>
    <cdr:sp macro="" textlink="">
      <cdr:nvSpPr>
        <cdr:cNvPr id="9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288972" y="3459823"/>
          <a:ext cx="269287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 lIns="18288" tIns="22860" rIns="0" bIns="0" anchor="t" upright="1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CA" sz="1000" b="1" i="0" u="none" strike="noStrike" baseline="0" dirty="0">
            <a:solidFill>
              <a:schemeClr val="accent6">
                <a:lumMod val="75000"/>
              </a:schemeClr>
            </a:solidFill>
            <a:latin typeface="Calibri"/>
            <a:cs typeface="Calibri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63B0F-567C-4865-B5E1-BA66104F06BF}" type="datetimeFigureOut">
              <a:rPr lang="en-CA" smtClean="0"/>
              <a:t>2022-07-14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64ACA-17A5-4A4D-A0C1-85329392F0D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4995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8644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Water surface is parallel to the streambed;</a:t>
            </a:r>
            <a:r>
              <a:rPr lang="en-CA" baseline="0" dirty="0" smtClean="0"/>
              <a:t> velocity related to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8644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D6C511-7444-4ECE-8BE5-47B435C5F84D}" type="slidenum">
              <a:rPr lang="en-US"/>
              <a:pPr/>
              <a:t>12</a:t>
            </a:fld>
            <a:endParaRPr lang="en-US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7237" cy="3425825"/>
          </a:xfrm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89681" tIns="44841" rIns="89681" bIns="44841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charset="0"/>
              </a:rPr>
              <a:t>Relationship</a:t>
            </a:r>
            <a:r>
              <a:rPr lang="en-US" baseline="0" dirty="0" smtClean="0">
                <a:latin typeface="Arial" charset="0"/>
              </a:rPr>
              <a:t> between V and A; issues with too small and too big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>
                <a:latin typeface="Arial" charset="0"/>
              </a:rPr>
              <a:t>Goal to have structure similar to natural channel</a:t>
            </a:r>
            <a:endParaRPr lang="en-US" baseline="0" dirty="0" smtClean="0">
              <a:latin typeface="Arial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>
                <a:latin typeface="Arial" charset="0"/>
              </a:rPr>
              <a:t>Need to do hydraulic calculations to evaluate sizing options</a:t>
            </a:r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D51A4-174D-4FC3-B2BF-97D81E5C63D8}" type="slidenum">
              <a:rPr lang="en-US"/>
              <a:pPr/>
              <a:t>13</a:t>
            </a:fld>
            <a:endParaRPr lang="en-US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7237" cy="3425825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89681" tIns="44841" rIns="89681" bIns="44841"/>
          <a:lstStyle/>
          <a:p>
            <a:r>
              <a:rPr lang="en-US" dirty="0" smtClean="0">
                <a:latin typeface="Arial" charset="0"/>
              </a:rPr>
              <a:t>Exaggerated view of constricted</a:t>
            </a:r>
            <a:r>
              <a:rPr lang="en-US" baseline="0" dirty="0" smtClean="0">
                <a:latin typeface="Arial" charset="0"/>
              </a:rPr>
              <a:t> opening in p</a:t>
            </a:r>
            <a:r>
              <a:rPr lang="en-US" dirty="0" smtClean="0">
                <a:latin typeface="Arial" charset="0"/>
              </a:rPr>
              <a:t>lan view:</a:t>
            </a:r>
            <a:endParaRPr lang="en-US" dirty="0">
              <a:latin typeface="Arial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</a:rPr>
              <a:t>Contraction of flow u/s – relatively efficient.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</a:rPr>
              <a:t>High velocity through culvert.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</a:rPr>
              <a:t>Expansion of flow d/s, less efficient, </a:t>
            </a:r>
            <a:r>
              <a:rPr lang="en-US" dirty="0" smtClean="0">
                <a:latin typeface="Arial" charset="0"/>
              </a:rPr>
              <a:t>eddies.</a:t>
            </a:r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8644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D51A4-174D-4FC3-B2BF-97D81E5C63D8}" type="slidenum">
              <a:rPr lang="en-US"/>
              <a:pPr/>
              <a:t>15</a:t>
            </a:fld>
            <a:endParaRPr lang="en-US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7237" cy="3425825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89681" tIns="44841" rIns="89681" bIns="44841"/>
          <a:lstStyle/>
          <a:p>
            <a:r>
              <a:rPr lang="en-US" dirty="0" smtClean="0">
                <a:latin typeface="Arial" charset="0"/>
              </a:rPr>
              <a:t>Inlet – relatively smooth</a:t>
            </a:r>
            <a:r>
              <a:rPr lang="en-US" baseline="0" dirty="0" smtClean="0">
                <a:latin typeface="Arial" charset="0"/>
              </a:rPr>
              <a:t> transition</a:t>
            </a:r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D51A4-174D-4FC3-B2BF-97D81E5C63D8}" type="slidenum">
              <a:rPr lang="en-US"/>
              <a:pPr/>
              <a:t>16</a:t>
            </a:fld>
            <a:endParaRPr lang="en-US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7237" cy="3425825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89681" tIns="44841" rIns="89681" bIns="44841"/>
          <a:lstStyle/>
          <a:p>
            <a:r>
              <a:rPr lang="en-US" dirty="0" smtClean="0">
                <a:latin typeface="Arial" charset="0"/>
              </a:rPr>
              <a:t>Outlet – rough transition</a:t>
            </a:r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C70E41-B275-4E3A-A3F9-D62F4D12B9BF}" type="slidenum">
              <a:rPr lang="en-US"/>
              <a:pPr/>
              <a:t>17</a:t>
            </a:fld>
            <a:endParaRPr lang="en-US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 smtClean="0"/>
              <a:t>D/s Channel – often normal flow 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Sf</a:t>
            </a:r>
            <a:r>
              <a:rPr lang="en-US" baseline="0" dirty="0" smtClean="0"/>
              <a:t> = So (balance gravity with resistance)</a:t>
            </a:r>
          </a:p>
          <a:p>
            <a:pPr>
              <a:buFontTx/>
              <a:buChar char="•"/>
            </a:pPr>
            <a:endParaRPr lang="en-US" baseline="0" dirty="0" smtClean="0"/>
          </a:p>
          <a:p>
            <a:pPr>
              <a:buFontTx/>
              <a:buNone/>
            </a:pPr>
            <a:r>
              <a:rPr lang="en-US" dirty="0" smtClean="0"/>
              <a:t>D/S Transition – Adverse flow profile due to burial</a:t>
            </a:r>
          </a:p>
          <a:p>
            <a:pPr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r>
              <a:rPr lang="en-US" dirty="0" smtClean="0"/>
              <a:t>Outlet – RVF due to expansion of flow (headloss over short distance, different shape of flow, ~ V2)</a:t>
            </a:r>
          </a:p>
          <a:p>
            <a:pPr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r>
              <a:rPr lang="en-US" dirty="0" smtClean="0"/>
              <a:t>Barrel – usually GVF due</a:t>
            </a:r>
            <a:r>
              <a:rPr lang="en-US" baseline="0" dirty="0" smtClean="0"/>
              <a:t> to BW from burial, may approach normal flow, may have jump, may be full or partial full flow</a:t>
            </a:r>
          </a:p>
          <a:p>
            <a:pPr>
              <a:buFontTx/>
              <a:buNone/>
            </a:pPr>
            <a:endParaRPr lang="en-US" baseline="0" dirty="0" smtClean="0"/>
          </a:p>
          <a:p>
            <a:pPr>
              <a:buFontTx/>
              <a:buNone/>
            </a:pPr>
            <a:r>
              <a:rPr lang="en-US" baseline="0" dirty="0" smtClean="0"/>
              <a:t>Inlet – RVF due to contraction of flow (change in shape, less headloss than expansion)</a:t>
            </a:r>
          </a:p>
          <a:p>
            <a:pPr>
              <a:buFontTx/>
              <a:buNone/>
            </a:pPr>
            <a:endParaRPr lang="en-US" baseline="0" dirty="0" smtClean="0"/>
          </a:p>
          <a:p>
            <a:pPr>
              <a:buFontTx/>
              <a:buNone/>
            </a:pPr>
            <a:r>
              <a:rPr lang="en-US" baseline="0" dirty="0" smtClean="0"/>
              <a:t>U/S Transition – steep slope due to burial but rough due to rock, too short to form predictable profile</a:t>
            </a:r>
          </a:p>
          <a:p>
            <a:pPr>
              <a:buFontTx/>
              <a:buNone/>
            </a:pPr>
            <a:endParaRPr lang="en-US" baseline="0" dirty="0" smtClean="0"/>
          </a:p>
          <a:p>
            <a:pPr>
              <a:buFontTx/>
              <a:buNone/>
            </a:pPr>
            <a:r>
              <a:rPr lang="en-US" baseline="0" dirty="0" smtClean="0"/>
              <a:t>U/S Channel – usually GVF (due to accumulated headloss), approaching normal flow some distance u/s (length varies inversely with slope)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Fish Habitat Protection Guidelines (1992, AESRD)</a:t>
            </a:r>
          </a:p>
          <a:p>
            <a:r>
              <a:rPr lang="en-CA" dirty="0" smtClean="0"/>
              <a:t>Why</a:t>
            </a:r>
            <a:r>
              <a:rPr lang="en-CA" baseline="0" dirty="0" smtClean="0"/>
              <a:t> ten years, impact on fish species?</a:t>
            </a:r>
          </a:p>
          <a:p>
            <a:r>
              <a:rPr lang="en-CA" baseline="0" dirty="0" smtClean="0"/>
              <a:t>Artic grayling vs bull trout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39151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2000 sources – English</a:t>
            </a:r>
            <a:r>
              <a:rPr lang="en-CA" baseline="0" dirty="0" smtClean="0"/>
              <a:t> language; US, Canada, others</a:t>
            </a:r>
            <a:endParaRPr lang="en-CA" dirty="0" smtClean="0"/>
          </a:p>
          <a:p>
            <a:r>
              <a:rPr lang="en-CA" dirty="0" smtClean="0"/>
              <a:t>Tunnel vs culvert velocity</a:t>
            </a:r>
          </a:p>
          <a:p>
            <a:r>
              <a:rPr lang="en-CA" dirty="0" smtClean="0"/>
              <a:t>Swimming</a:t>
            </a:r>
            <a:r>
              <a:rPr lang="en-CA" baseline="0" dirty="0" smtClean="0"/>
              <a:t> because being forced to vs needing food/spawning</a:t>
            </a:r>
          </a:p>
          <a:p>
            <a:r>
              <a:rPr lang="en-CA" baseline="0" dirty="0" smtClean="0"/>
              <a:t>Running on treadmill vs on a soccer field vs being chased by a bear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41607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Impact of grouping data</a:t>
            </a:r>
          </a:p>
          <a:p>
            <a:r>
              <a:rPr lang="en-CA" dirty="0" smtClean="0"/>
              <a:t>What</a:t>
            </a:r>
            <a:r>
              <a:rPr lang="en-CA" baseline="0" dirty="0" smtClean="0"/>
              <a:t> if data was wrong?</a:t>
            </a:r>
          </a:p>
          <a:p>
            <a:r>
              <a:rPr lang="en-CA" baseline="0" dirty="0" smtClean="0"/>
              <a:t>75% interval lines more spread out</a:t>
            </a:r>
          </a:p>
          <a:p>
            <a:r>
              <a:rPr lang="en-CA" baseline="0" dirty="0" smtClean="0"/>
              <a:t>Single data point to create a line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304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HDG: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Established in 2001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3 components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Examples provided for &gt; 1500 bridge sites in HIS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Historic HWM seldom &gt;&gt; </a:t>
            </a:r>
            <a:r>
              <a:rPr lang="en-US" dirty="0" err="1" smtClean="0"/>
              <a:t>Qcc</a:t>
            </a:r>
            <a:r>
              <a:rPr lang="en-US" dirty="0" smtClean="0"/>
              <a:t>, usually confirms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Runoff Potential – seldom governs, important when it does</a:t>
            </a:r>
          </a:p>
          <a:p>
            <a:pPr marL="0" indent="0">
              <a:buFont typeface="Arial" pitchFamily="34" charset="0"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47128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Physical approach, could work across all sites and species?</a:t>
            </a:r>
          </a:p>
          <a:p>
            <a:r>
              <a:rPr lang="en-CA" dirty="0" smtClean="0"/>
              <a:t>41 gauges</a:t>
            </a:r>
            <a:r>
              <a:rPr lang="en-CA" baseline="0" dirty="0" smtClean="0"/>
              <a:t> of about 1100 in province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81518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50756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aseline="0" dirty="0" smtClean="0"/>
              <a:t>2012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aseline="0" dirty="0" smtClean="0"/>
              <a:t>We know fish are more likely to move at certain times of the year such as spring spawning</a:t>
            </a:r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8833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smtClean="0"/>
              <a:t>Evaluate at Q &gt; normal, Q &lt; flood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smtClean="0"/>
              <a:t>Choose </a:t>
            </a:r>
            <a:r>
              <a:rPr lang="en-US" sz="1200" dirty="0" err="1" smtClean="0"/>
              <a:t>Q</a:t>
            </a:r>
            <a:r>
              <a:rPr lang="en-US" sz="1200" baseline="-25000" dirty="0" err="1" smtClean="0"/>
              <a:t>fpd</a:t>
            </a:r>
            <a:r>
              <a:rPr lang="en-US" sz="1200" dirty="0" smtClean="0"/>
              <a:t> – only exceeded 5% of days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smtClean="0"/>
              <a:t>Calculate hydraulically (no statistics)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smtClean="0"/>
              <a:t>1990 flood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40205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DFO</a:t>
            </a:r>
            <a:r>
              <a:rPr lang="en-CA" baseline="0" dirty="0" smtClean="0"/>
              <a:t> conversation. They suggested Q95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16853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Sediment</a:t>
            </a:r>
            <a:r>
              <a:rPr lang="en-CA" baseline="0" dirty="0" smtClean="0"/>
              <a:t> transfer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8062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Physics: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Most</a:t>
            </a:r>
            <a:r>
              <a:rPr lang="en-US" baseline="0" dirty="0" smtClean="0"/>
              <a:t> channels have trapezoidal shape up to </a:t>
            </a:r>
            <a:r>
              <a:rPr lang="en-US" baseline="0" dirty="0" err="1" smtClean="0"/>
              <a:t>bankfull</a:t>
            </a:r>
            <a:endParaRPr lang="en-US" baseline="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Beyond this level, much of water goes into storage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Does runoff make the channel or does channel control the runoff? - Yes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8311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Typical Rating Curve: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err="1" smtClean="0"/>
              <a:t>Qcc</a:t>
            </a:r>
            <a:r>
              <a:rPr lang="en-US" dirty="0" smtClean="0"/>
              <a:t> &gt;&gt; </a:t>
            </a:r>
            <a:r>
              <a:rPr lang="en-US" dirty="0" err="1" smtClean="0"/>
              <a:t>Qh</a:t>
            </a:r>
            <a:endParaRPr lang="en-US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Increase in A and V</a:t>
            </a:r>
            <a:r>
              <a:rPr lang="en-US" baseline="0" dirty="0" smtClean="0"/>
              <a:t> due to increase in 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425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Records: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Access in HIS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Flood records and file</a:t>
            </a:r>
            <a:r>
              <a:rPr lang="en-US" baseline="0" dirty="0" smtClean="0"/>
              <a:t> histories</a:t>
            </a:r>
            <a:endParaRPr lang="en-US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&gt; 4000 event-site combinations – flood records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Photos, measurements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Look u/s and d/s for more coverage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0965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Basin Runoff Potential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Upper bound check – ability of basin to supply water if routing was not a constraint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Analysis of &gt;3000 runoff events at WSC gauges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Geographic assignment based on envelope curves for distinct hydrologic districts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Map created for design use</a:t>
            </a:r>
          </a:p>
          <a:p>
            <a:pPr marL="171450" indent="-171450">
              <a:buFont typeface="Arial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4538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Putting it all together: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Hydrotechnical summaries published for &gt;1500 bridges (most of the big ones)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Combine 3 components to one set of</a:t>
            </a:r>
            <a:r>
              <a:rPr lang="en-US" baseline="0" dirty="0" smtClean="0"/>
              <a:t> parameters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1827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be too precise: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Drift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Ice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Alignment changes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Channel changes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1827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64ACA-17A5-4A4D-A0C1-85329392F0DE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8644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62451-C1C1-4187-8269-488C002F0E9C}" type="datetimeFigureOut">
              <a:rPr lang="en-US"/>
              <a:pPr>
                <a:defRPr/>
              </a:pPr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694D8-3D74-4A9A-8420-107BDC9354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42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5BA7-8FA2-4D62-8C60-59535E921AFE}" type="datetimeFigureOut">
              <a:rPr lang="en-CA" smtClean="0"/>
              <a:t>2022-07-14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24AA-D3B8-42DA-8632-C4D3FF2123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1778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5BA7-8FA2-4D62-8C60-59535E921AFE}" type="datetimeFigureOut">
              <a:rPr lang="en-CA" smtClean="0"/>
              <a:t>2022-07-14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24AA-D3B8-42DA-8632-C4D3FF2123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1778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5BA7-8FA2-4D62-8C60-59535E921AFE}" type="datetimeFigureOut">
              <a:rPr lang="en-CA" smtClean="0"/>
              <a:t>2022-07-14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24AA-D3B8-42DA-8632-C4D3FF2123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1778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5BA7-8FA2-4D62-8C60-59535E921AFE}" type="datetimeFigureOut">
              <a:rPr lang="en-CA" smtClean="0"/>
              <a:t>2022-07-14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24AA-D3B8-42DA-8632-C4D3FF2123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1778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5BA7-8FA2-4D62-8C60-59535E921AFE}" type="datetimeFigureOut">
              <a:rPr lang="en-CA" smtClean="0"/>
              <a:t>2022-07-14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24AA-D3B8-42DA-8632-C4D3FF2123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1778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5BA7-8FA2-4D62-8C60-59535E921AFE}" type="datetimeFigureOut">
              <a:rPr lang="en-CA" smtClean="0"/>
              <a:t>2022-07-14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24AA-D3B8-42DA-8632-C4D3FF2123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1778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5BA7-8FA2-4D62-8C60-59535E921AFE}" type="datetimeFigureOut">
              <a:rPr lang="en-CA" smtClean="0"/>
              <a:t>2022-07-14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24AA-D3B8-42DA-8632-C4D3FF2123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1778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5BA7-8FA2-4D62-8C60-59535E921AFE}" type="datetimeFigureOut">
              <a:rPr lang="en-CA" smtClean="0"/>
              <a:t>2022-07-14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24AA-D3B8-42DA-8632-C4D3FF2123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1778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 userDrawn="1"/>
        </p:nvSpPr>
        <p:spPr>
          <a:xfrm>
            <a:off x="107505" y="6604531"/>
            <a:ext cx="1571297" cy="155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6213310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6201335"/>
            <a:ext cx="1143000" cy="428413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552" y="1809278"/>
            <a:ext cx="8229600" cy="43080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452669"/>
            <a:ext cx="8219256" cy="693216"/>
          </a:xfrm>
        </p:spPr>
        <p:txBody>
          <a:bodyPr lIns="0" anchor="t"/>
          <a:lstStyle>
            <a:lvl1pPr>
              <a:defRPr sz="3200" b="1" baseline="0">
                <a:solidFill>
                  <a:srgbClr val="0081AB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3576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298A6-E88E-4BAE-AE72-3CDE2EBEA320}" type="datetimeFigureOut">
              <a:rPr lang="en-US"/>
              <a:pPr>
                <a:defRPr/>
              </a:pPr>
              <a:t>7/14/2022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1F207-2EDF-4C4C-ACFC-0DD6220665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33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881B1-6AE7-42FE-B0D0-B04694F4F9A9}" type="datetimeFigureOut">
              <a:rPr lang="en-US"/>
              <a:pPr>
                <a:defRPr/>
              </a:pPr>
              <a:t>7/14/2022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179F1-DDE1-4502-A919-9A5A7870D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10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5BA7-8FA2-4D62-8C60-59535E921AFE}" type="datetimeFigureOut">
              <a:rPr lang="en-CA" smtClean="0"/>
              <a:t>2022-07-14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24AA-D3B8-42DA-8632-C4D3FF2123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1778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5BA7-8FA2-4D62-8C60-59535E921AFE}" type="datetimeFigureOut">
              <a:rPr lang="en-CA" smtClean="0"/>
              <a:t>2022-07-14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24AA-D3B8-42DA-8632-C4D3FF2123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1778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5BA7-8FA2-4D62-8C60-59535E921AFE}" type="datetimeFigureOut">
              <a:rPr lang="en-CA" smtClean="0"/>
              <a:t>2022-07-14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24AA-D3B8-42DA-8632-C4D3FF2123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1778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5BA7-8FA2-4D62-8C60-59535E921AFE}" type="datetimeFigureOut">
              <a:rPr lang="en-CA" smtClean="0"/>
              <a:t>2022-07-14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24AA-D3B8-42DA-8632-C4D3FF2123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1778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5BA7-8FA2-4D62-8C60-59535E921AFE}" type="datetimeFigureOut">
              <a:rPr lang="en-CA" smtClean="0"/>
              <a:t>2022-07-14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24AA-D3B8-42DA-8632-C4D3FF2123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1778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5BA7-8FA2-4D62-8C60-59535E921AFE}" type="datetimeFigureOut">
              <a:rPr lang="en-CA" smtClean="0"/>
              <a:t>2022-07-14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24AA-D3B8-42DA-8632-C4D3FF2123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1778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 cstate="print">
            <a:lum/>
          </a:blip>
          <a:srcRect/>
          <a:stretch>
            <a:fillRect r="85000" b="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1676400" y="274638"/>
            <a:ext cx="7239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676400" y="1600203"/>
            <a:ext cx="7239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6356350"/>
            <a:ext cx="14478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DB8FDDB-0EED-41B5-B683-CC8CB8A79E73}" type="datetimeFigureOut">
              <a:rPr lang="en-US"/>
              <a:pPr>
                <a:defRPr/>
              </a:pPr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86200" y="6356350"/>
            <a:ext cx="31242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6356350"/>
            <a:ext cx="10668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CC86745-2428-4AE1-A978-3781FA36DF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5" name="Picture 7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" y="304803"/>
            <a:ext cx="1169988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SIPCMContentMarking" descr="{&quot;HashCode&quot;:-1542678785,&quot;Placement&quot;:&quot;Footer&quot;,&quot;Top&quot;:517.997253,&quot;Left&quot;:0.0,&quot;SlideWidth&quot;:720,&quot;SlideHeight&quot;:540}"/>
          <p:cNvSpPr txBox="1"/>
          <p:nvPr userDrawn="1"/>
        </p:nvSpPr>
        <p:spPr>
          <a:xfrm>
            <a:off x="0" y="6578565"/>
            <a:ext cx="1804584" cy="27943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CA" sz="1100" smtClean="0">
                <a:solidFill>
                  <a:srgbClr val="000000"/>
                </a:solidFill>
                <a:latin typeface="Calibri" panose="020F0502020204030204" pitchFamily="34" charset="0"/>
              </a:rPr>
              <a:t>Classification: Protected A</a:t>
            </a:r>
            <a:endParaRPr lang="en-CA" sz="11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51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6E3319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E3319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E3319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E3319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E3319"/>
          </a:solidFill>
          <a:latin typeface="Arial" charset="0"/>
          <a:cs typeface="Arial" charset="0"/>
        </a:defRPr>
      </a:lvl5pPr>
      <a:lvl6pPr marL="457039" algn="l" rtl="0" fontAlgn="base">
        <a:spcBef>
          <a:spcPct val="0"/>
        </a:spcBef>
        <a:spcAft>
          <a:spcPct val="0"/>
        </a:spcAft>
        <a:defRPr sz="3600" b="1">
          <a:solidFill>
            <a:srgbClr val="6E3319"/>
          </a:solidFill>
          <a:latin typeface="Arial" charset="0"/>
          <a:cs typeface="Arial" charset="0"/>
        </a:defRPr>
      </a:lvl6pPr>
      <a:lvl7pPr marL="914079" algn="l" rtl="0" fontAlgn="base">
        <a:spcBef>
          <a:spcPct val="0"/>
        </a:spcBef>
        <a:spcAft>
          <a:spcPct val="0"/>
        </a:spcAft>
        <a:defRPr sz="3600" b="1">
          <a:solidFill>
            <a:srgbClr val="6E3319"/>
          </a:solidFill>
          <a:latin typeface="Arial" charset="0"/>
          <a:cs typeface="Arial" charset="0"/>
        </a:defRPr>
      </a:lvl7pPr>
      <a:lvl8pPr marL="1371119" algn="l" rtl="0" fontAlgn="base">
        <a:spcBef>
          <a:spcPct val="0"/>
        </a:spcBef>
        <a:spcAft>
          <a:spcPct val="0"/>
        </a:spcAft>
        <a:defRPr sz="3600" b="1">
          <a:solidFill>
            <a:srgbClr val="6E3319"/>
          </a:solidFill>
          <a:latin typeface="Arial" charset="0"/>
          <a:cs typeface="Arial" charset="0"/>
        </a:defRPr>
      </a:lvl8pPr>
      <a:lvl9pPr marL="1828159" algn="l" rtl="0" fontAlgn="base">
        <a:spcBef>
          <a:spcPct val="0"/>
        </a:spcBef>
        <a:spcAft>
          <a:spcPct val="0"/>
        </a:spcAft>
        <a:defRPr sz="3600" b="1">
          <a:solidFill>
            <a:srgbClr val="6E3319"/>
          </a:solidFill>
          <a:latin typeface="Arial" charset="0"/>
          <a:cs typeface="Arial" charset="0"/>
        </a:defRPr>
      </a:lvl9pPr>
    </p:titleStyle>
    <p:bodyStyle>
      <a:lvl1pPr marL="342780" indent="-34278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6E3319"/>
          </a:solidFill>
          <a:latin typeface="Arial" pitchFamily="34" charset="0"/>
          <a:ea typeface="+mn-ea"/>
          <a:cs typeface="Arial" pitchFamily="34" charset="0"/>
        </a:defRPr>
      </a:lvl1pPr>
      <a:lvl2pPr marL="742689" indent="-2856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C05017"/>
          </a:solidFill>
          <a:latin typeface="Arial" pitchFamily="34" charset="0"/>
          <a:ea typeface="+mn-ea"/>
          <a:cs typeface="Arial" pitchFamily="34" charset="0"/>
        </a:defRPr>
      </a:lvl2pPr>
      <a:lvl3pPr marL="1142599" indent="-22851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C05017"/>
          </a:solidFill>
          <a:latin typeface="Arial" pitchFamily="34" charset="0"/>
          <a:ea typeface="+mn-ea"/>
          <a:cs typeface="Arial" pitchFamily="34" charset="0"/>
        </a:defRPr>
      </a:lvl3pPr>
      <a:lvl4pPr marL="1599638" indent="-22851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C05017"/>
          </a:solidFill>
          <a:latin typeface="Arial" pitchFamily="34" charset="0"/>
          <a:ea typeface="+mn-ea"/>
          <a:cs typeface="Arial" pitchFamily="34" charset="0"/>
        </a:defRPr>
      </a:lvl4pPr>
      <a:lvl5pPr marL="2056678" indent="-22851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C05017"/>
          </a:solidFill>
          <a:latin typeface="Arial" pitchFamily="34" charset="0"/>
          <a:ea typeface="+mn-ea"/>
          <a:cs typeface="Arial" pitchFamily="34" charset="0"/>
        </a:defRPr>
      </a:lvl5pPr>
      <a:lvl6pPr marL="2513718" indent="-228519" algn="l" defTabSz="9140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58" indent="-228519" algn="l" defTabSz="9140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97" indent="-228519" algn="l" defTabSz="9140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37" indent="-228519" algn="l" defTabSz="9140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7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8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6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www.transportation.alberta.ca/PlanningTools/Documents/Fish%20Passage%20Design%20Summary.pdf" TargetMode="Externa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8978" y="2139081"/>
            <a:ext cx="69311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smtClean="0"/>
              <a:t>Hydrotechnical Design and Fish Passage Considerations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25449" y="3992003"/>
            <a:ext cx="34730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AT-DFO Committee </a:t>
            </a:r>
          </a:p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July 2022</a:t>
            </a:r>
            <a:endParaRPr lang="en-CA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03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0" y="1981200"/>
            <a:ext cx="9144000" cy="646331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smtClean="0"/>
              <a:t>Channel Hydraulics</a:t>
            </a:r>
          </a:p>
        </p:txBody>
      </p:sp>
    </p:spTree>
    <p:extLst>
      <p:ext uri="{BB962C8B-B14F-4D97-AF65-F5344CB8AC3E}">
        <p14:creationId xmlns:p14="http://schemas.microsoft.com/office/powerpoint/2010/main" val="228756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922351" y="2760629"/>
            <a:ext cx="6520070" cy="1924216"/>
          </a:xfrm>
          <a:custGeom>
            <a:avLst/>
            <a:gdLst>
              <a:gd name="connsiteX0" fmla="*/ 0 w 6520070"/>
              <a:gd name="connsiteY0" fmla="*/ 0 h 1924216"/>
              <a:gd name="connsiteX1" fmla="*/ 4261899 w 6520070"/>
              <a:gd name="connsiteY1" fmla="*/ 1248355 h 1924216"/>
              <a:gd name="connsiteX2" fmla="*/ 4261899 w 6520070"/>
              <a:gd name="connsiteY2" fmla="*/ 1017767 h 1924216"/>
              <a:gd name="connsiteX3" fmla="*/ 4905955 w 6520070"/>
              <a:gd name="connsiteY3" fmla="*/ 1208599 h 1924216"/>
              <a:gd name="connsiteX4" fmla="*/ 4913906 w 6520070"/>
              <a:gd name="connsiteY4" fmla="*/ 1415333 h 1924216"/>
              <a:gd name="connsiteX5" fmla="*/ 6520070 w 6520070"/>
              <a:gd name="connsiteY5" fmla="*/ 1924216 h 1924216"/>
              <a:gd name="connsiteX0" fmla="*/ 0 w 6520070"/>
              <a:gd name="connsiteY0" fmla="*/ 0 h 1924216"/>
              <a:gd name="connsiteX1" fmla="*/ 4261899 w 6520070"/>
              <a:gd name="connsiteY1" fmla="*/ 1248355 h 1924216"/>
              <a:gd name="connsiteX2" fmla="*/ 4261899 w 6520070"/>
              <a:gd name="connsiteY2" fmla="*/ 1017767 h 1924216"/>
              <a:gd name="connsiteX3" fmla="*/ 4905955 w 6520070"/>
              <a:gd name="connsiteY3" fmla="*/ 1208599 h 1924216"/>
              <a:gd name="connsiteX4" fmla="*/ 4913906 w 6520070"/>
              <a:gd name="connsiteY4" fmla="*/ 1470992 h 1924216"/>
              <a:gd name="connsiteX5" fmla="*/ 6520070 w 6520070"/>
              <a:gd name="connsiteY5" fmla="*/ 1924216 h 1924216"/>
              <a:gd name="connsiteX0" fmla="*/ 0 w 6520070"/>
              <a:gd name="connsiteY0" fmla="*/ 0 h 1924216"/>
              <a:gd name="connsiteX1" fmla="*/ 4261899 w 6520070"/>
              <a:gd name="connsiteY1" fmla="*/ 1248355 h 1924216"/>
              <a:gd name="connsiteX2" fmla="*/ 4905955 w 6520070"/>
              <a:gd name="connsiteY2" fmla="*/ 1208599 h 1924216"/>
              <a:gd name="connsiteX3" fmla="*/ 4913906 w 6520070"/>
              <a:gd name="connsiteY3" fmla="*/ 1470992 h 1924216"/>
              <a:gd name="connsiteX4" fmla="*/ 6520070 w 6520070"/>
              <a:gd name="connsiteY4" fmla="*/ 1924216 h 1924216"/>
              <a:gd name="connsiteX0" fmla="*/ 0 w 6520070"/>
              <a:gd name="connsiteY0" fmla="*/ 0 h 1924216"/>
              <a:gd name="connsiteX1" fmla="*/ 4261899 w 6520070"/>
              <a:gd name="connsiteY1" fmla="*/ 1248355 h 1924216"/>
              <a:gd name="connsiteX2" fmla="*/ 4913906 w 6520070"/>
              <a:gd name="connsiteY2" fmla="*/ 1470992 h 1924216"/>
              <a:gd name="connsiteX3" fmla="*/ 6520070 w 6520070"/>
              <a:gd name="connsiteY3" fmla="*/ 1924216 h 1924216"/>
              <a:gd name="connsiteX0" fmla="*/ 0 w 6520070"/>
              <a:gd name="connsiteY0" fmla="*/ 0 h 1924216"/>
              <a:gd name="connsiteX1" fmla="*/ 4913906 w 6520070"/>
              <a:gd name="connsiteY1" fmla="*/ 1470992 h 1924216"/>
              <a:gd name="connsiteX2" fmla="*/ 6520070 w 6520070"/>
              <a:gd name="connsiteY2" fmla="*/ 1924216 h 1924216"/>
              <a:gd name="connsiteX0" fmla="*/ 0 w 6520070"/>
              <a:gd name="connsiteY0" fmla="*/ 0 h 1924216"/>
              <a:gd name="connsiteX1" fmla="*/ 6520070 w 6520070"/>
              <a:gd name="connsiteY1" fmla="*/ 1924216 h 192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20070" h="1924216">
                <a:moveTo>
                  <a:pt x="0" y="0"/>
                </a:moveTo>
                <a:lnTo>
                  <a:pt x="6520070" y="1924216"/>
                </a:ln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2843529" y="3317221"/>
            <a:ext cx="7951" cy="4055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51480" y="3722737"/>
            <a:ext cx="12960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61016" y="335340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</a:t>
            </a:r>
            <a:endParaRPr lang="en-CA" dirty="0"/>
          </a:p>
        </p:txBody>
      </p:sp>
      <p:sp>
        <p:nvSpPr>
          <p:cNvPr id="14" name="TextBox 13"/>
          <p:cNvSpPr txBox="1"/>
          <p:nvPr/>
        </p:nvSpPr>
        <p:spPr>
          <a:xfrm>
            <a:off x="3352403" y="379164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CA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137734" y="1400956"/>
            <a:ext cx="6861975" cy="2043486"/>
          </a:xfrm>
          <a:prstGeom prst="line">
            <a:avLst/>
          </a:prstGeom>
          <a:ln w="25400">
            <a:solidFill>
              <a:srgbClr val="0B27F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304711" y="1464567"/>
            <a:ext cx="7951" cy="1359673"/>
          </a:xfrm>
          <a:prstGeom prst="straightConnector1">
            <a:avLst/>
          </a:prstGeom>
          <a:ln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22351" y="1822204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82402" y="4654390"/>
            <a:ext cx="2605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 = 14 Y</a:t>
            </a:r>
            <a:r>
              <a:rPr lang="en-US" sz="3200" baseline="50000" dirty="0" smtClean="0"/>
              <a:t>0.67</a:t>
            </a:r>
            <a:r>
              <a:rPr lang="en-US" sz="3200" baseline="30000" dirty="0" smtClean="0"/>
              <a:t> </a:t>
            </a:r>
            <a:r>
              <a:rPr lang="en-US" sz="3200" dirty="0" smtClean="0"/>
              <a:t>S</a:t>
            </a:r>
            <a:r>
              <a:rPr lang="en-US" sz="3200" baseline="50000" dirty="0" smtClean="0"/>
              <a:t>0.4</a:t>
            </a:r>
            <a:endParaRPr lang="en-CA" sz="3200" baseline="50000" dirty="0"/>
          </a:p>
        </p:txBody>
      </p:sp>
      <p:sp>
        <p:nvSpPr>
          <p:cNvPr id="3" name="TextBox 2"/>
          <p:cNvSpPr txBox="1"/>
          <p:nvPr/>
        </p:nvSpPr>
        <p:spPr>
          <a:xfrm>
            <a:off x="2393342" y="397563"/>
            <a:ext cx="2933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Natural Channel Flow</a:t>
            </a:r>
            <a:endParaRPr lang="en-CA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5807496" y="1169631"/>
            <a:ext cx="1164871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Q = </a:t>
            </a:r>
            <a:r>
              <a:rPr lang="en-US" sz="2800" dirty="0" smtClean="0"/>
              <a:t>VA</a:t>
            </a:r>
            <a:endParaRPr lang="en-CA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7089753" y="2795665"/>
            <a:ext cx="1494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 surface</a:t>
            </a:r>
            <a:endParaRPr lang="en-CA" dirty="0"/>
          </a:p>
        </p:txBody>
      </p:sp>
      <p:sp>
        <p:nvSpPr>
          <p:cNvPr id="25" name="TextBox 24"/>
          <p:cNvSpPr txBox="1"/>
          <p:nvPr/>
        </p:nvSpPr>
        <p:spPr>
          <a:xfrm>
            <a:off x="6973649" y="4195116"/>
            <a:ext cx="1213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Streambed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4767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03" name="Group 3"/>
          <p:cNvGrpSpPr>
            <a:grpSpLocks/>
          </p:cNvGrpSpPr>
          <p:nvPr/>
        </p:nvGrpSpPr>
        <p:grpSpPr bwMode="auto">
          <a:xfrm>
            <a:off x="45146" y="2186198"/>
            <a:ext cx="4248421" cy="1272472"/>
            <a:chOff x="514" y="942"/>
            <a:chExt cx="4814" cy="1031"/>
          </a:xfrm>
        </p:grpSpPr>
        <p:sp>
          <p:nvSpPr>
            <p:cNvPr id="153604" name="Freeform 4"/>
            <p:cNvSpPr>
              <a:spLocks/>
            </p:cNvSpPr>
            <p:nvPr/>
          </p:nvSpPr>
          <p:spPr bwMode="auto">
            <a:xfrm>
              <a:off x="4104" y="1266"/>
              <a:ext cx="735" cy="372"/>
            </a:xfrm>
            <a:custGeom>
              <a:avLst/>
              <a:gdLst>
                <a:gd name="T0" fmla="*/ 0 w 735"/>
                <a:gd name="T1" fmla="*/ 372 h 372"/>
                <a:gd name="T2" fmla="*/ 174 w 735"/>
                <a:gd name="T3" fmla="*/ 0 h 372"/>
                <a:gd name="T4" fmla="*/ 735 w 735"/>
                <a:gd name="T5" fmla="*/ 6 h 372"/>
                <a:gd name="T6" fmla="*/ 552 w 735"/>
                <a:gd name="T7" fmla="*/ 177 h 372"/>
                <a:gd name="T8" fmla="*/ 243 w 735"/>
                <a:gd name="T9" fmla="*/ 189 h 372"/>
                <a:gd name="T10" fmla="*/ 0 w 735"/>
                <a:gd name="T11" fmla="*/ 37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5" h="372">
                  <a:moveTo>
                    <a:pt x="0" y="372"/>
                  </a:moveTo>
                  <a:lnTo>
                    <a:pt x="174" y="0"/>
                  </a:lnTo>
                  <a:lnTo>
                    <a:pt x="735" y="6"/>
                  </a:lnTo>
                  <a:lnTo>
                    <a:pt x="552" y="177"/>
                  </a:lnTo>
                  <a:lnTo>
                    <a:pt x="243" y="189"/>
                  </a:lnTo>
                  <a:lnTo>
                    <a:pt x="0" y="372"/>
                  </a:lnTo>
                  <a:close/>
                </a:path>
              </a:pathLst>
            </a:custGeom>
            <a:solidFill>
              <a:srgbClr val="C0C0C0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05" name="Freeform 5"/>
            <p:cNvSpPr>
              <a:spLocks/>
            </p:cNvSpPr>
            <p:nvPr/>
          </p:nvSpPr>
          <p:spPr bwMode="auto">
            <a:xfrm>
              <a:off x="2082" y="1269"/>
              <a:ext cx="948" cy="528"/>
            </a:xfrm>
            <a:custGeom>
              <a:avLst/>
              <a:gdLst>
                <a:gd name="T0" fmla="*/ 0 w 948"/>
                <a:gd name="T1" fmla="*/ 0 h 528"/>
                <a:gd name="T2" fmla="*/ 636 w 948"/>
                <a:gd name="T3" fmla="*/ 0 h 528"/>
                <a:gd name="T4" fmla="*/ 948 w 948"/>
                <a:gd name="T5" fmla="*/ 528 h 528"/>
                <a:gd name="T6" fmla="*/ 684 w 948"/>
                <a:gd name="T7" fmla="*/ 312 h 528"/>
                <a:gd name="T8" fmla="*/ 492 w 948"/>
                <a:gd name="T9" fmla="*/ 240 h 528"/>
                <a:gd name="T10" fmla="*/ 135 w 948"/>
                <a:gd name="T11" fmla="*/ 189 h 528"/>
                <a:gd name="T12" fmla="*/ 0 w 948"/>
                <a:gd name="T1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8" h="528">
                  <a:moveTo>
                    <a:pt x="0" y="0"/>
                  </a:moveTo>
                  <a:lnTo>
                    <a:pt x="636" y="0"/>
                  </a:lnTo>
                  <a:lnTo>
                    <a:pt x="948" y="528"/>
                  </a:lnTo>
                  <a:lnTo>
                    <a:pt x="684" y="312"/>
                  </a:lnTo>
                  <a:lnTo>
                    <a:pt x="492" y="240"/>
                  </a:lnTo>
                  <a:lnTo>
                    <a:pt x="135" y="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06" name="Freeform 6"/>
            <p:cNvSpPr>
              <a:spLocks/>
            </p:cNvSpPr>
            <p:nvPr/>
          </p:nvSpPr>
          <p:spPr bwMode="auto">
            <a:xfrm>
              <a:off x="1500" y="942"/>
              <a:ext cx="3828" cy="942"/>
            </a:xfrm>
            <a:custGeom>
              <a:avLst/>
              <a:gdLst>
                <a:gd name="T0" fmla="*/ 0 w 3828"/>
                <a:gd name="T1" fmla="*/ 114 h 942"/>
                <a:gd name="T2" fmla="*/ 528 w 3828"/>
                <a:gd name="T3" fmla="*/ 252 h 942"/>
                <a:gd name="T4" fmla="*/ 714 w 3828"/>
                <a:gd name="T5" fmla="*/ 516 h 942"/>
                <a:gd name="T6" fmla="*/ 1080 w 3828"/>
                <a:gd name="T7" fmla="*/ 570 h 942"/>
                <a:gd name="T8" fmla="*/ 1260 w 3828"/>
                <a:gd name="T9" fmla="*/ 636 h 942"/>
                <a:gd name="T10" fmla="*/ 1542 w 3828"/>
                <a:gd name="T11" fmla="*/ 870 h 942"/>
                <a:gd name="T12" fmla="*/ 1800 w 3828"/>
                <a:gd name="T13" fmla="*/ 942 h 942"/>
                <a:gd name="T14" fmla="*/ 2010 w 3828"/>
                <a:gd name="T15" fmla="*/ 942 h 942"/>
                <a:gd name="T16" fmla="*/ 2232 w 3828"/>
                <a:gd name="T17" fmla="*/ 822 h 942"/>
                <a:gd name="T18" fmla="*/ 2544 w 3828"/>
                <a:gd name="T19" fmla="*/ 750 h 942"/>
                <a:gd name="T20" fmla="*/ 2844 w 3828"/>
                <a:gd name="T21" fmla="*/ 516 h 942"/>
                <a:gd name="T22" fmla="*/ 3150 w 3828"/>
                <a:gd name="T23" fmla="*/ 504 h 942"/>
                <a:gd name="T24" fmla="*/ 3408 w 3828"/>
                <a:gd name="T25" fmla="*/ 264 h 942"/>
                <a:gd name="T26" fmla="*/ 3828 w 3828"/>
                <a:gd name="T27" fmla="*/ 0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28" h="942">
                  <a:moveTo>
                    <a:pt x="0" y="114"/>
                  </a:moveTo>
                  <a:lnTo>
                    <a:pt x="528" y="252"/>
                  </a:lnTo>
                  <a:lnTo>
                    <a:pt x="714" y="516"/>
                  </a:lnTo>
                  <a:lnTo>
                    <a:pt x="1080" y="570"/>
                  </a:lnTo>
                  <a:lnTo>
                    <a:pt x="1260" y="636"/>
                  </a:lnTo>
                  <a:lnTo>
                    <a:pt x="1542" y="870"/>
                  </a:lnTo>
                  <a:lnTo>
                    <a:pt x="1800" y="942"/>
                  </a:lnTo>
                  <a:lnTo>
                    <a:pt x="2010" y="942"/>
                  </a:lnTo>
                  <a:lnTo>
                    <a:pt x="2232" y="822"/>
                  </a:lnTo>
                  <a:lnTo>
                    <a:pt x="2544" y="750"/>
                  </a:lnTo>
                  <a:lnTo>
                    <a:pt x="2844" y="516"/>
                  </a:lnTo>
                  <a:lnTo>
                    <a:pt x="3150" y="504"/>
                  </a:lnTo>
                  <a:lnTo>
                    <a:pt x="3408" y="264"/>
                  </a:lnTo>
                  <a:lnTo>
                    <a:pt x="3828" y="0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07" name="Line 7"/>
            <p:cNvSpPr>
              <a:spLocks noChangeShapeType="1"/>
            </p:cNvSpPr>
            <p:nvPr/>
          </p:nvSpPr>
          <p:spPr bwMode="auto">
            <a:xfrm flipV="1">
              <a:off x="1584" y="1008"/>
              <a:ext cx="3660" cy="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08" name="Line 8"/>
            <p:cNvSpPr>
              <a:spLocks noChangeShapeType="1"/>
            </p:cNvSpPr>
            <p:nvPr/>
          </p:nvSpPr>
          <p:spPr bwMode="auto">
            <a:xfrm>
              <a:off x="2700" y="1269"/>
              <a:ext cx="1596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wrap="square" anchor="ctr">
              <a:spAutoFit/>
            </a:bodyPr>
            <a:lstStyle/>
            <a:p>
              <a:endParaRPr lang="en-CA"/>
            </a:p>
          </p:txBody>
        </p:sp>
        <p:sp>
          <p:nvSpPr>
            <p:cNvPr id="153609" name="Line 9"/>
            <p:cNvSpPr>
              <a:spLocks noChangeShapeType="1"/>
            </p:cNvSpPr>
            <p:nvPr/>
          </p:nvSpPr>
          <p:spPr bwMode="auto">
            <a:xfrm>
              <a:off x="2592" y="1062"/>
              <a:ext cx="441" cy="74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10" name="Line 10"/>
            <p:cNvSpPr>
              <a:spLocks noChangeShapeType="1"/>
            </p:cNvSpPr>
            <p:nvPr/>
          </p:nvSpPr>
          <p:spPr bwMode="auto">
            <a:xfrm flipH="1">
              <a:off x="4092" y="1026"/>
              <a:ext cx="312" cy="6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11" name="Freeform 11"/>
            <p:cNvSpPr>
              <a:spLocks/>
            </p:cNvSpPr>
            <p:nvPr/>
          </p:nvSpPr>
          <p:spPr bwMode="auto">
            <a:xfrm>
              <a:off x="3312" y="1197"/>
              <a:ext cx="69" cy="65"/>
            </a:xfrm>
            <a:custGeom>
              <a:avLst/>
              <a:gdLst>
                <a:gd name="T0" fmla="*/ 0 w 69"/>
                <a:gd name="T1" fmla="*/ 0 h 65"/>
                <a:gd name="T2" fmla="*/ 35 w 69"/>
                <a:gd name="T3" fmla="*/ 65 h 65"/>
                <a:gd name="T4" fmla="*/ 69 w 69"/>
                <a:gd name="T5" fmla="*/ 0 h 65"/>
                <a:gd name="T6" fmla="*/ 0 w 69"/>
                <a:gd name="T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5">
                  <a:moveTo>
                    <a:pt x="0" y="0"/>
                  </a:moveTo>
                  <a:lnTo>
                    <a:pt x="35" y="65"/>
                  </a:lnTo>
                  <a:lnTo>
                    <a:pt x="6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sp>
          <p:nvSpPr>
            <p:cNvPr id="153612" name="Line 12"/>
            <p:cNvSpPr>
              <a:spLocks noChangeShapeType="1"/>
            </p:cNvSpPr>
            <p:nvPr/>
          </p:nvSpPr>
          <p:spPr bwMode="auto">
            <a:xfrm rot="553435" flipH="1">
              <a:off x="2293" y="1480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13" name="Line 13"/>
            <p:cNvSpPr>
              <a:spLocks noChangeShapeType="1"/>
            </p:cNvSpPr>
            <p:nvPr/>
          </p:nvSpPr>
          <p:spPr bwMode="auto">
            <a:xfrm rot="553435" flipH="1">
              <a:off x="2333" y="1488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14" name="Line 14"/>
            <p:cNvSpPr>
              <a:spLocks noChangeShapeType="1"/>
            </p:cNvSpPr>
            <p:nvPr/>
          </p:nvSpPr>
          <p:spPr bwMode="auto">
            <a:xfrm rot="553435" flipH="1">
              <a:off x="2377" y="1492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15" name="Line 15"/>
            <p:cNvSpPr>
              <a:spLocks noChangeShapeType="1"/>
            </p:cNvSpPr>
            <p:nvPr/>
          </p:nvSpPr>
          <p:spPr bwMode="auto">
            <a:xfrm rot="553435" flipH="1">
              <a:off x="2418" y="1502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16" name="Line 16"/>
            <p:cNvSpPr>
              <a:spLocks noChangeShapeType="1"/>
            </p:cNvSpPr>
            <p:nvPr/>
          </p:nvSpPr>
          <p:spPr bwMode="auto">
            <a:xfrm rot="553435" flipH="1">
              <a:off x="3049" y="1833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17" name="Line 17"/>
            <p:cNvSpPr>
              <a:spLocks noChangeShapeType="1"/>
            </p:cNvSpPr>
            <p:nvPr/>
          </p:nvSpPr>
          <p:spPr bwMode="auto">
            <a:xfrm rot="553435" flipH="1">
              <a:off x="3085" y="1840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18" name="Line 18"/>
            <p:cNvSpPr>
              <a:spLocks noChangeShapeType="1"/>
            </p:cNvSpPr>
            <p:nvPr/>
          </p:nvSpPr>
          <p:spPr bwMode="auto">
            <a:xfrm rot="553435" flipH="1">
              <a:off x="3125" y="1857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19" name="Line 19"/>
            <p:cNvSpPr>
              <a:spLocks noChangeShapeType="1"/>
            </p:cNvSpPr>
            <p:nvPr/>
          </p:nvSpPr>
          <p:spPr bwMode="auto">
            <a:xfrm rot="553435" flipH="1">
              <a:off x="3166" y="1867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20" name="Line 20"/>
            <p:cNvSpPr>
              <a:spLocks noChangeShapeType="1"/>
            </p:cNvSpPr>
            <p:nvPr/>
          </p:nvSpPr>
          <p:spPr bwMode="auto">
            <a:xfrm rot="553435" flipH="1">
              <a:off x="3207" y="1877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21" name="Line 21"/>
            <p:cNvSpPr>
              <a:spLocks noChangeShapeType="1"/>
            </p:cNvSpPr>
            <p:nvPr/>
          </p:nvSpPr>
          <p:spPr bwMode="auto">
            <a:xfrm rot="553435" flipH="1">
              <a:off x="4306" y="1456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22" name="Line 22"/>
            <p:cNvSpPr>
              <a:spLocks noChangeShapeType="1"/>
            </p:cNvSpPr>
            <p:nvPr/>
          </p:nvSpPr>
          <p:spPr bwMode="auto">
            <a:xfrm rot="553435" flipH="1">
              <a:off x="4349" y="1458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23" name="Line 23"/>
            <p:cNvSpPr>
              <a:spLocks noChangeShapeType="1"/>
            </p:cNvSpPr>
            <p:nvPr/>
          </p:nvSpPr>
          <p:spPr bwMode="auto">
            <a:xfrm rot="553435" flipH="1">
              <a:off x="4402" y="1456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24" name="Line 24"/>
            <p:cNvSpPr>
              <a:spLocks noChangeShapeType="1"/>
            </p:cNvSpPr>
            <p:nvPr/>
          </p:nvSpPr>
          <p:spPr bwMode="auto">
            <a:xfrm rot="553435" flipH="1">
              <a:off x="4446" y="1454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25" name="Line 25"/>
            <p:cNvSpPr>
              <a:spLocks noChangeShapeType="1"/>
            </p:cNvSpPr>
            <p:nvPr/>
          </p:nvSpPr>
          <p:spPr bwMode="auto">
            <a:xfrm rot="18270099" flipH="1">
              <a:off x="2476" y="1509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26" name="Line 26"/>
            <p:cNvSpPr>
              <a:spLocks noChangeShapeType="1"/>
            </p:cNvSpPr>
            <p:nvPr/>
          </p:nvSpPr>
          <p:spPr bwMode="auto">
            <a:xfrm rot="18270099" flipH="1">
              <a:off x="2521" y="1507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27" name="Line 27"/>
            <p:cNvSpPr>
              <a:spLocks noChangeShapeType="1"/>
            </p:cNvSpPr>
            <p:nvPr/>
          </p:nvSpPr>
          <p:spPr bwMode="auto">
            <a:xfrm rot="18270099" flipH="1">
              <a:off x="2573" y="1518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28" name="Line 28"/>
            <p:cNvSpPr>
              <a:spLocks noChangeShapeType="1"/>
            </p:cNvSpPr>
            <p:nvPr/>
          </p:nvSpPr>
          <p:spPr bwMode="auto">
            <a:xfrm rot="18270099" flipH="1">
              <a:off x="2617" y="1525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29" name="Line 29"/>
            <p:cNvSpPr>
              <a:spLocks noChangeShapeType="1"/>
            </p:cNvSpPr>
            <p:nvPr/>
          </p:nvSpPr>
          <p:spPr bwMode="auto">
            <a:xfrm rot="18270099" flipH="1">
              <a:off x="3283" y="1881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30" name="Line 30"/>
            <p:cNvSpPr>
              <a:spLocks noChangeShapeType="1"/>
            </p:cNvSpPr>
            <p:nvPr/>
          </p:nvSpPr>
          <p:spPr bwMode="auto">
            <a:xfrm rot="18270099" flipH="1">
              <a:off x="3334" y="1888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31" name="Line 31"/>
            <p:cNvSpPr>
              <a:spLocks noChangeShapeType="1"/>
            </p:cNvSpPr>
            <p:nvPr/>
          </p:nvSpPr>
          <p:spPr bwMode="auto">
            <a:xfrm rot="18270099" flipH="1">
              <a:off x="3377" y="1887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32" name="Line 32"/>
            <p:cNvSpPr>
              <a:spLocks noChangeShapeType="1"/>
            </p:cNvSpPr>
            <p:nvPr/>
          </p:nvSpPr>
          <p:spPr bwMode="auto">
            <a:xfrm rot="18270099" flipH="1">
              <a:off x="3418" y="1885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33" name="Line 33"/>
            <p:cNvSpPr>
              <a:spLocks noChangeShapeType="1"/>
            </p:cNvSpPr>
            <p:nvPr/>
          </p:nvSpPr>
          <p:spPr bwMode="auto">
            <a:xfrm rot="18270099" flipH="1">
              <a:off x="4516" y="1452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34" name="Line 34"/>
            <p:cNvSpPr>
              <a:spLocks noChangeShapeType="1"/>
            </p:cNvSpPr>
            <p:nvPr/>
          </p:nvSpPr>
          <p:spPr bwMode="auto">
            <a:xfrm rot="18270099" flipH="1">
              <a:off x="4564" y="1453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35" name="Line 35"/>
            <p:cNvSpPr>
              <a:spLocks noChangeShapeType="1"/>
            </p:cNvSpPr>
            <p:nvPr/>
          </p:nvSpPr>
          <p:spPr bwMode="auto">
            <a:xfrm rot="18270099" flipH="1">
              <a:off x="4610" y="1455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36" name="Line 36"/>
            <p:cNvSpPr>
              <a:spLocks noChangeShapeType="1"/>
            </p:cNvSpPr>
            <p:nvPr/>
          </p:nvSpPr>
          <p:spPr bwMode="auto">
            <a:xfrm rot="18270099" flipH="1">
              <a:off x="4648" y="1450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37" name="Text Box 37"/>
            <p:cNvSpPr txBox="1">
              <a:spLocks noChangeArrowheads="1"/>
            </p:cNvSpPr>
            <p:nvPr/>
          </p:nvSpPr>
          <p:spPr bwMode="auto">
            <a:xfrm>
              <a:off x="514" y="1334"/>
              <a:ext cx="1559" cy="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000" b="1" dirty="0" smtClean="0"/>
                <a:t>Undersized</a:t>
              </a:r>
              <a:endParaRPr lang="en-US" sz="2000" dirty="0">
                <a:latin typeface="Times New Roman" pitchFamily="18" charset="0"/>
              </a:endParaRPr>
            </a:p>
          </p:txBody>
        </p:sp>
      </p:grpSp>
      <p:grpSp>
        <p:nvGrpSpPr>
          <p:cNvPr id="153638" name="Group 38"/>
          <p:cNvGrpSpPr>
            <a:grpSpLocks/>
          </p:cNvGrpSpPr>
          <p:nvPr/>
        </p:nvGrpSpPr>
        <p:grpSpPr bwMode="auto">
          <a:xfrm>
            <a:off x="2413828" y="4604741"/>
            <a:ext cx="4274900" cy="1113397"/>
            <a:chOff x="514" y="2331"/>
            <a:chExt cx="4676" cy="1048"/>
          </a:xfrm>
        </p:grpSpPr>
        <p:sp>
          <p:nvSpPr>
            <p:cNvPr id="153642" name="Freeform 42"/>
            <p:cNvSpPr>
              <a:spLocks/>
            </p:cNvSpPr>
            <p:nvPr/>
          </p:nvSpPr>
          <p:spPr bwMode="auto">
            <a:xfrm>
              <a:off x="1728" y="2424"/>
              <a:ext cx="1338" cy="744"/>
            </a:xfrm>
            <a:custGeom>
              <a:avLst/>
              <a:gdLst>
                <a:gd name="T0" fmla="*/ 0 w 1338"/>
                <a:gd name="T1" fmla="*/ 0 h 744"/>
                <a:gd name="T2" fmla="*/ 312 w 1338"/>
                <a:gd name="T3" fmla="*/ 147 h 744"/>
                <a:gd name="T4" fmla="*/ 489 w 1338"/>
                <a:gd name="T5" fmla="*/ 393 h 744"/>
                <a:gd name="T6" fmla="*/ 858 w 1338"/>
                <a:gd name="T7" fmla="*/ 450 h 744"/>
                <a:gd name="T8" fmla="*/ 1029 w 1338"/>
                <a:gd name="T9" fmla="*/ 516 h 744"/>
                <a:gd name="T10" fmla="*/ 1299 w 1338"/>
                <a:gd name="T11" fmla="*/ 744 h 744"/>
                <a:gd name="T12" fmla="*/ 1338 w 1338"/>
                <a:gd name="T13" fmla="*/ 741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8" h="744">
                  <a:moveTo>
                    <a:pt x="0" y="0"/>
                  </a:moveTo>
                  <a:lnTo>
                    <a:pt x="312" y="147"/>
                  </a:lnTo>
                  <a:lnTo>
                    <a:pt x="489" y="393"/>
                  </a:lnTo>
                  <a:lnTo>
                    <a:pt x="858" y="450"/>
                  </a:lnTo>
                  <a:lnTo>
                    <a:pt x="1029" y="516"/>
                  </a:lnTo>
                  <a:lnTo>
                    <a:pt x="1299" y="744"/>
                  </a:lnTo>
                  <a:lnTo>
                    <a:pt x="1338" y="741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43" name="Freeform 43"/>
            <p:cNvSpPr>
              <a:spLocks/>
            </p:cNvSpPr>
            <p:nvPr/>
          </p:nvSpPr>
          <p:spPr bwMode="auto">
            <a:xfrm>
              <a:off x="3846" y="2331"/>
              <a:ext cx="1344" cy="753"/>
            </a:xfrm>
            <a:custGeom>
              <a:avLst/>
              <a:gdLst>
                <a:gd name="T0" fmla="*/ 0 w 1344"/>
                <a:gd name="T1" fmla="*/ 753 h 753"/>
                <a:gd name="T2" fmla="*/ 189 w 1344"/>
                <a:gd name="T3" fmla="*/ 711 h 753"/>
                <a:gd name="T4" fmla="*/ 504 w 1344"/>
                <a:gd name="T5" fmla="*/ 480 h 753"/>
                <a:gd name="T6" fmla="*/ 819 w 1344"/>
                <a:gd name="T7" fmla="*/ 480 h 753"/>
                <a:gd name="T8" fmla="*/ 1344 w 1344"/>
                <a:gd name="T9" fmla="*/ 0 h 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4" h="753">
                  <a:moveTo>
                    <a:pt x="0" y="753"/>
                  </a:moveTo>
                  <a:lnTo>
                    <a:pt x="189" y="711"/>
                  </a:lnTo>
                  <a:lnTo>
                    <a:pt x="504" y="480"/>
                  </a:lnTo>
                  <a:lnTo>
                    <a:pt x="819" y="480"/>
                  </a:lnTo>
                  <a:lnTo>
                    <a:pt x="1344" y="0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44" name="Line 44"/>
            <p:cNvSpPr>
              <a:spLocks noChangeShapeType="1"/>
            </p:cNvSpPr>
            <p:nvPr/>
          </p:nvSpPr>
          <p:spPr bwMode="auto">
            <a:xfrm flipV="1">
              <a:off x="1783" y="2380"/>
              <a:ext cx="3360" cy="7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45" name="Line 45"/>
            <p:cNvSpPr>
              <a:spLocks noChangeShapeType="1"/>
            </p:cNvSpPr>
            <p:nvPr/>
          </p:nvSpPr>
          <p:spPr bwMode="auto">
            <a:xfrm>
              <a:off x="2050" y="2583"/>
              <a:ext cx="2853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46" name="Freeform 46"/>
            <p:cNvSpPr>
              <a:spLocks/>
            </p:cNvSpPr>
            <p:nvPr/>
          </p:nvSpPr>
          <p:spPr bwMode="auto">
            <a:xfrm>
              <a:off x="3408" y="2517"/>
              <a:ext cx="69" cy="65"/>
            </a:xfrm>
            <a:custGeom>
              <a:avLst/>
              <a:gdLst>
                <a:gd name="T0" fmla="*/ 0 w 69"/>
                <a:gd name="T1" fmla="*/ 0 h 65"/>
                <a:gd name="T2" fmla="*/ 35 w 69"/>
                <a:gd name="T3" fmla="*/ 65 h 65"/>
                <a:gd name="T4" fmla="*/ 69 w 69"/>
                <a:gd name="T5" fmla="*/ 0 h 65"/>
                <a:gd name="T6" fmla="*/ 0 w 69"/>
                <a:gd name="T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5">
                  <a:moveTo>
                    <a:pt x="0" y="0"/>
                  </a:moveTo>
                  <a:lnTo>
                    <a:pt x="35" y="65"/>
                  </a:lnTo>
                  <a:lnTo>
                    <a:pt x="6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sp>
          <p:nvSpPr>
            <p:cNvPr id="153647" name="Line 47"/>
            <p:cNvSpPr>
              <a:spLocks noChangeShapeType="1"/>
            </p:cNvSpPr>
            <p:nvPr/>
          </p:nvSpPr>
          <p:spPr bwMode="auto">
            <a:xfrm rot="553435" flipH="1">
              <a:off x="2239" y="2830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48" name="Line 48"/>
            <p:cNvSpPr>
              <a:spLocks noChangeShapeType="1"/>
            </p:cNvSpPr>
            <p:nvPr/>
          </p:nvSpPr>
          <p:spPr bwMode="auto">
            <a:xfrm rot="553435" flipH="1">
              <a:off x="2279" y="2838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49" name="Line 49"/>
            <p:cNvSpPr>
              <a:spLocks noChangeShapeType="1"/>
            </p:cNvSpPr>
            <p:nvPr/>
          </p:nvSpPr>
          <p:spPr bwMode="auto">
            <a:xfrm rot="553435" flipH="1">
              <a:off x="2320" y="2848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50" name="Line 50"/>
            <p:cNvSpPr>
              <a:spLocks noChangeShapeType="1"/>
            </p:cNvSpPr>
            <p:nvPr/>
          </p:nvSpPr>
          <p:spPr bwMode="auto">
            <a:xfrm rot="553435" flipH="1">
              <a:off x="2364" y="2852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51" name="Line 51"/>
            <p:cNvSpPr>
              <a:spLocks noChangeShapeType="1"/>
            </p:cNvSpPr>
            <p:nvPr/>
          </p:nvSpPr>
          <p:spPr bwMode="auto">
            <a:xfrm rot="553435" flipH="1">
              <a:off x="3139" y="3249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52" name="Line 52"/>
            <p:cNvSpPr>
              <a:spLocks noChangeShapeType="1"/>
            </p:cNvSpPr>
            <p:nvPr/>
          </p:nvSpPr>
          <p:spPr bwMode="auto">
            <a:xfrm rot="553435" flipH="1">
              <a:off x="3172" y="3259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53" name="Line 53"/>
            <p:cNvSpPr>
              <a:spLocks noChangeShapeType="1"/>
            </p:cNvSpPr>
            <p:nvPr/>
          </p:nvSpPr>
          <p:spPr bwMode="auto">
            <a:xfrm rot="553435" flipH="1">
              <a:off x="3209" y="3273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54" name="Line 54"/>
            <p:cNvSpPr>
              <a:spLocks noChangeShapeType="1"/>
            </p:cNvSpPr>
            <p:nvPr/>
          </p:nvSpPr>
          <p:spPr bwMode="auto">
            <a:xfrm rot="553435" flipH="1">
              <a:off x="3250" y="3283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55" name="Line 55"/>
            <p:cNvSpPr>
              <a:spLocks noChangeShapeType="1"/>
            </p:cNvSpPr>
            <p:nvPr/>
          </p:nvSpPr>
          <p:spPr bwMode="auto">
            <a:xfrm rot="553435" flipH="1">
              <a:off x="4300" y="2811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56" name="Line 56"/>
            <p:cNvSpPr>
              <a:spLocks noChangeShapeType="1"/>
            </p:cNvSpPr>
            <p:nvPr/>
          </p:nvSpPr>
          <p:spPr bwMode="auto">
            <a:xfrm rot="553435" flipH="1">
              <a:off x="4348" y="2806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57" name="Line 57"/>
            <p:cNvSpPr>
              <a:spLocks noChangeShapeType="1"/>
            </p:cNvSpPr>
            <p:nvPr/>
          </p:nvSpPr>
          <p:spPr bwMode="auto">
            <a:xfrm rot="553435" flipH="1">
              <a:off x="4400" y="2805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58" name="Line 58"/>
            <p:cNvSpPr>
              <a:spLocks noChangeShapeType="1"/>
            </p:cNvSpPr>
            <p:nvPr/>
          </p:nvSpPr>
          <p:spPr bwMode="auto">
            <a:xfrm rot="553435" flipH="1">
              <a:off x="4441" y="2809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59" name="Line 59"/>
            <p:cNvSpPr>
              <a:spLocks noChangeShapeType="1"/>
            </p:cNvSpPr>
            <p:nvPr/>
          </p:nvSpPr>
          <p:spPr bwMode="auto">
            <a:xfrm rot="18270099" flipH="1">
              <a:off x="4492" y="2817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60" name="Line 60"/>
            <p:cNvSpPr>
              <a:spLocks noChangeShapeType="1"/>
            </p:cNvSpPr>
            <p:nvPr/>
          </p:nvSpPr>
          <p:spPr bwMode="auto">
            <a:xfrm rot="18270099" flipH="1">
              <a:off x="4540" y="2812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61" name="Line 61"/>
            <p:cNvSpPr>
              <a:spLocks noChangeShapeType="1"/>
            </p:cNvSpPr>
            <p:nvPr/>
          </p:nvSpPr>
          <p:spPr bwMode="auto">
            <a:xfrm rot="18270099" flipH="1">
              <a:off x="4592" y="2811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62" name="Line 62"/>
            <p:cNvSpPr>
              <a:spLocks noChangeShapeType="1"/>
            </p:cNvSpPr>
            <p:nvPr/>
          </p:nvSpPr>
          <p:spPr bwMode="auto">
            <a:xfrm rot="18270099" flipH="1">
              <a:off x="4633" y="2815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63" name="Line 63"/>
            <p:cNvSpPr>
              <a:spLocks noChangeShapeType="1"/>
            </p:cNvSpPr>
            <p:nvPr/>
          </p:nvSpPr>
          <p:spPr bwMode="auto">
            <a:xfrm rot="18270099" flipH="1">
              <a:off x="3319" y="3291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64" name="Line 64"/>
            <p:cNvSpPr>
              <a:spLocks noChangeShapeType="1"/>
            </p:cNvSpPr>
            <p:nvPr/>
          </p:nvSpPr>
          <p:spPr bwMode="auto">
            <a:xfrm rot="18270099" flipH="1">
              <a:off x="3361" y="3286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65" name="Line 65"/>
            <p:cNvSpPr>
              <a:spLocks noChangeShapeType="1"/>
            </p:cNvSpPr>
            <p:nvPr/>
          </p:nvSpPr>
          <p:spPr bwMode="auto">
            <a:xfrm rot="18270099" flipH="1">
              <a:off x="3410" y="3288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66" name="Line 66"/>
            <p:cNvSpPr>
              <a:spLocks noChangeShapeType="1"/>
            </p:cNvSpPr>
            <p:nvPr/>
          </p:nvSpPr>
          <p:spPr bwMode="auto">
            <a:xfrm rot="18270099" flipH="1">
              <a:off x="3460" y="3289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67" name="Line 67"/>
            <p:cNvSpPr>
              <a:spLocks noChangeShapeType="1"/>
            </p:cNvSpPr>
            <p:nvPr/>
          </p:nvSpPr>
          <p:spPr bwMode="auto">
            <a:xfrm rot="18270099" flipH="1">
              <a:off x="2428" y="2856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68" name="Line 68"/>
            <p:cNvSpPr>
              <a:spLocks noChangeShapeType="1"/>
            </p:cNvSpPr>
            <p:nvPr/>
          </p:nvSpPr>
          <p:spPr bwMode="auto">
            <a:xfrm rot="18270099" flipH="1">
              <a:off x="2479" y="2863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69" name="Line 69"/>
            <p:cNvSpPr>
              <a:spLocks noChangeShapeType="1"/>
            </p:cNvSpPr>
            <p:nvPr/>
          </p:nvSpPr>
          <p:spPr bwMode="auto">
            <a:xfrm rot="18270099" flipH="1">
              <a:off x="2528" y="2868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70" name="Line 70"/>
            <p:cNvSpPr>
              <a:spLocks noChangeShapeType="1"/>
            </p:cNvSpPr>
            <p:nvPr/>
          </p:nvSpPr>
          <p:spPr bwMode="auto">
            <a:xfrm rot="18270099" flipH="1">
              <a:off x="2569" y="2872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671" name="Text Box 71"/>
            <p:cNvSpPr txBox="1">
              <a:spLocks noChangeArrowheads="1"/>
            </p:cNvSpPr>
            <p:nvPr/>
          </p:nvSpPr>
          <p:spPr bwMode="auto">
            <a:xfrm>
              <a:off x="514" y="2636"/>
              <a:ext cx="1471" cy="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000" b="1" dirty="0" smtClean="0"/>
                <a:t>Right Sized</a:t>
              </a:r>
              <a:endParaRPr lang="en-US" sz="2000" dirty="0">
                <a:latin typeface="Times New Roman" pitchFamily="18" charset="0"/>
              </a:endParaRP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3103085" y="78056"/>
            <a:ext cx="3308919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Flow = </a:t>
            </a:r>
            <a:r>
              <a:rPr lang="en-US" sz="2800" dirty="0" smtClean="0"/>
              <a:t>Velocity *Area</a:t>
            </a:r>
            <a:endParaRPr lang="en-CA" sz="2800" dirty="0"/>
          </a:p>
        </p:txBody>
      </p:sp>
      <p:sp>
        <p:nvSpPr>
          <p:cNvPr id="74" name="TextBox 73"/>
          <p:cNvSpPr txBox="1"/>
          <p:nvPr/>
        </p:nvSpPr>
        <p:spPr>
          <a:xfrm>
            <a:off x="3079121" y="708497"/>
            <a:ext cx="3387436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If area     ; velocity</a:t>
            </a:r>
            <a:endParaRPr lang="en-CA" sz="2800" dirty="0"/>
          </a:p>
        </p:txBody>
      </p:sp>
      <p:sp>
        <p:nvSpPr>
          <p:cNvPr id="2" name="Down Arrow 1"/>
          <p:cNvSpPr/>
          <p:nvPr/>
        </p:nvSpPr>
        <p:spPr>
          <a:xfrm>
            <a:off x="4149296" y="769018"/>
            <a:ext cx="180522" cy="3776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Down Arrow 2"/>
          <p:cNvSpPr/>
          <p:nvPr/>
        </p:nvSpPr>
        <p:spPr>
          <a:xfrm flipV="1">
            <a:off x="5873292" y="783603"/>
            <a:ext cx="151037" cy="373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80" name="Group 3"/>
          <p:cNvGrpSpPr>
            <a:grpSpLocks/>
          </p:cNvGrpSpPr>
          <p:nvPr/>
        </p:nvGrpSpPr>
        <p:grpSpPr bwMode="auto">
          <a:xfrm>
            <a:off x="4518592" y="2093284"/>
            <a:ext cx="4423067" cy="1313710"/>
            <a:chOff x="342" y="942"/>
            <a:chExt cx="4986" cy="1031"/>
          </a:xfrm>
        </p:grpSpPr>
        <p:sp>
          <p:nvSpPr>
            <p:cNvPr id="83" name="Freeform 6"/>
            <p:cNvSpPr>
              <a:spLocks/>
            </p:cNvSpPr>
            <p:nvPr/>
          </p:nvSpPr>
          <p:spPr bwMode="auto">
            <a:xfrm>
              <a:off x="1500" y="942"/>
              <a:ext cx="3828" cy="942"/>
            </a:xfrm>
            <a:custGeom>
              <a:avLst/>
              <a:gdLst>
                <a:gd name="T0" fmla="*/ 0 w 3828"/>
                <a:gd name="T1" fmla="*/ 114 h 942"/>
                <a:gd name="T2" fmla="*/ 528 w 3828"/>
                <a:gd name="T3" fmla="*/ 252 h 942"/>
                <a:gd name="T4" fmla="*/ 714 w 3828"/>
                <a:gd name="T5" fmla="*/ 516 h 942"/>
                <a:gd name="T6" fmla="*/ 1080 w 3828"/>
                <a:gd name="T7" fmla="*/ 570 h 942"/>
                <a:gd name="T8" fmla="*/ 1260 w 3828"/>
                <a:gd name="T9" fmla="*/ 636 h 942"/>
                <a:gd name="T10" fmla="*/ 1542 w 3828"/>
                <a:gd name="T11" fmla="*/ 870 h 942"/>
                <a:gd name="T12" fmla="*/ 1800 w 3828"/>
                <a:gd name="T13" fmla="*/ 942 h 942"/>
                <a:gd name="T14" fmla="*/ 2010 w 3828"/>
                <a:gd name="T15" fmla="*/ 942 h 942"/>
                <a:gd name="T16" fmla="*/ 2232 w 3828"/>
                <a:gd name="T17" fmla="*/ 822 h 942"/>
                <a:gd name="T18" fmla="*/ 2544 w 3828"/>
                <a:gd name="T19" fmla="*/ 750 h 942"/>
                <a:gd name="T20" fmla="*/ 2844 w 3828"/>
                <a:gd name="T21" fmla="*/ 516 h 942"/>
                <a:gd name="T22" fmla="*/ 3150 w 3828"/>
                <a:gd name="T23" fmla="*/ 504 h 942"/>
                <a:gd name="T24" fmla="*/ 3408 w 3828"/>
                <a:gd name="T25" fmla="*/ 264 h 942"/>
                <a:gd name="T26" fmla="*/ 3828 w 3828"/>
                <a:gd name="T27" fmla="*/ 0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28" h="942">
                  <a:moveTo>
                    <a:pt x="0" y="114"/>
                  </a:moveTo>
                  <a:lnTo>
                    <a:pt x="528" y="252"/>
                  </a:lnTo>
                  <a:lnTo>
                    <a:pt x="714" y="516"/>
                  </a:lnTo>
                  <a:lnTo>
                    <a:pt x="1080" y="570"/>
                  </a:lnTo>
                  <a:lnTo>
                    <a:pt x="1260" y="636"/>
                  </a:lnTo>
                  <a:lnTo>
                    <a:pt x="1542" y="870"/>
                  </a:lnTo>
                  <a:lnTo>
                    <a:pt x="1800" y="942"/>
                  </a:lnTo>
                  <a:lnTo>
                    <a:pt x="2010" y="942"/>
                  </a:lnTo>
                  <a:lnTo>
                    <a:pt x="2232" y="822"/>
                  </a:lnTo>
                  <a:lnTo>
                    <a:pt x="2544" y="750"/>
                  </a:lnTo>
                  <a:lnTo>
                    <a:pt x="2844" y="516"/>
                  </a:lnTo>
                  <a:lnTo>
                    <a:pt x="3150" y="504"/>
                  </a:lnTo>
                  <a:lnTo>
                    <a:pt x="3408" y="264"/>
                  </a:lnTo>
                  <a:lnTo>
                    <a:pt x="3828" y="0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84" name="Line 7"/>
            <p:cNvSpPr>
              <a:spLocks noChangeShapeType="1"/>
            </p:cNvSpPr>
            <p:nvPr/>
          </p:nvSpPr>
          <p:spPr bwMode="auto">
            <a:xfrm flipV="1">
              <a:off x="1584" y="1008"/>
              <a:ext cx="3660" cy="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85" name="Line 8"/>
            <p:cNvSpPr>
              <a:spLocks noChangeShapeType="1"/>
            </p:cNvSpPr>
            <p:nvPr/>
          </p:nvSpPr>
          <p:spPr bwMode="auto">
            <a:xfrm flipV="1">
              <a:off x="1757" y="1254"/>
              <a:ext cx="3376" cy="2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wrap="square" anchor="ctr">
              <a:spAutoFit/>
            </a:bodyPr>
            <a:lstStyle/>
            <a:p>
              <a:endParaRPr lang="en-CA"/>
            </a:p>
          </p:txBody>
        </p:sp>
        <p:sp>
          <p:nvSpPr>
            <p:cNvPr id="86" name="Line 9"/>
            <p:cNvSpPr>
              <a:spLocks noChangeShapeType="1"/>
            </p:cNvSpPr>
            <p:nvPr/>
          </p:nvSpPr>
          <p:spPr bwMode="auto">
            <a:xfrm>
              <a:off x="1566" y="1093"/>
              <a:ext cx="542" cy="83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en-CA"/>
            </a:p>
          </p:txBody>
        </p:sp>
        <p:sp>
          <p:nvSpPr>
            <p:cNvPr id="87" name="Line 10"/>
            <p:cNvSpPr>
              <a:spLocks noChangeShapeType="1"/>
            </p:cNvSpPr>
            <p:nvPr/>
          </p:nvSpPr>
          <p:spPr bwMode="auto">
            <a:xfrm flipH="1">
              <a:off x="4850" y="1020"/>
              <a:ext cx="368" cy="8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en-CA"/>
            </a:p>
          </p:txBody>
        </p:sp>
        <p:sp>
          <p:nvSpPr>
            <p:cNvPr id="88" name="Freeform 11"/>
            <p:cNvSpPr>
              <a:spLocks/>
            </p:cNvSpPr>
            <p:nvPr/>
          </p:nvSpPr>
          <p:spPr bwMode="auto">
            <a:xfrm>
              <a:off x="3312" y="1197"/>
              <a:ext cx="69" cy="65"/>
            </a:xfrm>
            <a:custGeom>
              <a:avLst/>
              <a:gdLst>
                <a:gd name="T0" fmla="*/ 0 w 69"/>
                <a:gd name="T1" fmla="*/ 0 h 65"/>
                <a:gd name="T2" fmla="*/ 35 w 69"/>
                <a:gd name="T3" fmla="*/ 65 h 65"/>
                <a:gd name="T4" fmla="*/ 69 w 69"/>
                <a:gd name="T5" fmla="*/ 0 h 65"/>
                <a:gd name="T6" fmla="*/ 0 w 69"/>
                <a:gd name="T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5">
                  <a:moveTo>
                    <a:pt x="0" y="0"/>
                  </a:moveTo>
                  <a:lnTo>
                    <a:pt x="35" y="65"/>
                  </a:lnTo>
                  <a:lnTo>
                    <a:pt x="6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sp>
          <p:nvSpPr>
            <p:cNvPr id="89" name="Line 12"/>
            <p:cNvSpPr>
              <a:spLocks noChangeShapeType="1"/>
            </p:cNvSpPr>
            <p:nvPr/>
          </p:nvSpPr>
          <p:spPr bwMode="auto">
            <a:xfrm rot="553435" flipH="1">
              <a:off x="2293" y="1480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90" name="Line 13"/>
            <p:cNvSpPr>
              <a:spLocks noChangeShapeType="1"/>
            </p:cNvSpPr>
            <p:nvPr/>
          </p:nvSpPr>
          <p:spPr bwMode="auto">
            <a:xfrm rot="553435" flipH="1">
              <a:off x="2333" y="1488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91" name="Line 14"/>
            <p:cNvSpPr>
              <a:spLocks noChangeShapeType="1"/>
            </p:cNvSpPr>
            <p:nvPr/>
          </p:nvSpPr>
          <p:spPr bwMode="auto">
            <a:xfrm rot="553435" flipH="1">
              <a:off x="2377" y="1492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92" name="Line 15"/>
            <p:cNvSpPr>
              <a:spLocks noChangeShapeType="1"/>
            </p:cNvSpPr>
            <p:nvPr/>
          </p:nvSpPr>
          <p:spPr bwMode="auto">
            <a:xfrm rot="553435" flipH="1">
              <a:off x="2418" y="1502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93" name="Line 16"/>
            <p:cNvSpPr>
              <a:spLocks noChangeShapeType="1"/>
            </p:cNvSpPr>
            <p:nvPr/>
          </p:nvSpPr>
          <p:spPr bwMode="auto">
            <a:xfrm rot="553435" flipH="1">
              <a:off x="3049" y="1833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94" name="Line 17"/>
            <p:cNvSpPr>
              <a:spLocks noChangeShapeType="1"/>
            </p:cNvSpPr>
            <p:nvPr/>
          </p:nvSpPr>
          <p:spPr bwMode="auto">
            <a:xfrm rot="553435" flipH="1">
              <a:off x="3085" y="1840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95" name="Line 18"/>
            <p:cNvSpPr>
              <a:spLocks noChangeShapeType="1"/>
            </p:cNvSpPr>
            <p:nvPr/>
          </p:nvSpPr>
          <p:spPr bwMode="auto">
            <a:xfrm rot="553435" flipH="1">
              <a:off x="3125" y="1857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96" name="Line 19"/>
            <p:cNvSpPr>
              <a:spLocks noChangeShapeType="1"/>
            </p:cNvSpPr>
            <p:nvPr/>
          </p:nvSpPr>
          <p:spPr bwMode="auto">
            <a:xfrm rot="553435" flipH="1">
              <a:off x="3166" y="1867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97" name="Line 20"/>
            <p:cNvSpPr>
              <a:spLocks noChangeShapeType="1"/>
            </p:cNvSpPr>
            <p:nvPr/>
          </p:nvSpPr>
          <p:spPr bwMode="auto">
            <a:xfrm rot="553435" flipH="1">
              <a:off x="3207" y="1877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98" name="Line 21"/>
            <p:cNvSpPr>
              <a:spLocks noChangeShapeType="1"/>
            </p:cNvSpPr>
            <p:nvPr/>
          </p:nvSpPr>
          <p:spPr bwMode="auto">
            <a:xfrm rot="553435" flipH="1">
              <a:off x="4306" y="1456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99" name="Line 22"/>
            <p:cNvSpPr>
              <a:spLocks noChangeShapeType="1"/>
            </p:cNvSpPr>
            <p:nvPr/>
          </p:nvSpPr>
          <p:spPr bwMode="auto">
            <a:xfrm rot="553435" flipH="1">
              <a:off x="4349" y="1458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00" name="Line 23"/>
            <p:cNvSpPr>
              <a:spLocks noChangeShapeType="1"/>
            </p:cNvSpPr>
            <p:nvPr/>
          </p:nvSpPr>
          <p:spPr bwMode="auto">
            <a:xfrm rot="553435" flipH="1">
              <a:off x="4402" y="1456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01" name="Line 24"/>
            <p:cNvSpPr>
              <a:spLocks noChangeShapeType="1"/>
            </p:cNvSpPr>
            <p:nvPr/>
          </p:nvSpPr>
          <p:spPr bwMode="auto">
            <a:xfrm rot="553435" flipH="1">
              <a:off x="4446" y="1454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02" name="Line 25"/>
            <p:cNvSpPr>
              <a:spLocks noChangeShapeType="1"/>
            </p:cNvSpPr>
            <p:nvPr/>
          </p:nvSpPr>
          <p:spPr bwMode="auto">
            <a:xfrm rot="18270099" flipH="1">
              <a:off x="2476" y="1509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03" name="Line 26"/>
            <p:cNvSpPr>
              <a:spLocks noChangeShapeType="1"/>
            </p:cNvSpPr>
            <p:nvPr/>
          </p:nvSpPr>
          <p:spPr bwMode="auto">
            <a:xfrm rot="18270099" flipH="1">
              <a:off x="2521" y="1507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04" name="Line 27"/>
            <p:cNvSpPr>
              <a:spLocks noChangeShapeType="1"/>
            </p:cNvSpPr>
            <p:nvPr/>
          </p:nvSpPr>
          <p:spPr bwMode="auto">
            <a:xfrm rot="18270099" flipH="1">
              <a:off x="2573" y="1518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05" name="Line 28"/>
            <p:cNvSpPr>
              <a:spLocks noChangeShapeType="1"/>
            </p:cNvSpPr>
            <p:nvPr/>
          </p:nvSpPr>
          <p:spPr bwMode="auto">
            <a:xfrm rot="18270099" flipH="1">
              <a:off x="2617" y="1525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06" name="Line 29"/>
            <p:cNvSpPr>
              <a:spLocks noChangeShapeType="1"/>
            </p:cNvSpPr>
            <p:nvPr/>
          </p:nvSpPr>
          <p:spPr bwMode="auto">
            <a:xfrm rot="18270099" flipH="1">
              <a:off x="3283" y="1881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07" name="Line 30"/>
            <p:cNvSpPr>
              <a:spLocks noChangeShapeType="1"/>
            </p:cNvSpPr>
            <p:nvPr/>
          </p:nvSpPr>
          <p:spPr bwMode="auto">
            <a:xfrm rot="18270099" flipH="1">
              <a:off x="3334" y="1888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08" name="Line 31"/>
            <p:cNvSpPr>
              <a:spLocks noChangeShapeType="1"/>
            </p:cNvSpPr>
            <p:nvPr/>
          </p:nvSpPr>
          <p:spPr bwMode="auto">
            <a:xfrm rot="18270099" flipH="1">
              <a:off x="3377" y="1887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09" name="Line 32"/>
            <p:cNvSpPr>
              <a:spLocks noChangeShapeType="1"/>
            </p:cNvSpPr>
            <p:nvPr/>
          </p:nvSpPr>
          <p:spPr bwMode="auto">
            <a:xfrm rot="18270099" flipH="1">
              <a:off x="3418" y="1885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10" name="Line 33"/>
            <p:cNvSpPr>
              <a:spLocks noChangeShapeType="1"/>
            </p:cNvSpPr>
            <p:nvPr/>
          </p:nvSpPr>
          <p:spPr bwMode="auto">
            <a:xfrm rot="18270099" flipH="1">
              <a:off x="4516" y="1452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11" name="Line 34"/>
            <p:cNvSpPr>
              <a:spLocks noChangeShapeType="1"/>
            </p:cNvSpPr>
            <p:nvPr/>
          </p:nvSpPr>
          <p:spPr bwMode="auto">
            <a:xfrm rot="18270099" flipH="1">
              <a:off x="4564" y="1453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12" name="Line 35"/>
            <p:cNvSpPr>
              <a:spLocks noChangeShapeType="1"/>
            </p:cNvSpPr>
            <p:nvPr/>
          </p:nvSpPr>
          <p:spPr bwMode="auto">
            <a:xfrm rot="18270099" flipH="1">
              <a:off x="4610" y="1455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13" name="Line 36"/>
            <p:cNvSpPr>
              <a:spLocks noChangeShapeType="1"/>
            </p:cNvSpPr>
            <p:nvPr/>
          </p:nvSpPr>
          <p:spPr bwMode="auto">
            <a:xfrm rot="18270099" flipH="1">
              <a:off x="4648" y="1450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14" name="Text Box 37"/>
            <p:cNvSpPr txBox="1">
              <a:spLocks noChangeArrowheads="1"/>
            </p:cNvSpPr>
            <p:nvPr/>
          </p:nvSpPr>
          <p:spPr bwMode="auto">
            <a:xfrm>
              <a:off x="342" y="1471"/>
              <a:ext cx="1382" cy="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000" b="1" dirty="0" smtClean="0"/>
                <a:t>Oversized</a:t>
              </a:r>
              <a:endParaRPr lang="en-US" sz="2000" dirty="0">
                <a:latin typeface="Times New Roman" pitchFamily="18" charset="0"/>
              </a:endParaRPr>
            </a:p>
          </p:txBody>
        </p:sp>
      </p:grpSp>
      <p:sp>
        <p:nvSpPr>
          <p:cNvPr id="9" name="Freeform 8"/>
          <p:cNvSpPr/>
          <p:nvPr/>
        </p:nvSpPr>
        <p:spPr>
          <a:xfrm>
            <a:off x="5851834" y="2500922"/>
            <a:ext cx="981075" cy="719137"/>
          </a:xfrm>
          <a:custGeom>
            <a:avLst/>
            <a:gdLst>
              <a:gd name="connsiteX0" fmla="*/ 0 w 981075"/>
              <a:gd name="connsiteY0" fmla="*/ 23812 h 719137"/>
              <a:gd name="connsiteX1" fmla="*/ 42863 w 981075"/>
              <a:gd name="connsiteY1" fmla="*/ 14287 h 719137"/>
              <a:gd name="connsiteX2" fmla="*/ 57150 w 981075"/>
              <a:gd name="connsiteY2" fmla="*/ 4762 h 719137"/>
              <a:gd name="connsiteX3" fmla="*/ 95250 w 981075"/>
              <a:gd name="connsiteY3" fmla="*/ 0 h 719137"/>
              <a:gd name="connsiteX4" fmla="*/ 52388 w 981075"/>
              <a:gd name="connsiteY4" fmla="*/ 28575 h 719137"/>
              <a:gd name="connsiteX5" fmla="*/ 33338 w 981075"/>
              <a:gd name="connsiteY5" fmla="*/ 57150 h 719137"/>
              <a:gd name="connsiteX6" fmla="*/ 28575 w 981075"/>
              <a:gd name="connsiteY6" fmla="*/ 80962 h 719137"/>
              <a:gd name="connsiteX7" fmla="*/ 119063 w 981075"/>
              <a:gd name="connsiteY7" fmla="*/ 119062 h 719137"/>
              <a:gd name="connsiteX8" fmla="*/ 138113 w 981075"/>
              <a:gd name="connsiteY8" fmla="*/ 114300 h 719137"/>
              <a:gd name="connsiteX9" fmla="*/ 180975 w 981075"/>
              <a:gd name="connsiteY9" fmla="*/ 100012 h 719137"/>
              <a:gd name="connsiteX10" fmla="*/ 195263 w 981075"/>
              <a:gd name="connsiteY10" fmla="*/ 95250 h 719137"/>
              <a:gd name="connsiteX11" fmla="*/ 209550 w 981075"/>
              <a:gd name="connsiteY11" fmla="*/ 90487 h 719137"/>
              <a:gd name="connsiteX12" fmla="*/ 266700 w 981075"/>
              <a:gd name="connsiteY12" fmla="*/ 100012 h 719137"/>
              <a:gd name="connsiteX13" fmla="*/ 247650 w 981075"/>
              <a:gd name="connsiteY13" fmla="*/ 138112 h 719137"/>
              <a:gd name="connsiteX14" fmla="*/ 223838 w 981075"/>
              <a:gd name="connsiteY14" fmla="*/ 171450 h 719137"/>
              <a:gd name="connsiteX15" fmla="*/ 209550 w 981075"/>
              <a:gd name="connsiteY15" fmla="*/ 204787 h 719137"/>
              <a:gd name="connsiteX16" fmla="*/ 200025 w 981075"/>
              <a:gd name="connsiteY16" fmla="*/ 219075 h 719137"/>
              <a:gd name="connsiteX17" fmla="*/ 171450 w 981075"/>
              <a:gd name="connsiteY17" fmla="*/ 247650 h 719137"/>
              <a:gd name="connsiteX18" fmla="*/ 157163 w 981075"/>
              <a:gd name="connsiteY18" fmla="*/ 261937 h 719137"/>
              <a:gd name="connsiteX19" fmla="*/ 133350 w 981075"/>
              <a:gd name="connsiteY19" fmla="*/ 304800 h 719137"/>
              <a:gd name="connsiteX20" fmla="*/ 123825 w 981075"/>
              <a:gd name="connsiteY20" fmla="*/ 319087 h 719137"/>
              <a:gd name="connsiteX21" fmla="*/ 119063 w 981075"/>
              <a:gd name="connsiteY21" fmla="*/ 333375 h 719137"/>
              <a:gd name="connsiteX22" fmla="*/ 161925 w 981075"/>
              <a:gd name="connsiteY22" fmla="*/ 319087 h 719137"/>
              <a:gd name="connsiteX23" fmla="*/ 209550 w 981075"/>
              <a:gd name="connsiteY23" fmla="*/ 285750 h 719137"/>
              <a:gd name="connsiteX24" fmla="*/ 233363 w 981075"/>
              <a:gd name="connsiteY24" fmla="*/ 276225 h 719137"/>
              <a:gd name="connsiteX25" fmla="*/ 252413 w 981075"/>
              <a:gd name="connsiteY25" fmla="*/ 266700 h 719137"/>
              <a:gd name="connsiteX26" fmla="*/ 271463 w 981075"/>
              <a:gd name="connsiteY26" fmla="*/ 261937 h 719137"/>
              <a:gd name="connsiteX27" fmla="*/ 285750 w 981075"/>
              <a:gd name="connsiteY27" fmla="*/ 252412 h 719137"/>
              <a:gd name="connsiteX28" fmla="*/ 328613 w 981075"/>
              <a:gd name="connsiteY28" fmla="*/ 238125 h 719137"/>
              <a:gd name="connsiteX29" fmla="*/ 333375 w 981075"/>
              <a:gd name="connsiteY29" fmla="*/ 252412 h 719137"/>
              <a:gd name="connsiteX30" fmla="*/ 319088 w 981075"/>
              <a:gd name="connsiteY30" fmla="*/ 304800 h 719137"/>
              <a:gd name="connsiteX31" fmla="*/ 309563 w 981075"/>
              <a:gd name="connsiteY31" fmla="*/ 319087 h 719137"/>
              <a:gd name="connsiteX32" fmla="*/ 304800 w 981075"/>
              <a:gd name="connsiteY32" fmla="*/ 333375 h 719137"/>
              <a:gd name="connsiteX33" fmla="*/ 285750 w 981075"/>
              <a:gd name="connsiteY33" fmla="*/ 361950 h 719137"/>
              <a:gd name="connsiteX34" fmla="*/ 261938 w 981075"/>
              <a:gd name="connsiteY34" fmla="*/ 409575 h 719137"/>
              <a:gd name="connsiteX35" fmla="*/ 257175 w 981075"/>
              <a:gd name="connsiteY35" fmla="*/ 423862 h 719137"/>
              <a:gd name="connsiteX36" fmla="*/ 242888 w 981075"/>
              <a:gd name="connsiteY36" fmla="*/ 438150 h 719137"/>
              <a:gd name="connsiteX37" fmla="*/ 233363 w 981075"/>
              <a:gd name="connsiteY37" fmla="*/ 452437 h 719137"/>
              <a:gd name="connsiteX38" fmla="*/ 219075 w 981075"/>
              <a:gd name="connsiteY38" fmla="*/ 466725 h 719137"/>
              <a:gd name="connsiteX39" fmla="*/ 200025 w 981075"/>
              <a:gd name="connsiteY39" fmla="*/ 495300 h 719137"/>
              <a:gd name="connsiteX40" fmla="*/ 195263 w 981075"/>
              <a:gd name="connsiteY40" fmla="*/ 509587 h 719137"/>
              <a:gd name="connsiteX41" fmla="*/ 223838 w 981075"/>
              <a:gd name="connsiteY41" fmla="*/ 504825 h 719137"/>
              <a:gd name="connsiteX42" fmla="*/ 266700 w 981075"/>
              <a:gd name="connsiteY42" fmla="*/ 495300 h 719137"/>
              <a:gd name="connsiteX43" fmla="*/ 280988 w 981075"/>
              <a:gd name="connsiteY43" fmla="*/ 485775 h 719137"/>
              <a:gd name="connsiteX44" fmla="*/ 304800 w 981075"/>
              <a:gd name="connsiteY44" fmla="*/ 481012 h 719137"/>
              <a:gd name="connsiteX45" fmla="*/ 323850 w 981075"/>
              <a:gd name="connsiteY45" fmla="*/ 476250 h 719137"/>
              <a:gd name="connsiteX46" fmla="*/ 342900 w 981075"/>
              <a:gd name="connsiteY46" fmla="*/ 466725 h 719137"/>
              <a:gd name="connsiteX47" fmla="*/ 361950 w 981075"/>
              <a:gd name="connsiteY47" fmla="*/ 461962 h 719137"/>
              <a:gd name="connsiteX48" fmla="*/ 409575 w 981075"/>
              <a:gd name="connsiteY48" fmla="*/ 452437 h 719137"/>
              <a:gd name="connsiteX49" fmla="*/ 433388 w 981075"/>
              <a:gd name="connsiteY49" fmla="*/ 442912 h 719137"/>
              <a:gd name="connsiteX50" fmla="*/ 452438 w 981075"/>
              <a:gd name="connsiteY50" fmla="*/ 438150 h 719137"/>
              <a:gd name="connsiteX51" fmla="*/ 466725 w 981075"/>
              <a:gd name="connsiteY51" fmla="*/ 428625 h 719137"/>
              <a:gd name="connsiteX52" fmla="*/ 495300 w 981075"/>
              <a:gd name="connsiteY52" fmla="*/ 419100 h 719137"/>
              <a:gd name="connsiteX53" fmla="*/ 523875 w 981075"/>
              <a:gd name="connsiteY53" fmla="*/ 409575 h 719137"/>
              <a:gd name="connsiteX54" fmla="*/ 571500 w 981075"/>
              <a:gd name="connsiteY54" fmla="*/ 395287 h 719137"/>
              <a:gd name="connsiteX55" fmla="*/ 585788 w 981075"/>
              <a:gd name="connsiteY55" fmla="*/ 390525 h 719137"/>
              <a:gd name="connsiteX56" fmla="*/ 542925 w 981075"/>
              <a:gd name="connsiteY56" fmla="*/ 428625 h 719137"/>
              <a:gd name="connsiteX57" fmla="*/ 519113 w 981075"/>
              <a:gd name="connsiteY57" fmla="*/ 442912 h 719137"/>
              <a:gd name="connsiteX58" fmla="*/ 495300 w 981075"/>
              <a:gd name="connsiteY58" fmla="*/ 461962 h 719137"/>
              <a:gd name="connsiteX59" fmla="*/ 466725 w 981075"/>
              <a:gd name="connsiteY59" fmla="*/ 481012 h 719137"/>
              <a:gd name="connsiteX60" fmla="*/ 438150 w 981075"/>
              <a:gd name="connsiteY60" fmla="*/ 504825 h 719137"/>
              <a:gd name="connsiteX61" fmla="*/ 381000 w 981075"/>
              <a:gd name="connsiteY61" fmla="*/ 538162 h 719137"/>
              <a:gd name="connsiteX62" fmla="*/ 361950 w 981075"/>
              <a:gd name="connsiteY62" fmla="*/ 552450 h 719137"/>
              <a:gd name="connsiteX63" fmla="*/ 338138 w 981075"/>
              <a:gd name="connsiteY63" fmla="*/ 561975 h 719137"/>
              <a:gd name="connsiteX64" fmla="*/ 319088 w 981075"/>
              <a:gd name="connsiteY64" fmla="*/ 576262 h 719137"/>
              <a:gd name="connsiteX65" fmla="*/ 290513 w 981075"/>
              <a:gd name="connsiteY65" fmla="*/ 585787 h 719137"/>
              <a:gd name="connsiteX66" fmla="*/ 276225 w 981075"/>
              <a:gd name="connsiteY66" fmla="*/ 590550 h 719137"/>
              <a:gd name="connsiteX67" fmla="*/ 238125 w 981075"/>
              <a:gd name="connsiteY67" fmla="*/ 614362 h 719137"/>
              <a:gd name="connsiteX68" fmla="*/ 200025 w 981075"/>
              <a:gd name="connsiteY68" fmla="*/ 642937 h 719137"/>
              <a:gd name="connsiteX69" fmla="*/ 185738 w 981075"/>
              <a:gd name="connsiteY69" fmla="*/ 652462 h 719137"/>
              <a:gd name="connsiteX70" fmla="*/ 209550 w 981075"/>
              <a:gd name="connsiteY70" fmla="*/ 647700 h 719137"/>
              <a:gd name="connsiteX71" fmla="*/ 233363 w 981075"/>
              <a:gd name="connsiteY71" fmla="*/ 638175 h 719137"/>
              <a:gd name="connsiteX72" fmla="*/ 252413 w 981075"/>
              <a:gd name="connsiteY72" fmla="*/ 628650 h 719137"/>
              <a:gd name="connsiteX73" fmla="*/ 276225 w 981075"/>
              <a:gd name="connsiteY73" fmla="*/ 623887 h 719137"/>
              <a:gd name="connsiteX74" fmla="*/ 295275 w 981075"/>
              <a:gd name="connsiteY74" fmla="*/ 619125 h 719137"/>
              <a:gd name="connsiteX75" fmla="*/ 352425 w 981075"/>
              <a:gd name="connsiteY75" fmla="*/ 609600 h 719137"/>
              <a:gd name="connsiteX76" fmla="*/ 366713 w 981075"/>
              <a:gd name="connsiteY76" fmla="*/ 604837 h 719137"/>
              <a:gd name="connsiteX77" fmla="*/ 419100 w 981075"/>
              <a:gd name="connsiteY77" fmla="*/ 595312 h 719137"/>
              <a:gd name="connsiteX78" fmla="*/ 442913 w 981075"/>
              <a:gd name="connsiteY78" fmla="*/ 590550 h 719137"/>
              <a:gd name="connsiteX79" fmla="*/ 461963 w 981075"/>
              <a:gd name="connsiteY79" fmla="*/ 581025 h 719137"/>
              <a:gd name="connsiteX80" fmla="*/ 481013 w 981075"/>
              <a:gd name="connsiteY80" fmla="*/ 576262 h 719137"/>
              <a:gd name="connsiteX81" fmla="*/ 557213 w 981075"/>
              <a:gd name="connsiteY81" fmla="*/ 561975 h 719137"/>
              <a:gd name="connsiteX82" fmla="*/ 619125 w 981075"/>
              <a:gd name="connsiteY82" fmla="*/ 557212 h 719137"/>
              <a:gd name="connsiteX83" fmla="*/ 695325 w 981075"/>
              <a:gd name="connsiteY83" fmla="*/ 547687 h 719137"/>
              <a:gd name="connsiteX84" fmla="*/ 738188 w 981075"/>
              <a:gd name="connsiteY84" fmla="*/ 538162 h 719137"/>
              <a:gd name="connsiteX85" fmla="*/ 771525 w 981075"/>
              <a:gd name="connsiteY85" fmla="*/ 528637 h 719137"/>
              <a:gd name="connsiteX86" fmla="*/ 833438 w 981075"/>
              <a:gd name="connsiteY86" fmla="*/ 523875 h 719137"/>
              <a:gd name="connsiteX87" fmla="*/ 847725 w 981075"/>
              <a:gd name="connsiteY87" fmla="*/ 519112 h 719137"/>
              <a:gd name="connsiteX88" fmla="*/ 804863 w 981075"/>
              <a:gd name="connsiteY88" fmla="*/ 552450 h 719137"/>
              <a:gd name="connsiteX89" fmla="*/ 776288 w 981075"/>
              <a:gd name="connsiteY89" fmla="*/ 571500 h 719137"/>
              <a:gd name="connsiteX90" fmla="*/ 752475 w 981075"/>
              <a:gd name="connsiteY90" fmla="*/ 585787 h 719137"/>
              <a:gd name="connsiteX91" fmla="*/ 733425 w 981075"/>
              <a:gd name="connsiteY91" fmla="*/ 600075 h 719137"/>
              <a:gd name="connsiteX92" fmla="*/ 714375 w 981075"/>
              <a:gd name="connsiteY92" fmla="*/ 604837 h 719137"/>
              <a:gd name="connsiteX93" fmla="*/ 676275 w 981075"/>
              <a:gd name="connsiteY93" fmla="*/ 628650 h 719137"/>
              <a:gd name="connsiteX94" fmla="*/ 642938 w 981075"/>
              <a:gd name="connsiteY94" fmla="*/ 652462 h 719137"/>
              <a:gd name="connsiteX95" fmla="*/ 628650 w 981075"/>
              <a:gd name="connsiteY95" fmla="*/ 657225 h 719137"/>
              <a:gd name="connsiteX96" fmla="*/ 609600 w 981075"/>
              <a:gd name="connsiteY96" fmla="*/ 666750 h 719137"/>
              <a:gd name="connsiteX97" fmla="*/ 571500 w 981075"/>
              <a:gd name="connsiteY97" fmla="*/ 685800 h 719137"/>
              <a:gd name="connsiteX98" fmla="*/ 528638 w 981075"/>
              <a:gd name="connsiteY98" fmla="*/ 704850 h 719137"/>
              <a:gd name="connsiteX99" fmla="*/ 514350 w 981075"/>
              <a:gd name="connsiteY99" fmla="*/ 714375 h 719137"/>
              <a:gd name="connsiteX100" fmla="*/ 500063 w 981075"/>
              <a:gd name="connsiteY100" fmla="*/ 719137 h 719137"/>
              <a:gd name="connsiteX101" fmla="*/ 590550 w 981075"/>
              <a:gd name="connsiteY101" fmla="*/ 714375 h 719137"/>
              <a:gd name="connsiteX102" fmla="*/ 609600 w 981075"/>
              <a:gd name="connsiteY102" fmla="*/ 709612 h 719137"/>
              <a:gd name="connsiteX103" fmla="*/ 690563 w 981075"/>
              <a:gd name="connsiteY103" fmla="*/ 695325 h 719137"/>
              <a:gd name="connsiteX104" fmla="*/ 728663 w 981075"/>
              <a:gd name="connsiteY104" fmla="*/ 685800 h 719137"/>
              <a:gd name="connsiteX105" fmla="*/ 819150 w 981075"/>
              <a:gd name="connsiteY105" fmla="*/ 681037 h 719137"/>
              <a:gd name="connsiteX106" fmla="*/ 833438 w 981075"/>
              <a:gd name="connsiteY106" fmla="*/ 676275 h 719137"/>
              <a:gd name="connsiteX107" fmla="*/ 981075 w 981075"/>
              <a:gd name="connsiteY107" fmla="*/ 671512 h 71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81075" h="719137">
                <a:moveTo>
                  <a:pt x="0" y="23812"/>
                </a:moveTo>
                <a:cubicBezTo>
                  <a:pt x="4244" y="22963"/>
                  <a:pt x="36973" y="16811"/>
                  <a:pt x="42863" y="14287"/>
                </a:cubicBezTo>
                <a:cubicBezTo>
                  <a:pt x="48124" y="12032"/>
                  <a:pt x="51628" y="6268"/>
                  <a:pt x="57150" y="4762"/>
                </a:cubicBezTo>
                <a:cubicBezTo>
                  <a:pt x="69498" y="1394"/>
                  <a:pt x="82550" y="1587"/>
                  <a:pt x="95250" y="0"/>
                </a:cubicBezTo>
                <a:cubicBezTo>
                  <a:pt x="86666" y="5150"/>
                  <a:pt x="59948" y="20070"/>
                  <a:pt x="52388" y="28575"/>
                </a:cubicBezTo>
                <a:cubicBezTo>
                  <a:pt x="44783" y="37131"/>
                  <a:pt x="33338" y="57150"/>
                  <a:pt x="33338" y="57150"/>
                </a:cubicBezTo>
                <a:cubicBezTo>
                  <a:pt x="31750" y="65087"/>
                  <a:pt x="28575" y="72867"/>
                  <a:pt x="28575" y="80962"/>
                </a:cubicBezTo>
                <a:cubicBezTo>
                  <a:pt x="28575" y="152709"/>
                  <a:pt x="34759" y="123746"/>
                  <a:pt x="119063" y="119062"/>
                </a:cubicBezTo>
                <a:cubicBezTo>
                  <a:pt x="125413" y="117475"/>
                  <a:pt x="131844" y="116181"/>
                  <a:pt x="138113" y="114300"/>
                </a:cubicBezTo>
                <a:cubicBezTo>
                  <a:pt x="138180" y="114280"/>
                  <a:pt x="173798" y="102404"/>
                  <a:pt x="180975" y="100012"/>
                </a:cubicBezTo>
                <a:lnTo>
                  <a:pt x="195263" y="95250"/>
                </a:lnTo>
                <a:lnTo>
                  <a:pt x="209550" y="90487"/>
                </a:lnTo>
                <a:cubicBezTo>
                  <a:pt x="228600" y="93662"/>
                  <a:pt x="254635" y="84931"/>
                  <a:pt x="266700" y="100012"/>
                </a:cubicBezTo>
                <a:cubicBezTo>
                  <a:pt x="275570" y="111100"/>
                  <a:pt x="254000" y="125412"/>
                  <a:pt x="247650" y="138112"/>
                </a:cubicBezTo>
                <a:cubicBezTo>
                  <a:pt x="221545" y="190322"/>
                  <a:pt x="256017" y="126398"/>
                  <a:pt x="223838" y="171450"/>
                </a:cubicBezTo>
                <a:cubicBezTo>
                  <a:pt x="207323" y="194572"/>
                  <a:pt x="219914" y="184060"/>
                  <a:pt x="209550" y="204787"/>
                </a:cubicBezTo>
                <a:cubicBezTo>
                  <a:pt x="206990" y="209907"/>
                  <a:pt x="203828" y="214797"/>
                  <a:pt x="200025" y="219075"/>
                </a:cubicBezTo>
                <a:cubicBezTo>
                  <a:pt x="191076" y="229143"/>
                  <a:pt x="180975" y="238125"/>
                  <a:pt x="171450" y="247650"/>
                </a:cubicBezTo>
                <a:lnTo>
                  <a:pt x="157163" y="261937"/>
                </a:lnTo>
                <a:cubicBezTo>
                  <a:pt x="148780" y="287085"/>
                  <a:pt x="155185" y="272049"/>
                  <a:pt x="133350" y="304800"/>
                </a:cubicBezTo>
                <a:lnTo>
                  <a:pt x="123825" y="319087"/>
                </a:lnTo>
                <a:cubicBezTo>
                  <a:pt x="122238" y="323850"/>
                  <a:pt x="114573" y="331130"/>
                  <a:pt x="119063" y="333375"/>
                </a:cubicBezTo>
                <a:cubicBezTo>
                  <a:pt x="127357" y="337522"/>
                  <a:pt x="155351" y="323196"/>
                  <a:pt x="161925" y="319087"/>
                </a:cubicBezTo>
                <a:cubicBezTo>
                  <a:pt x="176892" y="309733"/>
                  <a:pt x="193467" y="292183"/>
                  <a:pt x="209550" y="285750"/>
                </a:cubicBezTo>
                <a:cubicBezTo>
                  <a:pt x="217488" y="282575"/>
                  <a:pt x="225551" y="279697"/>
                  <a:pt x="233363" y="276225"/>
                </a:cubicBezTo>
                <a:cubicBezTo>
                  <a:pt x="239851" y="273342"/>
                  <a:pt x="245766" y="269193"/>
                  <a:pt x="252413" y="266700"/>
                </a:cubicBezTo>
                <a:cubicBezTo>
                  <a:pt x="258542" y="264402"/>
                  <a:pt x="265113" y="263525"/>
                  <a:pt x="271463" y="261937"/>
                </a:cubicBezTo>
                <a:cubicBezTo>
                  <a:pt x="276225" y="258762"/>
                  <a:pt x="280631" y="254972"/>
                  <a:pt x="285750" y="252412"/>
                </a:cubicBezTo>
                <a:cubicBezTo>
                  <a:pt x="303684" y="243445"/>
                  <a:pt x="310423" y="242672"/>
                  <a:pt x="328613" y="238125"/>
                </a:cubicBezTo>
                <a:cubicBezTo>
                  <a:pt x="330200" y="242887"/>
                  <a:pt x="333375" y="247392"/>
                  <a:pt x="333375" y="252412"/>
                </a:cubicBezTo>
                <a:cubicBezTo>
                  <a:pt x="333375" y="261359"/>
                  <a:pt x="322824" y="299196"/>
                  <a:pt x="319088" y="304800"/>
                </a:cubicBezTo>
                <a:cubicBezTo>
                  <a:pt x="315913" y="309562"/>
                  <a:pt x="312123" y="313968"/>
                  <a:pt x="309563" y="319087"/>
                </a:cubicBezTo>
                <a:cubicBezTo>
                  <a:pt x="307318" y="323577"/>
                  <a:pt x="307238" y="328986"/>
                  <a:pt x="304800" y="333375"/>
                </a:cubicBezTo>
                <a:cubicBezTo>
                  <a:pt x="299241" y="343382"/>
                  <a:pt x="285750" y="361950"/>
                  <a:pt x="285750" y="361950"/>
                </a:cubicBezTo>
                <a:cubicBezTo>
                  <a:pt x="273715" y="398055"/>
                  <a:pt x="282249" y="382493"/>
                  <a:pt x="261938" y="409575"/>
                </a:cubicBezTo>
                <a:cubicBezTo>
                  <a:pt x="260350" y="414337"/>
                  <a:pt x="259960" y="419685"/>
                  <a:pt x="257175" y="423862"/>
                </a:cubicBezTo>
                <a:cubicBezTo>
                  <a:pt x="253439" y="429466"/>
                  <a:pt x="247200" y="432976"/>
                  <a:pt x="242888" y="438150"/>
                </a:cubicBezTo>
                <a:cubicBezTo>
                  <a:pt x="239224" y="442547"/>
                  <a:pt x="237027" y="448040"/>
                  <a:pt x="233363" y="452437"/>
                </a:cubicBezTo>
                <a:cubicBezTo>
                  <a:pt x="229051" y="457611"/>
                  <a:pt x="223210" y="461408"/>
                  <a:pt x="219075" y="466725"/>
                </a:cubicBezTo>
                <a:cubicBezTo>
                  <a:pt x="212047" y="475761"/>
                  <a:pt x="200025" y="495300"/>
                  <a:pt x="200025" y="495300"/>
                </a:cubicBezTo>
                <a:cubicBezTo>
                  <a:pt x="198438" y="500062"/>
                  <a:pt x="190602" y="507723"/>
                  <a:pt x="195263" y="509587"/>
                </a:cubicBezTo>
                <a:cubicBezTo>
                  <a:pt x="204229" y="513173"/>
                  <a:pt x="214337" y="506552"/>
                  <a:pt x="223838" y="504825"/>
                </a:cubicBezTo>
                <a:cubicBezTo>
                  <a:pt x="245993" y="500797"/>
                  <a:pt x="246327" y="500393"/>
                  <a:pt x="266700" y="495300"/>
                </a:cubicBezTo>
                <a:cubicBezTo>
                  <a:pt x="271463" y="492125"/>
                  <a:pt x="275629" y="487785"/>
                  <a:pt x="280988" y="485775"/>
                </a:cubicBezTo>
                <a:cubicBezTo>
                  <a:pt x="288567" y="482933"/>
                  <a:pt x="296898" y="482768"/>
                  <a:pt x="304800" y="481012"/>
                </a:cubicBezTo>
                <a:cubicBezTo>
                  <a:pt x="311190" y="479592"/>
                  <a:pt x="317500" y="477837"/>
                  <a:pt x="323850" y="476250"/>
                </a:cubicBezTo>
                <a:cubicBezTo>
                  <a:pt x="330200" y="473075"/>
                  <a:pt x="336253" y="469218"/>
                  <a:pt x="342900" y="466725"/>
                </a:cubicBezTo>
                <a:cubicBezTo>
                  <a:pt x="349029" y="464427"/>
                  <a:pt x="355656" y="463760"/>
                  <a:pt x="361950" y="461962"/>
                </a:cubicBezTo>
                <a:cubicBezTo>
                  <a:pt x="395194" y="452464"/>
                  <a:pt x="352695" y="460564"/>
                  <a:pt x="409575" y="452437"/>
                </a:cubicBezTo>
                <a:cubicBezTo>
                  <a:pt x="417513" y="449262"/>
                  <a:pt x="425278" y="445615"/>
                  <a:pt x="433388" y="442912"/>
                </a:cubicBezTo>
                <a:cubicBezTo>
                  <a:pt x="439598" y="440842"/>
                  <a:pt x="446422" y="440728"/>
                  <a:pt x="452438" y="438150"/>
                </a:cubicBezTo>
                <a:cubicBezTo>
                  <a:pt x="457699" y="435895"/>
                  <a:pt x="461495" y="430950"/>
                  <a:pt x="466725" y="428625"/>
                </a:cubicBezTo>
                <a:cubicBezTo>
                  <a:pt x="475900" y="424547"/>
                  <a:pt x="485775" y="422275"/>
                  <a:pt x="495300" y="419100"/>
                </a:cubicBezTo>
                <a:cubicBezTo>
                  <a:pt x="495310" y="419097"/>
                  <a:pt x="523864" y="409578"/>
                  <a:pt x="523875" y="409575"/>
                </a:cubicBezTo>
                <a:cubicBezTo>
                  <a:pt x="552670" y="402376"/>
                  <a:pt x="536709" y="406883"/>
                  <a:pt x="571500" y="395287"/>
                </a:cubicBezTo>
                <a:lnTo>
                  <a:pt x="585788" y="390525"/>
                </a:lnTo>
                <a:cubicBezTo>
                  <a:pt x="568627" y="407686"/>
                  <a:pt x="563476" y="414239"/>
                  <a:pt x="542925" y="428625"/>
                </a:cubicBezTo>
                <a:cubicBezTo>
                  <a:pt x="535342" y="433933"/>
                  <a:pt x="526696" y="437604"/>
                  <a:pt x="519113" y="442912"/>
                </a:cubicBezTo>
                <a:cubicBezTo>
                  <a:pt x="510785" y="448741"/>
                  <a:pt x="503521" y="455983"/>
                  <a:pt x="495300" y="461962"/>
                </a:cubicBezTo>
                <a:cubicBezTo>
                  <a:pt x="486042" y="468695"/>
                  <a:pt x="475883" y="474143"/>
                  <a:pt x="466725" y="481012"/>
                </a:cubicBezTo>
                <a:cubicBezTo>
                  <a:pt x="456806" y="488451"/>
                  <a:pt x="448069" y="497386"/>
                  <a:pt x="438150" y="504825"/>
                </a:cubicBezTo>
                <a:cubicBezTo>
                  <a:pt x="393693" y="538168"/>
                  <a:pt x="426345" y="510955"/>
                  <a:pt x="381000" y="538162"/>
                </a:cubicBezTo>
                <a:cubicBezTo>
                  <a:pt x="374194" y="542246"/>
                  <a:pt x="368889" y="548595"/>
                  <a:pt x="361950" y="552450"/>
                </a:cubicBezTo>
                <a:cubicBezTo>
                  <a:pt x="354477" y="556602"/>
                  <a:pt x="345611" y="557823"/>
                  <a:pt x="338138" y="561975"/>
                </a:cubicBezTo>
                <a:cubicBezTo>
                  <a:pt x="331199" y="565830"/>
                  <a:pt x="326187" y="572712"/>
                  <a:pt x="319088" y="576262"/>
                </a:cubicBezTo>
                <a:cubicBezTo>
                  <a:pt x="310108" y="580752"/>
                  <a:pt x="300038" y="582612"/>
                  <a:pt x="290513" y="585787"/>
                </a:cubicBezTo>
                <a:lnTo>
                  <a:pt x="276225" y="590550"/>
                </a:lnTo>
                <a:cubicBezTo>
                  <a:pt x="242629" y="624146"/>
                  <a:pt x="285028" y="585499"/>
                  <a:pt x="238125" y="614362"/>
                </a:cubicBezTo>
                <a:cubicBezTo>
                  <a:pt x="224605" y="622682"/>
                  <a:pt x="213234" y="634131"/>
                  <a:pt x="200025" y="642937"/>
                </a:cubicBezTo>
                <a:cubicBezTo>
                  <a:pt x="195263" y="646112"/>
                  <a:pt x="180619" y="649902"/>
                  <a:pt x="185738" y="652462"/>
                </a:cubicBezTo>
                <a:cubicBezTo>
                  <a:pt x="192978" y="656082"/>
                  <a:pt x="201613" y="649287"/>
                  <a:pt x="209550" y="647700"/>
                </a:cubicBezTo>
                <a:cubicBezTo>
                  <a:pt x="217488" y="644525"/>
                  <a:pt x="225551" y="641647"/>
                  <a:pt x="233363" y="638175"/>
                </a:cubicBezTo>
                <a:cubicBezTo>
                  <a:pt x="239851" y="635292"/>
                  <a:pt x="245678" y="630895"/>
                  <a:pt x="252413" y="628650"/>
                </a:cubicBezTo>
                <a:cubicBezTo>
                  <a:pt x="260092" y="626090"/>
                  <a:pt x="268323" y="625643"/>
                  <a:pt x="276225" y="623887"/>
                </a:cubicBezTo>
                <a:cubicBezTo>
                  <a:pt x="282615" y="622467"/>
                  <a:pt x="288842" y="620331"/>
                  <a:pt x="295275" y="619125"/>
                </a:cubicBezTo>
                <a:cubicBezTo>
                  <a:pt x="314257" y="615566"/>
                  <a:pt x="352425" y="609600"/>
                  <a:pt x="352425" y="609600"/>
                </a:cubicBezTo>
                <a:cubicBezTo>
                  <a:pt x="357188" y="608012"/>
                  <a:pt x="361843" y="606055"/>
                  <a:pt x="366713" y="604837"/>
                </a:cubicBezTo>
                <a:cubicBezTo>
                  <a:pt x="382382" y="600920"/>
                  <a:pt x="403551" y="598139"/>
                  <a:pt x="419100" y="595312"/>
                </a:cubicBezTo>
                <a:cubicBezTo>
                  <a:pt x="427064" y="593864"/>
                  <a:pt x="434975" y="592137"/>
                  <a:pt x="442913" y="590550"/>
                </a:cubicBezTo>
                <a:cubicBezTo>
                  <a:pt x="449263" y="587375"/>
                  <a:pt x="455316" y="583518"/>
                  <a:pt x="461963" y="581025"/>
                </a:cubicBezTo>
                <a:cubicBezTo>
                  <a:pt x="468092" y="578727"/>
                  <a:pt x="474613" y="577634"/>
                  <a:pt x="481013" y="576262"/>
                </a:cubicBezTo>
                <a:cubicBezTo>
                  <a:pt x="488576" y="574641"/>
                  <a:pt x="542212" y="563554"/>
                  <a:pt x="557213" y="561975"/>
                </a:cubicBezTo>
                <a:cubicBezTo>
                  <a:pt x="577798" y="559808"/>
                  <a:pt x="598488" y="558800"/>
                  <a:pt x="619125" y="557212"/>
                </a:cubicBezTo>
                <a:cubicBezTo>
                  <a:pt x="672817" y="546475"/>
                  <a:pt x="607399" y="558678"/>
                  <a:pt x="695325" y="547687"/>
                </a:cubicBezTo>
                <a:cubicBezTo>
                  <a:pt x="704065" y="546595"/>
                  <a:pt x="728663" y="540883"/>
                  <a:pt x="738188" y="538162"/>
                </a:cubicBezTo>
                <a:cubicBezTo>
                  <a:pt x="750039" y="534776"/>
                  <a:pt x="758878" y="530125"/>
                  <a:pt x="771525" y="528637"/>
                </a:cubicBezTo>
                <a:cubicBezTo>
                  <a:pt x="792082" y="526219"/>
                  <a:pt x="812800" y="525462"/>
                  <a:pt x="833438" y="523875"/>
                </a:cubicBezTo>
                <a:cubicBezTo>
                  <a:pt x="838200" y="522287"/>
                  <a:pt x="847725" y="514092"/>
                  <a:pt x="847725" y="519112"/>
                </a:cubicBezTo>
                <a:cubicBezTo>
                  <a:pt x="847725" y="536836"/>
                  <a:pt x="812796" y="547822"/>
                  <a:pt x="804863" y="552450"/>
                </a:cubicBezTo>
                <a:cubicBezTo>
                  <a:pt x="794975" y="558218"/>
                  <a:pt x="785946" y="565354"/>
                  <a:pt x="776288" y="571500"/>
                </a:cubicBezTo>
                <a:cubicBezTo>
                  <a:pt x="768478" y="576470"/>
                  <a:pt x="760177" y="580652"/>
                  <a:pt x="752475" y="585787"/>
                </a:cubicBezTo>
                <a:cubicBezTo>
                  <a:pt x="745870" y="590190"/>
                  <a:pt x="740525" y="596525"/>
                  <a:pt x="733425" y="600075"/>
                </a:cubicBezTo>
                <a:cubicBezTo>
                  <a:pt x="727571" y="603002"/>
                  <a:pt x="720725" y="603250"/>
                  <a:pt x="714375" y="604837"/>
                </a:cubicBezTo>
                <a:cubicBezTo>
                  <a:pt x="685755" y="633459"/>
                  <a:pt x="716862" y="606102"/>
                  <a:pt x="676275" y="628650"/>
                </a:cubicBezTo>
                <a:cubicBezTo>
                  <a:pt x="656868" y="639432"/>
                  <a:pt x="660785" y="643538"/>
                  <a:pt x="642938" y="652462"/>
                </a:cubicBezTo>
                <a:cubicBezTo>
                  <a:pt x="638448" y="654707"/>
                  <a:pt x="633264" y="655247"/>
                  <a:pt x="628650" y="657225"/>
                </a:cubicBezTo>
                <a:cubicBezTo>
                  <a:pt x="622125" y="660022"/>
                  <a:pt x="616126" y="663953"/>
                  <a:pt x="609600" y="666750"/>
                </a:cubicBezTo>
                <a:cubicBezTo>
                  <a:pt x="577286" y="680598"/>
                  <a:pt x="616665" y="657571"/>
                  <a:pt x="571500" y="685800"/>
                </a:cubicBezTo>
                <a:cubicBezTo>
                  <a:pt x="531706" y="710672"/>
                  <a:pt x="592732" y="676364"/>
                  <a:pt x="528638" y="704850"/>
                </a:cubicBezTo>
                <a:cubicBezTo>
                  <a:pt x="523407" y="707175"/>
                  <a:pt x="519470" y="711815"/>
                  <a:pt x="514350" y="714375"/>
                </a:cubicBezTo>
                <a:cubicBezTo>
                  <a:pt x="509860" y="716620"/>
                  <a:pt x="495043" y="719137"/>
                  <a:pt x="500063" y="719137"/>
                </a:cubicBezTo>
                <a:cubicBezTo>
                  <a:pt x="530267" y="719137"/>
                  <a:pt x="560388" y="715962"/>
                  <a:pt x="590550" y="714375"/>
                </a:cubicBezTo>
                <a:cubicBezTo>
                  <a:pt x="596900" y="712787"/>
                  <a:pt x="603160" y="710783"/>
                  <a:pt x="609600" y="709612"/>
                </a:cubicBezTo>
                <a:cubicBezTo>
                  <a:pt x="635882" y="704833"/>
                  <a:pt x="665220" y="703774"/>
                  <a:pt x="690563" y="695325"/>
                </a:cubicBezTo>
                <a:cubicBezTo>
                  <a:pt x="704216" y="690773"/>
                  <a:pt x="713332" y="687078"/>
                  <a:pt x="728663" y="685800"/>
                </a:cubicBezTo>
                <a:cubicBezTo>
                  <a:pt x="758763" y="683292"/>
                  <a:pt x="788988" y="682625"/>
                  <a:pt x="819150" y="681037"/>
                </a:cubicBezTo>
                <a:cubicBezTo>
                  <a:pt x="823913" y="679450"/>
                  <a:pt x="828515" y="677260"/>
                  <a:pt x="833438" y="676275"/>
                </a:cubicBezTo>
                <a:cubicBezTo>
                  <a:pt x="884197" y="666123"/>
                  <a:pt x="924434" y="671512"/>
                  <a:pt x="981075" y="671512"/>
                </a:cubicBezTo>
              </a:path>
            </a:pathLst>
          </a:cu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Freeform 9"/>
          <p:cNvSpPr/>
          <p:nvPr/>
        </p:nvSpPr>
        <p:spPr>
          <a:xfrm>
            <a:off x="7539038" y="2447925"/>
            <a:ext cx="1130069" cy="735694"/>
          </a:xfrm>
          <a:custGeom>
            <a:avLst/>
            <a:gdLst>
              <a:gd name="connsiteX0" fmla="*/ 1004887 w 1130069"/>
              <a:gd name="connsiteY0" fmla="*/ 0 h 735694"/>
              <a:gd name="connsiteX1" fmla="*/ 1062037 w 1130069"/>
              <a:gd name="connsiteY1" fmla="*/ 14288 h 735694"/>
              <a:gd name="connsiteX2" fmla="*/ 1076325 w 1130069"/>
              <a:gd name="connsiteY2" fmla="*/ 19050 h 735694"/>
              <a:gd name="connsiteX3" fmla="*/ 1090612 w 1130069"/>
              <a:gd name="connsiteY3" fmla="*/ 28575 h 735694"/>
              <a:gd name="connsiteX4" fmla="*/ 1100137 w 1130069"/>
              <a:gd name="connsiteY4" fmla="*/ 57150 h 735694"/>
              <a:gd name="connsiteX5" fmla="*/ 1114425 w 1130069"/>
              <a:gd name="connsiteY5" fmla="*/ 66675 h 735694"/>
              <a:gd name="connsiteX6" fmla="*/ 942975 w 1130069"/>
              <a:gd name="connsiteY6" fmla="*/ 85725 h 735694"/>
              <a:gd name="connsiteX7" fmla="*/ 947737 w 1130069"/>
              <a:gd name="connsiteY7" fmla="*/ 119063 h 735694"/>
              <a:gd name="connsiteX8" fmla="*/ 952500 w 1130069"/>
              <a:gd name="connsiteY8" fmla="*/ 133350 h 735694"/>
              <a:gd name="connsiteX9" fmla="*/ 971550 w 1130069"/>
              <a:gd name="connsiteY9" fmla="*/ 166688 h 735694"/>
              <a:gd name="connsiteX10" fmla="*/ 976312 w 1130069"/>
              <a:gd name="connsiteY10" fmla="*/ 185738 h 735694"/>
              <a:gd name="connsiteX11" fmla="*/ 1014412 w 1130069"/>
              <a:gd name="connsiteY11" fmla="*/ 219075 h 735694"/>
              <a:gd name="connsiteX12" fmla="*/ 1033462 w 1130069"/>
              <a:gd name="connsiteY12" fmla="*/ 228600 h 735694"/>
              <a:gd name="connsiteX13" fmla="*/ 1047750 w 1130069"/>
              <a:gd name="connsiteY13" fmla="*/ 233363 h 735694"/>
              <a:gd name="connsiteX14" fmla="*/ 1062037 w 1130069"/>
              <a:gd name="connsiteY14" fmla="*/ 242888 h 735694"/>
              <a:gd name="connsiteX15" fmla="*/ 1090612 w 1130069"/>
              <a:gd name="connsiteY15" fmla="*/ 252413 h 735694"/>
              <a:gd name="connsiteX16" fmla="*/ 1085850 w 1130069"/>
              <a:gd name="connsiteY16" fmla="*/ 290513 h 735694"/>
              <a:gd name="connsiteX17" fmla="*/ 1042987 w 1130069"/>
              <a:gd name="connsiteY17" fmla="*/ 280988 h 735694"/>
              <a:gd name="connsiteX18" fmla="*/ 1023937 w 1130069"/>
              <a:gd name="connsiteY18" fmla="*/ 276225 h 735694"/>
              <a:gd name="connsiteX19" fmla="*/ 995362 w 1130069"/>
              <a:gd name="connsiteY19" fmla="*/ 266700 h 735694"/>
              <a:gd name="connsiteX20" fmla="*/ 909637 w 1130069"/>
              <a:gd name="connsiteY20" fmla="*/ 257175 h 735694"/>
              <a:gd name="connsiteX21" fmla="*/ 871537 w 1130069"/>
              <a:gd name="connsiteY21" fmla="*/ 261938 h 735694"/>
              <a:gd name="connsiteX22" fmla="*/ 876300 w 1130069"/>
              <a:gd name="connsiteY22" fmla="*/ 280988 h 735694"/>
              <a:gd name="connsiteX23" fmla="*/ 885825 w 1130069"/>
              <a:gd name="connsiteY23" fmla="*/ 309563 h 735694"/>
              <a:gd name="connsiteX24" fmla="*/ 895350 w 1130069"/>
              <a:gd name="connsiteY24" fmla="*/ 323850 h 735694"/>
              <a:gd name="connsiteX25" fmla="*/ 904875 w 1130069"/>
              <a:gd name="connsiteY25" fmla="*/ 342900 h 735694"/>
              <a:gd name="connsiteX26" fmla="*/ 919162 w 1130069"/>
              <a:gd name="connsiteY26" fmla="*/ 357188 h 735694"/>
              <a:gd name="connsiteX27" fmla="*/ 928687 w 1130069"/>
              <a:gd name="connsiteY27" fmla="*/ 371475 h 735694"/>
              <a:gd name="connsiteX28" fmla="*/ 942975 w 1130069"/>
              <a:gd name="connsiteY28" fmla="*/ 381000 h 735694"/>
              <a:gd name="connsiteX29" fmla="*/ 957262 w 1130069"/>
              <a:gd name="connsiteY29" fmla="*/ 395288 h 735694"/>
              <a:gd name="connsiteX30" fmla="*/ 962025 w 1130069"/>
              <a:gd name="connsiteY30" fmla="*/ 414338 h 735694"/>
              <a:gd name="connsiteX31" fmla="*/ 971550 w 1130069"/>
              <a:gd name="connsiteY31" fmla="*/ 461963 h 735694"/>
              <a:gd name="connsiteX32" fmla="*/ 966787 w 1130069"/>
              <a:gd name="connsiteY32" fmla="*/ 476250 h 735694"/>
              <a:gd name="connsiteX33" fmla="*/ 933450 w 1130069"/>
              <a:gd name="connsiteY33" fmla="*/ 466725 h 735694"/>
              <a:gd name="connsiteX34" fmla="*/ 914400 w 1130069"/>
              <a:gd name="connsiteY34" fmla="*/ 457200 h 735694"/>
              <a:gd name="connsiteX35" fmla="*/ 900112 w 1130069"/>
              <a:gd name="connsiteY35" fmla="*/ 452438 h 735694"/>
              <a:gd name="connsiteX36" fmla="*/ 871537 w 1130069"/>
              <a:gd name="connsiteY36" fmla="*/ 433388 h 735694"/>
              <a:gd name="connsiteX37" fmla="*/ 852487 w 1130069"/>
              <a:gd name="connsiteY37" fmla="*/ 423863 h 735694"/>
              <a:gd name="connsiteX38" fmla="*/ 833437 w 1130069"/>
              <a:gd name="connsiteY38" fmla="*/ 409575 h 735694"/>
              <a:gd name="connsiteX39" fmla="*/ 809625 w 1130069"/>
              <a:gd name="connsiteY39" fmla="*/ 395288 h 735694"/>
              <a:gd name="connsiteX40" fmla="*/ 795337 w 1130069"/>
              <a:gd name="connsiteY40" fmla="*/ 381000 h 735694"/>
              <a:gd name="connsiteX41" fmla="*/ 752475 w 1130069"/>
              <a:gd name="connsiteY41" fmla="*/ 357188 h 735694"/>
              <a:gd name="connsiteX42" fmla="*/ 733425 w 1130069"/>
              <a:gd name="connsiteY42" fmla="*/ 338138 h 735694"/>
              <a:gd name="connsiteX43" fmla="*/ 704850 w 1130069"/>
              <a:gd name="connsiteY43" fmla="*/ 328613 h 735694"/>
              <a:gd name="connsiteX44" fmla="*/ 666750 w 1130069"/>
              <a:gd name="connsiteY44" fmla="*/ 319088 h 735694"/>
              <a:gd name="connsiteX45" fmla="*/ 623887 w 1130069"/>
              <a:gd name="connsiteY45" fmla="*/ 300038 h 735694"/>
              <a:gd name="connsiteX46" fmla="*/ 600075 w 1130069"/>
              <a:gd name="connsiteY46" fmla="*/ 295275 h 735694"/>
              <a:gd name="connsiteX47" fmla="*/ 557212 w 1130069"/>
              <a:gd name="connsiteY47" fmla="*/ 285750 h 735694"/>
              <a:gd name="connsiteX48" fmla="*/ 523875 w 1130069"/>
              <a:gd name="connsiteY48" fmla="*/ 290513 h 735694"/>
              <a:gd name="connsiteX49" fmla="*/ 528637 w 1130069"/>
              <a:gd name="connsiteY49" fmla="*/ 314325 h 735694"/>
              <a:gd name="connsiteX50" fmla="*/ 538162 w 1130069"/>
              <a:gd name="connsiteY50" fmla="*/ 333375 h 735694"/>
              <a:gd name="connsiteX51" fmla="*/ 600075 w 1130069"/>
              <a:gd name="connsiteY51" fmla="*/ 385763 h 735694"/>
              <a:gd name="connsiteX52" fmla="*/ 633412 w 1130069"/>
              <a:gd name="connsiteY52" fmla="*/ 414338 h 735694"/>
              <a:gd name="connsiteX53" fmla="*/ 652462 w 1130069"/>
              <a:gd name="connsiteY53" fmla="*/ 433388 h 735694"/>
              <a:gd name="connsiteX54" fmla="*/ 700087 w 1130069"/>
              <a:gd name="connsiteY54" fmla="*/ 466725 h 735694"/>
              <a:gd name="connsiteX55" fmla="*/ 714375 w 1130069"/>
              <a:gd name="connsiteY55" fmla="*/ 485775 h 735694"/>
              <a:gd name="connsiteX56" fmla="*/ 728662 w 1130069"/>
              <a:gd name="connsiteY56" fmla="*/ 490538 h 735694"/>
              <a:gd name="connsiteX57" fmla="*/ 757237 w 1130069"/>
              <a:gd name="connsiteY57" fmla="*/ 514350 h 735694"/>
              <a:gd name="connsiteX58" fmla="*/ 776287 w 1130069"/>
              <a:gd name="connsiteY58" fmla="*/ 523875 h 735694"/>
              <a:gd name="connsiteX59" fmla="*/ 814387 w 1130069"/>
              <a:gd name="connsiteY59" fmla="*/ 552450 h 735694"/>
              <a:gd name="connsiteX60" fmla="*/ 838200 w 1130069"/>
              <a:gd name="connsiteY60" fmla="*/ 566738 h 735694"/>
              <a:gd name="connsiteX61" fmla="*/ 862012 w 1130069"/>
              <a:gd name="connsiteY61" fmla="*/ 595313 h 735694"/>
              <a:gd name="connsiteX62" fmla="*/ 862012 w 1130069"/>
              <a:gd name="connsiteY62" fmla="*/ 657225 h 735694"/>
              <a:gd name="connsiteX63" fmla="*/ 814387 w 1130069"/>
              <a:gd name="connsiteY63" fmla="*/ 652463 h 735694"/>
              <a:gd name="connsiteX64" fmla="*/ 785812 w 1130069"/>
              <a:gd name="connsiteY64" fmla="*/ 642938 h 735694"/>
              <a:gd name="connsiteX65" fmla="*/ 771525 w 1130069"/>
              <a:gd name="connsiteY65" fmla="*/ 633413 h 735694"/>
              <a:gd name="connsiteX66" fmla="*/ 752475 w 1130069"/>
              <a:gd name="connsiteY66" fmla="*/ 623888 h 735694"/>
              <a:gd name="connsiteX67" fmla="*/ 728662 w 1130069"/>
              <a:gd name="connsiteY67" fmla="*/ 609600 h 735694"/>
              <a:gd name="connsiteX68" fmla="*/ 666750 w 1130069"/>
              <a:gd name="connsiteY68" fmla="*/ 581025 h 735694"/>
              <a:gd name="connsiteX69" fmla="*/ 647700 w 1130069"/>
              <a:gd name="connsiteY69" fmla="*/ 566738 h 735694"/>
              <a:gd name="connsiteX70" fmla="*/ 633412 w 1130069"/>
              <a:gd name="connsiteY70" fmla="*/ 561975 h 735694"/>
              <a:gd name="connsiteX71" fmla="*/ 604837 w 1130069"/>
              <a:gd name="connsiteY71" fmla="*/ 538163 h 735694"/>
              <a:gd name="connsiteX72" fmla="*/ 576262 w 1130069"/>
              <a:gd name="connsiteY72" fmla="*/ 519113 h 735694"/>
              <a:gd name="connsiteX73" fmla="*/ 561975 w 1130069"/>
              <a:gd name="connsiteY73" fmla="*/ 509588 h 735694"/>
              <a:gd name="connsiteX74" fmla="*/ 542925 w 1130069"/>
              <a:gd name="connsiteY74" fmla="*/ 504825 h 735694"/>
              <a:gd name="connsiteX75" fmla="*/ 500062 w 1130069"/>
              <a:gd name="connsiteY75" fmla="*/ 485775 h 735694"/>
              <a:gd name="connsiteX76" fmla="*/ 485775 w 1130069"/>
              <a:gd name="connsiteY76" fmla="*/ 481013 h 735694"/>
              <a:gd name="connsiteX77" fmla="*/ 471487 w 1130069"/>
              <a:gd name="connsiteY77" fmla="*/ 476250 h 735694"/>
              <a:gd name="connsiteX78" fmla="*/ 457200 w 1130069"/>
              <a:gd name="connsiteY78" fmla="*/ 542925 h 735694"/>
              <a:gd name="connsiteX79" fmla="*/ 481012 w 1130069"/>
              <a:gd name="connsiteY79" fmla="*/ 557213 h 735694"/>
              <a:gd name="connsiteX80" fmla="*/ 523875 w 1130069"/>
              <a:gd name="connsiteY80" fmla="*/ 576263 h 735694"/>
              <a:gd name="connsiteX81" fmla="*/ 542925 w 1130069"/>
              <a:gd name="connsiteY81" fmla="*/ 585788 h 735694"/>
              <a:gd name="connsiteX82" fmla="*/ 590550 w 1130069"/>
              <a:gd name="connsiteY82" fmla="*/ 604838 h 735694"/>
              <a:gd name="connsiteX83" fmla="*/ 628650 w 1130069"/>
              <a:gd name="connsiteY83" fmla="*/ 623888 h 735694"/>
              <a:gd name="connsiteX84" fmla="*/ 671512 w 1130069"/>
              <a:gd name="connsiteY84" fmla="*/ 638175 h 735694"/>
              <a:gd name="connsiteX85" fmla="*/ 681037 w 1130069"/>
              <a:gd name="connsiteY85" fmla="*/ 652463 h 735694"/>
              <a:gd name="connsiteX86" fmla="*/ 690562 w 1130069"/>
              <a:gd name="connsiteY86" fmla="*/ 700088 h 735694"/>
              <a:gd name="connsiteX87" fmla="*/ 681037 w 1130069"/>
              <a:gd name="connsiteY87" fmla="*/ 728663 h 735694"/>
              <a:gd name="connsiteX88" fmla="*/ 609600 w 1130069"/>
              <a:gd name="connsiteY88" fmla="*/ 719138 h 735694"/>
              <a:gd name="connsiteX89" fmla="*/ 561975 w 1130069"/>
              <a:gd name="connsiteY89" fmla="*/ 714375 h 735694"/>
              <a:gd name="connsiteX90" fmla="*/ 509587 w 1130069"/>
              <a:gd name="connsiteY90" fmla="*/ 700088 h 735694"/>
              <a:gd name="connsiteX91" fmla="*/ 438150 w 1130069"/>
              <a:gd name="connsiteY91" fmla="*/ 685800 h 735694"/>
              <a:gd name="connsiteX92" fmla="*/ 400050 w 1130069"/>
              <a:gd name="connsiteY92" fmla="*/ 671513 h 735694"/>
              <a:gd name="connsiteX93" fmla="*/ 333375 w 1130069"/>
              <a:gd name="connsiteY93" fmla="*/ 647700 h 735694"/>
              <a:gd name="connsiteX94" fmla="*/ 309562 w 1130069"/>
              <a:gd name="connsiteY94" fmla="*/ 642938 h 735694"/>
              <a:gd name="connsiteX95" fmla="*/ 295275 w 1130069"/>
              <a:gd name="connsiteY95" fmla="*/ 638175 h 735694"/>
              <a:gd name="connsiteX96" fmla="*/ 271462 w 1130069"/>
              <a:gd name="connsiteY96" fmla="*/ 633413 h 735694"/>
              <a:gd name="connsiteX97" fmla="*/ 171450 w 1130069"/>
              <a:gd name="connsiteY97" fmla="*/ 638175 h 735694"/>
              <a:gd name="connsiteX98" fmla="*/ 176212 w 1130069"/>
              <a:gd name="connsiteY98" fmla="*/ 661988 h 735694"/>
              <a:gd name="connsiteX99" fmla="*/ 185737 w 1130069"/>
              <a:gd name="connsiteY99" fmla="*/ 676275 h 735694"/>
              <a:gd name="connsiteX100" fmla="*/ 200025 w 1130069"/>
              <a:gd name="connsiteY100" fmla="*/ 704850 h 735694"/>
              <a:gd name="connsiteX101" fmla="*/ 185737 w 1130069"/>
              <a:gd name="connsiteY101" fmla="*/ 709613 h 735694"/>
              <a:gd name="connsiteX102" fmla="*/ 57150 w 1130069"/>
              <a:gd name="connsiteY102" fmla="*/ 700088 h 735694"/>
              <a:gd name="connsiteX103" fmla="*/ 28575 w 1130069"/>
              <a:gd name="connsiteY103" fmla="*/ 690563 h 735694"/>
              <a:gd name="connsiteX104" fmla="*/ 14287 w 1130069"/>
              <a:gd name="connsiteY104" fmla="*/ 685800 h 735694"/>
              <a:gd name="connsiteX105" fmla="*/ 0 w 1130069"/>
              <a:gd name="connsiteY105" fmla="*/ 685800 h 73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1130069" h="735694">
                <a:moveTo>
                  <a:pt x="1004887" y="0"/>
                </a:moveTo>
                <a:cubicBezTo>
                  <a:pt x="1043369" y="6414"/>
                  <a:pt x="1024298" y="1709"/>
                  <a:pt x="1062037" y="14288"/>
                </a:cubicBezTo>
                <a:lnTo>
                  <a:pt x="1076325" y="19050"/>
                </a:lnTo>
                <a:cubicBezTo>
                  <a:pt x="1081087" y="22225"/>
                  <a:pt x="1087579" y="23721"/>
                  <a:pt x="1090612" y="28575"/>
                </a:cubicBezTo>
                <a:cubicBezTo>
                  <a:pt x="1095933" y="37089"/>
                  <a:pt x="1091783" y="51581"/>
                  <a:pt x="1100137" y="57150"/>
                </a:cubicBezTo>
                <a:lnTo>
                  <a:pt x="1114425" y="66675"/>
                </a:lnTo>
                <a:cubicBezTo>
                  <a:pt x="1159382" y="134114"/>
                  <a:pt x="1109014" y="49825"/>
                  <a:pt x="942975" y="85725"/>
                </a:cubicBezTo>
                <a:cubicBezTo>
                  <a:pt x="932003" y="88097"/>
                  <a:pt x="945536" y="108056"/>
                  <a:pt x="947737" y="119063"/>
                </a:cubicBezTo>
                <a:cubicBezTo>
                  <a:pt x="948722" y="123986"/>
                  <a:pt x="950522" y="128736"/>
                  <a:pt x="952500" y="133350"/>
                </a:cubicBezTo>
                <a:cubicBezTo>
                  <a:pt x="959752" y="150270"/>
                  <a:pt x="961984" y="152338"/>
                  <a:pt x="971550" y="166688"/>
                </a:cubicBezTo>
                <a:cubicBezTo>
                  <a:pt x="973137" y="173038"/>
                  <a:pt x="973734" y="179722"/>
                  <a:pt x="976312" y="185738"/>
                </a:cubicBezTo>
                <a:cubicBezTo>
                  <a:pt x="983455" y="202406"/>
                  <a:pt x="998539" y="211138"/>
                  <a:pt x="1014412" y="219075"/>
                </a:cubicBezTo>
                <a:cubicBezTo>
                  <a:pt x="1020762" y="222250"/>
                  <a:pt x="1026937" y="225803"/>
                  <a:pt x="1033462" y="228600"/>
                </a:cubicBezTo>
                <a:cubicBezTo>
                  <a:pt x="1038076" y="230578"/>
                  <a:pt x="1043260" y="231118"/>
                  <a:pt x="1047750" y="233363"/>
                </a:cubicBezTo>
                <a:cubicBezTo>
                  <a:pt x="1052869" y="235923"/>
                  <a:pt x="1056807" y="240563"/>
                  <a:pt x="1062037" y="242888"/>
                </a:cubicBezTo>
                <a:cubicBezTo>
                  <a:pt x="1071212" y="246966"/>
                  <a:pt x="1090612" y="252413"/>
                  <a:pt x="1090612" y="252413"/>
                </a:cubicBezTo>
                <a:cubicBezTo>
                  <a:pt x="1094257" y="263345"/>
                  <a:pt x="1103749" y="281564"/>
                  <a:pt x="1085850" y="290513"/>
                </a:cubicBezTo>
                <a:cubicBezTo>
                  <a:pt x="1078040" y="294418"/>
                  <a:pt x="1053066" y="283868"/>
                  <a:pt x="1042987" y="280988"/>
                </a:cubicBezTo>
                <a:cubicBezTo>
                  <a:pt x="1036693" y="279190"/>
                  <a:pt x="1030206" y="278106"/>
                  <a:pt x="1023937" y="276225"/>
                </a:cubicBezTo>
                <a:cubicBezTo>
                  <a:pt x="1014320" y="273340"/>
                  <a:pt x="1005266" y="268350"/>
                  <a:pt x="995362" y="266700"/>
                </a:cubicBezTo>
                <a:cubicBezTo>
                  <a:pt x="947931" y="258796"/>
                  <a:pt x="976410" y="262740"/>
                  <a:pt x="909637" y="257175"/>
                </a:cubicBezTo>
                <a:cubicBezTo>
                  <a:pt x="896937" y="258763"/>
                  <a:pt x="881952" y="254499"/>
                  <a:pt x="871537" y="261938"/>
                </a:cubicBezTo>
                <a:cubicBezTo>
                  <a:pt x="866211" y="265743"/>
                  <a:pt x="874419" y="274719"/>
                  <a:pt x="876300" y="280988"/>
                </a:cubicBezTo>
                <a:cubicBezTo>
                  <a:pt x="879185" y="290605"/>
                  <a:pt x="880256" y="301209"/>
                  <a:pt x="885825" y="309563"/>
                </a:cubicBezTo>
                <a:cubicBezTo>
                  <a:pt x="889000" y="314325"/>
                  <a:pt x="892510" y="318880"/>
                  <a:pt x="895350" y="323850"/>
                </a:cubicBezTo>
                <a:cubicBezTo>
                  <a:pt x="898872" y="330014"/>
                  <a:pt x="900749" y="337123"/>
                  <a:pt x="904875" y="342900"/>
                </a:cubicBezTo>
                <a:cubicBezTo>
                  <a:pt x="908790" y="348381"/>
                  <a:pt x="914850" y="352014"/>
                  <a:pt x="919162" y="357188"/>
                </a:cubicBezTo>
                <a:cubicBezTo>
                  <a:pt x="922826" y="361585"/>
                  <a:pt x="924640" y="367428"/>
                  <a:pt x="928687" y="371475"/>
                </a:cubicBezTo>
                <a:cubicBezTo>
                  <a:pt x="932735" y="375522"/>
                  <a:pt x="938578" y="377336"/>
                  <a:pt x="942975" y="381000"/>
                </a:cubicBezTo>
                <a:cubicBezTo>
                  <a:pt x="948149" y="385312"/>
                  <a:pt x="952500" y="390525"/>
                  <a:pt x="957262" y="395288"/>
                </a:cubicBezTo>
                <a:cubicBezTo>
                  <a:pt x="958850" y="401638"/>
                  <a:pt x="960653" y="407938"/>
                  <a:pt x="962025" y="414338"/>
                </a:cubicBezTo>
                <a:cubicBezTo>
                  <a:pt x="965417" y="430168"/>
                  <a:pt x="971550" y="461963"/>
                  <a:pt x="971550" y="461963"/>
                </a:cubicBezTo>
                <a:cubicBezTo>
                  <a:pt x="969962" y="466725"/>
                  <a:pt x="971768" y="475627"/>
                  <a:pt x="966787" y="476250"/>
                </a:cubicBezTo>
                <a:cubicBezTo>
                  <a:pt x="955319" y="477683"/>
                  <a:pt x="944311" y="470675"/>
                  <a:pt x="933450" y="466725"/>
                </a:cubicBezTo>
                <a:cubicBezTo>
                  <a:pt x="926778" y="464299"/>
                  <a:pt x="920926" y="459997"/>
                  <a:pt x="914400" y="457200"/>
                </a:cubicBezTo>
                <a:cubicBezTo>
                  <a:pt x="909786" y="455223"/>
                  <a:pt x="904875" y="454025"/>
                  <a:pt x="900112" y="452438"/>
                </a:cubicBezTo>
                <a:cubicBezTo>
                  <a:pt x="890587" y="446088"/>
                  <a:pt x="881776" y="438508"/>
                  <a:pt x="871537" y="433388"/>
                </a:cubicBezTo>
                <a:cubicBezTo>
                  <a:pt x="865187" y="430213"/>
                  <a:pt x="858507" y="427626"/>
                  <a:pt x="852487" y="423863"/>
                </a:cubicBezTo>
                <a:cubicBezTo>
                  <a:pt x="845756" y="419656"/>
                  <a:pt x="840041" y="413978"/>
                  <a:pt x="833437" y="409575"/>
                </a:cubicBezTo>
                <a:cubicBezTo>
                  <a:pt x="825735" y="404440"/>
                  <a:pt x="817030" y="400842"/>
                  <a:pt x="809625" y="395288"/>
                </a:cubicBezTo>
                <a:cubicBezTo>
                  <a:pt x="804237" y="391247"/>
                  <a:pt x="800818" y="384915"/>
                  <a:pt x="795337" y="381000"/>
                </a:cubicBezTo>
                <a:cubicBezTo>
                  <a:pt x="739981" y="341459"/>
                  <a:pt x="818917" y="408865"/>
                  <a:pt x="752475" y="357188"/>
                </a:cubicBezTo>
                <a:cubicBezTo>
                  <a:pt x="745386" y="351675"/>
                  <a:pt x="741126" y="342758"/>
                  <a:pt x="733425" y="338138"/>
                </a:cubicBezTo>
                <a:cubicBezTo>
                  <a:pt x="724816" y="332972"/>
                  <a:pt x="714590" y="331048"/>
                  <a:pt x="704850" y="328613"/>
                </a:cubicBezTo>
                <a:lnTo>
                  <a:pt x="666750" y="319088"/>
                </a:lnTo>
                <a:cubicBezTo>
                  <a:pt x="652676" y="312051"/>
                  <a:pt x="639091" y="304599"/>
                  <a:pt x="623887" y="300038"/>
                </a:cubicBezTo>
                <a:cubicBezTo>
                  <a:pt x="616134" y="297712"/>
                  <a:pt x="607928" y="297238"/>
                  <a:pt x="600075" y="295275"/>
                </a:cubicBezTo>
                <a:cubicBezTo>
                  <a:pt x="553185" y="283553"/>
                  <a:pt x="635827" y="298854"/>
                  <a:pt x="557212" y="285750"/>
                </a:cubicBezTo>
                <a:cubicBezTo>
                  <a:pt x="546100" y="287338"/>
                  <a:pt x="531812" y="282576"/>
                  <a:pt x="523875" y="290513"/>
                </a:cubicBezTo>
                <a:cubicBezTo>
                  <a:pt x="518151" y="296237"/>
                  <a:pt x="526077" y="306646"/>
                  <a:pt x="528637" y="314325"/>
                </a:cubicBezTo>
                <a:cubicBezTo>
                  <a:pt x="530882" y="321060"/>
                  <a:pt x="533902" y="327695"/>
                  <a:pt x="538162" y="333375"/>
                </a:cubicBezTo>
                <a:cubicBezTo>
                  <a:pt x="554684" y="355404"/>
                  <a:pt x="581017" y="366705"/>
                  <a:pt x="600075" y="385763"/>
                </a:cubicBezTo>
                <a:cubicBezTo>
                  <a:pt x="668693" y="454381"/>
                  <a:pt x="582640" y="370819"/>
                  <a:pt x="633412" y="414338"/>
                </a:cubicBezTo>
                <a:cubicBezTo>
                  <a:pt x="640230" y="420182"/>
                  <a:pt x="645450" y="427778"/>
                  <a:pt x="652462" y="433388"/>
                </a:cubicBezTo>
                <a:cubicBezTo>
                  <a:pt x="660237" y="439608"/>
                  <a:pt x="690880" y="457518"/>
                  <a:pt x="700087" y="466725"/>
                </a:cubicBezTo>
                <a:cubicBezTo>
                  <a:pt x="705700" y="472338"/>
                  <a:pt x="708277" y="480693"/>
                  <a:pt x="714375" y="485775"/>
                </a:cubicBezTo>
                <a:cubicBezTo>
                  <a:pt x="718231" y="488989"/>
                  <a:pt x="724172" y="488293"/>
                  <a:pt x="728662" y="490538"/>
                </a:cubicBezTo>
                <a:cubicBezTo>
                  <a:pt x="753863" y="503139"/>
                  <a:pt x="732655" y="496792"/>
                  <a:pt x="757237" y="514350"/>
                </a:cubicBezTo>
                <a:cubicBezTo>
                  <a:pt x="763014" y="518476"/>
                  <a:pt x="770380" y="519937"/>
                  <a:pt x="776287" y="523875"/>
                </a:cubicBezTo>
                <a:cubicBezTo>
                  <a:pt x="789496" y="532681"/>
                  <a:pt x="800774" y="544282"/>
                  <a:pt x="814387" y="552450"/>
                </a:cubicBezTo>
                <a:cubicBezTo>
                  <a:pt x="822325" y="557213"/>
                  <a:pt x="830795" y="561184"/>
                  <a:pt x="838200" y="566738"/>
                </a:cubicBezTo>
                <a:cubicBezTo>
                  <a:pt x="850423" y="575906"/>
                  <a:pt x="853945" y="583212"/>
                  <a:pt x="862012" y="595313"/>
                </a:cubicBezTo>
                <a:cubicBezTo>
                  <a:pt x="862426" y="598210"/>
                  <a:pt x="873537" y="651986"/>
                  <a:pt x="862012" y="657225"/>
                </a:cubicBezTo>
                <a:cubicBezTo>
                  <a:pt x="847488" y="663827"/>
                  <a:pt x="830262" y="654050"/>
                  <a:pt x="814387" y="652463"/>
                </a:cubicBezTo>
                <a:cubicBezTo>
                  <a:pt x="804862" y="649288"/>
                  <a:pt x="794987" y="647016"/>
                  <a:pt x="785812" y="642938"/>
                </a:cubicBezTo>
                <a:cubicBezTo>
                  <a:pt x="780582" y="640613"/>
                  <a:pt x="776495" y="636253"/>
                  <a:pt x="771525" y="633413"/>
                </a:cubicBezTo>
                <a:cubicBezTo>
                  <a:pt x="765361" y="629891"/>
                  <a:pt x="758681" y="627336"/>
                  <a:pt x="752475" y="623888"/>
                </a:cubicBezTo>
                <a:cubicBezTo>
                  <a:pt x="744383" y="619392"/>
                  <a:pt x="736942" y="613740"/>
                  <a:pt x="728662" y="609600"/>
                </a:cubicBezTo>
                <a:cubicBezTo>
                  <a:pt x="708332" y="599435"/>
                  <a:pt x="686838" y="591660"/>
                  <a:pt x="666750" y="581025"/>
                </a:cubicBezTo>
                <a:cubicBezTo>
                  <a:pt x="659735" y="577311"/>
                  <a:pt x="654592" y="570676"/>
                  <a:pt x="647700" y="566738"/>
                </a:cubicBezTo>
                <a:cubicBezTo>
                  <a:pt x="643341" y="564247"/>
                  <a:pt x="637902" y="564220"/>
                  <a:pt x="633412" y="561975"/>
                </a:cubicBezTo>
                <a:cubicBezTo>
                  <a:pt x="612993" y="551765"/>
                  <a:pt x="623793" y="552906"/>
                  <a:pt x="604837" y="538163"/>
                </a:cubicBezTo>
                <a:cubicBezTo>
                  <a:pt x="595801" y="531135"/>
                  <a:pt x="585787" y="525463"/>
                  <a:pt x="576262" y="519113"/>
                </a:cubicBezTo>
                <a:cubicBezTo>
                  <a:pt x="571500" y="515938"/>
                  <a:pt x="567528" y="510976"/>
                  <a:pt x="561975" y="509588"/>
                </a:cubicBezTo>
                <a:lnTo>
                  <a:pt x="542925" y="504825"/>
                </a:lnTo>
                <a:cubicBezTo>
                  <a:pt x="520283" y="489731"/>
                  <a:pt x="534066" y="497110"/>
                  <a:pt x="500062" y="485775"/>
                </a:cubicBezTo>
                <a:lnTo>
                  <a:pt x="485775" y="481013"/>
                </a:lnTo>
                <a:lnTo>
                  <a:pt x="471487" y="476250"/>
                </a:lnTo>
                <a:cubicBezTo>
                  <a:pt x="438255" y="484559"/>
                  <a:pt x="433284" y="479150"/>
                  <a:pt x="457200" y="542925"/>
                </a:cubicBezTo>
                <a:cubicBezTo>
                  <a:pt x="460450" y="551592"/>
                  <a:pt x="472920" y="552717"/>
                  <a:pt x="481012" y="557213"/>
                </a:cubicBezTo>
                <a:cubicBezTo>
                  <a:pt x="504457" y="570238"/>
                  <a:pt x="497386" y="564490"/>
                  <a:pt x="523875" y="576263"/>
                </a:cubicBezTo>
                <a:cubicBezTo>
                  <a:pt x="530363" y="579146"/>
                  <a:pt x="536400" y="582991"/>
                  <a:pt x="542925" y="585788"/>
                </a:cubicBezTo>
                <a:cubicBezTo>
                  <a:pt x="558640" y="592523"/>
                  <a:pt x="576324" y="595354"/>
                  <a:pt x="590550" y="604838"/>
                </a:cubicBezTo>
                <a:cubicBezTo>
                  <a:pt x="609250" y="617305"/>
                  <a:pt x="603555" y="614926"/>
                  <a:pt x="628650" y="623888"/>
                </a:cubicBezTo>
                <a:cubicBezTo>
                  <a:pt x="642833" y="628953"/>
                  <a:pt x="671512" y="638175"/>
                  <a:pt x="671512" y="638175"/>
                </a:cubicBezTo>
                <a:cubicBezTo>
                  <a:pt x="674687" y="642938"/>
                  <a:pt x="678477" y="647343"/>
                  <a:pt x="681037" y="652463"/>
                </a:cubicBezTo>
                <a:cubicBezTo>
                  <a:pt x="687688" y="665766"/>
                  <a:pt x="688806" y="687795"/>
                  <a:pt x="690562" y="700088"/>
                </a:cubicBezTo>
                <a:cubicBezTo>
                  <a:pt x="687387" y="709613"/>
                  <a:pt x="690492" y="725286"/>
                  <a:pt x="681037" y="728663"/>
                </a:cubicBezTo>
                <a:cubicBezTo>
                  <a:pt x="629099" y="747212"/>
                  <a:pt x="639340" y="723713"/>
                  <a:pt x="609600" y="719138"/>
                </a:cubicBezTo>
                <a:cubicBezTo>
                  <a:pt x="593831" y="716712"/>
                  <a:pt x="577789" y="716484"/>
                  <a:pt x="561975" y="714375"/>
                </a:cubicBezTo>
                <a:cubicBezTo>
                  <a:pt x="523157" y="709199"/>
                  <a:pt x="552241" y="710244"/>
                  <a:pt x="509587" y="700088"/>
                </a:cubicBezTo>
                <a:cubicBezTo>
                  <a:pt x="485963" y="694463"/>
                  <a:pt x="438150" y="685800"/>
                  <a:pt x="438150" y="685800"/>
                </a:cubicBezTo>
                <a:cubicBezTo>
                  <a:pt x="399178" y="666314"/>
                  <a:pt x="438957" y="684481"/>
                  <a:pt x="400050" y="671513"/>
                </a:cubicBezTo>
                <a:cubicBezTo>
                  <a:pt x="372297" y="662262"/>
                  <a:pt x="366655" y="654355"/>
                  <a:pt x="333375" y="647700"/>
                </a:cubicBezTo>
                <a:cubicBezTo>
                  <a:pt x="325437" y="646113"/>
                  <a:pt x="317415" y="644901"/>
                  <a:pt x="309562" y="642938"/>
                </a:cubicBezTo>
                <a:cubicBezTo>
                  <a:pt x="304692" y="641720"/>
                  <a:pt x="300145" y="639393"/>
                  <a:pt x="295275" y="638175"/>
                </a:cubicBezTo>
                <a:cubicBezTo>
                  <a:pt x="287422" y="636212"/>
                  <a:pt x="279400" y="635000"/>
                  <a:pt x="271462" y="633413"/>
                </a:cubicBezTo>
                <a:cubicBezTo>
                  <a:pt x="238125" y="635000"/>
                  <a:pt x="203418" y="628585"/>
                  <a:pt x="171450" y="638175"/>
                </a:cubicBezTo>
                <a:cubicBezTo>
                  <a:pt x="163697" y="640501"/>
                  <a:pt x="173370" y="654409"/>
                  <a:pt x="176212" y="661988"/>
                </a:cubicBezTo>
                <a:cubicBezTo>
                  <a:pt x="178222" y="667347"/>
                  <a:pt x="183177" y="671156"/>
                  <a:pt x="185737" y="676275"/>
                </a:cubicBezTo>
                <a:cubicBezTo>
                  <a:pt x="205455" y="715709"/>
                  <a:pt x="172729" y="663907"/>
                  <a:pt x="200025" y="704850"/>
                </a:cubicBezTo>
                <a:cubicBezTo>
                  <a:pt x="195262" y="706438"/>
                  <a:pt x="190757" y="709613"/>
                  <a:pt x="185737" y="709613"/>
                </a:cubicBezTo>
                <a:cubicBezTo>
                  <a:pt x="137227" y="709613"/>
                  <a:pt x="99555" y="712809"/>
                  <a:pt x="57150" y="700088"/>
                </a:cubicBezTo>
                <a:cubicBezTo>
                  <a:pt x="47533" y="697203"/>
                  <a:pt x="38100" y="693738"/>
                  <a:pt x="28575" y="690563"/>
                </a:cubicBezTo>
                <a:cubicBezTo>
                  <a:pt x="23812" y="688975"/>
                  <a:pt x="19307" y="685800"/>
                  <a:pt x="14287" y="685800"/>
                </a:cubicBezTo>
                <a:lnTo>
                  <a:pt x="0" y="685800"/>
                </a:lnTo>
              </a:path>
            </a:pathLst>
          </a:cu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1" name="Line 9"/>
          <p:cNvSpPr>
            <a:spLocks noChangeShapeType="1"/>
          </p:cNvSpPr>
          <p:nvPr/>
        </p:nvSpPr>
        <p:spPr bwMode="auto">
          <a:xfrm>
            <a:off x="3943464" y="4708913"/>
            <a:ext cx="521127" cy="90437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CA"/>
          </a:p>
        </p:txBody>
      </p:sp>
      <p:sp>
        <p:nvSpPr>
          <p:cNvPr id="122" name="Line 10"/>
          <p:cNvSpPr>
            <a:spLocks noChangeShapeType="1"/>
          </p:cNvSpPr>
          <p:nvPr/>
        </p:nvSpPr>
        <p:spPr bwMode="auto">
          <a:xfrm flipH="1">
            <a:off x="5701403" y="4656799"/>
            <a:ext cx="329524" cy="96766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CA"/>
          </a:p>
        </p:txBody>
      </p:sp>
      <p:cxnSp>
        <p:nvCxnSpPr>
          <p:cNvPr id="12" name="Straight Connector 11"/>
          <p:cNvCxnSpPr>
            <a:stCxn id="153642" idx="6"/>
          </p:cNvCxnSpPr>
          <p:nvPr/>
        </p:nvCxnSpPr>
        <p:spPr>
          <a:xfrm>
            <a:off x="4746921" y="5490784"/>
            <a:ext cx="144380" cy="12686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53643" idx="0"/>
          </p:cNvCxnSpPr>
          <p:nvPr/>
        </p:nvCxnSpPr>
        <p:spPr>
          <a:xfrm flipV="1">
            <a:off x="5122209" y="5404729"/>
            <a:ext cx="337805" cy="2085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0" name="Freeform 5"/>
          <p:cNvSpPr>
            <a:spLocks/>
          </p:cNvSpPr>
          <p:nvPr/>
        </p:nvSpPr>
        <p:spPr bwMode="auto">
          <a:xfrm>
            <a:off x="3841738" y="4894777"/>
            <a:ext cx="336681" cy="252117"/>
          </a:xfrm>
          <a:custGeom>
            <a:avLst/>
            <a:gdLst>
              <a:gd name="T0" fmla="*/ 0 w 948"/>
              <a:gd name="T1" fmla="*/ 0 h 528"/>
              <a:gd name="T2" fmla="*/ 636 w 948"/>
              <a:gd name="T3" fmla="*/ 0 h 528"/>
              <a:gd name="T4" fmla="*/ 948 w 948"/>
              <a:gd name="T5" fmla="*/ 528 h 528"/>
              <a:gd name="T6" fmla="*/ 684 w 948"/>
              <a:gd name="T7" fmla="*/ 312 h 528"/>
              <a:gd name="T8" fmla="*/ 492 w 948"/>
              <a:gd name="T9" fmla="*/ 240 h 528"/>
              <a:gd name="T10" fmla="*/ 135 w 948"/>
              <a:gd name="T11" fmla="*/ 189 h 528"/>
              <a:gd name="T12" fmla="*/ 0 w 948"/>
              <a:gd name="T13" fmla="*/ 0 h 528"/>
              <a:gd name="connsiteX0" fmla="*/ 0 w 10000"/>
              <a:gd name="connsiteY0" fmla="*/ 0 h 10000"/>
              <a:gd name="connsiteX1" fmla="*/ 6709 w 10000"/>
              <a:gd name="connsiteY1" fmla="*/ 0 h 10000"/>
              <a:gd name="connsiteX2" fmla="*/ 10000 w 10000"/>
              <a:gd name="connsiteY2" fmla="*/ 10000 h 10000"/>
              <a:gd name="connsiteX3" fmla="*/ 6823 w 10000"/>
              <a:gd name="connsiteY3" fmla="*/ 9212 h 10000"/>
              <a:gd name="connsiteX4" fmla="*/ 5190 w 10000"/>
              <a:gd name="connsiteY4" fmla="*/ 4545 h 10000"/>
              <a:gd name="connsiteX5" fmla="*/ 1424 w 10000"/>
              <a:gd name="connsiteY5" fmla="*/ 3580 h 10000"/>
              <a:gd name="connsiteX6" fmla="*/ 0 w 10000"/>
              <a:gd name="connsiteY6" fmla="*/ 0 h 10000"/>
              <a:gd name="connsiteX0" fmla="*/ 0 w 10000"/>
              <a:gd name="connsiteY0" fmla="*/ 0 h 10000"/>
              <a:gd name="connsiteX1" fmla="*/ 6709 w 10000"/>
              <a:gd name="connsiteY1" fmla="*/ 0 h 10000"/>
              <a:gd name="connsiteX2" fmla="*/ 10000 w 10000"/>
              <a:gd name="connsiteY2" fmla="*/ 10000 h 10000"/>
              <a:gd name="connsiteX3" fmla="*/ 6823 w 10000"/>
              <a:gd name="connsiteY3" fmla="*/ 9212 h 10000"/>
              <a:gd name="connsiteX4" fmla="*/ 4504 w 10000"/>
              <a:gd name="connsiteY4" fmla="*/ 8556 h 10000"/>
              <a:gd name="connsiteX5" fmla="*/ 1424 w 10000"/>
              <a:gd name="connsiteY5" fmla="*/ 3580 h 10000"/>
              <a:gd name="connsiteX6" fmla="*/ 0 w 10000"/>
              <a:gd name="connsiteY6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6709" y="0"/>
                </a:lnTo>
                <a:lnTo>
                  <a:pt x="10000" y="10000"/>
                </a:lnTo>
                <a:lnTo>
                  <a:pt x="6823" y="9212"/>
                </a:lnTo>
                <a:lnTo>
                  <a:pt x="4504" y="8556"/>
                </a:lnTo>
                <a:lnTo>
                  <a:pt x="1424" y="3580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CA"/>
          </a:p>
        </p:txBody>
      </p:sp>
      <p:sp>
        <p:nvSpPr>
          <p:cNvPr id="131" name="Freeform 4"/>
          <p:cNvSpPr>
            <a:spLocks/>
          </p:cNvSpPr>
          <p:nvPr/>
        </p:nvSpPr>
        <p:spPr bwMode="auto">
          <a:xfrm>
            <a:off x="5867027" y="4880256"/>
            <a:ext cx="553426" cy="281307"/>
          </a:xfrm>
          <a:custGeom>
            <a:avLst/>
            <a:gdLst>
              <a:gd name="T0" fmla="*/ 0 w 735"/>
              <a:gd name="T1" fmla="*/ 372 h 372"/>
              <a:gd name="T2" fmla="*/ 174 w 735"/>
              <a:gd name="T3" fmla="*/ 0 h 372"/>
              <a:gd name="T4" fmla="*/ 735 w 735"/>
              <a:gd name="T5" fmla="*/ 6 h 372"/>
              <a:gd name="T6" fmla="*/ 552 w 735"/>
              <a:gd name="T7" fmla="*/ 177 h 372"/>
              <a:gd name="T8" fmla="*/ 243 w 735"/>
              <a:gd name="T9" fmla="*/ 189 h 372"/>
              <a:gd name="T10" fmla="*/ 0 w 735"/>
              <a:gd name="T11" fmla="*/ 372 h 372"/>
              <a:gd name="connsiteX0" fmla="*/ 0 w 8532"/>
              <a:gd name="connsiteY0" fmla="*/ 6127 h 6127"/>
              <a:gd name="connsiteX1" fmla="*/ 899 w 8532"/>
              <a:gd name="connsiteY1" fmla="*/ 0 h 6127"/>
              <a:gd name="connsiteX2" fmla="*/ 8532 w 8532"/>
              <a:gd name="connsiteY2" fmla="*/ 161 h 6127"/>
              <a:gd name="connsiteX3" fmla="*/ 6042 w 8532"/>
              <a:gd name="connsiteY3" fmla="*/ 4758 h 6127"/>
              <a:gd name="connsiteX4" fmla="*/ 1838 w 8532"/>
              <a:gd name="connsiteY4" fmla="*/ 5081 h 6127"/>
              <a:gd name="connsiteX5" fmla="*/ 0 w 8532"/>
              <a:gd name="connsiteY5" fmla="*/ 6127 h 6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32" h="6127">
                <a:moveTo>
                  <a:pt x="0" y="6127"/>
                </a:moveTo>
                <a:lnTo>
                  <a:pt x="899" y="0"/>
                </a:lnTo>
                <a:lnTo>
                  <a:pt x="8532" y="161"/>
                </a:lnTo>
                <a:lnTo>
                  <a:pt x="6042" y="4758"/>
                </a:lnTo>
                <a:lnTo>
                  <a:pt x="1838" y="5081"/>
                </a:lnTo>
                <a:lnTo>
                  <a:pt x="0" y="6127"/>
                </a:lnTo>
                <a:close/>
              </a:path>
            </a:pathLst>
          </a:custGeom>
          <a:solidFill>
            <a:srgbClr val="C0C0C0"/>
          </a:soli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CA"/>
          </a:p>
        </p:txBody>
      </p:sp>
      <p:sp>
        <p:nvSpPr>
          <p:cNvPr id="18" name="Freeform 17"/>
          <p:cNvSpPr/>
          <p:nvPr/>
        </p:nvSpPr>
        <p:spPr>
          <a:xfrm>
            <a:off x="4349750" y="5295695"/>
            <a:ext cx="438150" cy="286967"/>
          </a:xfrm>
          <a:custGeom>
            <a:avLst/>
            <a:gdLst>
              <a:gd name="connsiteX0" fmla="*/ 0 w 438150"/>
              <a:gd name="connsiteY0" fmla="*/ 25605 h 286967"/>
              <a:gd name="connsiteX1" fmla="*/ 31750 w 438150"/>
              <a:gd name="connsiteY1" fmla="*/ 12905 h 286967"/>
              <a:gd name="connsiteX2" fmla="*/ 50800 w 438150"/>
              <a:gd name="connsiteY2" fmla="*/ 205 h 286967"/>
              <a:gd name="connsiteX3" fmla="*/ 82550 w 438150"/>
              <a:gd name="connsiteY3" fmla="*/ 6555 h 286967"/>
              <a:gd name="connsiteX4" fmla="*/ 76200 w 438150"/>
              <a:gd name="connsiteY4" fmla="*/ 63705 h 286967"/>
              <a:gd name="connsiteX5" fmla="*/ 63500 w 438150"/>
              <a:gd name="connsiteY5" fmla="*/ 101805 h 286967"/>
              <a:gd name="connsiteX6" fmla="*/ 88900 w 438150"/>
              <a:gd name="connsiteY6" fmla="*/ 108155 h 286967"/>
              <a:gd name="connsiteX7" fmla="*/ 127000 w 438150"/>
              <a:gd name="connsiteY7" fmla="*/ 76405 h 286967"/>
              <a:gd name="connsiteX8" fmla="*/ 146050 w 438150"/>
              <a:gd name="connsiteY8" fmla="*/ 70055 h 286967"/>
              <a:gd name="connsiteX9" fmla="*/ 152400 w 438150"/>
              <a:gd name="connsiteY9" fmla="*/ 89105 h 286967"/>
              <a:gd name="connsiteX10" fmla="*/ 133350 w 438150"/>
              <a:gd name="connsiteY10" fmla="*/ 152605 h 286967"/>
              <a:gd name="connsiteX11" fmla="*/ 127000 w 438150"/>
              <a:gd name="connsiteY11" fmla="*/ 171655 h 286967"/>
              <a:gd name="connsiteX12" fmla="*/ 311150 w 438150"/>
              <a:gd name="connsiteY12" fmla="*/ 184355 h 286967"/>
              <a:gd name="connsiteX13" fmla="*/ 298450 w 438150"/>
              <a:gd name="connsiteY13" fmla="*/ 203405 h 286967"/>
              <a:gd name="connsiteX14" fmla="*/ 273050 w 438150"/>
              <a:gd name="connsiteY14" fmla="*/ 216105 h 286967"/>
              <a:gd name="connsiteX15" fmla="*/ 247650 w 438150"/>
              <a:gd name="connsiteY15" fmla="*/ 241505 h 286967"/>
              <a:gd name="connsiteX16" fmla="*/ 209550 w 438150"/>
              <a:gd name="connsiteY16" fmla="*/ 260555 h 286967"/>
              <a:gd name="connsiteX17" fmla="*/ 190500 w 438150"/>
              <a:gd name="connsiteY17" fmla="*/ 279605 h 286967"/>
              <a:gd name="connsiteX18" fmla="*/ 171450 w 438150"/>
              <a:gd name="connsiteY18" fmla="*/ 285955 h 286967"/>
              <a:gd name="connsiteX19" fmla="*/ 438150 w 438150"/>
              <a:gd name="connsiteY19" fmla="*/ 285955 h 286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8150" h="286967">
                <a:moveTo>
                  <a:pt x="0" y="25605"/>
                </a:moveTo>
                <a:cubicBezTo>
                  <a:pt x="10583" y="21372"/>
                  <a:pt x="21555" y="18003"/>
                  <a:pt x="31750" y="12905"/>
                </a:cubicBezTo>
                <a:cubicBezTo>
                  <a:pt x="38576" y="9492"/>
                  <a:pt x="43227" y="1152"/>
                  <a:pt x="50800" y="205"/>
                </a:cubicBezTo>
                <a:cubicBezTo>
                  <a:pt x="61510" y="-1134"/>
                  <a:pt x="71967" y="4438"/>
                  <a:pt x="82550" y="6555"/>
                </a:cubicBezTo>
                <a:cubicBezTo>
                  <a:pt x="80433" y="25605"/>
                  <a:pt x="79959" y="44910"/>
                  <a:pt x="76200" y="63705"/>
                </a:cubicBezTo>
                <a:cubicBezTo>
                  <a:pt x="73575" y="76832"/>
                  <a:pt x="63500" y="101805"/>
                  <a:pt x="63500" y="101805"/>
                </a:cubicBezTo>
                <a:cubicBezTo>
                  <a:pt x="71967" y="103922"/>
                  <a:pt x="80260" y="109389"/>
                  <a:pt x="88900" y="108155"/>
                </a:cubicBezTo>
                <a:cubicBezTo>
                  <a:pt x="102121" y="106266"/>
                  <a:pt x="118205" y="82268"/>
                  <a:pt x="127000" y="76405"/>
                </a:cubicBezTo>
                <a:cubicBezTo>
                  <a:pt x="132569" y="72692"/>
                  <a:pt x="139700" y="72172"/>
                  <a:pt x="146050" y="70055"/>
                </a:cubicBezTo>
                <a:cubicBezTo>
                  <a:pt x="148167" y="76405"/>
                  <a:pt x="152400" y="82412"/>
                  <a:pt x="152400" y="89105"/>
                </a:cubicBezTo>
                <a:cubicBezTo>
                  <a:pt x="152400" y="98702"/>
                  <a:pt x="134089" y="150388"/>
                  <a:pt x="133350" y="152605"/>
                </a:cubicBezTo>
                <a:lnTo>
                  <a:pt x="127000" y="171655"/>
                </a:lnTo>
                <a:cubicBezTo>
                  <a:pt x="188765" y="233420"/>
                  <a:pt x="113948" y="167921"/>
                  <a:pt x="311150" y="184355"/>
                </a:cubicBezTo>
                <a:cubicBezTo>
                  <a:pt x="318755" y="184989"/>
                  <a:pt x="304313" y="198519"/>
                  <a:pt x="298450" y="203405"/>
                </a:cubicBezTo>
                <a:cubicBezTo>
                  <a:pt x="291178" y="209465"/>
                  <a:pt x="280623" y="210425"/>
                  <a:pt x="273050" y="216105"/>
                </a:cubicBezTo>
                <a:cubicBezTo>
                  <a:pt x="263471" y="223289"/>
                  <a:pt x="256741" y="233713"/>
                  <a:pt x="247650" y="241505"/>
                </a:cubicBezTo>
                <a:cubicBezTo>
                  <a:pt x="231983" y="254934"/>
                  <a:pt x="227988" y="254409"/>
                  <a:pt x="209550" y="260555"/>
                </a:cubicBezTo>
                <a:cubicBezTo>
                  <a:pt x="203200" y="266905"/>
                  <a:pt x="197972" y="274624"/>
                  <a:pt x="190500" y="279605"/>
                </a:cubicBezTo>
                <a:cubicBezTo>
                  <a:pt x="184931" y="283318"/>
                  <a:pt x="164759" y="285783"/>
                  <a:pt x="171450" y="285955"/>
                </a:cubicBezTo>
                <a:cubicBezTo>
                  <a:pt x="260321" y="288234"/>
                  <a:pt x="349250" y="285955"/>
                  <a:pt x="438150" y="285955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Freeform 18"/>
          <p:cNvSpPr/>
          <p:nvPr/>
        </p:nvSpPr>
        <p:spPr>
          <a:xfrm>
            <a:off x="5283200" y="5340350"/>
            <a:ext cx="463550" cy="273050"/>
          </a:xfrm>
          <a:custGeom>
            <a:avLst/>
            <a:gdLst>
              <a:gd name="connsiteX0" fmla="*/ 463550 w 463550"/>
              <a:gd name="connsiteY0" fmla="*/ 0 h 273050"/>
              <a:gd name="connsiteX1" fmla="*/ 450850 w 463550"/>
              <a:gd name="connsiteY1" fmla="*/ 31750 h 273050"/>
              <a:gd name="connsiteX2" fmla="*/ 317500 w 463550"/>
              <a:gd name="connsiteY2" fmla="*/ 88900 h 273050"/>
              <a:gd name="connsiteX3" fmla="*/ 323850 w 463550"/>
              <a:gd name="connsiteY3" fmla="*/ 127000 h 273050"/>
              <a:gd name="connsiteX4" fmla="*/ 330200 w 463550"/>
              <a:gd name="connsiteY4" fmla="*/ 146050 h 273050"/>
              <a:gd name="connsiteX5" fmla="*/ 317500 w 463550"/>
              <a:gd name="connsiteY5" fmla="*/ 165100 h 273050"/>
              <a:gd name="connsiteX6" fmla="*/ 260350 w 463550"/>
              <a:gd name="connsiteY6" fmla="*/ 158750 h 273050"/>
              <a:gd name="connsiteX7" fmla="*/ 241300 w 463550"/>
              <a:gd name="connsiteY7" fmla="*/ 152400 h 273050"/>
              <a:gd name="connsiteX8" fmla="*/ 184150 w 463550"/>
              <a:gd name="connsiteY8" fmla="*/ 158750 h 273050"/>
              <a:gd name="connsiteX9" fmla="*/ 190500 w 463550"/>
              <a:gd name="connsiteY9" fmla="*/ 177800 h 273050"/>
              <a:gd name="connsiteX10" fmla="*/ 209550 w 463550"/>
              <a:gd name="connsiteY10" fmla="*/ 190500 h 273050"/>
              <a:gd name="connsiteX11" fmla="*/ 260350 w 463550"/>
              <a:gd name="connsiteY11" fmla="*/ 203200 h 273050"/>
              <a:gd name="connsiteX12" fmla="*/ 279400 w 463550"/>
              <a:gd name="connsiteY12" fmla="*/ 209550 h 273050"/>
              <a:gd name="connsiteX13" fmla="*/ 311150 w 463550"/>
              <a:gd name="connsiteY13" fmla="*/ 254000 h 273050"/>
              <a:gd name="connsiteX14" fmla="*/ 336550 w 463550"/>
              <a:gd name="connsiteY14" fmla="*/ 260350 h 273050"/>
              <a:gd name="connsiteX15" fmla="*/ 311150 w 463550"/>
              <a:gd name="connsiteY15" fmla="*/ 266700 h 273050"/>
              <a:gd name="connsiteX16" fmla="*/ 0 w 463550"/>
              <a:gd name="connsiteY16" fmla="*/ 273050 h 27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3550" h="273050">
                <a:moveTo>
                  <a:pt x="463550" y="0"/>
                </a:moveTo>
                <a:cubicBezTo>
                  <a:pt x="459317" y="10583"/>
                  <a:pt x="454202" y="20855"/>
                  <a:pt x="450850" y="31750"/>
                </a:cubicBezTo>
                <a:cubicBezTo>
                  <a:pt x="423112" y="121897"/>
                  <a:pt x="467740" y="80993"/>
                  <a:pt x="317500" y="88900"/>
                </a:cubicBezTo>
                <a:cubicBezTo>
                  <a:pt x="319617" y="101600"/>
                  <a:pt x="321057" y="114431"/>
                  <a:pt x="323850" y="127000"/>
                </a:cubicBezTo>
                <a:cubicBezTo>
                  <a:pt x="325302" y="133534"/>
                  <a:pt x="331300" y="139448"/>
                  <a:pt x="330200" y="146050"/>
                </a:cubicBezTo>
                <a:cubicBezTo>
                  <a:pt x="328945" y="153578"/>
                  <a:pt x="321733" y="158750"/>
                  <a:pt x="317500" y="165100"/>
                </a:cubicBezTo>
                <a:cubicBezTo>
                  <a:pt x="298450" y="162983"/>
                  <a:pt x="279256" y="161901"/>
                  <a:pt x="260350" y="158750"/>
                </a:cubicBezTo>
                <a:cubicBezTo>
                  <a:pt x="253748" y="157650"/>
                  <a:pt x="247993" y="152400"/>
                  <a:pt x="241300" y="152400"/>
                </a:cubicBezTo>
                <a:cubicBezTo>
                  <a:pt x="222133" y="152400"/>
                  <a:pt x="203200" y="156633"/>
                  <a:pt x="184150" y="158750"/>
                </a:cubicBezTo>
                <a:cubicBezTo>
                  <a:pt x="186267" y="165100"/>
                  <a:pt x="186319" y="172573"/>
                  <a:pt x="190500" y="177800"/>
                </a:cubicBezTo>
                <a:cubicBezTo>
                  <a:pt x="195268" y="183759"/>
                  <a:pt x="202724" y="187087"/>
                  <a:pt x="209550" y="190500"/>
                </a:cubicBezTo>
                <a:cubicBezTo>
                  <a:pt x="224065" y="197758"/>
                  <a:pt x="245859" y="199577"/>
                  <a:pt x="260350" y="203200"/>
                </a:cubicBezTo>
                <a:cubicBezTo>
                  <a:pt x="266844" y="204823"/>
                  <a:pt x="273050" y="207433"/>
                  <a:pt x="279400" y="209550"/>
                </a:cubicBezTo>
                <a:cubicBezTo>
                  <a:pt x="293103" y="250658"/>
                  <a:pt x="279957" y="245088"/>
                  <a:pt x="311150" y="254000"/>
                </a:cubicBezTo>
                <a:cubicBezTo>
                  <a:pt x="319541" y="256398"/>
                  <a:pt x="328083" y="258233"/>
                  <a:pt x="336550" y="260350"/>
                </a:cubicBezTo>
                <a:cubicBezTo>
                  <a:pt x="328083" y="262467"/>
                  <a:pt x="319871" y="266365"/>
                  <a:pt x="311150" y="266700"/>
                </a:cubicBezTo>
                <a:cubicBezTo>
                  <a:pt x="207488" y="270687"/>
                  <a:pt x="103738" y="273050"/>
                  <a:pt x="0" y="273050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792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1" name="Group 3"/>
          <p:cNvGrpSpPr>
            <a:grpSpLocks/>
          </p:cNvGrpSpPr>
          <p:nvPr/>
        </p:nvGrpSpPr>
        <p:grpSpPr bwMode="auto">
          <a:xfrm>
            <a:off x="389368" y="1416280"/>
            <a:ext cx="7702436" cy="4314825"/>
            <a:chOff x="356" y="687"/>
            <a:chExt cx="5458" cy="2718"/>
          </a:xfrm>
        </p:grpSpPr>
        <p:sp>
          <p:nvSpPr>
            <p:cNvPr id="155652" name="Line 4"/>
            <p:cNvSpPr>
              <a:spLocks noChangeShapeType="1"/>
            </p:cNvSpPr>
            <p:nvPr/>
          </p:nvSpPr>
          <p:spPr bwMode="auto">
            <a:xfrm>
              <a:off x="356" y="2015"/>
              <a:ext cx="510" cy="0"/>
            </a:xfrm>
            <a:prstGeom prst="line">
              <a:avLst/>
            </a:prstGeom>
            <a:ln>
              <a:headEnd/>
              <a:tailEnd type="triangle" w="med" len="lg"/>
            </a:ln>
            <a:extLst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5653" name="Freeform 5"/>
            <p:cNvSpPr>
              <a:spLocks/>
            </p:cNvSpPr>
            <p:nvPr/>
          </p:nvSpPr>
          <p:spPr bwMode="auto">
            <a:xfrm>
              <a:off x="924" y="1316"/>
              <a:ext cx="1455" cy="1399"/>
            </a:xfrm>
            <a:custGeom>
              <a:avLst/>
              <a:gdLst>
                <a:gd name="T0" fmla="*/ 18 w 1455"/>
                <a:gd name="T1" fmla="*/ 1360 h 1399"/>
                <a:gd name="T2" fmla="*/ 246 w 1455"/>
                <a:gd name="T3" fmla="*/ 1378 h 1399"/>
                <a:gd name="T4" fmla="*/ 456 w 1455"/>
                <a:gd name="T5" fmla="*/ 1348 h 1399"/>
                <a:gd name="T6" fmla="*/ 696 w 1455"/>
                <a:gd name="T7" fmla="*/ 1354 h 1399"/>
                <a:gd name="T8" fmla="*/ 984 w 1455"/>
                <a:gd name="T9" fmla="*/ 1378 h 1399"/>
                <a:gd name="T10" fmla="*/ 1152 w 1455"/>
                <a:gd name="T11" fmla="*/ 1390 h 1399"/>
                <a:gd name="T12" fmla="*/ 1320 w 1455"/>
                <a:gd name="T13" fmla="*/ 1324 h 1399"/>
                <a:gd name="T14" fmla="*/ 1428 w 1455"/>
                <a:gd name="T15" fmla="*/ 1108 h 1399"/>
                <a:gd name="T16" fmla="*/ 1452 w 1455"/>
                <a:gd name="T17" fmla="*/ 832 h 1399"/>
                <a:gd name="T18" fmla="*/ 1446 w 1455"/>
                <a:gd name="T19" fmla="*/ 406 h 1399"/>
                <a:gd name="T20" fmla="*/ 1404 w 1455"/>
                <a:gd name="T21" fmla="*/ 220 h 1399"/>
                <a:gd name="T22" fmla="*/ 1302 w 1455"/>
                <a:gd name="T23" fmla="*/ 64 h 1399"/>
                <a:gd name="T24" fmla="*/ 1158 w 1455"/>
                <a:gd name="T25" fmla="*/ 4 h 1399"/>
                <a:gd name="T26" fmla="*/ 936 w 1455"/>
                <a:gd name="T27" fmla="*/ 40 h 1399"/>
                <a:gd name="T28" fmla="*/ 642 w 1455"/>
                <a:gd name="T29" fmla="*/ 64 h 1399"/>
                <a:gd name="T30" fmla="*/ 324 w 1455"/>
                <a:gd name="T31" fmla="*/ 28 h 1399"/>
                <a:gd name="T32" fmla="*/ 90 w 1455"/>
                <a:gd name="T33" fmla="*/ 22 h 1399"/>
                <a:gd name="T34" fmla="*/ 0 w 1455"/>
                <a:gd name="T35" fmla="*/ 40 h 1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55" h="1399">
                  <a:moveTo>
                    <a:pt x="18" y="1360"/>
                  </a:moveTo>
                  <a:cubicBezTo>
                    <a:pt x="95" y="1370"/>
                    <a:pt x="173" y="1380"/>
                    <a:pt x="246" y="1378"/>
                  </a:cubicBezTo>
                  <a:cubicBezTo>
                    <a:pt x="319" y="1376"/>
                    <a:pt x="381" y="1352"/>
                    <a:pt x="456" y="1348"/>
                  </a:cubicBezTo>
                  <a:cubicBezTo>
                    <a:pt x="531" y="1344"/>
                    <a:pt x="608" y="1349"/>
                    <a:pt x="696" y="1354"/>
                  </a:cubicBezTo>
                  <a:cubicBezTo>
                    <a:pt x="784" y="1359"/>
                    <a:pt x="908" y="1372"/>
                    <a:pt x="984" y="1378"/>
                  </a:cubicBezTo>
                  <a:cubicBezTo>
                    <a:pt x="1060" y="1384"/>
                    <a:pt x="1096" y="1399"/>
                    <a:pt x="1152" y="1390"/>
                  </a:cubicBezTo>
                  <a:cubicBezTo>
                    <a:pt x="1208" y="1381"/>
                    <a:pt x="1274" y="1371"/>
                    <a:pt x="1320" y="1324"/>
                  </a:cubicBezTo>
                  <a:cubicBezTo>
                    <a:pt x="1366" y="1277"/>
                    <a:pt x="1406" y="1190"/>
                    <a:pt x="1428" y="1108"/>
                  </a:cubicBezTo>
                  <a:cubicBezTo>
                    <a:pt x="1450" y="1026"/>
                    <a:pt x="1449" y="949"/>
                    <a:pt x="1452" y="832"/>
                  </a:cubicBezTo>
                  <a:cubicBezTo>
                    <a:pt x="1455" y="715"/>
                    <a:pt x="1454" y="508"/>
                    <a:pt x="1446" y="406"/>
                  </a:cubicBezTo>
                  <a:cubicBezTo>
                    <a:pt x="1438" y="304"/>
                    <a:pt x="1428" y="277"/>
                    <a:pt x="1404" y="220"/>
                  </a:cubicBezTo>
                  <a:cubicBezTo>
                    <a:pt x="1380" y="163"/>
                    <a:pt x="1343" y="100"/>
                    <a:pt x="1302" y="64"/>
                  </a:cubicBezTo>
                  <a:cubicBezTo>
                    <a:pt x="1261" y="28"/>
                    <a:pt x="1219" y="8"/>
                    <a:pt x="1158" y="4"/>
                  </a:cubicBezTo>
                  <a:cubicBezTo>
                    <a:pt x="1097" y="0"/>
                    <a:pt x="1022" y="30"/>
                    <a:pt x="936" y="40"/>
                  </a:cubicBezTo>
                  <a:cubicBezTo>
                    <a:pt x="850" y="50"/>
                    <a:pt x="744" y="66"/>
                    <a:pt x="642" y="64"/>
                  </a:cubicBezTo>
                  <a:cubicBezTo>
                    <a:pt x="540" y="62"/>
                    <a:pt x="416" y="35"/>
                    <a:pt x="324" y="28"/>
                  </a:cubicBezTo>
                  <a:cubicBezTo>
                    <a:pt x="232" y="21"/>
                    <a:pt x="144" y="20"/>
                    <a:pt x="90" y="22"/>
                  </a:cubicBezTo>
                  <a:cubicBezTo>
                    <a:pt x="36" y="24"/>
                    <a:pt x="18" y="32"/>
                    <a:pt x="0" y="4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5654" name="Freeform 6"/>
            <p:cNvSpPr>
              <a:spLocks/>
            </p:cNvSpPr>
            <p:nvPr/>
          </p:nvSpPr>
          <p:spPr bwMode="auto">
            <a:xfrm>
              <a:off x="3361" y="1258"/>
              <a:ext cx="2453" cy="1530"/>
            </a:xfrm>
            <a:custGeom>
              <a:avLst/>
              <a:gdLst>
                <a:gd name="T0" fmla="*/ 2453 w 2453"/>
                <a:gd name="T1" fmla="*/ 38 h 1530"/>
                <a:gd name="T2" fmla="*/ 2267 w 2453"/>
                <a:gd name="T3" fmla="*/ 62 h 1530"/>
                <a:gd name="T4" fmla="*/ 2051 w 2453"/>
                <a:gd name="T5" fmla="*/ 8 h 1530"/>
                <a:gd name="T6" fmla="*/ 1865 w 2453"/>
                <a:gd name="T7" fmla="*/ 14 h 1530"/>
                <a:gd name="T8" fmla="*/ 1679 w 2453"/>
                <a:gd name="T9" fmla="*/ 74 h 1530"/>
                <a:gd name="T10" fmla="*/ 1433 w 2453"/>
                <a:gd name="T11" fmla="*/ 68 h 1530"/>
                <a:gd name="T12" fmla="*/ 1289 w 2453"/>
                <a:gd name="T13" fmla="*/ 68 h 1530"/>
                <a:gd name="T14" fmla="*/ 1079 w 2453"/>
                <a:gd name="T15" fmla="*/ 110 h 1530"/>
                <a:gd name="T16" fmla="*/ 773 w 2453"/>
                <a:gd name="T17" fmla="*/ 86 h 1530"/>
                <a:gd name="T18" fmla="*/ 413 w 2453"/>
                <a:gd name="T19" fmla="*/ 68 h 1530"/>
                <a:gd name="T20" fmla="*/ 209 w 2453"/>
                <a:gd name="T21" fmla="*/ 116 h 1530"/>
                <a:gd name="T22" fmla="*/ 71 w 2453"/>
                <a:gd name="T23" fmla="*/ 230 h 1530"/>
                <a:gd name="T24" fmla="*/ 17 w 2453"/>
                <a:gd name="T25" fmla="*/ 356 h 1530"/>
                <a:gd name="T26" fmla="*/ 5 w 2453"/>
                <a:gd name="T27" fmla="*/ 626 h 1530"/>
                <a:gd name="T28" fmla="*/ 5 w 2453"/>
                <a:gd name="T29" fmla="*/ 1028 h 1530"/>
                <a:gd name="T30" fmla="*/ 35 w 2453"/>
                <a:gd name="T31" fmla="*/ 1226 h 1530"/>
                <a:gd name="T32" fmla="*/ 179 w 2453"/>
                <a:gd name="T33" fmla="*/ 1400 h 1530"/>
                <a:gd name="T34" fmla="*/ 371 w 2453"/>
                <a:gd name="T35" fmla="*/ 1460 h 1530"/>
                <a:gd name="T36" fmla="*/ 761 w 2453"/>
                <a:gd name="T37" fmla="*/ 1436 h 1530"/>
                <a:gd name="T38" fmla="*/ 1031 w 2453"/>
                <a:gd name="T39" fmla="*/ 1424 h 1530"/>
                <a:gd name="T40" fmla="*/ 1319 w 2453"/>
                <a:gd name="T41" fmla="*/ 1466 h 1530"/>
                <a:gd name="T42" fmla="*/ 1565 w 2453"/>
                <a:gd name="T43" fmla="*/ 1454 h 1530"/>
                <a:gd name="T44" fmla="*/ 1679 w 2453"/>
                <a:gd name="T45" fmla="*/ 1448 h 1530"/>
                <a:gd name="T46" fmla="*/ 1907 w 2453"/>
                <a:gd name="T47" fmla="*/ 1520 h 1530"/>
                <a:gd name="T48" fmla="*/ 2111 w 2453"/>
                <a:gd name="T49" fmla="*/ 1508 h 1530"/>
                <a:gd name="T50" fmla="*/ 2297 w 2453"/>
                <a:gd name="T51" fmla="*/ 1466 h 1530"/>
                <a:gd name="T52" fmla="*/ 2435 w 2453"/>
                <a:gd name="T53" fmla="*/ 1484 h 1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53" h="1530">
                  <a:moveTo>
                    <a:pt x="2453" y="38"/>
                  </a:moveTo>
                  <a:cubicBezTo>
                    <a:pt x="2393" y="52"/>
                    <a:pt x="2334" y="67"/>
                    <a:pt x="2267" y="62"/>
                  </a:cubicBezTo>
                  <a:cubicBezTo>
                    <a:pt x="2200" y="57"/>
                    <a:pt x="2118" y="16"/>
                    <a:pt x="2051" y="8"/>
                  </a:cubicBezTo>
                  <a:cubicBezTo>
                    <a:pt x="1984" y="0"/>
                    <a:pt x="1927" y="3"/>
                    <a:pt x="1865" y="14"/>
                  </a:cubicBezTo>
                  <a:cubicBezTo>
                    <a:pt x="1803" y="25"/>
                    <a:pt x="1751" y="65"/>
                    <a:pt x="1679" y="74"/>
                  </a:cubicBezTo>
                  <a:cubicBezTo>
                    <a:pt x="1607" y="83"/>
                    <a:pt x="1498" y="69"/>
                    <a:pt x="1433" y="68"/>
                  </a:cubicBezTo>
                  <a:cubicBezTo>
                    <a:pt x="1368" y="67"/>
                    <a:pt x="1348" y="61"/>
                    <a:pt x="1289" y="68"/>
                  </a:cubicBezTo>
                  <a:cubicBezTo>
                    <a:pt x="1230" y="75"/>
                    <a:pt x="1165" y="107"/>
                    <a:pt x="1079" y="110"/>
                  </a:cubicBezTo>
                  <a:cubicBezTo>
                    <a:pt x="993" y="113"/>
                    <a:pt x="884" y="93"/>
                    <a:pt x="773" y="86"/>
                  </a:cubicBezTo>
                  <a:cubicBezTo>
                    <a:pt x="662" y="79"/>
                    <a:pt x="507" y="63"/>
                    <a:pt x="413" y="68"/>
                  </a:cubicBezTo>
                  <a:cubicBezTo>
                    <a:pt x="319" y="73"/>
                    <a:pt x="266" y="89"/>
                    <a:pt x="209" y="116"/>
                  </a:cubicBezTo>
                  <a:cubicBezTo>
                    <a:pt x="152" y="143"/>
                    <a:pt x="103" y="190"/>
                    <a:pt x="71" y="230"/>
                  </a:cubicBezTo>
                  <a:cubicBezTo>
                    <a:pt x="39" y="270"/>
                    <a:pt x="28" y="290"/>
                    <a:pt x="17" y="356"/>
                  </a:cubicBezTo>
                  <a:cubicBezTo>
                    <a:pt x="6" y="422"/>
                    <a:pt x="7" y="514"/>
                    <a:pt x="5" y="626"/>
                  </a:cubicBezTo>
                  <a:cubicBezTo>
                    <a:pt x="3" y="738"/>
                    <a:pt x="0" y="928"/>
                    <a:pt x="5" y="1028"/>
                  </a:cubicBezTo>
                  <a:cubicBezTo>
                    <a:pt x="10" y="1128"/>
                    <a:pt x="6" y="1164"/>
                    <a:pt x="35" y="1226"/>
                  </a:cubicBezTo>
                  <a:cubicBezTo>
                    <a:pt x="64" y="1288"/>
                    <a:pt x="123" y="1361"/>
                    <a:pt x="179" y="1400"/>
                  </a:cubicBezTo>
                  <a:cubicBezTo>
                    <a:pt x="235" y="1439"/>
                    <a:pt x="274" y="1454"/>
                    <a:pt x="371" y="1460"/>
                  </a:cubicBezTo>
                  <a:cubicBezTo>
                    <a:pt x="468" y="1466"/>
                    <a:pt x="651" y="1442"/>
                    <a:pt x="761" y="1436"/>
                  </a:cubicBezTo>
                  <a:cubicBezTo>
                    <a:pt x="871" y="1430"/>
                    <a:pt x="938" y="1419"/>
                    <a:pt x="1031" y="1424"/>
                  </a:cubicBezTo>
                  <a:cubicBezTo>
                    <a:pt x="1124" y="1429"/>
                    <a:pt x="1230" y="1461"/>
                    <a:pt x="1319" y="1466"/>
                  </a:cubicBezTo>
                  <a:cubicBezTo>
                    <a:pt x="1408" y="1471"/>
                    <a:pt x="1505" y="1457"/>
                    <a:pt x="1565" y="1454"/>
                  </a:cubicBezTo>
                  <a:cubicBezTo>
                    <a:pt x="1625" y="1451"/>
                    <a:pt x="1622" y="1437"/>
                    <a:pt x="1679" y="1448"/>
                  </a:cubicBezTo>
                  <a:cubicBezTo>
                    <a:pt x="1736" y="1459"/>
                    <a:pt x="1835" y="1510"/>
                    <a:pt x="1907" y="1520"/>
                  </a:cubicBezTo>
                  <a:cubicBezTo>
                    <a:pt x="1979" y="1530"/>
                    <a:pt x="2046" y="1517"/>
                    <a:pt x="2111" y="1508"/>
                  </a:cubicBezTo>
                  <a:cubicBezTo>
                    <a:pt x="2176" y="1499"/>
                    <a:pt x="2243" y="1470"/>
                    <a:pt x="2297" y="1466"/>
                  </a:cubicBezTo>
                  <a:cubicBezTo>
                    <a:pt x="2351" y="1462"/>
                    <a:pt x="2393" y="1473"/>
                    <a:pt x="2435" y="148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5655" name="Line 7"/>
            <p:cNvSpPr>
              <a:spLocks noChangeShapeType="1"/>
            </p:cNvSpPr>
            <p:nvPr/>
          </p:nvSpPr>
          <p:spPr bwMode="auto">
            <a:xfrm>
              <a:off x="2688" y="714"/>
              <a:ext cx="0" cy="26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5656" name="Line 8"/>
            <p:cNvSpPr>
              <a:spLocks noChangeShapeType="1"/>
            </p:cNvSpPr>
            <p:nvPr/>
          </p:nvSpPr>
          <p:spPr bwMode="auto">
            <a:xfrm>
              <a:off x="3060" y="714"/>
              <a:ext cx="0" cy="26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5657" name="Freeform 9"/>
            <p:cNvSpPr>
              <a:spLocks/>
            </p:cNvSpPr>
            <p:nvPr/>
          </p:nvSpPr>
          <p:spPr bwMode="auto">
            <a:xfrm>
              <a:off x="2370" y="2217"/>
              <a:ext cx="996" cy="60"/>
            </a:xfrm>
            <a:custGeom>
              <a:avLst/>
              <a:gdLst>
                <a:gd name="T0" fmla="*/ 0 w 996"/>
                <a:gd name="T1" fmla="*/ 57 h 60"/>
                <a:gd name="T2" fmla="*/ 255 w 996"/>
                <a:gd name="T3" fmla="*/ 0 h 60"/>
                <a:gd name="T4" fmla="*/ 750 w 996"/>
                <a:gd name="T5" fmla="*/ 3 h 60"/>
                <a:gd name="T6" fmla="*/ 996 w 996"/>
                <a:gd name="T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6" h="60">
                  <a:moveTo>
                    <a:pt x="0" y="57"/>
                  </a:moveTo>
                  <a:lnTo>
                    <a:pt x="255" y="0"/>
                  </a:lnTo>
                  <a:lnTo>
                    <a:pt x="750" y="3"/>
                  </a:lnTo>
                  <a:lnTo>
                    <a:pt x="996" y="60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5658" name="Freeform 10"/>
            <p:cNvSpPr>
              <a:spLocks/>
            </p:cNvSpPr>
            <p:nvPr/>
          </p:nvSpPr>
          <p:spPr bwMode="auto">
            <a:xfrm rot="-10800000">
              <a:off x="2367" y="1764"/>
              <a:ext cx="996" cy="60"/>
            </a:xfrm>
            <a:custGeom>
              <a:avLst/>
              <a:gdLst>
                <a:gd name="T0" fmla="*/ 0 w 996"/>
                <a:gd name="T1" fmla="*/ 57 h 60"/>
                <a:gd name="T2" fmla="*/ 255 w 996"/>
                <a:gd name="T3" fmla="*/ 0 h 60"/>
                <a:gd name="T4" fmla="*/ 750 w 996"/>
                <a:gd name="T5" fmla="*/ 3 h 60"/>
                <a:gd name="T6" fmla="*/ 996 w 996"/>
                <a:gd name="T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6" h="60">
                  <a:moveTo>
                    <a:pt x="0" y="57"/>
                  </a:moveTo>
                  <a:lnTo>
                    <a:pt x="255" y="0"/>
                  </a:lnTo>
                  <a:lnTo>
                    <a:pt x="750" y="3"/>
                  </a:lnTo>
                  <a:lnTo>
                    <a:pt x="996" y="60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5659" name="Freeform 11"/>
            <p:cNvSpPr>
              <a:spLocks/>
            </p:cNvSpPr>
            <p:nvPr/>
          </p:nvSpPr>
          <p:spPr bwMode="auto">
            <a:xfrm>
              <a:off x="2214" y="696"/>
              <a:ext cx="225" cy="672"/>
            </a:xfrm>
            <a:custGeom>
              <a:avLst/>
              <a:gdLst>
                <a:gd name="T0" fmla="*/ 0 w 225"/>
                <a:gd name="T1" fmla="*/ 672 h 672"/>
                <a:gd name="T2" fmla="*/ 144 w 225"/>
                <a:gd name="T3" fmla="*/ 468 h 672"/>
                <a:gd name="T4" fmla="*/ 225 w 225"/>
                <a:gd name="T5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" h="672">
                  <a:moveTo>
                    <a:pt x="0" y="672"/>
                  </a:moveTo>
                  <a:lnTo>
                    <a:pt x="144" y="468"/>
                  </a:lnTo>
                  <a:lnTo>
                    <a:pt x="225" y="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5660" name="Freeform 12"/>
            <p:cNvSpPr>
              <a:spLocks/>
            </p:cNvSpPr>
            <p:nvPr/>
          </p:nvSpPr>
          <p:spPr bwMode="auto">
            <a:xfrm>
              <a:off x="3303" y="687"/>
              <a:ext cx="237" cy="705"/>
            </a:xfrm>
            <a:custGeom>
              <a:avLst/>
              <a:gdLst>
                <a:gd name="T0" fmla="*/ 237 w 237"/>
                <a:gd name="T1" fmla="*/ 705 h 705"/>
                <a:gd name="T2" fmla="*/ 69 w 237"/>
                <a:gd name="T3" fmla="*/ 417 h 705"/>
                <a:gd name="T4" fmla="*/ 0 w 237"/>
                <a:gd name="T5" fmla="*/ 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7" h="705">
                  <a:moveTo>
                    <a:pt x="237" y="705"/>
                  </a:moveTo>
                  <a:lnTo>
                    <a:pt x="69" y="417"/>
                  </a:lnTo>
                  <a:lnTo>
                    <a:pt x="0" y="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5661" name="Freeform 13"/>
            <p:cNvSpPr>
              <a:spLocks/>
            </p:cNvSpPr>
            <p:nvPr/>
          </p:nvSpPr>
          <p:spPr bwMode="auto">
            <a:xfrm>
              <a:off x="2379" y="1032"/>
              <a:ext cx="306" cy="72"/>
            </a:xfrm>
            <a:custGeom>
              <a:avLst/>
              <a:gdLst>
                <a:gd name="T0" fmla="*/ 306 w 306"/>
                <a:gd name="T1" fmla="*/ 0 h 72"/>
                <a:gd name="T2" fmla="*/ 0 w 306"/>
                <a:gd name="T3" fmla="*/ 15 h 72"/>
                <a:gd name="T4" fmla="*/ 303 w 306"/>
                <a:gd name="T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6" h="72">
                  <a:moveTo>
                    <a:pt x="306" y="0"/>
                  </a:moveTo>
                  <a:lnTo>
                    <a:pt x="0" y="15"/>
                  </a:lnTo>
                  <a:lnTo>
                    <a:pt x="303" y="72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5662" name="Freeform 14"/>
            <p:cNvSpPr>
              <a:spLocks/>
            </p:cNvSpPr>
            <p:nvPr/>
          </p:nvSpPr>
          <p:spPr bwMode="auto">
            <a:xfrm>
              <a:off x="3057" y="1011"/>
              <a:ext cx="303" cy="84"/>
            </a:xfrm>
            <a:custGeom>
              <a:avLst/>
              <a:gdLst>
                <a:gd name="T0" fmla="*/ 0 w 303"/>
                <a:gd name="T1" fmla="*/ 0 h 84"/>
                <a:gd name="T2" fmla="*/ 303 w 303"/>
                <a:gd name="T3" fmla="*/ 27 h 84"/>
                <a:gd name="T4" fmla="*/ 0 w 303"/>
                <a:gd name="T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3" h="84">
                  <a:moveTo>
                    <a:pt x="0" y="0"/>
                  </a:moveTo>
                  <a:lnTo>
                    <a:pt x="303" y="27"/>
                  </a:lnTo>
                  <a:lnTo>
                    <a:pt x="0" y="84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5663" name="Freeform 15"/>
            <p:cNvSpPr>
              <a:spLocks/>
            </p:cNvSpPr>
            <p:nvPr/>
          </p:nvSpPr>
          <p:spPr bwMode="auto">
            <a:xfrm>
              <a:off x="2343" y="1527"/>
              <a:ext cx="345" cy="72"/>
            </a:xfrm>
            <a:custGeom>
              <a:avLst/>
              <a:gdLst>
                <a:gd name="T0" fmla="*/ 345 w 345"/>
                <a:gd name="T1" fmla="*/ 0 h 72"/>
                <a:gd name="T2" fmla="*/ 0 w 345"/>
                <a:gd name="T3" fmla="*/ 42 h 72"/>
                <a:gd name="T4" fmla="*/ 342 w 345"/>
                <a:gd name="T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5" h="72">
                  <a:moveTo>
                    <a:pt x="345" y="0"/>
                  </a:moveTo>
                  <a:lnTo>
                    <a:pt x="0" y="42"/>
                  </a:lnTo>
                  <a:lnTo>
                    <a:pt x="342" y="72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5664" name="Freeform 16"/>
            <p:cNvSpPr>
              <a:spLocks/>
            </p:cNvSpPr>
            <p:nvPr/>
          </p:nvSpPr>
          <p:spPr bwMode="auto">
            <a:xfrm>
              <a:off x="3054" y="1548"/>
              <a:ext cx="330" cy="57"/>
            </a:xfrm>
            <a:custGeom>
              <a:avLst/>
              <a:gdLst>
                <a:gd name="T0" fmla="*/ 3 w 330"/>
                <a:gd name="T1" fmla="*/ 0 h 57"/>
                <a:gd name="T2" fmla="*/ 330 w 330"/>
                <a:gd name="T3" fmla="*/ 27 h 57"/>
                <a:gd name="T4" fmla="*/ 0 w 330"/>
                <a:gd name="T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0" h="57">
                  <a:moveTo>
                    <a:pt x="3" y="0"/>
                  </a:moveTo>
                  <a:lnTo>
                    <a:pt x="330" y="27"/>
                  </a:lnTo>
                  <a:lnTo>
                    <a:pt x="0" y="57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5665" name="Freeform 17"/>
            <p:cNvSpPr>
              <a:spLocks/>
            </p:cNvSpPr>
            <p:nvPr/>
          </p:nvSpPr>
          <p:spPr bwMode="auto">
            <a:xfrm>
              <a:off x="2169" y="2685"/>
              <a:ext cx="324" cy="699"/>
            </a:xfrm>
            <a:custGeom>
              <a:avLst/>
              <a:gdLst>
                <a:gd name="T0" fmla="*/ 0 w 324"/>
                <a:gd name="T1" fmla="*/ 0 h 699"/>
                <a:gd name="T2" fmla="*/ 276 w 324"/>
                <a:gd name="T3" fmla="*/ 243 h 699"/>
                <a:gd name="T4" fmla="*/ 324 w 324"/>
                <a:gd name="T5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4" h="699">
                  <a:moveTo>
                    <a:pt x="0" y="0"/>
                  </a:moveTo>
                  <a:lnTo>
                    <a:pt x="276" y="243"/>
                  </a:lnTo>
                  <a:lnTo>
                    <a:pt x="324" y="699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5666" name="Freeform 18"/>
            <p:cNvSpPr>
              <a:spLocks/>
            </p:cNvSpPr>
            <p:nvPr/>
          </p:nvSpPr>
          <p:spPr bwMode="auto">
            <a:xfrm>
              <a:off x="3303" y="2670"/>
              <a:ext cx="246" cy="735"/>
            </a:xfrm>
            <a:custGeom>
              <a:avLst/>
              <a:gdLst>
                <a:gd name="T0" fmla="*/ 246 w 246"/>
                <a:gd name="T1" fmla="*/ 0 h 735"/>
                <a:gd name="T2" fmla="*/ 63 w 246"/>
                <a:gd name="T3" fmla="*/ 237 h 735"/>
                <a:gd name="T4" fmla="*/ 0 w 246"/>
                <a:gd name="T5" fmla="*/ 735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6" h="735">
                  <a:moveTo>
                    <a:pt x="246" y="0"/>
                  </a:moveTo>
                  <a:lnTo>
                    <a:pt x="63" y="237"/>
                  </a:lnTo>
                  <a:lnTo>
                    <a:pt x="0" y="735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5667" name="Freeform 19"/>
            <p:cNvSpPr>
              <a:spLocks/>
            </p:cNvSpPr>
            <p:nvPr/>
          </p:nvSpPr>
          <p:spPr bwMode="auto">
            <a:xfrm>
              <a:off x="2340" y="2442"/>
              <a:ext cx="342" cy="57"/>
            </a:xfrm>
            <a:custGeom>
              <a:avLst/>
              <a:gdLst>
                <a:gd name="T0" fmla="*/ 336 w 342"/>
                <a:gd name="T1" fmla="*/ 0 h 57"/>
                <a:gd name="T2" fmla="*/ 0 w 342"/>
                <a:gd name="T3" fmla="*/ 18 h 57"/>
                <a:gd name="T4" fmla="*/ 342 w 342"/>
                <a:gd name="T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2" h="57">
                  <a:moveTo>
                    <a:pt x="336" y="0"/>
                  </a:moveTo>
                  <a:lnTo>
                    <a:pt x="0" y="18"/>
                  </a:lnTo>
                  <a:lnTo>
                    <a:pt x="342" y="57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5668" name="Freeform 20"/>
            <p:cNvSpPr>
              <a:spLocks/>
            </p:cNvSpPr>
            <p:nvPr/>
          </p:nvSpPr>
          <p:spPr bwMode="auto">
            <a:xfrm>
              <a:off x="3051" y="2442"/>
              <a:ext cx="339" cy="57"/>
            </a:xfrm>
            <a:custGeom>
              <a:avLst/>
              <a:gdLst>
                <a:gd name="T0" fmla="*/ 6 w 339"/>
                <a:gd name="T1" fmla="*/ 0 h 57"/>
                <a:gd name="T2" fmla="*/ 339 w 339"/>
                <a:gd name="T3" fmla="*/ 33 h 57"/>
                <a:gd name="T4" fmla="*/ 0 w 339"/>
                <a:gd name="T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9" h="57">
                  <a:moveTo>
                    <a:pt x="6" y="0"/>
                  </a:moveTo>
                  <a:lnTo>
                    <a:pt x="339" y="33"/>
                  </a:lnTo>
                  <a:lnTo>
                    <a:pt x="0" y="57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5669" name="Freeform 21"/>
            <p:cNvSpPr>
              <a:spLocks/>
            </p:cNvSpPr>
            <p:nvPr/>
          </p:nvSpPr>
          <p:spPr bwMode="auto">
            <a:xfrm>
              <a:off x="2445" y="2934"/>
              <a:ext cx="237" cy="63"/>
            </a:xfrm>
            <a:custGeom>
              <a:avLst/>
              <a:gdLst>
                <a:gd name="T0" fmla="*/ 237 w 237"/>
                <a:gd name="T1" fmla="*/ 0 h 63"/>
                <a:gd name="T2" fmla="*/ 0 w 237"/>
                <a:gd name="T3" fmla="*/ 24 h 63"/>
                <a:gd name="T4" fmla="*/ 237 w 237"/>
                <a:gd name="T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7" h="63">
                  <a:moveTo>
                    <a:pt x="237" y="0"/>
                  </a:moveTo>
                  <a:lnTo>
                    <a:pt x="0" y="24"/>
                  </a:lnTo>
                  <a:lnTo>
                    <a:pt x="237" y="63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5670" name="Freeform 22"/>
            <p:cNvSpPr>
              <a:spLocks/>
            </p:cNvSpPr>
            <p:nvPr/>
          </p:nvSpPr>
          <p:spPr bwMode="auto">
            <a:xfrm>
              <a:off x="3057" y="2925"/>
              <a:ext cx="300" cy="66"/>
            </a:xfrm>
            <a:custGeom>
              <a:avLst/>
              <a:gdLst>
                <a:gd name="T0" fmla="*/ 0 w 300"/>
                <a:gd name="T1" fmla="*/ 0 h 66"/>
                <a:gd name="T2" fmla="*/ 300 w 300"/>
                <a:gd name="T3" fmla="*/ 27 h 66"/>
                <a:gd name="T4" fmla="*/ 3 w 300"/>
                <a:gd name="T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0" h="66">
                  <a:moveTo>
                    <a:pt x="0" y="0"/>
                  </a:moveTo>
                  <a:lnTo>
                    <a:pt x="300" y="27"/>
                  </a:lnTo>
                  <a:lnTo>
                    <a:pt x="3" y="66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5671" name="Freeform 23"/>
            <p:cNvSpPr>
              <a:spLocks/>
            </p:cNvSpPr>
            <p:nvPr/>
          </p:nvSpPr>
          <p:spPr bwMode="auto">
            <a:xfrm>
              <a:off x="2484" y="3288"/>
              <a:ext cx="198" cy="54"/>
            </a:xfrm>
            <a:custGeom>
              <a:avLst/>
              <a:gdLst>
                <a:gd name="T0" fmla="*/ 195 w 198"/>
                <a:gd name="T1" fmla="*/ 0 h 54"/>
                <a:gd name="T2" fmla="*/ 0 w 198"/>
                <a:gd name="T3" fmla="*/ 33 h 54"/>
                <a:gd name="T4" fmla="*/ 198 w 198"/>
                <a:gd name="T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8" h="54">
                  <a:moveTo>
                    <a:pt x="195" y="0"/>
                  </a:moveTo>
                  <a:lnTo>
                    <a:pt x="0" y="33"/>
                  </a:lnTo>
                  <a:lnTo>
                    <a:pt x="198" y="54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5672" name="Freeform 24"/>
            <p:cNvSpPr>
              <a:spLocks/>
            </p:cNvSpPr>
            <p:nvPr/>
          </p:nvSpPr>
          <p:spPr bwMode="auto">
            <a:xfrm>
              <a:off x="3057" y="3279"/>
              <a:ext cx="261" cy="66"/>
            </a:xfrm>
            <a:custGeom>
              <a:avLst/>
              <a:gdLst>
                <a:gd name="T0" fmla="*/ 0 w 261"/>
                <a:gd name="T1" fmla="*/ 0 h 66"/>
                <a:gd name="T2" fmla="*/ 261 w 261"/>
                <a:gd name="T3" fmla="*/ 42 h 66"/>
                <a:gd name="T4" fmla="*/ 3 w 261"/>
                <a:gd name="T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1" h="66">
                  <a:moveTo>
                    <a:pt x="0" y="0"/>
                  </a:moveTo>
                  <a:lnTo>
                    <a:pt x="261" y="42"/>
                  </a:lnTo>
                  <a:lnTo>
                    <a:pt x="3" y="66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5673" name="Line 25"/>
            <p:cNvSpPr>
              <a:spLocks noChangeShapeType="1"/>
            </p:cNvSpPr>
            <p:nvPr/>
          </p:nvSpPr>
          <p:spPr bwMode="auto">
            <a:xfrm>
              <a:off x="2874" y="726"/>
              <a:ext cx="0" cy="2676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5674" name="Freeform 26"/>
            <p:cNvSpPr>
              <a:spLocks/>
            </p:cNvSpPr>
            <p:nvPr/>
          </p:nvSpPr>
          <p:spPr bwMode="auto">
            <a:xfrm>
              <a:off x="3492" y="1642"/>
              <a:ext cx="139" cy="137"/>
            </a:xfrm>
            <a:custGeom>
              <a:avLst/>
              <a:gdLst>
                <a:gd name="T0" fmla="*/ 0 w 139"/>
                <a:gd name="T1" fmla="*/ 137 h 137"/>
                <a:gd name="T2" fmla="*/ 110 w 139"/>
                <a:gd name="T3" fmla="*/ 109 h 137"/>
                <a:gd name="T4" fmla="*/ 134 w 139"/>
                <a:gd name="T5" fmla="*/ 83 h 137"/>
                <a:gd name="T6" fmla="*/ 138 w 139"/>
                <a:gd name="T7" fmla="*/ 44 h 137"/>
                <a:gd name="T8" fmla="*/ 126 w 139"/>
                <a:gd name="T9" fmla="*/ 22 h 137"/>
                <a:gd name="T10" fmla="*/ 98 w 139"/>
                <a:gd name="T11" fmla="*/ 5 h 137"/>
                <a:gd name="T12" fmla="*/ 63 w 139"/>
                <a:gd name="T13" fmla="*/ 7 h 137"/>
                <a:gd name="T14" fmla="*/ 9 w 139"/>
                <a:gd name="T15" fmla="*/ 46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137">
                  <a:moveTo>
                    <a:pt x="0" y="137"/>
                  </a:moveTo>
                  <a:cubicBezTo>
                    <a:pt x="44" y="127"/>
                    <a:pt x="88" y="118"/>
                    <a:pt x="110" y="109"/>
                  </a:cubicBezTo>
                  <a:cubicBezTo>
                    <a:pt x="132" y="100"/>
                    <a:pt x="129" y="94"/>
                    <a:pt x="134" y="83"/>
                  </a:cubicBezTo>
                  <a:cubicBezTo>
                    <a:pt x="139" y="72"/>
                    <a:pt x="139" y="54"/>
                    <a:pt x="138" y="44"/>
                  </a:cubicBezTo>
                  <a:cubicBezTo>
                    <a:pt x="137" y="34"/>
                    <a:pt x="133" y="28"/>
                    <a:pt x="126" y="22"/>
                  </a:cubicBezTo>
                  <a:cubicBezTo>
                    <a:pt x="119" y="16"/>
                    <a:pt x="108" y="7"/>
                    <a:pt x="98" y="5"/>
                  </a:cubicBezTo>
                  <a:cubicBezTo>
                    <a:pt x="88" y="3"/>
                    <a:pt x="78" y="0"/>
                    <a:pt x="63" y="7"/>
                  </a:cubicBezTo>
                  <a:cubicBezTo>
                    <a:pt x="48" y="14"/>
                    <a:pt x="20" y="38"/>
                    <a:pt x="9" y="46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5675" name="Freeform 27"/>
            <p:cNvSpPr>
              <a:spLocks/>
            </p:cNvSpPr>
            <p:nvPr/>
          </p:nvSpPr>
          <p:spPr bwMode="auto">
            <a:xfrm>
              <a:off x="3885" y="1523"/>
              <a:ext cx="154" cy="157"/>
            </a:xfrm>
            <a:custGeom>
              <a:avLst/>
              <a:gdLst>
                <a:gd name="T0" fmla="*/ 0 w 139"/>
                <a:gd name="T1" fmla="*/ 136 h 136"/>
                <a:gd name="T2" fmla="*/ 110 w 139"/>
                <a:gd name="T3" fmla="*/ 108 h 136"/>
                <a:gd name="T4" fmla="*/ 134 w 139"/>
                <a:gd name="T5" fmla="*/ 82 h 136"/>
                <a:gd name="T6" fmla="*/ 138 w 139"/>
                <a:gd name="T7" fmla="*/ 43 h 136"/>
                <a:gd name="T8" fmla="*/ 126 w 139"/>
                <a:gd name="T9" fmla="*/ 21 h 136"/>
                <a:gd name="T10" fmla="*/ 98 w 139"/>
                <a:gd name="T11" fmla="*/ 4 h 136"/>
                <a:gd name="T12" fmla="*/ 63 w 139"/>
                <a:gd name="T13" fmla="*/ 6 h 136"/>
                <a:gd name="T14" fmla="*/ 8 w 139"/>
                <a:gd name="T15" fmla="*/ 4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136">
                  <a:moveTo>
                    <a:pt x="0" y="136"/>
                  </a:moveTo>
                  <a:cubicBezTo>
                    <a:pt x="44" y="126"/>
                    <a:pt x="88" y="117"/>
                    <a:pt x="110" y="108"/>
                  </a:cubicBezTo>
                  <a:cubicBezTo>
                    <a:pt x="132" y="99"/>
                    <a:pt x="129" y="93"/>
                    <a:pt x="134" y="82"/>
                  </a:cubicBezTo>
                  <a:cubicBezTo>
                    <a:pt x="139" y="71"/>
                    <a:pt x="139" y="53"/>
                    <a:pt x="138" y="43"/>
                  </a:cubicBezTo>
                  <a:cubicBezTo>
                    <a:pt x="137" y="33"/>
                    <a:pt x="133" y="27"/>
                    <a:pt x="126" y="21"/>
                  </a:cubicBezTo>
                  <a:cubicBezTo>
                    <a:pt x="119" y="15"/>
                    <a:pt x="108" y="6"/>
                    <a:pt x="98" y="4"/>
                  </a:cubicBezTo>
                  <a:cubicBezTo>
                    <a:pt x="88" y="2"/>
                    <a:pt x="78" y="0"/>
                    <a:pt x="63" y="6"/>
                  </a:cubicBezTo>
                  <a:cubicBezTo>
                    <a:pt x="48" y="12"/>
                    <a:pt x="20" y="34"/>
                    <a:pt x="8" y="42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sp>
          <p:nvSpPr>
            <p:cNvPr id="155676" name="Freeform 28"/>
            <p:cNvSpPr>
              <a:spLocks/>
            </p:cNvSpPr>
            <p:nvPr/>
          </p:nvSpPr>
          <p:spPr bwMode="auto">
            <a:xfrm>
              <a:off x="4312" y="1519"/>
              <a:ext cx="108" cy="91"/>
            </a:xfrm>
            <a:custGeom>
              <a:avLst/>
              <a:gdLst>
                <a:gd name="T0" fmla="*/ 0 w 111"/>
                <a:gd name="T1" fmla="*/ 109 h 109"/>
                <a:gd name="T2" fmla="*/ 88 w 111"/>
                <a:gd name="T3" fmla="*/ 87 h 109"/>
                <a:gd name="T4" fmla="*/ 107 w 111"/>
                <a:gd name="T5" fmla="*/ 66 h 109"/>
                <a:gd name="T6" fmla="*/ 110 w 111"/>
                <a:gd name="T7" fmla="*/ 35 h 109"/>
                <a:gd name="T8" fmla="*/ 101 w 111"/>
                <a:gd name="T9" fmla="*/ 17 h 109"/>
                <a:gd name="T10" fmla="*/ 78 w 111"/>
                <a:gd name="T11" fmla="*/ 4 h 109"/>
                <a:gd name="T12" fmla="*/ 50 w 111"/>
                <a:gd name="T13" fmla="*/ 5 h 109"/>
                <a:gd name="T14" fmla="*/ 7 w 111"/>
                <a:gd name="T15" fmla="*/ 3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109">
                  <a:moveTo>
                    <a:pt x="0" y="109"/>
                  </a:moveTo>
                  <a:cubicBezTo>
                    <a:pt x="35" y="101"/>
                    <a:pt x="70" y="94"/>
                    <a:pt x="88" y="87"/>
                  </a:cubicBezTo>
                  <a:cubicBezTo>
                    <a:pt x="105" y="79"/>
                    <a:pt x="103" y="75"/>
                    <a:pt x="107" y="66"/>
                  </a:cubicBezTo>
                  <a:cubicBezTo>
                    <a:pt x="111" y="57"/>
                    <a:pt x="111" y="43"/>
                    <a:pt x="110" y="35"/>
                  </a:cubicBezTo>
                  <a:cubicBezTo>
                    <a:pt x="109" y="27"/>
                    <a:pt x="106" y="22"/>
                    <a:pt x="101" y="17"/>
                  </a:cubicBezTo>
                  <a:cubicBezTo>
                    <a:pt x="95" y="12"/>
                    <a:pt x="86" y="5"/>
                    <a:pt x="78" y="4"/>
                  </a:cubicBezTo>
                  <a:cubicBezTo>
                    <a:pt x="70" y="2"/>
                    <a:pt x="62" y="0"/>
                    <a:pt x="50" y="5"/>
                  </a:cubicBezTo>
                  <a:cubicBezTo>
                    <a:pt x="38" y="10"/>
                    <a:pt x="16" y="29"/>
                    <a:pt x="7" y="35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sp>
          <p:nvSpPr>
            <p:cNvPr id="155677" name="Freeform 29"/>
            <p:cNvSpPr>
              <a:spLocks/>
            </p:cNvSpPr>
            <p:nvPr/>
          </p:nvSpPr>
          <p:spPr bwMode="auto">
            <a:xfrm>
              <a:off x="4740" y="1470"/>
              <a:ext cx="90" cy="66"/>
            </a:xfrm>
            <a:custGeom>
              <a:avLst/>
              <a:gdLst>
                <a:gd name="T0" fmla="*/ 22 w 90"/>
                <a:gd name="T1" fmla="*/ 66 h 66"/>
                <a:gd name="T2" fmla="*/ 76 w 90"/>
                <a:gd name="T3" fmla="*/ 52 h 66"/>
                <a:gd name="T4" fmla="*/ 88 w 90"/>
                <a:gd name="T5" fmla="*/ 39 h 66"/>
                <a:gd name="T6" fmla="*/ 90 w 90"/>
                <a:gd name="T7" fmla="*/ 20 h 66"/>
                <a:gd name="T8" fmla="*/ 84 w 90"/>
                <a:gd name="T9" fmla="*/ 9 h 66"/>
                <a:gd name="T10" fmla="*/ 70 w 90"/>
                <a:gd name="T11" fmla="*/ 1 h 66"/>
                <a:gd name="T12" fmla="*/ 53 w 90"/>
                <a:gd name="T13" fmla="*/ 2 h 66"/>
                <a:gd name="T14" fmla="*/ 0 w 90"/>
                <a:gd name="T15" fmla="*/ 15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0" h="66">
                  <a:moveTo>
                    <a:pt x="22" y="66"/>
                  </a:moveTo>
                  <a:cubicBezTo>
                    <a:pt x="44" y="61"/>
                    <a:pt x="65" y="57"/>
                    <a:pt x="76" y="52"/>
                  </a:cubicBezTo>
                  <a:cubicBezTo>
                    <a:pt x="87" y="48"/>
                    <a:pt x="85" y="45"/>
                    <a:pt x="88" y="39"/>
                  </a:cubicBezTo>
                  <a:cubicBezTo>
                    <a:pt x="90" y="34"/>
                    <a:pt x="90" y="25"/>
                    <a:pt x="90" y="20"/>
                  </a:cubicBezTo>
                  <a:cubicBezTo>
                    <a:pt x="89" y="15"/>
                    <a:pt x="87" y="12"/>
                    <a:pt x="84" y="9"/>
                  </a:cubicBezTo>
                  <a:cubicBezTo>
                    <a:pt x="80" y="6"/>
                    <a:pt x="75" y="2"/>
                    <a:pt x="70" y="1"/>
                  </a:cubicBezTo>
                  <a:cubicBezTo>
                    <a:pt x="65" y="0"/>
                    <a:pt x="65" y="0"/>
                    <a:pt x="53" y="2"/>
                  </a:cubicBezTo>
                  <a:cubicBezTo>
                    <a:pt x="41" y="4"/>
                    <a:pt x="11" y="12"/>
                    <a:pt x="0" y="15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sp>
          <p:nvSpPr>
            <p:cNvPr id="155678" name="Freeform 30"/>
            <p:cNvSpPr>
              <a:spLocks/>
            </p:cNvSpPr>
            <p:nvPr/>
          </p:nvSpPr>
          <p:spPr bwMode="auto">
            <a:xfrm flipV="1">
              <a:off x="3474" y="2269"/>
              <a:ext cx="139" cy="137"/>
            </a:xfrm>
            <a:custGeom>
              <a:avLst/>
              <a:gdLst>
                <a:gd name="T0" fmla="*/ 0 w 139"/>
                <a:gd name="T1" fmla="*/ 137 h 137"/>
                <a:gd name="T2" fmla="*/ 110 w 139"/>
                <a:gd name="T3" fmla="*/ 109 h 137"/>
                <a:gd name="T4" fmla="*/ 134 w 139"/>
                <a:gd name="T5" fmla="*/ 83 h 137"/>
                <a:gd name="T6" fmla="*/ 138 w 139"/>
                <a:gd name="T7" fmla="*/ 44 h 137"/>
                <a:gd name="T8" fmla="*/ 126 w 139"/>
                <a:gd name="T9" fmla="*/ 22 h 137"/>
                <a:gd name="T10" fmla="*/ 98 w 139"/>
                <a:gd name="T11" fmla="*/ 5 h 137"/>
                <a:gd name="T12" fmla="*/ 63 w 139"/>
                <a:gd name="T13" fmla="*/ 7 h 137"/>
                <a:gd name="T14" fmla="*/ 9 w 139"/>
                <a:gd name="T15" fmla="*/ 46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137">
                  <a:moveTo>
                    <a:pt x="0" y="137"/>
                  </a:moveTo>
                  <a:cubicBezTo>
                    <a:pt x="44" y="127"/>
                    <a:pt x="88" y="118"/>
                    <a:pt x="110" y="109"/>
                  </a:cubicBezTo>
                  <a:cubicBezTo>
                    <a:pt x="132" y="100"/>
                    <a:pt x="129" y="94"/>
                    <a:pt x="134" y="83"/>
                  </a:cubicBezTo>
                  <a:cubicBezTo>
                    <a:pt x="139" y="72"/>
                    <a:pt x="139" y="54"/>
                    <a:pt x="138" y="44"/>
                  </a:cubicBezTo>
                  <a:cubicBezTo>
                    <a:pt x="137" y="34"/>
                    <a:pt x="133" y="28"/>
                    <a:pt x="126" y="22"/>
                  </a:cubicBezTo>
                  <a:cubicBezTo>
                    <a:pt x="119" y="16"/>
                    <a:pt x="108" y="7"/>
                    <a:pt x="98" y="5"/>
                  </a:cubicBezTo>
                  <a:cubicBezTo>
                    <a:pt x="88" y="3"/>
                    <a:pt x="78" y="0"/>
                    <a:pt x="63" y="7"/>
                  </a:cubicBezTo>
                  <a:cubicBezTo>
                    <a:pt x="48" y="14"/>
                    <a:pt x="20" y="38"/>
                    <a:pt x="9" y="46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5679" name="Freeform 31"/>
            <p:cNvSpPr>
              <a:spLocks/>
            </p:cNvSpPr>
            <p:nvPr/>
          </p:nvSpPr>
          <p:spPr bwMode="auto">
            <a:xfrm flipV="1">
              <a:off x="3894" y="2363"/>
              <a:ext cx="154" cy="157"/>
            </a:xfrm>
            <a:custGeom>
              <a:avLst/>
              <a:gdLst>
                <a:gd name="T0" fmla="*/ 0 w 139"/>
                <a:gd name="T1" fmla="*/ 136 h 136"/>
                <a:gd name="T2" fmla="*/ 110 w 139"/>
                <a:gd name="T3" fmla="*/ 108 h 136"/>
                <a:gd name="T4" fmla="*/ 134 w 139"/>
                <a:gd name="T5" fmla="*/ 82 h 136"/>
                <a:gd name="T6" fmla="*/ 138 w 139"/>
                <a:gd name="T7" fmla="*/ 43 h 136"/>
                <a:gd name="T8" fmla="*/ 126 w 139"/>
                <a:gd name="T9" fmla="*/ 21 h 136"/>
                <a:gd name="T10" fmla="*/ 98 w 139"/>
                <a:gd name="T11" fmla="*/ 4 h 136"/>
                <a:gd name="T12" fmla="*/ 63 w 139"/>
                <a:gd name="T13" fmla="*/ 6 h 136"/>
                <a:gd name="T14" fmla="*/ 8 w 139"/>
                <a:gd name="T15" fmla="*/ 4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136">
                  <a:moveTo>
                    <a:pt x="0" y="136"/>
                  </a:moveTo>
                  <a:cubicBezTo>
                    <a:pt x="44" y="126"/>
                    <a:pt x="88" y="117"/>
                    <a:pt x="110" y="108"/>
                  </a:cubicBezTo>
                  <a:cubicBezTo>
                    <a:pt x="132" y="99"/>
                    <a:pt x="129" y="93"/>
                    <a:pt x="134" y="82"/>
                  </a:cubicBezTo>
                  <a:cubicBezTo>
                    <a:pt x="139" y="71"/>
                    <a:pt x="139" y="53"/>
                    <a:pt x="138" y="43"/>
                  </a:cubicBezTo>
                  <a:cubicBezTo>
                    <a:pt x="137" y="33"/>
                    <a:pt x="133" y="27"/>
                    <a:pt x="126" y="21"/>
                  </a:cubicBezTo>
                  <a:cubicBezTo>
                    <a:pt x="119" y="15"/>
                    <a:pt x="108" y="6"/>
                    <a:pt x="98" y="4"/>
                  </a:cubicBezTo>
                  <a:cubicBezTo>
                    <a:pt x="88" y="2"/>
                    <a:pt x="78" y="0"/>
                    <a:pt x="63" y="6"/>
                  </a:cubicBezTo>
                  <a:cubicBezTo>
                    <a:pt x="48" y="12"/>
                    <a:pt x="20" y="34"/>
                    <a:pt x="8" y="42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sp>
          <p:nvSpPr>
            <p:cNvPr id="155680" name="Freeform 32"/>
            <p:cNvSpPr>
              <a:spLocks/>
            </p:cNvSpPr>
            <p:nvPr/>
          </p:nvSpPr>
          <p:spPr bwMode="auto">
            <a:xfrm flipV="1">
              <a:off x="4312" y="2443"/>
              <a:ext cx="108" cy="91"/>
            </a:xfrm>
            <a:custGeom>
              <a:avLst/>
              <a:gdLst>
                <a:gd name="T0" fmla="*/ 0 w 111"/>
                <a:gd name="T1" fmla="*/ 109 h 109"/>
                <a:gd name="T2" fmla="*/ 88 w 111"/>
                <a:gd name="T3" fmla="*/ 87 h 109"/>
                <a:gd name="T4" fmla="*/ 107 w 111"/>
                <a:gd name="T5" fmla="*/ 66 h 109"/>
                <a:gd name="T6" fmla="*/ 110 w 111"/>
                <a:gd name="T7" fmla="*/ 35 h 109"/>
                <a:gd name="T8" fmla="*/ 101 w 111"/>
                <a:gd name="T9" fmla="*/ 17 h 109"/>
                <a:gd name="T10" fmla="*/ 78 w 111"/>
                <a:gd name="T11" fmla="*/ 4 h 109"/>
                <a:gd name="T12" fmla="*/ 50 w 111"/>
                <a:gd name="T13" fmla="*/ 5 h 109"/>
                <a:gd name="T14" fmla="*/ 7 w 111"/>
                <a:gd name="T15" fmla="*/ 3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109">
                  <a:moveTo>
                    <a:pt x="0" y="109"/>
                  </a:moveTo>
                  <a:cubicBezTo>
                    <a:pt x="35" y="101"/>
                    <a:pt x="70" y="94"/>
                    <a:pt x="88" y="87"/>
                  </a:cubicBezTo>
                  <a:cubicBezTo>
                    <a:pt x="105" y="79"/>
                    <a:pt x="103" y="75"/>
                    <a:pt x="107" y="66"/>
                  </a:cubicBezTo>
                  <a:cubicBezTo>
                    <a:pt x="111" y="57"/>
                    <a:pt x="111" y="43"/>
                    <a:pt x="110" y="35"/>
                  </a:cubicBezTo>
                  <a:cubicBezTo>
                    <a:pt x="109" y="27"/>
                    <a:pt x="106" y="22"/>
                    <a:pt x="101" y="17"/>
                  </a:cubicBezTo>
                  <a:cubicBezTo>
                    <a:pt x="95" y="12"/>
                    <a:pt x="86" y="5"/>
                    <a:pt x="78" y="4"/>
                  </a:cubicBezTo>
                  <a:cubicBezTo>
                    <a:pt x="70" y="2"/>
                    <a:pt x="62" y="0"/>
                    <a:pt x="50" y="5"/>
                  </a:cubicBezTo>
                  <a:cubicBezTo>
                    <a:pt x="38" y="10"/>
                    <a:pt x="16" y="29"/>
                    <a:pt x="7" y="35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sp>
          <p:nvSpPr>
            <p:cNvPr id="155681" name="Freeform 33"/>
            <p:cNvSpPr>
              <a:spLocks/>
            </p:cNvSpPr>
            <p:nvPr/>
          </p:nvSpPr>
          <p:spPr bwMode="auto">
            <a:xfrm flipV="1">
              <a:off x="4722" y="2529"/>
              <a:ext cx="90" cy="66"/>
            </a:xfrm>
            <a:custGeom>
              <a:avLst/>
              <a:gdLst>
                <a:gd name="T0" fmla="*/ 22 w 90"/>
                <a:gd name="T1" fmla="*/ 66 h 66"/>
                <a:gd name="T2" fmla="*/ 76 w 90"/>
                <a:gd name="T3" fmla="*/ 52 h 66"/>
                <a:gd name="T4" fmla="*/ 88 w 90"/>
                <a:gd name="T5" fmla="*/ 39 h 66"/>
                <a:gd name="T6" fmla="*/ 90 w 90"/>
                <a:gd name="T7" fmla="*/ 20 h 66"/>
                <a:gd name="T8" fmla="*/ 84 w 90"/>
                <a:gd name="T9" fmla="*/ 9 h 66"/>
                <a:gd name="T10" fmla="*/ 70 w 90"/>
                <a:gd name="T11" fmla="*/ 1 h 66"/>
                <a:gd name="T12" fmla="*/ 53 w 90"/>
                <a:gd name="T13" fmla="*/ 2 h 66"/>
                <a:gd name="T14" fmla="*/ 0 w 90"/>
                <a:gd name="T15" fmla="*/ 15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0" h="66">
                  <a:moveTo>
                    <a:pt x="22" y="66"/>
                  </a:moveTo>
                  <a:cubicBezTo>
                    <a:pt x="44" y="61"/>
                    <a:pt x="65" y="57"/>
                    <a:pt x="76" y="52"/>
                  </a:cubicBezTo>
                  <a:cubicBezTo>
                    <a:pt x="87" y="48"/>
                    <a:pt x="85" y="45"/>
                    <a:pt x="88" y="39"/>
                  </a:cubicBezTo>
                  <a:cubicBezTo>
                    <a:pt x="90" y="34"/>
                    <a:pt x="90" y="25"/>
                    <a:pt x="90" y="20"/>
                  </a:cubicBezTo>
                  <a:cubicBezTo>
                    <a:pt x="89" y="15"/>
                    <a:pt x="87" y="12"/>
                    <a:pt x="84" y="9"/>
                  </a:cubicBezTo>
                  <a:cubicBezTo>
                    <a:pt x="80" y="6"/>
                    <a:pt x="75" y="2"/>
                    <a:pt x="70" y="1"/>
                  </a:cubicBezTo>
                  <a:cubicBezTo>
                    <a:pt x="65" y="0"/>
                    <a:pt x="65" y="0"/>
                    <a:pt x="53" y="2"/>
                  </a:cubicBezTo>
                  <a:cubicBezTo>
                    <a:pt x="41" y="4"/>
                    <a:pt x="11" y="12"/>
                    <a:pt x="0" y="15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stealth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grpSp>
          <p:nvGrpSpPr>
            <p:cNvPr id="155682" name="Group 34"/>
            <p:cNvGrpSpPr>
              <a:grpSpLocks/>
            </p:cNvGrpSpPr>
            <p:nvPr/>
          </p:nvGrpSpPr>
          <p:grpSpPr bwMode="auto">
            <a:xfrm>
              <a:off x="936" y="1466"/>
              <a:ext cx="4863" cy="1111"/>
              <a:chOff x="936" y="1466"/>
              <a:chExt cx="4863" cy="1111"/>
            </a:xfrm>
          </p:grpSpPr>
          <p:sp>
            <p:nvSpPr>
              <p:cNvPr id="155683" name="Line 35"/>
              <p:cNvSpPr>
                <a:spLocks noChangeShapeType="1"/>
              </p:cNvSpPr>
              <p:nvPr/>
            </p:nvSpPr>
            <p:spPr bwMode="auto">
              <a:xfrm>
                <a:off x="2619" y="2154"/>
                <a:ext cx="22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684" name="Line 36"/>
              <p:cNvSpPr>
                <a:spLocks noChangeShapeType="1"/>
              </p:cNvSpPr>
              <p:nvPr/>
            </p:nvSpPr>
            <p:spPr bwMode="auto">
              <a:xfrm>
                <a:off x="2620" y="2121"/>
                <a:ext cx="22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685" name="Line 37"/>
              <p:cNvSpPr>
                <a:spLocks noChangeShapeType="1"/>
              </p:cNvSpPr>
              <p:nvPr/>
            </p:nvSpPr>
            <p:spPr bwMode="auto">
              <a:xfrm>
                <a:off x="2620" y="2087"/>
                <a:ext cx="22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686" name="Line 38"/>
              <p:cNvSpPr>
                <a:spLocks noChangeShapeType="1"/>
              </p:cNvSpPr>
              <p:nvPr/>
            </p:nvSpPr>
            <p:spPr bwMode="auto">
              <a:xfrm>
                <a:off x="2628" y="2055"/>
                <a:ext cx="2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687" name="Line 39"/>
              <p:cNvSpPr>
                <a:spLocks noChangeShapeType="1"/>
              </p:cNvSpPr>
              <p:nvPr/>
            </p:nvSpPr>
            <p:spPr bwMode="auto">
              <a:xfrm>
                <a:off x="2629" y="1987"/>
                <a:ext cx="21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688" name="Line 40"/>
              <p:cNvSpPr>
                <a:spLocks noChangeShapeType="1"/>
              </p:cNvSpPr>
              <p:nvPr/>
            </p:nvSpPr>
            <p:spPr bwMode="auto">
              <a:xfrm>
                <a:off x="2613" y="1953"/>
                <a:ext cx="23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689" name="Line 41"/>
              <p:cNvSpPr>
                <a:spLocks noChangeShapeType="1"/>
              </p:cNvSpPr>
              <p:nvPr/>
            </p:nvSpPr>
            <p:spPr bwMode="auto">
              <a:xfrm>
                <a:off x="2619" y="1920"/>
                <a:ext cx="22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690" name="Line 42"/>
              <p:cNvSpPr>
                <a:spLocks noChangeShapeType="1"/>
              </p:cNvSpPr>
              <p:nvPr/>
            </p:nvSpPr>
            <p:spPr bwMode="auto">
              <a:xfrm>
                <a:off x="2625" y="1888"/>
                <a:ext cx="219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691" name="Line 43"/>
              <p:cNvSpPr>
                <a:spLocks noChangeShapeType="1"/>
              </p:cNvSpPr>
              <p:nvPr/>
            </p:nvSpPr>
            <p:spPr bwMode="auto">
              <a:xfrm>
                <a:off x="2624" y="2022"/>
                <a:ext cx="22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692" name="Line 44"/>
              <p:cNvSpPr>
                <a:spLocks noChangeShapeType="1"/>
              </p:cNvSpPr>
              <p:nvPr/>
            </p:nvSpPr>
            <p:spPr bwMode="auto">
              <a:xfrm>
                <a:off x="2844" y="2154"/>
                <a:ext cx="15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693" name="Line 45"/>
              <p:cNvSpPr>
                <a:spLocks noChangeShapeType="1"/>
              </p:cNvSpPr>
              <p:nvPr/>
            </p:nvSpPr>
            <p:spPr bwMode="auto">
              <a:xfrm>
                <a:off x="2844" y="2121"/>
                <a:ext cx="15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694" name="Line 46"/>
              <p:cNvSpPr>
                <a:spLocks noChangeShapeType="1"/>
              </p:cNvSpPr>
              <p:nvPr/>
            </p:nvSpPr>
            <p:spPr bwMode="auto">
              <a:xfrm>
                <a:off x="2844" y="2087"/>
                <a:ext cx="15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695" name="Line 47"/>
              <p:cNvSpPr>
                <a:spLocks noChangeShapeType="1"/>
              </p:cNvSpPr>
              <p:nvPr/>
            </p:nvSpPr>
            <p:spPr bwMode="auto">
              <a:xfrm>
                <a:off x="2844" y="2055"/>
                <a:ext cx="15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696" name="Line 48"/>
              <p:cNvSpPr>
                <a:spLocks noChangeShapeType="1"/>
              </p:cNvSpPr>
              <p:nvPr/>
            </p:nvSpPr>
            <p:spPr bwMode="auto">
              <a:xfrm>
                <a:off x="2844" y="1987"/>
                <a:ext cx="15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697" name="Line 49"/>
              <p:cNvSpPr>
                <a:spLocks noChangeShapeType="1"/>
              </p:cNvSpPr>
              <p:nvPr/>
            </p:nvSpPr>
            <p:spPr bwMode="auto">
              <a:xfrm>
                <a:off x="2844" y="1953"/>
                <a:ext cx="15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698" name="Line 50"/>
              <p:cNvSpPr>
                <a:spLocks noChangeShapeType="1"/>
              </p:cNvSpPr>
              <p:nvPr/>
            </p:nvSpPr>
            <p:spPr bwMode="auto">
              <a:xfrm>
                <a:off x="2844" y="1920"/>
                <a:ext cx="15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699" name="Line 51"/>
              <p:cNvSpPr>
                <a:spLocks noChangeShapeType="1"/>
              </p:cNvSpPr>
              <p:nvPr/>
            </p:nvSpPr>
            <p:spPr bwMode="auto">
              <a:xfrm>
                <a:off x="2844" y="1888"/>
                <a:ext cx="15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00" name="Line 52"/>
              <p:cNvSpPr>
                <a:spLocks noChangeShapeType="1"/>
              </p:cNvSpPr>
              <p:nvPr/>
            </p:nvSpPr>
            <p:spPr bwMode="auto">
              <a:xfrm>
                <a:off x="2844" y="2022"/>
                <a:ext cx="15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01" name="Freeform 53"/>
              <p:cNvSpPr>
                <a:spLocks/>
              </p:cNvSpPr>
              <p:nvPr/>
            </p:nvSpPr>
            <p:spPr bwMode="auto">
              <a:xfrm>
                <a:off x="2996" y="1862"/>
                <a:ext cx="247" cy="25"/>
              </a:xfrm>
              <a:custGeom>
                <a:avLst/>
                <a:gdLst>
                  <a:gd name="T0" fmla="*/ 0 w 247"/>
                  <a:gd name="T1" fmla="*/ 24 h 25"/>
                  <a:gd name="T2" fmla="*/ 129 w 247"/>
                  <a:gd name="T3" fmla="*/ 25 h 25"/>
                  <a:gd name="T4" fmla="*/ 247 w 247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7" h="25">
                    <a:moveTo>
                      <a:pt x="0" y="24"/>
                    </a:moveTo>
                    <a:lnTo>
                      <a:pt x="129" y="25"/>
                    </a:lnTo>
                    <a:lnTo>
                      <a:pt x="247" y="0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02" name="Freeform 54"/>
              <p:cNvSpPr>
                <a:spLocks/>
              </p:cNvSpPr>
              <p:nvPr/>
            </p:nvSpPr>
            <p:spPr bwMode="auto">
              <a:xfrm>
                <a:off x="2996" y="1905"/>
                <a:ext cx="246" cy="14"/>
              </a:xfrm>
              <a:custGeom>
                <a:avLst/>
                <a:gdLst>
                  <a:gd name="T0" fmla="*/ 0 w 246"/>
                  <a:gd name="T1" fmla="*/ 14 h 14"/>
                  <a:gd name="T2" fmla="*/ 139 w 246"/>
                  <a:gd name="T3" fmla="*/ 14 h 14"/>
                  <a:gd name="T4" fmla="*/ 246 w 24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6" h="14">
                    <a:moveTo>
                      <a:pt x="0" y="14"/>
                    </a:moveTo>
                    <a:lnTo>
                      <a:pt x="139" y="14"/>
                    </a:lnTo>
                    <a:lnTo>
                      <a:pt x="246" y="0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03" name="Freeform 55"/>
              <p:cNvSpPr>
                <a:spLocks/>
              </p:cNvSpPr>
              <p:nvPr/>
            </p:nvSpPr>
            <p:spPr bwMode="auto">
              <a:xfrm>
                <a:off x="2996" y="1946"/>
                <a:ext cx="244" cy="7"/>
              </a:xfrm>
              <a:custGeom>
                <a:avLst/>
                <a:gdLst>
                  <a:gd name="T0" fmla="*/ 0 w 244"/>
                  <a:gd name="T1" fmla="*/ 7 h 7"/>
                  <a:gd name="T2" fmla="*/ 166 w 244"/>
                  <a:gd name="T3" fmla="*/ 7 h 7"/>
                  <a:gd name="T4" fmla="*/ 244 w 244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4" h="7">
                    <a:moveTo>
                      <a:pt x="0" y="7"/>
                    </a:moveTo>
                    <a:lnTo>
                      <a:pt x="166" y="7"/>
                    </a:lnTo>
                    <a:lnTo>
                      <a:pt x="244" y="0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04" name="Freeform 56"/>
              <p:cNvSpPr>
                <a:spLocks/>
              </p:cNvSpPr>
              <p:nvPr/>
            </p:nvSpPr>
            <p:spPr bwMode="auto">
              <a:xfrm>
                <a:off x="2997" y="1985"/>
                <a:ext cx="245" cy="2"/>
              </a:xfrm>
              <a:custGeom>
                <a:avLst/>
                <a:gdLst>
                  <a:gd name="T0" fmla="*/ 0 w 245"/>
                  <a:gd name="T1" fmla="*/ 0 h 2"/>
                  <a:gd name="T2" fmla="*/ 245 w 245"/>
                  <a:gd name="T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45" h="2">
                    <a:moveTo>
                      <a:pt x="0" y="0"/>
                    </a:moveTo>
                    <a:lnTo>
                      <a:pt x="245" y="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05" name="Freeform 57"/>
              <p:cNvSpPr>
                <a:spLocks/>
              </p:cNvSpPr>
              <p:nvPr/>
            </p:nvSpPr>
            <p:spPr bwMode="auto">
              <a:xfrm>
                <a:off x="2993" y="2021"/>
                <a:ext cx="249" cy="2"/>
              </a:xfrm>
              <a:custGeom>
                <a:avLst/>
                <a:gdLst>
                  <a:gd name="T0" fmla="*/ 0 w 249"/>
                  <a:gd name="T1" fmla="*/ 0 h 2"/>
                  <a:gd name="T2" fmla="*/ 249 w 249"/>
                  <a:gd name="T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49" h="2">
                    <a:moveTo>
                      <a:pt x="0" y="0"/>
                    </a:moveTo>
                    <a:lnTo>
                      <a:pt x="249" y="2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06" name="Freeform 58"/>
              <p:cNvSpPr>
                <a:spLocks/>
              </p:cNvSpPr>
              <p:nvPr/>
            </p:nvSpPr>
            <p:spPr bwMode="auto">
              <a:xfrm>
                <a:off x="2996" y="2055"/>
                <a:ext cx="247" cy="1"/>
              </a:xfrm>
              <a:custGeom>
                <a:avLst/>
                <a:gdLst>
                  <a:gd name="T0" fmla="*/ 0 w 247"/>
                  <a:gd name="T1" fmla="*/ 0 h 1"/>
                  <a:gd name="T2" fmla="*/ 247 w 247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47" h="1">
                    <a:moveTo>
                      <a:pt x="0" y="0"/>
                    </a:moveTo>
                    <a:lnTo>
                      <a:pt x="247" y="1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07" name="Freeform 59"/>
              <p:cNvSpPr>
                <a:spLocks/>
              </p:cNvSpPr>
              <p:nvPr/>
            </p:nvSpPr>
            <p:spPr bwMode="auto">
              <a:xfrm>
                <a:off x="2993" y="2084"/>
                <a:ext cx="250" cy="13"/>
              </a:xfrm>
              <a:custGeom>
                <a:avLst/>
                <a:gdLst>
                  <a:gd name="T0" fmla="*/ 0 w 250"/>
                  <a:gd name="T1" fmla="*/ 0 h 13"/>
                  <a:gd name="T2" fmla="*/ 133 w 250"/>
                  <a:gd name="T3" fmla="*/ 3 h 13"/>
                  <a:gd name="T4" fmla="*/ 250 w 250"/>
                  <a:gd name="T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0" h="13">
                    <a:moveTo>
                      <a:pt x="0" y="0"/>
                    </a:moveTo>
                    <a:lnTo>
                      <a:pt x="133" y="3"/>
                    </a:lnTo>
                    <a:lnTo>
                      <a:pt x="250" y="13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08" name="Freeform 60"/>
              <p:cNvSpPr>
                <a:spLocks/>
              </p:cNvSpPr>
              <p:nvPr/>
            </p:nvSpPr>
            <p:spPr bwMode="auto">
              <a:xfrm>
                <a:off x="2996" y="2121"/>
                <a:ext cx="246" cy="17"/>
              </a:xfrm>
              <a:custGeom>
                <a:avLst/>
                <a:gdLst>
                  <a:gd name="T0" fmla="*/ 0 w 246"/>
                  <a:gd name="T1" fmla="*/ 0 h 17"/>
                  <a:gd name="T2" fmla="*/ 129 w 246"/>
                  <a:gd name="T3" fmla="*/ 0 h 17"/>
                  <a:gd name="T4" fmla="*/ 246 w 246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6" h="17">
                    <a:moveTo>
                      <a:pt x="0" y="0"/>
                    </a:moveTo>
                    <a:lnTo>
                      <a:pt x="129" y="0"/>
                    </a:lnTo>
                    <a:lnTo>
                      <a:pt x="246" y="17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09" name="Freeform 61"/>
              <p:cNvSpPr>
                <a:spLocks/>
              </p:cNvSpPr>
              <p:nvPr/>
            </p:nvSpPr>
            <p:spPr bwMode="auto">
              <a:xfrm>
                <a:off x="2996" y="2154"/>
                <a:ext cx="246" cy="26"/>
              </a:xfrm>
              <a:custGeom>
                <a:avLst/>
                <a:gdLst>
                  <a:gd name="T0" fmla="*/ 0 w 246"/>
                  <a:gd name="T1" fmla="*/ 0 h 26"/>
                  <a:gd name="T2" fmla="*/ 126 w 246"/>
                  <a:gd name="T3" fmla="*/ 0 h 26"/>
                  <a:gd name="T4" fmla="*/ 246 w 246"/>
                  <a:gd name="T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6" h="26">
                    <a:moveTo>
                      <a:pt x="0" y="0"/>
                    </a:moveTo>
                    <a:lnTo>
                      <a:pt x="126" y="0"/>
                    </a:lnTo>
                    <a:lnTo>
                      <a:pt x="246" y="26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10" name="Line 62"/>
              <p:cNvSpPr>
                <a:spLocks noChangeShapeType="1"/>
              </p:cNvSpPr>
              <p:nvPr/>
            </p:nvSpPr>
            <p:spPr bwMode="auto">
              <a:xfrm flipV="1">
                <a:off x="3233" y="1815"/>
                <a:ext cx="262" cy="5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11" name="Line 63"/>
              <p:cNvSpPr>
                <a:spLocks noChangeShapeType="1"/>
              </p:cNvSpPr>
              <p:nvPr/>
            </p:nvSpPr>
            <p:spPr bwMode="auto">
              <a:xfrm flipV="1">
                <a:off x="3236" y="1878"/>
                <a:ext cx="256" cy="2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12" name="Line 64"/>
              <p:cNvSpPr>
                <a:spLocks noChangeShapeType="1"/>
              </p:cNvSpPr>
              <p:nvPr/>
            </p:nvSpPr>
            <p:spPr bwMode="auto">
              <a:xfrm flipV="1">
                <a:off x="3247" y="1931"/>
                <a:ext cx="247" cy="1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13" name="Line 65"/>
              <p:cNvSpPr>
                <a:spLocks noChangeShapeType="1"/>
              </p:cNvSpPr>
              <p:nvPr/>
            </p:nvSpPr>
            <p:spPr bwMode="auto">
              <a:xfrm>
                <a:off x="3237" y="1985"/>
                <a:ext cx="25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14" name="Line 66"/>
              <p:cNvSpPr>
                <a:spLocks noChangeShapeType="1"/>
              </p:cNvSpPr>
              <p:nvPr/>
            </p:nvSpPr>
            <p:spPr bwMode="auto">
              <a:xfrm>
                <a:off x="3236" y="2022"/>
                <a:ext cx="25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15" name="Line 67"/>
              <p:cNvSpPr>
                <a:spLocks noChangeShapeType="1"/>
              </p:cNvSpPr>
              <p:nvPr/>
            </p:nvSpPr>
            <p:spPr bwMode="auto">
              <a:xfrm>
                <a:off x="3237" y="2058"/>
                <a:ext cx="25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16" name="Line 68"/>
              <p:cNvSpPr>
                <a:spLocks noChangeShapeType="1"/>
              </p:cNvSpPr>
              <p:nvPr/>
            </p:nvSpPr>
            <p:spPr bwMode="auto">
              <a:xfrm>
                <a:off x="3233" y="2097"/>
                <a:ext cx="258" cy="1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17" name="Line 69"/>
              <p:cNvSpPr>
                <a:spLocks noChangeShapeType="1"/>
              </p:cNvSpPr>
              <p:nvPr/>
            </p:nvSpPr>
            <p:spPr bwMode="auto">
              <a:xfrm>
                <a:off x="3243" y="2137"/>
                <a:ext cx="249" cy="3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18" name="Line 70"/>
              <p:cNvSpPr>
                <a:spLocks noChangeShapeType="1"/>
              </p:cNvSpPr>
              <p:nvPr/>
            </p:nvSpPr>
            <p:spPr bwMode="auto">
              <a:xfrm>
                <a:off x="3233" y="2181"/>
                <a:ext cx="258" cy="5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19" name="Freeform 71"/>
              <p:cNvSpPr>
                <a:spLocks/>
              </p:cNvSpPr>
              <p:nvPr/>
            </p:nvSpPr>
            <p:spPr bwMode="auto">
              <a:xfrm>
                <a:off x="2183" y="1563"/>
                <a:ext cx="237" cy="293"/>
              </a:xfrm>
              <a:custGeom>
                <a:avLst/>
                <a:gdLst>
                  <a:gd name="T0" fmla="*/ 0 w 237"/>
                  <a:gd name="T1" fmla="*/ 0 h 293"/>
                  <a:gd name="T2" fmla="*/ 42 w 237"/>
                  <a:gd name="T3" fmla="*/ 41 h 293"/>
                  <a:gd name="T4" fmla="*/ 87 w 237"/>
                  <a:gd name="T5" fmla="*/ 107 h 293"/>
                  <a:gd name="T6" fmla="*/ 111 w 237"/>
                  <a:gd name="T7" fmla="*/ 159 h 293"/>
                  <a:gd name="T8" fmla="*/ 141 w 237"/>
                  <a:gd name="T9" fmla="*/ 212 h 293"/>
                  <a:gd name="T10" fmla="*/ 172 w 237"/>
                  <a:gd name="T11" fmla="*/ 248 h 293"/>
                  <a:gd name="T12" fmla="*/ 237 w 237"/>
                  <a:gd name="T13" fmla="*/ 293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7" h="293">
                    <a:moveTo>
                      <a:pt x="0" y="0"/>
                    </a:moveTo>
                    <a:cubicBezTo>
                      <a:pt x="14" y="11"/>
                      <a:pt x="28" y="23"/>
                      <a:pt x="42" y="41"/>
                    </a:cubicBezTo>
                    <a:cubicBezTo>
                      <a:pt x="56" y="59"/>
                      <a:pt x="76" y="87"/>
                      <a:pt x="87" y="107"/>
                    </a:cubicBezTo>
                    <a:cubicBezTo>
                      <a:pt x="98" y="127"/>
                      <a:pt x="102" y="142"/>
                      <a:pt x="111" y="159"/>
                    </a:cubicBezTo>
                    <a:cubicBezTo>
                      <a:pt x="120" y="176"/>
                      <a:pt x="131" y="197"/>
                      <a:pt x="141" y="212"/>
                    </a:cubicBezTo>
                    <a:cubicBezTo>
                      <a:pt x="151" y="227"/>
                      <a:pt x="156" y="235"/>
                      <a:pt x="172" y="248"/>
                    </a:cubicBezTo>
                    <a:cubicBezTo>
                      <a:pt x="188" y="261"/>
                      <a:pt x="212" y="277"/>
                      <a:pt x="237" y="293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20" name="Freeform 72"/>
              <p:cNvSpPr>
                <a:spLocks/>
              </p:cNvSpPr>
              <p:nvPr/>
            </p:nvSpPr>
            <p:spPr bwMode="auto">
              <a:xfrm>
                <a:off x="2421" y="1857"/>
                <a:ext cx="209" cy="34"/>
              </a:xfrm>
              <a:custGeom>
                <a:avLst/>
                <a:gdLst>
                  <a:gd name="T0" fmla="*/ 0 w 209"/>
                  <a:gd name="T1" fmla="*/ 0 h 34"/>
                  <a:gd name="T2" fmla="*/ 74 w 209"/>
                  <a:gd name="T3" fmla="*/ 29 h 34"/>
                  <a:gd name="T4" fmla="*/ 117 w 209"/>
                  <a:gd name="T5" fmla="*/ 32 h 34"/>
                  <a:gd name="T6" fmla="*/ 209 w 209"/>
                  <a:gd name="T7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9" h="34">
                    <a:moveTo>
                      <a:pt x="0" y="0"/>
                    </a:moveTo>
                    <a:cubicBezTo>
                      <a:pt x="12" y="5"/>
                      <a:pt x="55" y="24"/>
                      <a:pt x="74" y="29"/>
                    </a:cubicBezTo>
                    <a:cubicBezTo>
                      <a:pt x="93" y="34"/>
                      <a:pt x="95" y="32"/>
                      <a:pt x="117" y="32"/>
                    </a:cubicBezTo>
                    <a:cubicBezTo>
                      <a:pt x="139" y="32"/>
                      <a:pt x="174" y="32"/>
                      <a:pt x="209" y="32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21" name="Freeform 73"/>
              <p:cNvSpPr>
                <a:spLocks/>
              </p:cNvSpPr>
              <p:nvPr/>
            </p:nvSpPr>
            <p:spPr bwMode="auto">
              <a:xfrm>
                <a:off x="2183" y="1722"/>
                <a:ext cx="235" cy="176"/>
              </a:xfrm>
              <a:custGeom>
                <a:avLst/>
                <a:gdLst>
                  <a:gd name="T0" fmla="*/ 0 w 235"/>
                  <a:gd name="T1" fmla="*/ 0 h 176"/>
                  <a:gd name="T2" fmla="*/ 43 w 235"/>
                  <a:gd name="T3" fmla="*/ 32 h 176"/>
                  <a:gd name="T4" fmla="*/ 75 w 235"/>
                  <a:gd name="T5" fmla="*/ 66 h 176"/>
                  <a:gd name="T6" fmla="*/ 114 w 235"/>
                  <a:gd name="T7" fmla="*/ 102 h 176"/>
                  <a:gd name="T8" fmla="*/ 151 w 235"/>
                  <a:gd name="T9" fmla="*/ 135 h 176"/>
                  <a:gd name="T10" fmla="*/ 211 w 235"/>
                  <a:gd name="T11" fmla="*/ 165 h 176"/>
                  <a:gd name="T12" fmla="*/ 235 w 235"/>
                  <a:gd name="T13" fmla="*/ 17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5" h="176">
                    <a:moveTo>
                      <a:pt x="0" y="0"/>
                    </a:moveTo>
                    <a:cubicBezTo>
                      <a:pt x="15" y="10"/>
                      <a:pt x="31" y="21"/>
                      <a:pt x="43" y="32"/>
                    </a:cubicBezTo>
                    <a:cubicBezTo>
                      <a:pt x="55" y="43"/>
                      <a:pt x="63" y="54"/>
                      <a:pt x="75" y="66"/>
                    </a:cubicBezTo>
                    <a:cubicBezTo>
                      <a:pt x="87" y="78"/>
                      <a:pt x="101" y="91"/>
                      <a:pt x="114" y="102"/>
                    </a:cubicBezTo>
                    <a:cubicBezTo>
                      <a:pt x="127" y="113"/>
                      <a:pt x="135" y="125"/>
                      <a:pt x="151" y="135"/>
                    </a:cubicBezTo>
                    <a:cubicBezTo>
                      <a:pt x="167" y="145"/>
                      <a:pt x="197" y="158"/>
                      <a:pt x="211" y="165"/>
                    </a:cubicBezTo>
                    <a:cubicBezTo>
                      <a:pt x="225" y="172"/>
                      <a:pt x="230" y="174"/>
                      <a:pt x="235" y="176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22" name="Freeform 74"/>
              <p:cNvSpPr>
                <a:spLocks/>
              </p:cNvSpPr>
              <p:nvPr/>
            </p:nvSpPr>
            <p:spPr bwMode="auto">
              <a:xfrm>
                <a:off x="2180" y="1841"/>
                <a:ext cx="237" cy="102"/>
              </a:xfrm>
              <a:custGeom>
                <a:avLst/>
                <a:gdLst>
                  <a:gd name="T0" fmla="*/ 0 w 237"/>
                  <a:gd name="T1" fmla="*/ 0 h 102"/>
                  <a:gd name="T2" fmla="*/ 69 w 237"/>
                  <a:gd name="T3" fmla="*/ 33 h 102"/>
                  <a:gd name="T4" fmla="*/ 135 w 237"/>
                  <a:gd name="T5" fmla="*/ 66 h 102"/>
                  <a:gd name="T6" fmla="*/ 180 w 237"/>
                  <a:gd name="T7" fmla="*/ 82 h 102"/>
                  <a:gd name="T8" fmla="*/ 237 w 237"/>
                  <a:gd name="T9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7" h="102">
                    <a:moveTo>
                      <a:pt x="0" y="0"/>
                    </a:moveTo>
                    <a:cubicBezTo>
                      <a:pt x="23" y="11"/>
                      <a:pt x="46" y="22"/>
                      <a:pt x="69" y="33"/>
                    </a:cubicBezTo>
                    <a:cubicBezTo>
                      <a:pt x="92" y="44"/>
                      <a:pt x="116" y="58"/>
                      <a:pt x="135" y="66"/>
                    </a:cubicBezTo>
                    <a:cubicBezTo>
                      <a:pt x="154" y="74"/>
                      <a:pt x="163" y="76"/>
                      <a:pt x="180" y="82"/>
                    </a:cubicBezTo>
                    <a:cubicBezTo>
                      <a:pt x="197" y="88"/>
                      <a:pt x="217" y="95"/>
                      <a:pt x="237" y="102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23" name="Freeform 75"/>
              <p:cNvSpPr>
                <a:spLocks/>
              </p:cNvSpPr>
              <p:nvPr/>
            </p:nvSpPr>
            <p:spPr bwMode="auto">
              <a:xfrm>
                <a:off x="2180" y="1956"/>
                <a:ext cx="238" cy="29"/>
              </a:xfrm>
              <a:custGeom>
                <a:avLst/>
                <a:gdLst>
                  <a:gd name="T0" fmla="*/ 0 w 238"/>
                  <a:gd name="T1" fmla="*/ 0 h 29"/>
                  <a:gd name="T2" fmla="*/ 118 w 238"/>
                  <a:gd name="T3" fmla="*/ 12 h 29"/>
                  <a:gd name="T4" fmla="*/ 238 w 238"/>
                  <a:gd name="T5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8" h="29">
                    <a:moveTo>
                      <a:pt x="0" y="0"/>
                    </a:moveTo>
                    <a:cubicBezTo>
                      <a:pt x="39" y="3"/>
                      <a:pt x="78" y="7"/>
                      <a:pt x="118" y="12"/>
                    </a:cubicBezTo>
                    <a:cubicBezTo>
                      <a:pt x="158" y="17"/>
                      <a:pt x="198" y="23"/>
                      <a:pt x="238" y="29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24" name="Freeform 76"/>
              <p:cNvSpPr>
                <a:spLocks/>
              </p:cNvSpPr>
              <p:nvPr/>
            </p:nvSpPr>
            <p:spPr bwMode="auto">
              <a:xfrm>
                <a:off x="2180" y="2018"/>
                <a:ext cx="238" cy="4"/>
              </a:xfrm>
              <a:custGeom>
                <a:avLst/>
                <a:gdLst>
                  <a:gd name="T0" fmla="*/ 0 w 238"/>
                  <a:gd name="T1" fmla="*/ 0 h 4"/>
                  <a:gd name="T2" fmla="*/ 118 w 238"/>
                  <a:gd name="T3" fmla="*/ 3 h 4"/>
                  <a:gd name="T4" fmla="*/ 238 w 238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8" h="4">
                    <a:moveTo>
                      <a:pt x="0" y="0"/>
                    </a:moveTo>
                    <a:cubicBezTo>
                      <a:pt x="39" y="1"/>
                      <a:pt x="78" y="2"/>
                      <a:pt x="118" y="3"/>
                    </a:cubicBezTo>
                    <a:cubicBezTo>
                      <a:pt x="158" y="4"/>
                      <a:pt x="198" y="4"/>
                      <a:pt x="238" y="4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25" name="Freeform 77"/>
              <p:cNvSpPr>
                <a:spLocks/>
              </p:cNvSpPr>
              <p:nvPr/>
            </p:nvSpPr>
            <p:spPr bwMode="auto">
              <a:xfrm>
                <a:off x="2178" y="2055"/>
                <a:ext cx="240" cy="24"/>
              </a:xfrm>
              <a:custGeom>
                <a:avLst/>
                <a:gdLst>
                  <a:gd name="T0" fmla="*/ 0 w 240"/>
                  <a:gd name="T1" fmla="*/ 24 h 24"/>
                  <a:gd name="T2" fmla="*/ 120 w 240"/>
                  <a:gd name="T3" fmla="*/ 15 h 24"/>
                  <a:gd name="T4" fmla="*/ 240 w 240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0" h="24">
                    <a:moveTo>
                      <a:pt x="0" y="24"/>
                    </a:moveTo>
                    <a:cubicBezTo>
                      <a:pt x="40" y="21"/>
                      <a:pt x="80" y="19"/>
                      <a:pt x="120" y="15"/>
                    </a:cubicBezTo>
                    <a:cubicBezTo>
                      <a:pt x="160" y="11"/>
                      <a:pt x="200" y="5"/>
                      <a:pt x="240" y="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26" name="Freeform 78"/>
              <p:cNvSpPr>
                <a:spLocks/>
              </p:cNvSpPr>
              <p:nvPr/>
            </p:nvSpPr>
            <p:spPr bwMode="auto">
              <a:xfrm>
                <a:off x="2177" y="2099"/>
                <a:ext cx="240" cy="94"/>
              </a:xfrm>
              <a:custGeom>
                <a:avLst/>
                <a:gdLst>
                  <a:gd name="T0" fmla="*/ 0 w 240"/>
                  <a:gd name="T1" fmla="*/ 94 h 94"/>
                  <a:gd name="T2" fmla="*/ 61 w 240"/>
                  <a:gd name="T3" fmla="*/ 72 h 94"/>
                  <a:gd name="T4" fmla="*/ 103 w 240"/>
                  <a:gd name="T5" fmla="*/ 49 h 94"/>
                  <a:gd name="T6" fmla="*/ 153 w 240"/>
                  <a:gd name="T7" fmla="*/ 27 h 94"/>
                  <a:gd name="T8" fmla="*/ 240 w 240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94">
                    <a:moveTo>
                      <a:pt x="0" y="94"/>
                    </a:moveTo>
                    <a:cubicBezTo>
                      <a:pt x="22" y="86"/>
                      <a:pt x="44" y="79"/>
                      <a:pt x="61" y="72"/>
                    </a:cubicBezTo>
                    <a:cubicBezTo>
                      <a:pt x="78" y="65"/>
                      <a:pt x="88" y="57"/>
                      <a:pt x="103" y="49"/>
                    </a:cubicBezTo>
                    <a:cubicBezTo>
                      <a:pt x="118" y="41"/>
                      <a:pt x="130" y="35"/>
                      <a:pt x="153" y="27"/>
                    </a:cubicBezTo>
                    <a:cubicBezTo>
                      <a:pt x="176" y="19"/>
                      <a:pt x="208" y="9"/>
                      <a:pt x="240" y="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27" name="Freeform 79"/>
              <p:cNvSpPr>
                <a:spLocks/>
              </p:cNvSpPr>
              <p:nvPr/>
            </p:nvSpPr>
            <p:spPr bwMode="auto">
              <a:xfrm>
                <a:off x="2177" y="2141"/>
                <a:ext cx="241" cy="175"/>
              </a:xfrm>
              <a:custGeom>
                <a:avLst/>
                <a:gdLst>
                  <a:gd name="T0" fmla="*/ 0 w 241"/>
                  <a:gd name="T1" fmla="*/ 175 h 175"/>
                  <a:gd name="T2" fmla="*/ 55 w 241"/>
                  <a:gd name="T3" fmla="*/ 136 h 175"/>
                  <a:gd name="T4" fmla="*/ 82 w 241"/>
                  <a:gd name="T5" fmla="*/ 100 h 175"/>
                  <a:gd name="T6" fmla="*/ 135 w 241"/>
                  <a:gd name="T7" fmla="*/ 58 h 175"/>
                  <a:gd name="T8" fmla="*/ 177 w 241"/>
                  <a:gd name="T9" fmla="*/ 28 h 175"/>
                  <a:gd name="T10" fmla="*/ 241 w 241"/>
                  <a:gd name="T11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1" h="175">
                    <a:moveTo>
                      <a:pt x="0" y="175"/>
                    </a:moveTo>
                    <a:cubicBezTo>
                      <a:pt x="20" y="162"/>
                      <a:pt x="41" y="149"/>
                      <a:pt x="55" y="136"/>
                    </a:cubicBezTo>
                    <a:cubicBezTo>
                      <a:pt x="69" y="123"/>
                      <a:pt x="69" y="113"/>
                      <a:pt x="82" y="100"/>
                    </a:cubicBezTo>
                    <a:cubicBezTo>
                      <a:pt x="95" y="87"/>
                      <a:pt x="119" y="70"/>
                      <a:pt x="135" y="58"/>
                    </a:cubicBezTo>
                    <a:cubicBezTo>
                      <a:pt x="151" y="46"/>
                      <a:pt x="159" y="38"/>
                      <a:pt x="177" y="28"/>
                    </a:cubicBezTo>
                    <a:cubicBezTo>
                      <a:pt x="195" y="18"/>
                      <a:pt x="218" y="9"/>
                      <a:pt x="241" y="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28" name="Freeform 80"/>
              <p:cNvSpPr>
                <a:spLocks/>
              </p:cNvSpPr>
              <p:nvPr/>
            </p:nvSpPr>
            <p:spPr bwMode="auto">
              <a:xfrm>
                <a:off x="2174" y="2183"/>
                <a:ext cx="243" cy="298"/>
              </a:xfrm>
              <a:custGeom>
                <a:avLst/>
                <a:gdLst>
                  <a:gd name="T0" fmla="*/ 0 w 243"/>
                  <a:gd name="T1" fmla="*/ 298 h 298"/>
                  <a:gd name="T2" fmla="*/ 48 w 243"/>
                  <a:gd name="T3" fmla="*/ 255 h 298"/>
                  <a:gd name="T4" fmla="*/ 79 w 243"/>
                  <a:gd name="T5" fmla="*/ 208 h 298"/>
                  <a:gd name="T6" fmla="*/ 105 w 243"/>
                  <a:gd name="T7" fmla="*/ 160 h 298"/>
                  <a:gd name="T8" fmla="*/ 126 w 243"/>
                  <a:gd name="T9" fmla="*/ 114 h 298"/>
                  <a:gd name="T10" fmla="*/ 157 w 243"/>
                  <a:gd name="T11" fmla="*/ 69 h 298"/>
                  <a:gd name="T12" fmla="*/ 183 w 243"/>
                  <a:gd name="T13" fmla="*/ 42 h 298"/>
                  <a:gd name="T14" fmla="*/ 243 w 243"/>
                  <a:gd name="T15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3" h="298">
                    <a:moveTo>
                      <a:pt x="0" y="298"/>
                    </a:moveTo>
                    <a:cubicBezTo>
                      <a:pt x="17" y="284"/>
                      <a:pt x="35" y="270"/>
                      <a:pt x="48" y="255"/>
                    </a:cubicBezTo>
                    <a:cubicBezTo>
                      <a:pt x="61" y="240"/>
                      <a:pt x="70" y="224"/>
                      <a:pt x="79" y="208"/>
                    </a:cubicBezTo>
                    <a:cubicBezTo>
                      <a:pt x="88" y="192"/>
                      <a:pt x="97" y="176"/>
                      <a:pt x="105" y="160"/>
                    </a:cubicBezTo>
                    <a:cubicBezTo>
                      <a:pt x="113" y="144"/>
                      <a:pt x="117" y="129"/>
                      <a:pt x="126" y="114"/>
                    </a:cubicBezTo>
                    <a:cubicBezTo>
                      <a:pt x="135" y="99"/>
                      <a:pt x="148" y="81"/>
                      <a:pt x="157" y="69"/>
                    </a:cubicBezTo>
                    <a:cubicBezTo>
                      <a:pt x="166" y="57"/>
                      <a:pt x="169" y="53"/>
                      <a:pt x="183" y="42"/>
                    </a:cubicBezTo>
                    <a:cubicBezTo>
                      <a:pt x="197" y="31"/>
                      <a:pt x="220" y="15"/>
                      <a:pt x="243" y="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29" name="Freeform 81"/>
              <p:cNvSpPr>
                <a:spLocks/>
              </p:cNvSpPr>
              <p:nvPr/>
            </p:nvSpPr>
            <p:spPr bwMode="auto">
              <a:xfrm>
                <a:off x="2414" y="1898"/>
                <a:ext cx="216" cy="23"/>
              </a:xfrm>
              <a:custGeom>
                <a:avLst/>
                <a:gdLst>
                  <a:gd name="T0" fmla="*/ 0 w 216"/>
                  <a:gd name="T1" fmla="*/ 0 h 23"/>
                  <a:gd name="T2" fmla="*/ 36 w 216"/>
                  <a:gd name="T3" fmla="*/ 9 h 23"/>
                  <a:gd name="T4" fmla="*/ 96 w 216"/>
                  <a:gd name="T5" fmla="*/ 21 h 23"/>
                  <a:gd name="T6" fmla="*/ 147 w 216"/>
                  <a:gd name="T7" fmla="*/ 21 h 23"/>
                  <a:gd name="T8" fmla="*/ 216 w 216"/>
                  <a:gd name="T9" fmla="*/ 2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" h="23">
                    <a:moveTo>
                      <a:pt x="0" y="0"/>
                    </a:moveTo>
                    <a:cubicBezTo>
                      <a:pt x="6" y="1"/>
                      <a:pt x="20" y="6"/>
                      <a:pt x="36" y="9"/>
                    </a:cubicBezTo>
                    <a:cubicBezTo>
                      <a:pt x="52" y="12"/>
                      <a:pt x="78" y="19"/>
                      <a:pt x="96" y="21"/>
                    </a:cubicBezTo>
                    <a:cubicBezTo>
                      <a:pt x="114" y="23"/>
                      <a:pt x="127" y="21"/>
                      <a:pt x="147" y="21"/>
                    </a:cubicBezTo>
                    <a:cubicBezTo>
                      <a:pt x="167" y="21"/>
                      <a:pt x="191" y="21"/>
                      <a:pt x="216" y="21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30" name="Freeform 82"/>
              <p:cNvSpPr>
                <a:spLocks/>
              </p:cNvSpPr>
              <p:nvPr/>
            </p:nvSpPr>
            <p:spPr bwMode="auto">
              <a:xfrm>
                <a:off x="2412" y="1943"/>
                <a:ext cx="215" cy="13"/>
              </a:xfrm>
              <a:custGeom>
                <a:avLst/>
                <a:gdLst>
                  <a:gd name="T0" fmla="*/ 0 w 215"/>
                  <a:gd name="T1" fmla="*/ 0 h 13"/>
                  <a:gd name="T2" fmla="*/ 39 w 215"/>
                  <a:gd name="T3" fmla="*/ 4 h 13"/>
                  <a:gd name="T4" fmla="*/ 99 w 215"/>
                  <a:gd name="T5" fmla="*/ 12 h 13"/>
                  <a:gd name="T6" fmla="*/ 215 w 215"/>
                  <a:gd name="T7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" h="13">
                    <a:moveTo>
                      <a:pt x="0" y="0"/>
                    </a:moveTo>
                    <a:cubicBezTo>
                      <a:pt x="6" y="1"/>
                      <a:pt x="23" y="2"/>
                      <a:pt x="39" y="4"/>
                    </a:cubicBezTo>
                    <a:cubicBezTo>
                      <a:pt x="55" y="6"/>
                      <a:pt x="70" y="11"/>
                      <a:pt x="99" y="12"/>
                    </a:cubicBezTo>
                    <a:cubicBezTo>
                      <a:pt x="128" y="13"/>
                      <a:pt x="171" y="11"/>
                      <a:pt x="215" y="9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31" name="Freeform 83"/>
              <p:cNvSpPr>
                <a:spLocks/>
              </p:cNvSpPr>
              <p:nvPr/>
            </p:nvSpPr>
            <p:spPr bwMode="auto">
              <a:xfrm>
                <a:off x="2406" y="1983"/>
                <a:ext cx="225" cy="3"/>
              </a:xfrm>
              <a:custGeom>
                <a:avLst/>
                <a:gdLst>
                  <a:gd name="T0" fmla="*/ 0 w 225"/>
                  <a:gd name="T1" fmla="*/ 0 h 3"/>
                  <a:gd name="T2" fmla="*/ 45 w 225"/>
                  <a:gd name="T3" fmla="*/ 2 h 3"/>
                  <a:gd name="T4" fmla="*/ 96 w 225"/>
                  <a:gd name="T5" fmla="*/ 3 h 3"/>
                  <a:gd name="T6" fmla="*/ 225 w 22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5" h="3">
                    <a:moveTo>
                      <a:pt x="0" y="0"/>
                    </a:moveTo>
                    <a:cubicBezTo>
                      <a:pt x="7" y="0"/>
                      <a:pt x="29" y="1"/>
                      <a:pt x="45" y="2"/>
                    </a:cubicBezTo>
                    <a:cubicBezTo>
                      <a:pt x="61" y="3"/>
                      <a:pt x="66" y="3"/>
                      <a:pt x="96" y="3"/>
                    </a:cubicBezTo>
                    <a:cubicBezTo>
                      <a:pt x="126" y="3"/>
                      <a:pt x="175" y="3"/>
                      <a:pt x="225" y="3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32" name="Freeform 84"/>
              <p:cNvSpPr>
                <a:spLocks/>
              </p:cNvSpPr>
              <p:nvPr/>
            </p:nvSpPr>
            <p:spPr bwMode="auto">
              <a:xfrm>
                <a:off x="2408" y="2019"/>
                <a:ext cx="223" cy="3"/>
              </a:xfrm>
              <a:custGeom>
                <a:avLst/>
                <a:gdLst>
                  <a:gd name="T0" fmla="*/ 45 w 223"/>
                  <a:gd name="T1" fmla="*/ 2 h 3"/>
                  <a:gd name="T2" fmla="*/ 0 w 223"/>
                  <a:gd name="T3" fmla="*/ 3 h 3"/>
                  <a:gd name="T4" fmla="*/ 43 w 223"/>
                  <a:gd name="T5" fmla="*/ 0 h 3"/>
                  <a:gd name="T6" fmla="*/ 223 w 22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3" h="3">
                    <a:moveTo>
                      <a:pt x="45" y="2"/>
                    </a:moveTo>
                    <a:cubicBezTo>
                      <a:pt x="38" y="2"/>
                      <a:pt x="0" y="3"/>
                      <a:pt x="0" y="3"/>
                    </a:cubicBezTo>
                    <a:cubicBezTo>
                      <a:pt x="0" y="3"/>
                      <a:pt x="6" y="0"/>
                      <a:pt x="43" y="0"/>
                    </a:cubicBezTo>
                    <a:cubicBezTo>
                      <a:pt x="80" y="0"/>
                      <a:pt x="193" y="3"/>
                      <a:pt x="223" y="3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33" name="Freeform 85"/>
              <p:cNvSpPr>
                <a:spLocks/>
              </p:cNvSpPr>
              <p:nvPr/>
            </p:nvSpPr>
            <p:spPr bwMode="auto">
              <a:xfrm>
                <a:off x="2421" y="2052"/>
                <a:ext cx="209" cy="3"/>
              </a:xfrm>
              <a:custGeom>
                <a:avLst/>
                <a:gdLst>
                  <a:gd name="T0" fmla="*/ 0 w 209"/>
                  <a:gd name="T1" fmla="*/ 3 h 3"/>
                  <a:gd name="T2" fmla="*/ 32 w 209"/>
                  <a:gd name="T3" fmla="*/ 3 h 3"/>
                  <a:gd name="T4" fmla="*/ 69 w 209"/>
                  <a:gd name="T5" fmla="*/ 0 h 3"/>
                  <a:gd name="T6" fmla="*/ 209 w 209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9" h="3">
                    <a:moveTo>
                      <a:pt x="0" y="3"/>
                    </a:moveTo>
                    <a:cubicBezTo>
                      <a:pt x="5" y="3"/>
                      <a:pt x="21" y="3"/>
                      <a:pt x="32" y="3"/>
                    </a:cubicBezTo>
                    <a:cubicBezTo>
                      <a:pt x="43" y="3"/>
                      <a:pt x="40" y="0"/>
                      <a:pt x="69" y="0"/>
                    </a:cubicBezTo>
                    <a:cubicBezTo>
                      <a:pt x="98" y="0"/>
                      <a:pt x="153" y="1"/>
                      <a:pt x="209" y="3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34" name="Freeform 86"/>
              <p:cNvSpPr>
                <a:spLocks/>
              </p:cNvSpPr>
              <p:nvPr/>
            </p:nvSpPr>
            <p:spPr bwMode="auto">
              <a:xfrm>
                <a:off x="2406" y="2086"/>
                <a:ext cx="225" cy="16"/>
              </a:xfrm>
              <a:custGeom>
                <a:avLst/>
                <a:gdLst>
                  <a:gd name="T0" fmla="*/ 0 w 225"/>
                  <a:gd name="T1" fmla="*/ 16 h 16"/>
                  <a:gd name="T2" fmla="*/ 47 w 225"/>
                  <a:gd name="T3" fmla="*/ 7 h 16"/>
                  <a:gd name="T4" fmla="*/ 83 w 225"/>
                  <a:gd name="T5" fmla="*/ 1 h 16"/>
                  <a:gd name="T6" fmla="*/ 225 w 225"/>
                  <a:gd name="T7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5" h="16">
                    <a:moveTo>
                      <a:pt x="0" y="16"/>
                    </a:moveTo>
                    <a:cubicBezTo>
                      <a:pt x="7" y="15"/>
                      <a:pt x="33" y="9"/>
                      <a:pt x="47" y="7"/>
                    </a:cubicBezTo>
                    <a:cubicBezTo>
                      <a:pt x="61" y="5"/>
                      <a:pt x="53" y="2"/>
                      <a:pt x="83" y="1"/>
                    </a:cubicBezTo>
                    <a:cubicBezTo>
                      <a:pt x="113" y="0"/>
                      <a:pt x="169" y="1"/>
                      <a:pt x="225" y="2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35" name="Freeform 87"/>
              <p:cNvSpPr>
                <a:spLocks/>
              </p:cNvSpPr>
              <p:nvPr/>
            </p:nvSpPr>
            <p:spPr bwMode="auto">
              <a:xfrm>
                <a:off x="2423" y="2118"/>
                <a:ext cx="207" cy="23"/>
              </a:xfrm>
              <a:custGeom>
                <a:avLst/>
                <a:gdLst>
                  <a:gd name="T0" fmla="*/ 0 w 207"/>
                  <a:gd name="T1" fmla="*/ 23 h 23"/>
                  <a:gd name="T2" fmla="*/ 28 w 207"/>
                  <a:gd name="T3" fmla="*/ 14 h 23"/>
                  <a:gd name="T4" fmla="*/ 88 w 207"/>
                  <a:gd name="T5" fmla="*/ 2 h 23"/>
                  <a:gd name="T6" fmla="*/ 207 w 207"/>
                  <a:gd name="T7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7" h="23">
                    <a:moveTo>
                      <a:pt x="0" y="23"/>
                    </a:moveTo>
                    <a:cubicBezTo>
                      <a:pt x="4" y="22"/>
                      <a:pt x="13" y="18"/>
                      <a:pt x="28" y="14"/>
                    </a:cubicBezTo>
                    <a:cubicBezTo>
                      <a:pt x="43" y="10"/>
                      <a:pt x="58" y="4"/>
                      <a:pt x="88" y="2"/>
                    </a:cubicBezTo>
                    <a:cubicBezTo>
                      <a:pt x="118" y="0"/>
                      <a:pt x="162" y="1"/>
                      <a:pt x="207" y="3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36" name="Freeform 88"/>
              <p:cNvSpPr>
                <a:spLocks/>
              </p:cNvSpPr>
              <p:nvPr/>
            </p:nvSpPr>
            <p:spPr bwMode="auto">
              <a:xfrm>
                <a:off x="2411" y="2152"/>
                <a:ext cx="219" cy="34"/>
              </a:xfrm>
              <a:custGeom>
                <a:avLst/>
                <a:gdLst>
                  <a:gd name="T0" fmla="*/ 42 w 219"/>
                  <a:gd name="T1" fmla="*/ 22 h 34"/>
                  <a:gd name="T2" fmla="*/ 9 w 219"/>
                  <a:gd name="T3" fmla="*/ 31 h 34"/>
                  <a:gd name="T4" fmla="*/ 94 w 219"/>
                  <a:gd name="T5" fmla="*/ 4 h 34"/>
                  <a:gd name="T6" fmla="*/ 156 w 219"/>
                  <a:gd name="T7" fmla="*/ 4 h 34"/>
                  <a:gd name="T8" fmla="*/ 219 w 219"/>
                  <a:gd name="T9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9" h="34">
                    <a:moveTo>
                      <a:pt x="42" y="22"/>
                    </a:moveTo>
                    <a:cubicBezTo>
                      <a:pt x="37" y="23"/>
                      <a:pt x="0" y="34"/>
                      <a:pt x="9" y="31"/>
                    </a:cubicBezTo>
                    <a:cubicBezTo>
                      <a:pt x="18" y="28"/>
                      <a:pt x="70" y="8"/>
                      <a:pt x="94" y="4"/>
                    </a:cubicBezTo>
                    <a:cubicBezTo>
                      <a:pt x="118" y="0"/>
                      <a:pt x="135" y="4"/>
                      <a:pt x="156" y="4"/>
                    </a:cubicBezTo>
                    <a:cubicBezTo>
                      <a:pt x="177" y="4"/>
                      <a:pt x="198" y="2"/>
                      <a:pt x="219" y="1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37" name="Freeform 89"/>
              <p:cNvSpPr>
                <a:spLocks/>
              </p:cNvSpPr>
              <p:nvPr/>
            </p:nvSpPr>
            <p:spPr bwMode="auto">
              <a:xfrm>
                <a:off x="1874" y="2481"/>
                <a:ext cx="301" cy="91"/>
              </a:xfrm>
              <a:custGeom>
                <a:avLst/>
                <a:gdLst>
                  <a:gd name="T0" fmla="*/ 0 w 301"/>
                  <a:gd name="T1" fmla="*/ 90 h 91"/>
                  <a:gd name="T2" fmla="*/ 60 w 301"/>
                  <a:gd name="T3" fmla="*/ 90 h 91"/>
                  <a:gd name="T4" fmla="*/ 124 w 301"/>
                  <a:gd name="T5" fmla="*/ 87 h 91"/>
                  <a:gd name="T6" fmla="*/ 205 w 301"/>
                  <a:gd name="T7" fmla="*/ 63 h 91"/>
                  <a:gd name="T8" fmla="*/ 256 w 301"/>
                  <a:gd name="T9" fmla="*/ 36 h 91"/>
                  <a:gd name="T10" fmla="*/ 301 w 301"/>
                  <a:gd name="T11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1" h="91">
                    <a:moveTo>
                      <a:pt x="0" y="90"/>
                    </a:moveTo>
                    <a:cubicBezTo>
                      <a:pt x="19" y="90"/>
                      <a:pt x="39" y="91"/>
                      <a:pt x="60" y="90"/>
                    </a:cubicBezTo>
                    <a:cubicBezTo>
                      <a:pt x="81" y="89"/>
                      <a:pt x="100" y="91"/>
                      <a:pt x="124" y="87"/>
                    </a:cubicBezTo>
                    <a:cubicBezTo>
                      <a:pt x="148" y="83"/>
                      <a:pt x="183" y="71"/>
                      <a:pt x="205" y="63"/>
                    </a:cubicBezTo>
                    <a:cubicBezTo>
                      <a:pt x="227" y="55"/>
                      <a:pt x="240" y="46"/>
                      <a:pt x="256" y="36"/>
                    </a:cubicBezTo>
                    <a:cubicBezTo>
                      <a:pt x="272" y="26"/>
                      <a:pt x="286" y="13"/>
                      <a:pt x="301" y="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38" name="Freeform 90"/>
              <p:cNvSpPr>
                <a:spLocks/>
              </p:cNvSpPr>
              <p:nvPr/>
            </p:nvSpPr>
            <p:spPr bwMode="auto">
              <a:xfrm>
                <a:off x="1872" y="2318"/>
                <a:ext cx="303" cy="44"/>
              </a:xfrm>
              <a:custGeom>
                <a:avLst/>
                <a:gdLst>
                  <a:gd name="T0" fmla="*/ 0 w 303"/>
                  <a:gd name="T1" fmla="*/ 43 h 44"/>
                  <a:gd name="T2" fmla="*/ 83 w 303"/>
                  <a:gd name="T3" fmla="*/ 43 h 44"/>
                  <a:gd name="T4" fmla="*/ 177 w 303"/>
                  <a:gd name="T5" fmla="*/ 42 h 44"/>
                  <a:gd name="T6" fmla="*/ 237 w 303"/>
                  <a:gd name="T7" fmla="*/ 31 h 44"/>
                  <a:gd name="T8" fmla="*/ 303 w 303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3" h="44">
                    <a:moveTo>
                      <a:pt x="0" y="43"/>
                    </a:moveTo>
                    <a:cubicBezTo>
                      <a:pt x="27" y="43"/>
                      <a:pt x="54" y="43"/>
                      <a:pt x="83" y="43"/>
                    </a:cubicBezTo>
                    <a:cubicBezTo>
                      <a:pt x="112" y="43"/>
                      <a:pt x="151" y="44"/>
                      <a:pt x="177" y="42"/>
                    </a:cubicBezTo>
                    <a:cubicBezTo>
                      <a:pt x="203" y="40"/>
                      <a:pt x="216" y="38"/>
                      <a:pt x="237" y="31"/>
                    </a:cubicBezTo>
                    <a:cubicBezTo>
                      <a:pt x="258" y="24"/>
                      <a:pt x="280" y="12"/>
                      <a:pt x="303" y="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39" name="Freeform 91"/>
              <p:cNvSpPr>
                <a:spLocks/>
              </p:cNvSpPr>
              <p:nvPr/>
            </p:nvSpPr>
            <p:spPr bwMode="auto">
              <a:xfrm>
                <a:off x="1874" y="2193"/>
                <a:ext cx="303" cy="22"/>
              </a:xfrm>
              <a:custGeom>
                <a:avLst/>
                <a:gdLst>
                  <a:gd name="T0" fmla="*/ 0 w 303"/>
                  <a:gd name="T1" fmla="*/ 21 h 22"/>
                  <a:gd name="T2" fmla="*/ 136 w 303"/>
                  <a:gd name="T3" fmla="*/ 21 h 22"/>
                  <a:gd name="T4" fmla="*/ 220 w 303"/>
                  <a:gd name="T5" fmla="*/ 15 h 22"/>
                  <a:gd name="T6" fmla="*/ 303 w 303"/>
                  <a:gd name="T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3" h="22">
                    <a:moveTo>
                      <a:pt x="0" y="21"/>
                    </a:moveTo>
                    <a:cubicBezTo>
                      <a:pt x="49" y="21"/>
                      <a:pt x="99" y="22"/>
                      <a:pt x="136" y="21"/>
                    </a:cubicBezTo>
                    <a:cubicBezTo>
                      <a:pt x="173" y="20"/>
                      <a:pt x="192" y="18"/>
                      <a:pt x="220" y="15"/>
                    </a:cubicBezTo>
                    <a:cubicBezTo>
                      <a:pt x="248" y="12"/>
                      <a:pt x="275" y="6"/>
                      <a:pt x="303" y="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40" name="Freeform 92"/>
              <p:cNvSpPr>
                <a:spLocks/>
              </p:cNvSpPr>
              <p:nvPr/>
            </p:nvSpPr>
            <p:spPr bwMode="auto">
              <a:xfrm>
                <a:off x="1871" y="2080"/>
                <a:ext cx="307" cy="6"/>
              </a:xfrm>
              <a:custGeom>
                <a:avLst/>
                <a:gdLst>
                  <a:gd name="T0" fmla="*/ 0 w 307"/>
                  <a:gd name="T1" fmla="*/ 5 h 6"/>
                  <a:gd name="T2" fmla="*/ 184 w 307"/>
                  <a:gd name="T3" fmla="*/ 5 h 6"/>
                  <a:gd name="T4" fmla="*/ 268 w 307"/>
                  <a:gd name="T5" fmla="*/ 1 h 6"/>
                  <a:gd name="T6" fmla="*/ 307 w 307"/>
                  <a:gd name="T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7" h="6">
                    <a:moveTo>
                      <a:pt x="0" y="5"/>
                    </a:moveTo>
                    <a:cubicBezTo>
                      <a:pt x="69" y="5"/>
                      <a:pt x="139" y="6"/>
                      <a:pt x="184" y="5"/>
                    </a:cubicBezTo>
                    <a:cubicBezTo>
                      <a:pt x="229" y="4"/>
                      <a:pt x="248" y="2"/>
                      <a:pt x="268" y="1"/>
                    </a:cubicBezTo>
                    <a:cubicBezTo>
                      <a:pt x="288" y="0"/>
                      <a:pt x="297" y="0"/>
                      <a:pt x="307" y="1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41" name="Freeform 93"/>
              <p:cNvSpPr>
                <a:spLocks/>
              </p:cNvSpPr>
              <p:nvPr/>
            </p:nvSpPr>
            <p:spPr bwMode="auto">
              <a:xfrm>
                <a:off x="1872" y="2018"/>
                <a:ext cx="308" cy="1"/>
              </a:xfrm>
              <a:custGeom>
                <a:avLst/>
                <a:gdLst>
                  <a:gd name="T0" fmla="*/ 0 w 308"/>
                  <a:gd name="T1" fmla="*/ 0 h 1"/>
                  <a:gd name="T2" fmla="*/ 308 w 308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08" h="1">
                    <a:moveTo>
                      <a:pt x="0" y="0"/>
                    </a:moveTo>
                    <a:cubicBezTo>
                      <a:pt x="0" y="0"/>
                      <a:pt x="154" y="0"/>
                      <a:pt x="308" y="1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42" name="Freeform 94"/>
              <p:cNvSpPr>
                <a:spLocks/>
              </p:cNvSpPr>
              <p:nvPr/>
            </p:nvSpPr>
            <p:spPr bwMode="auto">
              <a:xfrm>
                <a:off x="1877" y="1946"/>
                <a:ext cx="303" cy="10"/>
              </a:xfrm>
              <a:custGeom>
                <a:avLst/>
                <a:gdLst>
                  <a:gd name="T0" fmla="*/ 0 w 303"/>
                  <a:gd name="T1" fmla="*/ 3 h 10"/>
                  <a:gd name="T2" fmla="*/ 154 w 303"/>
                  <a:gd name="T3" fmla="*/ 1 h 10"/>
                  <a:gd name="T4" fmla="*/ 234 w 303"/>
                  <a:gd name="T5" fmla="*/ 6 h 10"/>
                  <a:gd name="T6" fmla="*/ 303 w 303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3" h="10">
                    <a:moveTo>
                      <a:pt x="0" y="3"/>
                    </a:moveTo>
                    <a:cubicBezTo>
                      <a:pt x="57" y="1"/>
                      <a:pt x="115" y="0"/>
                      <a:pt x="154" y="1"/>
                    </a:cubicBezTo>
                    <a:cubicBezTo>
                      <a:pt x="193" y="2"/>
                      <a:pt x="209" y="5"/>
                      <a:pt x="234" y="6"/>
                    </a:cubicBezTo>
                    <a:cubicBezTo>
                      <a:pt x="259" y="7"/>
                      <a:pt x="281" y="8"/>
                      <a:pt x="303" y="10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43" name="Freeform 95"/>
              <p:cNvSpPr>
                <a:spLocks/>
              </p:cNvSpPr>
              <p:nvPr/>
            </p:nvSpPr>
            <p:spPr bwMode="auto">
              <a:xfrm>
                <a:off x="1875" y="1820"/>
                <a:ext cx="305" cy="21"/>
              </a:xfrm>
              <a:custGeom>
                <a:avLst/>
                <a:gdLst>
                  <a:gd name="T0" fmla="*/ 0 w 305"/>
                  <a:gd name="T1" fmla="*/ 1 h 21"/>
                  <a:gd name="T2" fmla="*/ 152 w 305"/>
                  <a:gd name="T3" fmla="*/ 0 h 21"/>
                  <a:gd name="T4" fmla="*/ 222 w 305"/>
                  <a:gd name="T5" fmla="*/ 3 h 21"/>
                  <a:gd name="T6" fmla="*/ 305 w 305"/>
                  <a:gd name="T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5" h="21">
                    <a:moveTo>
                      <a:pt x="0" y="1"/>
                    </a:moveTo>
                    <a:cubicBezTo>
                      <a:pt x="57" y="0"/>
                      <a:pt x="115" y="0"/>
                      <a:pt x="152" y="0"/>
                    </a:cubicBezTo>
                    <a:cubicBezTo>
                      <a:pt x="189" y="0"/>
                      <a:pt x="197" y="0"/>
                      <a:pt x="222" y="3"/>
                    </a:cubicBezTo>
                    <a:cubicBezTo>
                      <a:pt x="247" y="6"/>
                      <a:pt x="276" y="13"/>
                      <a:pt x="305" y="21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44" name="Freeform 96"/>
              <p:cNvSpPr>
                <a:spLocks/>
              </p:cNvSpPr>
              <p:nvPr/>
            </p:nvSpPr>
            <p:spPr bwMode="auto">
              <a:xfrm>
                <a:off x="1880" y="1674"/>
                <a:ext cx="303" cy="48"/>
              </a:xfrm>
              <a:custGeom>
                <a:avLst/>
                <a:gdLst>
                  <a:gd name="T0" fmla="*/ 0 w 303"/>
                  <a:gd name="T1" fmla="*/ 2 h 48"/>
                  <a:gd name="T2" fmla="*/ 139 w 303"/>
                  <a:gd name="T3" fmla="*/ 2 h 48"/>
                  <a:gd name="T4" fmla="*/ 210 w 303"/>
                  <a:gd name="T5" fmla="*/ 8 h 48"/>
                  <a:gd name="T6" fmla="*/ 303 w 303"/>
                  <a:gd name="T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3" h="48">
                    <a:moveTo>
                      <a:pt x="0" y="2"/>
                    </a:moveTo>
                    <a:cubicBezTo>
                      <a:pt x="52" y="1"/>
                      <a:pt x="104" y="1"/>
                      <a:pt x="139" y="2"/>
                    </a:cubicBezTo>
                    <a:cubicBezTo>
                      <a:pt x="174" y="3"/>
                      <a:pt x="183" y="0"/>
                      <a:pt x="210" y="8"/>
                    </a:cubicBezTo>
                    <a:cubicBezTo>
                      <a:pt x="237" y="16"/>
                      <a:pt x="270" y="32"/>
                      <a:pt x="303" y="48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45" name="Freeform 97"/>
              <p:cNvSpPr>
                <a:spLocks/>
              </p:cNvSpPr>
              <p:nvPr/>
            </p:nvSpPr>
            <p:spPr bwMode="auto">
              <a:xfrm>
                <a:off x="1881" y="1466"/>
                <a:ext cx="303" cy="97"/>
              </a:xfrm>
              <a:custGeom>
                <a:avLst/>
                <a:gdLst>
                  <a:gd name="T0" fmla="*/ 0 w 303"/>
                  <a:gd name="T1" fmla="*/ 4 h 97"/>
                  <a:gd name="T2" fmla="*/ 92 w 303"/>
                  <a:gd name="T3" fmla="*/ 3 h 97"/>
                  <a:gd name="T4" fmla="*/ 168 w 303"/>
                  <a:gd name="T5" fmla="*/ 21 h 97"/>
                  <a:gd name="T6" fmla="*/ 257 w 303"/>
                  <a:gd name="T7" fmla="*/ 60 h 97"/>
                  <a:gd name="T8" fmla="*/ 303 w 303"/>
                  <a:gd name="T9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3" h="97">
                    <a:moveTo>
                      <a:pt x="0" y="4"/>
                    </a:moveTo>
                    <a:cubicBezTo>
                      <a:pt x="32" y="2"/>
                      <a:pt x="64" y="0"/>
                      <a:pt x="92" y="3"/>
                    </a:cubicBezTo>
                    <a:cubicBezTo>
                      <a:pt x="120" y="6"/>
                      <a:pt x="141" y="12"/>
                      <a:pt x="168" y="21"/>
                    </a:cubicBezTo>
                    <a:cubicBezTo>
                      <a:pt x="195" y="30"/>
                      <a:pt x="235" y="47"/>
                      <a:pt x="257" y="60"/>
                    </a:cubicBezTo>
                    <a:cubicBezTo>
                      <a:pt x="279" y="73"/>
                      <a:pt x="291" y="85"/>
                      <a:pt x="303" y="97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46" name="Line 98"/>
              <p:cNvSpPr>
                <a:spLocks noChangeShapeType="1"/>
              </p:cNvSpPr>
              <p:nvPr/>
            </p:nvSpPr>
            <p:spPr bwMode="auto">
              <a:xfrm>
                <a:off x="938" y="1476"/>
                <a:ext cx="94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47" name="Line 99"/>
              <p:cNvSpPr>
                <a:spLocks noChangeShapeType="1"/>
              </p:cNvSpPr>
              <p:nvPr/>
            </p:nvSpPr>
            <p:spPr bwMode="auto">
              <a:xfrm>
                <a:off x="941" y="1673"/>
                <a:ext cx="95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48" name="Line 100"/>
              <p:cNvSpPr>
                <a:spLocks noChangeShapeType="1"/>
              </p:cNvSpPr>
              <p:nvPr/>
            </p:nvSpPr>
            <p:spPr bwMode="auto">
              <a:xfrm>
                <a:off x="939" y="1818"/>
                <a:ext cx="939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49" name="Line 101"/>
              <p:cNvSpPr>
                <a:spLocks noChangeShapeType="1"/>
              </p:cNvSpPr>
              <p:nvPr/>
            </p:nvSpPr>
            <p:spPr bwMode="auto">
              <a:xfrm>
                <a:off x="938" y="1947"/>
                <a:ext cx="9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50" name="Line 102"/>
              <p:cNvSpPr>
                <a:spLocks noChangeShapeType="1"/>
              </p:cNvSpPr>
              <p:nvPr/>
            </p:nvSpPr>
            <p:spPr bwMode="auto">
              <a:xfrm>
                <a:off x="938" y="2016"/>
                <a:ext cx="9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51" name="Line 103"/>
              <p:cNvSpPr>
                <a:spLocks noChangeShapeType="1"/>
              </p:cNvSpPr>
              <p:nvPr/>
            </p:nvSpPr>
            <p:spPr bwMode="auto">
              <a:xfrm>
                <a:off x="938" y="2084"/>
                <a:ext cx="94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52" name="Line 104"/>
              <p:cNvSpPr>
                <a:spLocks noChangeShapeType="1"/>
              </p:cNvSpPr>
              <p:nvPr/>
            </p:nvSpPr>
            <p:spPr bwMode="auto">
              <a:xfrm>
                <a:off x="938" y="2213"/>
                <a:ext cx="94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53" name="Line 105"/>
              <p:cNvSpPr>
                <a:spLocks noChangeShapeType="1"/>
              </p:cNvSpPr>
              <p:nvPr/>
            </p:nvSpPr>
            <p:spPr bwMode="auto">
              <a:xfrm>
                <a:off x="936" y="2358"/>
                <a:ext cx="9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54" name="Line 106"/>
              <p:cNvSpPr>
                <a:spLocks noChangeShapeType="1"/>
              </p:cNvSpPr>
              <p:nvPr/>
            </p:nvSpPr>
            <p:spPr bwMode="auto">
              <a:xfrm>
                <a:off x="936" y="2568"/>
                <a:ext cx="93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55" name="Line 107"/>
              <p:cNvSpPr>
                <a:spLocks noChangeShapeType="1"/>
              </p:cNvSpPr>
              <p:nvPr/>
            </p:nvSpPr>
            <p:spPr bwMode="auto">
              <a:xfrm flipV="1">
                <a:off x="3489" y="1479"/>
                <a:ext cx="1698" cy="3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56" name="Line 108"/>
              <p:cNvSpPr>
                <a:spLocks noChangeShapeType="1"/>
              </p:cNvSpPr>
              <p:nvPr/>
            </p:nvSpPr>
            <p:spPr bwMode="auto">
              <a:xfrm flipV="1">
                <a:off x="3486" y="1674"/>
                <a:ext cx="1698" cy="20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57" name="Line 109"/>
              <p:cNvSpPr>
                <a:spLocks noChangeShapeType="1"/>
              </p:cNvSpPr>
              <p:nvPr/>
            </p:nvSpPr>
            <p:spPr bwMode="auto">
              <a:xfrm flipV="1">
                <a:off x="3492" y="1827"/>
                <a:ext cx="1689" cy="10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58" name="Line 110"/>
              <p:cNvSpPr>
                <a:spLocks noChangeShapeType="1"/>
              </p:cNvSpPr>
              <p:nvPr/>
            </p:nvSpPr>
            <p:spPr bwMode="auto">
              <a:xfrm flipV="1">
                <a:off x="3489" y="1956"/>
                <a:ext cx="1686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59" name="Line 111"/>
              <p:cNvSpPr>
                <a:spLocks noChangeShapeType="1"/>
              </p:cNvSpPr>
              <p:nvPr/>
            </p:nvSpPr>
            <p:spPr bwMode="auto">
              <a:xfrm>
                <a:off x="3489" y="2022"/>
                <a:ext cx="1686" cy="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60" name="Line 112"/>
              <p:cNvSpPr>
                <a:spLocks noChangeShapeType="1"/>
              </p:cNvSpPr>
              <p:nvPr/>
            </p:nvSpPr>
            <p:spPr bwMode="auto">
              <a:xfrm>
                <a:off x="3486" y="2058"/>
                <a:ext cx="16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61" name="Line 113"/>
              <p:cNvSpPr>
                <a:spLocks noChangeShapeType="1"/>
              </p:cNvSpPr>
              <p:nvPr/>
            </p:nvSpPr>
            <p:spPr bwMode="auto">
              <a:xfrm>
                <a:off x="3486" y="2115"/>
                <a:ext cx="1692" cy="11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62" name="Line 114"/>
              <p:cNvSpPr>
                <a:spLocks noChangeShapeType="1"/>
              </p:cNvSpPr>
              <p:nvPr/>
            </p:nvSpPr>
            <p:spPr bwMode="auto">
              <a:xfrm>
                <a:off x="3486" y="2169"/>
                <a:ext cx="1704" cy="20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63" name="Line 115"/>
              <p:cNvSpPr>
                <a:spLocks noChangeShapeType="1"/>
              </p:cNvSpPr>
              <p:nvPr/>
            </p:nvSpPr>
            <p:spPr bwMode="auto">
              <a:xfrm>
                <a:off x="3486" y="2229"/>
                <a:ext cx="1710" cy="34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64" name="Line 116"/>
              <p:cNvSpPr>
                <a:spLocks noChangeShapeType="1"/>
              </p:cNvSpPr>
              <p:nvPr/>
            </p:nvSpPr>
            <p:spPr bwMode="auto">
              <a:xfrm>
                <a:off x="5184" y="1479"/>
                <a:ext cx="6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65" name="Line 117"/>
              <p:cNvSpPr>
                <a:spLocks noChangeShapeType="1"/>
              </p:cNvSpPr>
              <p:nvPr/>
            </p:nvSpPr>
            <p:spPr bwMode="auto">
              <a:xfrm>
                <a:off x="5187" y="1674"/>
                <a:ext cx="59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66" name="Line 118"/>
              <p:cNvSpPr>
                <a:spLocks noChangeShapeType="1"/>
              </p:cNvSpPr>
              <p:nvPr/>
            </p:nvSpPr>
            <p:spPr bwMode="auto">
              <a:xfrm>
                <a:off x="5181" y="1824"/>
                <a:ext cx="57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67" name="Line 119"/>
              <p:cNvSpPr>
                <a:spLocks noChangeShapeType="1"/>
              </p:cNvSpPr>
              <p:nvPr/>
            </p:nvSpPr>
            <p:spPr bwMode="auto">
              <a:xfrm>
                <a:off x="5175" y="1953"/>
                <a:ext cx="56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68" name="Line 120"/>
              <p:cNvSpPr>
                <a:spLocks noChangeShapeType="1"/>
              </p:cNvSpPr>
              <p:nvPr/>
            </p:nvSpPr>
            <p:spPr bwMode="auto">
              <a:xfrm>
                <a:off x="5178" y="2025"/>
                <a:ext cx="57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69" name="Line 121"/>
              <p:cNvSpPr>
                <a:spLocks noChangeShapeType="1"/>
              </p:cNvSpPr>
              <p:nvPr/>
            </p:nvSpPr>
            <p:spPr bwMode="auto">
              <a:xfrm>
                <a:off x="5175" y="2097"/>
                <a:ext cx="56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70" name="Line 122"/>
              <p:cNvSpPr>
                <a:spLocks noChangeShapeType="1"/>
              </p:cNvSpPr>
              <p:nvPr/>
            </p:nvSpPr>
            <p:spPr bwMode="auto">
              <a:xfrm>
                <a:off x="5172" y="2226"/>
                <a:ext cx="57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71" name="Line 123"/>
              <p:cNvSpPr>
                <a:spLocks noChangeShapeType="1"/>
              </p:cNvSpPr>
              <p:nvPr/>
            </p:nvSpPr>
            <p:spPr bwMode="auto">
              <a:xfrm>
                <a:off x="5187" y="2370"/>
                <a:ext cx="57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  <p:sp>
            <p:nvSpPr>
              <p:cNvPr id="155772" name="Line 124"/>
              <p:cNvSpPr>
                <a:spLocks noChangeShapeType="1"/>
              </p:cNvSpPr>
              <p:nvPr/>
            </p:nvSpPr>
            <p:spPr bwMode="auto">
              <a:xfrm>
                <a:off x="5193" y="2577"/>
                <a:ext cx="60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CA"/>
              </a:p>
            </p:txBody>
          </p:sp>
        </p:grpSp>
      </p:grpSp>
      <p:sp>
        <p:nvSpPr>
          <p:cNvPr id="124" name="TextBox 123"/>
          <p:cNvSpPr txBox="1"/>
          <p:nvPr/>
        </p:nvSpPr>
        <p:spPr>
          <a:xfrm>
            <a:off x="5009622" y="6059559"/>
            <a:ext cx="32178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Velocity lines: tighter = faster</a:t>
            </a:r>
          </a:p>
          <a:p>
            <a:endParaRPr lang="en-CA" sz="2000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90013" y="1088489"/>
            <a:ext cx="1176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ROAD</a:t>
            </a:r>
            <a:endParaRPr lang="en-CA" dirty="0"/>
          </a:p>
        </p:txBody>
      </p:sp>
      <p:sp>
        <p:nvSpPr>
          <p:cNvPr id="126" name="TextBox 125"/>
          <p:cNvSpPr txBox="1"/>
          <p:nvPr/>
        </p:nvSpPr>
        <p:spPr>
          <a:xfrm>
            <a:off x="4631493" y="1910033"/>
            <a:ext cx="1632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EMBANKMENT</a:t>
            </a:r>
            <a:endParaRPr lang="en-CA" dirty="0"/>
          </a:p>
        </p:txBody>
      </p:sp>
      <p:sp>
        <p:nvSpPr>
          <p:cNvPr id="127" name="TextBox 126"/>
          <p:cNvSpPr txBox="1"/>
          <p:nvPr/>
        </p:nvSpPr>
        <p:spPr>
          <a:xfrm>
            <a:off x="3384673" y="3819716"/>
            <a:ext cx="1632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CULVERT</a:t>
            </a:r>
            <a:endParaRPr lang="en-CA" dirty="0"/>
          </a:p>
        </p:txBody>
      </p:sp>
      <p:grpSp>
        <p:nvGrpSpPr>
          <p:cNvPr id="129" name="Group 38"/>
          <p:cNvGrpSpPr>
            <a:grpSpLocks/>
          </p:cNvGrpSpPr>
          <p:nvPr/>
        </p:nvGrpSpPr>
        <p:grpSpPr bwMode="auto">
          <a:xfrm>
            <a:off x="5675579" y="278924"/>
            <a:ext cx="3165035" cy="1113397"/>
            <a:chOff x="1728" y="2331"/>
            <a:chExt cx="3462" cy="1048"/>
          </a:xfrm>
        </p:grpSpPr>
        <p:sp>
          <p:nvSpPr>
            <p:cNvPr id="130" name="Freeform 39"/>
            <p:cNvSpPr>
              <a:spLocks/>
            </p:cNvSpPr>
            <p:nvPr/>
          </p:nvSpPr>
          <p:spPr bwMode="auto">
            <a:xfrm>
              <a:off x="3763" y="2587"/>
              <a:ext cx="1137" cy="500"/>
            </a:xfrm>
            <a:custGeom>
              <a:avLst/>
              <a:gdLst>
                <a:gd name="T0" fmla="*/ 0 w 1137"/>
                <a:gd name="T1" fmla="*/ 0 h 500"/>
                <a:gd name="T2" fmla="*/ 67 w 1137"/>
                <a:gd name="T3" fmla="*/ 66 h 500"/>
                <a:gd name="T4" fmla="*/ 114 w 1137"/>
                <a:gd name="T5" fmla="*/ 140 h 500"/>
                <a:gd name="T6" fmla="*/ 140 w 1137"/>
                <a:gd name="T7" fmla="*/ 210 h 500"/>
                <a:gd name="T8" fmla="*/ 154 w 1137"/>
                <a:gd name="T9" fmla="*/ 303 h 500"/>
                <a:gd name="T10" fmla="*/ 140 w 1137"/>
                <a:gd name="T11" fmla="*/ 390 h 500"/>
                <a:gd name="T12" fmla="*/ 114 w 1137"/>
                <a:gd name="T13" fmla="*/ 453 h 500"/>
                <a:gd name="T14" fmla="*/ 87 w 1137"/>
                <a:gd name="T15" fmla="*/ 500 h 500"/>
                <a:gd name="T16" fmla="*/ 274 w 1137"/>
                <a:gd name="T17" fmla="*/ 456 h 500"/>
                <a:gd name="T18" fmla="*/ 580 w 1137"/>
                <a:gd name="T19" fmla="*/ 226 h 500"/>
                <a:gd name="T20" fmla="*/ 897 w 1137"/>
                <a:gd name="T21" fmla="*/ 223 h 500"/>
                <a:gd name="T22" fmla="*/ 1137 w 1137"/>
                <a:gd name="T23" fmla="*/ 0 h 500"/>
                <a:gd name="T24" fmla="*/ 0 w 1137"/>
                <a:gd name="T25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37" h="500">
                  <a:moveTo>
                    <a:pt x="0" y="0"/>
                  </a:moveTo>
                  <a:lnTo>
                    <a:pt x="67" y="66"/>
                  </a:lnTo>
                  <a:lnTo>
                    <a:pt x="114" y="140"/>
                  </a:lnTo>
                  <a:lnTo>
                    <a:pt x="140" y="210"/>
                  </a:lnTo>
                  <a:lnTo>
                    <a:pt x="154" y="303"/>
                  </a:lnTo>
                  <a:lnTo>
                    <a:pt x="140" y="390"/>
                  </a:lnTo>
                  <a:lnTo>
                    <a:pt x="114" y="453"/>
                  </a:lnTo>
                  <a:lnTo>
                    <a:pt x="87" y="500"/>
                  </a:lnTo>
                  <a:lnTo>
                    <a:pt x="274" y="456"/>
                  </a:lnTo>
                  <a:lnTo>
                    <a:pt x="580" y="226"/>
                  </a:lnTo>
                  <a:lnTo>
                    <a:pt x="897" y="223"/>
                  </a:lnTo>
                  <a:lnTo>
                    <a:pt x="113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31" name="Freeform 40"/>
            <p:cNvSpPr>
              <a:spLocks/>
            </p:cNvSpPr>
            <p:nvPr/>
          </p:nvSpPr>
          <p:spPr bwMode="auto">
            <a:xfrm>
              <a:off x="2053" y="2583"/>
              <a:ext cx="1027" cy="584"/>
            </a:xfrm>
            <a:custGeom>
              <a:avLst/>
              <a:gdLst>
                <a:gd name="T0" fmla="*/ 0 w 1027"/>
                <a:gd name="T1" fmla="*/ 4 h 584"/>
                <a:gd name="T2" fmla="*/ 160 w 1027"/>
                <a:gd name="T3" fmla="*/ 237 h 584"/>
                <a:gd name="T4" fmla="*/ 520 w 1027"/>
                <a:gd name="T5" fmla="*/ 290 h 584"/>
                <a:gd name="T6" fmla="*/ 697 w 1027"/>
                <a:gd name="T7" fmla="*/ 354 h 584"/>
                <a:gd name="T8" fmla="*/ 974 w 1027"/>
                <a:gd name="T9" fmla="*/ 584 h 584"/>
                <a:gd name="T10" fmla="*/ 1010 w 1027"/>
                <a:gd name="T11" fmla="*/ 577 h 584"/>
                <a:gd name="T12" fmla="*/ 954 w 1027"/>
                <a:gd name="T13" fmla="*/ 520 h 584"/>
                <a:gd name="T14" fmla="*/ 897 w 1027"/>
                <a:gd name="T15" fmla="*/ 430 h 584"/>
                <a:gd name="T16" fmla="*/ 870 w 1027"/>
                <a:gd name="T17" fmla="*/ 327 h 584"/>
                <a:gd name="T18" fmla="*/ 877 w 1027"/>
                <a:gd name="T19" fmla="*/ 214 h 584"/>
                <a:gd name="T20" fmla="*/ 920 w 1027"/>
                <a:gd name="T21" fmla="*/ 110 h 584"/>
                <a:gd name="T22" fmla="*/ 987 w 1027"/>
                <a:gd name="T23" fmla="*/ 37 h 584"/>
                <a:gd name="T24" fmla="*/ 1027 w 1027"/>
                <a:gd name="T25" fmla="*/ 0 h 584"/>
                <a:gd name="T26" fmla="*/ 0 w 1027"/>
                <a:gd name="T27" fmla="*/ 4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27" h="584">
                  <a:moveTo>
                    <a:pt x="0" y="4"/>
                  </a:moveTo>
                  <a:lnTo>
                    <a:pt x="160" y="237"/>
                  </a:lnTo>
                  <a:lnTo>
                    <a:pt x="520" y="290"/>
                  </a:lnTo>
                  <a:lnTo>
                    <a:pt x="697" y="354"/>
                  </a:lnTo>
                  <a:lnTo>
                    <a:pt x="974" y="584"/>
                  </a:lnTo>
                  <a:lnTo>
                    <a:pt x="1010" y="577"/>
                  </a:lnTo>
                  <a:lnTo>
                    <a:pt x="954" y="520"/>
                  </a:lnTo>
                  <a:lnTo>
                    <a:pt x="897" y="430"/>
                  </a:lnTo>
                  <a:lnTo>
                    <a:pt x="870" y="327"/>
                  </a:lnTo>
                  <a:lnTo>
                    <a:pt x="877" y="214"/>
                  </a:lnTo>
                  <a:lnTo>
                    <a:pt x="920" y="110"/>
                  </a:lnTo>
                  <a:lnTo>
                    <a:pt x="987" y="37"/>
                  </a:lnTo>
                  <a:lnTo>
                    <a:pt x="1027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C0C0C0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32" name="Oval 41"/>
            <p:cNvSpPr>
              <a:spLocks noChangeArrowheads="1"/>
            </p:cNvSpPr>
            <p:nvPr/>
          </p:nvSpPr>
          <p:spPr bwMode="auto">
            <a:xfrm>
              <a:off x="2922" y="2478"/>
              <a:ext cx="990" cy="81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sp>
          <p:nvSpPr>
            <p:cNvPr id="133" name="Freeform 42"/>
            <p:cNvSpPr>
              <a:spLocks/>
            </p:cNvSpPr>
            <p:nvPr/>
          </p:nvSpPr>
          <p:spPr bwMode="auto">
            <a:xfrm>
              <a:off x="1728" y="2424"/>
              <a:ext cx="1338" cy="744"/>
            </a:xfrm>
            <a:custGeom>
              <a:avLst/>
              <a:gdLst>
                <a:gd name="T0" fmla="*/ 0 w 1338"/>
                <a:gd name="T1" fmla="*/ 0 h 744"/>
                <a:gd name="T2" fmla="*/ 312 w 1338"/>
                <a:gd name="T3" fmla="*/ 147 h 744"/>
                <a:gd name="T4" fmla="*/ 489 w 1338"/>
                <a:gd name="T5" fmla="*/ 393 h 744"/>
                <a:gd name="T6" fmla="*/ 858 w 1338"/>
                <a:gd name="T7" fmla="*/ 450 h 744"/>
                <a:gd name="T8" fmla="*/ 1029 w 1338"/>
                <a:gd name="T9" fmla="*/ 516 h 744"/>
                <a:gd name="T10" fmla="*/ 1299 w 1338"/>
                <a:gd name="T11" fmla="*/ 744 h 744"/>
                <a:gd name="T12" fmla="*/ 1338 w 1338"/>
                <a:gd name="T13" fmla="*/ 741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8" h="744">
                  <a:moveTo>
                    <a:pt x="0" y="0"/>
                  </a:moveTo>
                  <a:lnTo>
                    <a:pt x="312" y="147"/>
                  </a:lnTo>
                  <a:lnTo>
                    <a:pt x="489" y="393"/>
                  </a:lnTo>
                  <a:lnTo>
                    <a:pt x="858" y="450"/>
                  </a:lnTo>
                  <a:lnTo>
                    <a:pt x="1029" y="516"/>
                  </a:lnTo>
                  <a:lnTo>
                    <a:pt x="1299" y="744"/>
                  </a:lnTo>
                  <a:lnTo>
                    <a:pt x="1338" y="741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34" name="Freeform 43"/>
            <p:cNvSpPr>
              <a:spLocks/>
            </p:cNvSpPr>
            <p:nvPr/>
          </p:nvSpPr>
          <p:spPr bwMode="auto">
            <a:xfrm>
              <a:off x="3846" y="2331"/>
              <a:ext cx="1344" cy="753"/>
            </a:xfrm>
            <a:custGeom>
              <a:avLst/>
              <a:gdLst>
                <a:gd name="T0" fmla="*/ 0 w 1344"/>
                <a:gd name="T1" fmla="*/ 753 h 753"/>
                <a:gd name="T2" fmla="*/ 189 w 1344"/>
                <a:gd name="T3" fmla="*/ 711 h 753"/>
                <a:gd name="T4" fmla="*/ 504 w 1344"/>
                <a:gd name="T5" fmla="*/ 480 h 753"/>
                <a:gd name="T6" fmla="*/ 819 w 1344"/>
                <a:gd name="T7" fmla="*/ 480 h 753"/>
                <a:gd name="T8" fmla="*/ 1344 w 1344"/>
                <a:gd name="T9" fmla="*/ 0 h 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4" h="753">
                  <a:moveTo>
                    <a:pt x="0" y="753"/>
                  </a:moveTo>
                  <a:lnTo>
                    <a:pt x="189" y="711"/>
                  </a:lnTo>
                  <a:lnTo>
                    <a:pt x="504" y="480"/>
                  </a:lnTo>
                  <a:lnTo>
                    <a:pt x="819" y="480"/>
                  </a:lnTo>
                  <a:lnTo>
                    <a:pt x="1344" y="0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35" name="Line 44"/>
            <p:cNvSpPr>
              <a:spLocks noChangeShapeType="1"/>
            </p:cNvSpPr>
            <p:nvPr/>
          </p:nvSpPr>
          <p:spPr bwMode="auto">
            <a:xfrm flipV="1">
              <a:off x="1783" y="2380"/>
              <a:ext cx="3360" cy="7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36" name="Line 45"/>
            <p:cNvSpPr>
              <a:spLocks noChangeShapeType="1"/>
            </p:cNvSpPr>
            <p:nvPr/>
          </p:nvSpPr>
          <p:spPr bwMode="auto">
            <a:xfrm>
              <a:off x="2050" y="2583"/>
              <a:ext cx="2853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37" name="Freeform 46"/>
            <p:cNvSpPr>
              <a:spLocks/>
            </p:cNvSpPr>
            <p:nvPr/>
          </p:nvSpPr>
          <p:spPr bwMode="auto">
            <a:xfrm>
              <a:off x="3408" y="2517"/>
              <a:ext cx="69" cy="65"/>
            </a:xfrm>
            <a:custGeom>
              <a:avLst/>
              <a:gdLst>
                <a:gd name="T0" fmla="*/ 0 w 69"/>
                <a:gd name="T1" fmla="*/ 0 h 65"/>
                <a:gd name="T2" fmla="*/ 35 w 69"/>
                <a:gd name="T3" fmla="*/ 65 h 65"/>
                <a:gd name="T4" fmla="*/ 69 w 69"/>
                <a:gd name="T5" fmla="*/ 0 h 65"/>
                <a:gd name="T6" fmla="*/ 0 w 69"/>
                <a:gd name="T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5">
                  <a:moveTo>
                    <a:pt x="0" y="0"/>
                  </a:moveTo>
                  <a:lnTo>
                    <a:pt x="35" y="65"/>
                  </a:lnTo>
                  <a:lnTo>
                    <a:pt x="6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CA"/>
            </a:p>
          </p:txBody>
        </p:sp>
        <p:sp>
          <p:nvSpPr>
            <p:cNvPr id="138" name="Line 47"/>
            <p:cNvSpPr>
              <a:spLocks noChangeShapeType="1"/>
            </p:cNvSpPr>
            <p:nvPr/>
          </p:nvSpPr>
          <p:spPr bwMode="auto">
            <a:xfrm rot="553435" flipH="1">
              <a:off x="2239" y="2830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39" name="Line 48"/>
            <p:cNvSpPr>
              <a:spLocks noChangeShapeType="1"/>
            </p:cNvSpPr>
            <p:nvPr/>
          </p:nvSpPr>
          <p:spPr bwMode="auto">
            <a:xfrm rot="553435" flipH="1">
              <a:off x="2279" y="2838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40" name="Line 49"/>
            <p:cNvSpPr>
              <a:spLocks noChangeShapeType="1"/>
            </p:cNvSpPr>
            <p:nvPr/>
          </p:nvSpPr>
          <p:spPr bwMode="auto">
            <a:xfrm rot="553435" flipH="1">
              <a:off x="2320" y="2848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41" name="Line 50"/>
            <p:cNvSpPr>
              <a:spLocks noChangeShapeType="1"/>
            </p:cNvSpPr>
            <p:nvPr/>
          </p:nvSpPr>
          <p:spPr bwMode="auto">
            <a:xfrm rot="553435" flipH="1">
              <a:off x="2364" y="2852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42" name="Line 51"/>
            <p:cNvSpPr>
              <a:spLocks noChangeShapeType="1"/>
            </p:cNvSpPr>
            <p:nvPr/>
          </p:nvSpPr>
          <p:spPr bwMode="auto">
            <a:xfrm rot="553435" flipH="1">
              <a:off x="3139" y="3249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43" name="Line 52"/>
            <p:cNvSpPr>
              <a:spLocks noChangeShapeType="1"/>
            </p:cNvSpPr>
            <p:nvPr/>
          </p:nvSpPr>
          <p:spPr bwMode="auto">
            <a:xfrm rot="553435" flipH="1">
              <a:off x="3172" y="3259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44" name="Line 53"/>
            <p:cNvSpPr>
              <a:spLocks noChangeShapeType="1"/>
            </p:cNvSpPr>
            <p:nvPr/>
          </p:nvSpPr>
          <p:spPr bwMode="auto">
            <a:xfrm rot="553435" flipH="1">
              <a:off x="3209" y="3273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45" name="Line 54"/>
            <p:cNvSpPr>
              <a:spLocks noChangeShapeType="1"/>
            </p:cNvSpPr>
            <p:nvPr/>
          </p:nvSpPr>
          <p:spPr bwMode="auto">
            <a:xfrm rot="553435" flipH="1">
              <a:off x="3250" y="3283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46" name="Line 55"/>
            <p:cNvSpPr>
              <a:spLocks noChangeShapeType="1"/>
            </p:cNvSpPr>
            <p:nvPr/>
          </p:nvSpPr>
          <p:spPr bwMode="auto">
            <a:xfrm rot="553435" flipH="1">
              <a:off x="4300" y="2811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47" name="Line 56"/>
            <p:cNvSpPr>
              <a:spLocks noChangeShapeType="1"/>
            </p:cNvSpPr>
            <p:nvPr/>
          </p:nvSpPr>
          <p:spPr bwMode="auto">
            <a:xfrm rot="553435" flipH="1">
              <a:off x="4348" y="2806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48" name="Line 57"/>
            <p:cNvSpPr>
              <a:spLocks noChangeShapeType="1"/>
            </p:cNvSpPr>
            <p:nvPr/>
          </p:nvSpPr>
          <p:spPr bwMode="auto">
            <a:xfrm rot="553435" flipH="1">
              <a:off x="4400" y="2805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49" name="Line 58"/>
            <p:cNvSpPr>
              <a:spLocks noChangeShapeType="1"/>
            </p:cNvSpPr>
            <p:nvPr/>
          </p:nvSpPr>
          <p:spPr bwMode="auto">
            <a:xfrm rot="553435" flipH="1">
              <a:off x="4441" y="2809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0" name="Line 59"/>
            <p:cNvSpPr>
              <a:spLocks noChangeShapeType="1"/>
            </p:cNvSpPr>
            <p:nvPr/>
          </p:nvSpPr>
          <p:spPr bwMode="auto">
            <a:xfrm rot="18270099" flipH="1">
              <a:off x="4492" y="2817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1" name="Line 60"/>
            <p:cNvSpPr>
              <a:spLocks noChangeShapeType="1"/>
            </p:cNvSpPr>
            <p:nvPr/>
          </p:nvSpPr>
          <p:spPr bwMode="auto">
            <a:xfrm rot="18270099" flipH="1">
              <a:off x="4540" y="2812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2" name="Line 61"/>
            <p:cNvSpPr>
              <a:spLocks noChangeShapeType="1"/>
            </p:cNvSpPr>
            <p:nvPr/>
          </p:nvSpPr>
          <p:spPr bwMode="auto">
            <a:xfrm rot="18270099" flipH="1">
              <a:off x="4592" y="2811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3" name="Line 62"/>
            <p:cNvSpPr>
              <a:spLocks noChangeShapeType="1"/>
            </p:cNvSpPr>
            <p:nvPr/>
          </p:nvSpPr>
          <p:spPr bwMode="auto">
            <a:xfrm rot="18270099" flipH="1">
              <a:off x="4633" y="2815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4" name="Line 63"/>
            <p:cNvSpPr>
              <a:spLocks noChangeShapeType="1"/>
            </p:cNvSpPr>
            <p:nvPr/>
          </p:nvSpPr>
          <p:spPr bwMode="auto">
            <a:xfrm rot="18270099" flipH="1">
              <a:off x="3319" y="3291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5" name="Line 64"/>
            <p:cNvSpPr>
              <a:spLocks noChangeShapeType="1"/>
            </p:cNvSpPr>
            <p:nvPr/>
          </p:nvSpPr>
          <p:spPr bwMode="auto">
            <a:xfrm rot="18270099" flipH="1">
              <a:off x="3361" y="3286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6" name="Line 65"/>
            <p:cNvSpPr>
              <a:spLocks noChangeShapeType="1"/>
            </p:cNvSpPr>
            <p:nvPr/>
          </p:nvSpPr>
          <p:spPr bwMode="auto">
            <a:xfrm rot="18270099" flipH="1">
              <a:off x="3410" y="3288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7" name="Line 66"/>
            <p:cNvSpPr>
              <a:spLocks noChangeShapeType="1"/>
            </p:cNvSpPr>
            <p:nvPr/>
          </p:nvSpPr>
          <p:spPr bwMode="auto">
            <a:xfrm rot="18270099" flipH="1">
              <a:off x="3460" y="3289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8" name="Line 67"/>
            <p:cNvSpPr>
              <a:spLocks noChangeShapeType="1"/>
            </p:cNvSpPr>
            <p:nvPr/>
          </p:nvSpPr>
          <p:spPr bwMode="auto">
            <a:xfrm rot="18270099" flipH="1">
              <a:off x="2428" y="2856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59" name="Line 68"/>
            <p:cNvSpPr>
              <a:spLocks noChangeShapeType="1"/>
            </p:cNvSpPr>
            <p:nvPr/>
          </p:nvSpPr>
          <p:spPr bwMode="auto">
            <a:xfrm rot="18270099" flipH="1">
              <a:off x="2479" y="2863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60" name="Line 69"/>
            <p:cNvSpPr>
              <a:spLocks noChangeShapeType="1"/>
            </p:cNvSpPr>
            <p:nvPr/>
          </p:nvSpPr>
          <p:spPr bwMode="auto">
            <a:xfrm rot="18270099" flipH="1">
              <a:off x="2528" y="2868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  <p:sp>
          <p:nvSpPr>
            <p:cNvPr id="161" name="Line 70"/>
            <p:cNvSpPr>
              <a:spLocks noChangeShapeType="1"/>
            </p:cNvSpPr>
            <p:nvPr/>
          </p:nvSpPr>
          <p:spPr bwMode="auto">
            <a:xfrm rot="18270099" flipH="1">
              <a:off x="2569" y="2872"/>
              <a:ext cx="48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92434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922351" y="3800723"/>
            <a:ext cx="6520070" cy="1924216"/>
          </a:xfrm>
          <a:custGeom>
            <a:avLst/>
            <a:gdLst>
              <a:gd name="connsiteX0" fmla="*/ 0 w 6520070"/>
              <a:gd name="connsiteY0" fmla="*/ 0 h 1924216"/>
              <a:gd name="connsiteX1" fmla="*/ 4261899 w 6520070"/>
              <a:gd name="connsiteY1" fmla="*/ 1248355 h 1924216"/>
              <a:gd name="connsiteX2" fmla="*/ 4261899 w 6520070"/>
              <a:gd name="connsiteY2" fmla="*/ 1017767 h 1924216"/>
              <a:gd name="connsiteX3" fmla="*/ 4905955 w 6520070"/>
              <a:gd name="connsiteY3" fmla="*/ 1208599 h 1924216"/>
              <a:gd name="connsiteX4" fmla="*/ 4913906 w 6520070"/>
              <a:gd name="connsiteY4" fmla="*/ 1415333 h 1924216"/>
              <a:gd name="connsiteX5" fmla="*/ 6520070 w 6520070"/>
              <a:gd name="connsiteY5" fmla="*/ 1924216 h 1924216"/>
              <a:gd name="connsiteX0" fmla="*/ 0 w 6520070"/>
              <a:gd name="connsiteY0" fmla="*/ 0 h 1924216"/>
              <a:gd name="connsiteX1" fmla="*/ 4261899 w 6520070"/>
              <a:gd name="connsiteY1" fmla="*/ 1248355 h 1924216"/>
              <a:gd name="connsiteX2" fmla="*/ 4261899 w 6520070"/>
              <a:gd name="connsiteY2" fmla="*/ 1017767 h 1924216"/>
              <a:gd name="connsiteX3" fmla="*/ 4905955 w 6520070"/>
              <a:gd name="connsiteY3" fmla="*/ 1208599 h 1924216"/>
              <a:gd name="connsiteX4" fmla="*/ 4913906 w 6520070"/>
              <a:gd name="connsiteY4" fmla="*/ 1470992 h 1924216"/>
              <a:gd name="connsiteX5" fmla="*/ 6520070 w 6520070"/>
              <a:gd name="connsiteY5" fmla="*/ 1924216 h 192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20070" h="1924216">
                <a:moveTo>
                  <a:pt x="0" y="0"/>
                </a:moveTo>
                <a:lnTo>
                  <a:pt x="4261899" y="1248355"/>
                </a:lnTo>
                <a:lnTo>
                  <a:pt x="4261899" y="1017767"/>
                </a:lnTo>
                <a:lnTo>
                  <a:pt x="4905955" y="1208599"/>
                </a:lnTo>
                <a:lnTo>
                  <a:pt x="4913906" y="1470992"/>
                </a:lnTo>
                <a:lnTo>
                  <a:pt x="6520070" y="1924216"/>
                </a:ln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Freeform 4"/>
          <p:cNvSpPr/>
          <p:nvPr/>
        </p:nvSpPr>
        <p:spPr>
          <a:xfrm>
            <a:off x="970060" y="2441050"/>
            <a:ext cx="6488264" cy="1916265"/>
          </a:xfrm>
          <a:custGeom>
            <a:avLst/>
            <a:gdLst>
              <a:gd name="connsiteX0" fmla="*/ 6496215 w 6496215"/>
              <a:gd name="connsiteY0" fmla="*/ 1590261 h 1590261"/>
              <a:gd name="connsiteX1" fmla="*/ 4945711 w 6496215"/>
              <a:gd name="connsiteY1" fmla="*/ 1105231 h 1590261"/>
              <a:gd name="connsiteX2" fmla="*/ 4874149 w 6496215"/>
              <a:gd name="connsiteY2" fmla="*/ 1208598 h 1590261"/>
              <a:gd name="connsiteX3" fmla="*/ 4373217 w 6496215"/>
              <a:gd name="connsiteY3" fmla="*/ 1089329 h 1590261"/>
              <a:gd name="connsiteX4" fmla="*/ 4293704 w 6496215"/>
              <a:gd name="connsiteY4" fmla="*/ 612250 h 1590261"/>
              <a:gd name="connsiteX5" fmla="*/ 4071068 w 6496215"/>
              <a:gd name="connsiteY5" fmla="*/ 683812 h 1590261"/>
              <a:gd name="connsiteX6" fmla="*/ 3673502 w 6496215"/>
              <a:gd name="connsiteY6" fmla="*/ 747423 h 1590261"/>
              <a:gd name="connsiteX7" fmla="*/ 3244132 w 6496215"/>
              <a:gd name="connsiteY7" fmla="*/ 739471 h 1590261"/>
              <a:gd name="connsiteX8" fmla="*/ 2687541 w 6496215"/>
              <a:gd name="connsiteY8" fmla="*/ 699715 h 1590261"/>
              <a:gd name="connsiteX9" fmla="*/ 2075290 w 6496215"/>
              <a:gd name="connsiteY9" fmla="*/ 580445 h 1590261"/>
              <a:gd name="connsiteX10" fmla="*/ 0 w 6496215"/>
              <a:gd name="connsiteY10" fmla="*/ 0 h 1590261"/>
              <a:gd name="connsiteX0" fmla="*/ 6488264 w 6488264"/>
              <a:gd name="connsiteY0" fmla="*/ 1916265 h 1916265"/>
              <a:gd name="connsiteX1" fmla="*/ 4937760 w 6488264"/>
              <a:gd name="connsiteY1" fmla="*/ 1431235 h 1916265"/>
              <a:gd name="connsiteX2" fmla="*/ 4866198 w 6488264"/>
              <a:gd name="connsiteY2" fmla="*/ 1534602 h 1916265"/>
              <a:gd name="connsiteX3" fmla="*/ 4365266 w 6488264"/>
              <a:gd name="connsiteY3" fmla="*/ 1415333 h 1916265"/>
              <a:gd name="connsiteX4" fmla="*/ 4285753 w 6488264"/>
              <a:gd name="connsiteY4" fmla="*/ 938254 h 1916265"/>
              <a:gd name="connsiteX5" fmla="*/ 4063117 w 6488264"/>
              <a:gd name="connsiteY5" fmla="*/ 1009816 h 1916265"/>
              <a:gd name="connsiteX6" fmla="*/ 3665551 w 6488264"/>
              <a:gd name="connsiteY6" fmla="*/ 1073427 h 1916265"/>
              <a:gd name="connsiteX7" fmla="*/ 3236181 w 6488264"/>
              <a:gd name="connsiteY7" fmla="*/ 1065475 h 1916265"/>
              <a:gd name="connsiteX8" fmla="*/ 2679590 w 6488264"/>
              <a:gd name="connsiteY8" fmla="*/ 1025719 h 1916265"/>
              <a:gd name="connsiteX9" fmla="*/ 2067339 w 6488264"/>
              <a:gd name="connsiteY9" fmla="*/ 906449 h 1916265"/>
              <a:gd name="connsiteX10" fmla="*/ 0 w 6488264"/>
              <a:gd name="connsiteY10" fmla="*/ 0 h 1916265"/>
              <a:gd name="connsiteX0" fmla="*/ 6488264 w 6488264"/>
              <a:gd name="connsiteY0" fmla="*/ 1916265 h 1916265"/>
              <a:gd name="connsiteX1" fmla="*/ 4937760 w 6488264"/>
              <a:gd name="connsiteY1" fmla="*/ 1431235 h 1916265"/>
              <a:gd name="connsiteX2" fmla="*/ 4866198 w 6488264"/>
              <a:gd name="connsiteY2" fmla="*/ 1534602 h 1916265"/>
              <a:gd name="connsiteX3" fmla="*/ 4365266 w 6488264"/>
              <a:gd name="connsiteY3" fmla="*/ 1415333 h 1916265"/>
              <a:gd name="connsiteX4" fmla="*/ 4285753 w 6488264"/>
              <a:gd name="connsiteY4" fmla="*/ 938254 h 1916265"/>
              <a:gd name="connsiteX5" fmla="*/ 4063117 w 6488264"/>
              <a:gd name="connsiteY5" fmla="*/ 1009816 h 1916265"/>
              <a:gd name="connsiteX6" fmla="*/ 3665551 w 6488264"/>
              <a:gd name="connsiteY6" fmla="*/ 1073427 h 1916265"/>
              <a:gd name="connsiteX7" fmla="*/ 3236181 w 6488264"/>
              <a:gd name="connsiteY7" fmla="*/ 1065475 h 1916265"/>
              <a:gd name="connsiteX8" fmla="*/ 2679590 w 6488264"/>
              <a:gd name="connsiteY8" fmla="*/ 1025719 h 1916265"/>
              <a:gd name="connsiteX9" fmla="*/ 2027582 w 6488264"/>
              <a:gd name="connsiteY9" fmla="*/ 636104 h 1916265"/>
              <a:gd name="connsiteX10" fmla="*/ 0 w 6488264"/>
              <a:gd name="connsiteY10" fmla="*/ 0 h 1916265"/>
              <a:gd name="connsiteX0" fmla="*/ 6488264 w 6488264"/>
              <a:gd name="connsiteY0" fmla="*/ 1916265 h 1916265"/>
              <a:gd name="connsiteX1" fmla="*/ 4937760 w 6488264"/>
              <a:gd name="connsiteY1" fmla="*/ 1431235 h 1916265"/>
              <a:gd name="connsiteX2" fmla="*/ 4866198 w 6488264"/>
              <a:gd name="connsiteY2" fmla="*/ 1534602 h 1916265"/>
              <a:gd name="connsiteX3" fmla="*/ 4365266 w 6488264"/>
              <a:gd name="connsiteY3" fmla="*/ 1415333 h 1916265"/>
              <a:gd name="connsiteX4" fmla="*/ 4261899 w 6488264"/>
              <a:gd name="connsiteY4" fmla="*/ 755374 h 1916265"/>
              <a:gd name="connsiteX5" fmla="*/ 4063117 w 6488264"/>
              <a:gd name="connsiteY5" fmla="*/ 1009816 h 1916265"/>
              <a:gd name="connsiteX6" fmla="*/ 3665551 w 6488264"/>
              <a:gd name="connsiteY6" fmla="*/ 1073427 h 1916265"/>
              <a:gd name="connsiteX7" fmla="*/ 3236181 w 6488264"/>
              <a:gd name="connsiteY7" fmla="*/ 1065475 h 1916265"/>
              <a:gd name="connsiteX8" fmla="*/ 2679590 w 6488264"/>
              <a:gd name="connsiteY8" fmla="*/ 1025719 h 1916265"/>
              <a:gd name="connsiteX9" fmla="*/ 2027582 w 6488264"/>
              <a:gd name="connsiteY9" fmla="*/ 636104 h 1916265"/>
              <a:gd name="connsiteX10" fmla="*/ 0 w 6488264"/>
              <a:gd name="connsiteY10" fmla="*/ 0 h 1916265"/>
              <a:gd name="connsiteX0" fmla="*/ 6488264 w 6488264"/>
              <a:gd name="connsiteY0" fmla="*/ 1916265 h 1916265"/>
              <a:gd name="connsiteX1" fmla="*/ 4937760 w 6488264"/>
              <a:gd name="connsiteY1" fmla="*/ 1431235 h 1916265"/>
              <a:gd name="connsiteX2" fmla="*/ 4866198 w 6488264"/>
              <a:gd name="connsiteY2" fmla="*/ 1534602 h 1916265"/>
              <a:gd name="connsiteX3" fmla="*/ 4365266 w 6488264"/>
              <a:gd name="connsiteY3" fmla="*/ 1415333 h 1916265"/>
              <a:gd name="connsiteX4" fmla="*/ 4261899 w 6488264"/>
              <a:gd name="connsiteY4" fmla="*/ 755374 h 1916265"/>
              <a:gd name="connsiteX5" fmla="*/ 4015409 w 6488264"/>
              <a:gd name="connsiteY5" fmla="*/ 930303 h 1916265"/>
              <a:gd name="connsiteX6" fmla="*/ 3665551 w 6488264"/>
              <a:gd name="connsiteY6" fmla="*/ 1073427 h 1916265"/>
              <a:gd name="connsiteX7" fmla="*/ 3236181 w 6488264"/>
              <a:gd name="connsiteY7" fmla="*/ 1065475 h 1916265"/>
              <a:gd name="connsiteX8" fmla="*/ 2679590 w 6488264"/>
              <a:gd name="connsiteY8" fmla="*/ 1025719 h 1916265"/>
              <a:gd name="connsiteX9" fmla="*/ 2027582 w 6488264"/>
              <a:gd name="connsiteY9" fmla="*/ 636104 h 1916265"/>
              <a:gd name="connsiteX10" fmla="*/ 0 w 6488264"/>
              <a:gd name="connsiteY10" fmla="*/ 0 h 1916265"/>
              <a:gd name="connsiteX0" fmla="*/ 6488264 w 6488264"/>
              <a:gd name="connsiteY0" fmla="*/ 1916265 h 1916265"/>
              <a:gd name="connsiteX1" fmla="*/ 4937760 w 6488264"/>
              <a:gd name="connsiteY1" fmla="*/ 1431235 h 1916265"/>
              <a:gd name="connsiteX2" fmla="*/ 4866198 w 6488264"/>
              <a:gd name="connsiteY2" fmla="*/ 1534602 h 1916265"/>
              <a:gd name="connsiteX3" fmla="*/ 4365266 w 6488264"/>
              <a:gd name="connsiteY3" fmla="*/ 1415333 h 1916265"/>
              <a:gd name="connsiteX4" fmla="*/ 4261899 w 6488264"/>
              <a:gd name="connsiteY4" fmla="*/ 755374 h 1916265"/>
              <a:gd name="connsiteX5" fmla="*/ 4015409 w 6488264"/>
              <a:gd name="connsiteY5" fmla="*/ 930303 h 1916265"/>
              <a:gd name="connsiteX6" fmla="*/ 3641697 w 6488264"/>
              <a:gd name="connsiteY6" fmla="*/ 993914 h 1916265"/>
              <a:gd name="connsiteX7" fmla="*/ 3236181 w 6488264"/>
              <a:gd name="connsiteY7" fmla="*/ 1065475 h 1916265"/>
              <a:gd name="connsiteX8" fmla="*/ 2679590 w 6488264"/>
              <a:gd name="connsiteY8" fmla="*/ 1025719 h 1916265"/>
              <a:gd name="connsiteX9" fmla="*/ 2027582 w 6488264"/>
              <a:gd name="connsiteY9" fmla="*/ 636104 h 1916265"/>
              <a:gd name="connsiteX10" fmla="*/ 0 w 6488264"/>
              <a:gd name="connsiteY10" fmla="*/ 0 h 1916265"/>
              <a:gd name="connsiteX0" fmla="*/ 6488264 w 6488264"/>
              <a:gd name="connsiteY0" fmla="*/ 1916265 h 1916265"/>
              <a:gd name="connsiteX1" fmla="*/ 4937760 w 6488264"/>
              <a:gd name="connsiteY1" fmla="*/ 1431235 h 1916265"/>
              <a:gd name="connsiteX2" fmla="*/ 4866198 w 6488264"/>
              <a:gd name="connsiteY2" fmla="*/ 1534602 h 1916265"/>
              <a:gd name="connsiteX3" fmla="*/ 4365266 w 6488264"/>
              <a:gd name="connsiteY3" fmla="*/ 1415333 h 1916265"/>
              <a:gd name="connsiteX4" fmla="*/ 4261899 w 6488264"/>
              <a:gd name="connsiteY4" fmla="*/ 755374 h 1916265"/>
              <a:gd name="connsiteX5" fmla="*/ 4015409 w 6488264"/>
              <a:gd name="connsiteY5" fmla="*/ 930303 h 1916265"/>
              <a:gd name="connsiteX6" fmla="*/ 3641697 w 6488264"/>
              <a:gd name="connsiteY6" fmla="*/ 993914 h 1916265"/>
              <a:gd name="connsiteX7" fmla="*/ 3196424 w 6488264"/>
              <a:gd name="connsiteY7" fmla="*/ 930303 h 1916265"/>
              <a:gd name="connsiteX8" fmla="*/ 2679590 w 6488264"/>
              <a:gd name="connsiteY8" fmla="*/ 1025719 h 1916265"/>
              <a:gd name="connsiteX9" fmla="*/ 2027582 w 6488264"/>
              <a:gd name="connsiteY9" fmla="*/ 636104 h 1916265"/>
              <a:gd name="connsiteX10" fmla="*/ 0 w 6488264"/>
              <a:gd name="connsiteY10" fmla="*/ 0 h 1916265"/>
              <a:gd name="connsiteX0" fmla="*/ 6488264 w 6488264"/>
              <a:gd name="connsiteY0" fmla="*/ 1916265 h 1916265"/>
              <a:gd name="connsiteX1" fmla="*/ 4937760 w 6488264"/>
              <a:gd name="connsiteY1" fmla="*/ 1431235 h 1916265"/>
              <a:gd name="connsiteX2" fmla="*/ 4866198 w 6488264"/>
              <a:gd name="connsiteY2" fmla="*/ 1534602 h 1916265"/>
              <a:gd name="connsiteX3" fmla="*/ 4365266 w 6488264"/>
              <a:gd name="connsiteY3" fmla="*/ 1415333 h 1916265"/>
              <a:gd name="connsiteX4" fmla="*/ 4261899 w 6488264"/>
              <a:gd name="connsiteY4" fmla="*/ 755374 h 1916265"/>
              <a:gd name="connsiteX5" fmla="*/ 4015409 w 6488264"/>
              <a:gd name="connsiteY5" fmla="*/ 930303 h 1916265"/>
              <a:gd name="connsiteX6" fmla="*/ 3641697 w 6488264"/>
              <a:gd name="connsiteY6" fmla="*/ 993914 h 1916265"/>
              <a:gd name="connsiteX7" fmla="*/ 3196424 w 6488264"/>
              <a:gd name="connsiteY7" fmla="*/ 930303 h 1916265"/>
              <a:gd name="connsiteX8" fmla="*/ 2687541 w 6488264"/>
              <a:gd name="connsiteY8" fmla="*/ 850790 h 1916265"/>
              <a:gd name="connsiteX9" fmla="*/ 2027582 w 6488264"/>
              <a:gd name="connsiteY9" fmla="*/ 636104 h 1916265"/>
              <a:gd name="connsiteX10" fmla="*/ 0 w 6488264"/>
              <a:gd name="connsiteY10" fmla="*/ 0 h 1916265"/>
              <a:gd name="connsiteX0" fmla="*/ 6488264 w 6488264"/>
              <a:gd name="connsiteY0" fmla="*/ 1916265 h 1916265"/>
              <a:gd name="connsiteX1" fmla="*/ 4937760 w 6488264"/>
              <a:gd name="connsiteY1" fmla="*/ 1431235 h 1916265"/>
              <a:gd name="connsiteX2" fmla="*/ 4866198 w 6488264"/>
              <a:gd name="connsiteY2" fmla="*/ 1534602 h 1916265"/>
              <a:gd name="connsiteX3" fmla="*/ 4365266 w 6488264"/>
              <a:gd name="connsiteY3" fmla="*/ 1415333 h 1916265"/>
              <a:gd name="connsiteX4" fmla="*/ 4261899 w 6488264"/>
              <a:gd name="connsiteY4" fmla="*/ 755374 h 1916265"/>
              <a:gd name="connsiteX5" fmla="*/ 4015409 w 6488264"/>
              <a:gd name="connsiteY5" fmla="*/ 930303 h 1916265"/>
              <a:gd name="connsiteX6" fmla="*/ 3641697 w 6488264"/>
              <a:gd name="connsiteY6" fmla="*/ 993914 h 1916265"/>
              <a:gd name="connsiteX7" fmla="*/ 3196424 w 6488264"/>
              <a:gd name="connsiteY7" fmla="*/ 930303 h 1916265"/>
              <a:gd name="connsiteX8" fmla="*/ 2711395 w 6488264"/>
              <a:gd name="connsiteY8" fmla="*/ 803082 h 1916265"/>
              <a:gd name="connsiteX9" fmla="*/ 2027582 w 6488264"/>
              <a:gd name="connsiteY9" fmla="*/ 636104 h 1916265"/>
              <a:gd name="connsiteX10" fmla="*/ 0 w 6488264"/>
              <a:gd name="connsiteY10" fmla="*/ 0 h 1916265"/>
              <a:gd name="connsiteX0" fmla="*/ 6488264 w 6488264"/>
              <a:gd name="connsiteY0" fmla="*/ 1916265 h 1916265"/>
              <a:gd name="connsiteX1" fmla="*/ 4937760 w 6488264"/>
              <a:gd name="connsiteY1" fmla="*/ 1431235 h 1916265"/>
              <a:gd name="connsiteX2" fmla="*/ 4866198 w 6488264"/>
              <a:gd name="connsiteY2" fmla="*/ 1534602 h 1916265"/>
              <a:gd name="connsiteX3" fmla="*/ 4365266 w 6488264"/>
              <a:gd name="connsiteY3" fmla="*/ 1415333 h 1916265"/>
              <a:gd name="connsiteX4" fmla="*/ 4261899 w 6488264"/>
              <a:gd name="connsiteY4" fmla="*/ 755374 h 1916265"/>
              <a:gd name="connsiteX5" fmla="*/ 4015409 w 6488264"/>
              <a:gd name="connsiteY5" fmla="*/ 930303 h 1916265"/>
              <a:gd name="connsiteX6" fmla="*/ 3641697 w 6488264"/>
              <a:gd name="connsiteY6" fmla="*/ 993914 h 1916265"/>
              <a:gd name="connsiteX7" fmla="*/ 3260035 w 6488264"/>
              <a:gd name="connsiteY7" fmla="*/ 882596 h 1916265"/>
              <a:gd name="connsiteX8" fmla="*/ 2711395 w 6488264"/>
              <a:gd name="connsiteY8" fmla="*/ 803082 h 1916265"/>
              <a:gd name="connsiteX9" fmla="*/ 2027582 w 6488264"/>
              <a:gd name="connsiteY9" fmla="*/ 636104 h 1916265"/>
              <a:gd name="connsiteX10" fmla="*/ 0 w 6488264"/>
              <a:gd name="connsiteY10" fmla="*/ 0 h 1916265"/>
              <a:gd name="connsiteX0" fmla="*/ 6488264 w 6488264"/>
              <a:gd name="connsiteY0" fmla="*/ 1916265 h 1916265"/>
              <a:gd name="connsiteX1" fmla="*/ 4937760 w 6488264"/>
              <a:gd name="connsiteY1" fmla="*/ 1431235 h 1916265"/>
              <a:gd name="connsiteX2" fmla="*/ 4866198 w 6488264"/>
              <a:gd name="connsiteY2" fmla="*/ 1534602 h 1916265"/>
              <a:gd name="connsiteX3" fmla="*/ 4365266 w 6488264"/>
              <a:gd name="connsiteY3" fmla="*/ 1415333 h 1916265"/>
              <a:gd name="connsiteX4" fmla="*/ 4261899 w 6488264"/>
              <a:gd name="connsiteY4" fmla="*/ 755374 h 1916265"/>
              <a:gd name="connsiteX5" fmla="*/ 4015409 w 6488264"/>
              <a:gd name="connsiteY5" fmla="*/ 930303 h 1916265"/>
              <a:gd name="connsiteX6" fmla="*/ 3689404 w 6488264"/>
              <a:gd name="connsiteY6" fmla="*/ 890548 h 1916265"/>
              <a:gd name="connsiteX7" fmla="*/ 3260035 w 6488264"/>
              <a:gd name="connsiteY7" fmla="*/ 882596 h 1916265"/>
              <a:gd name="connsiteX8" fmla="*/ 2711395 w 6488264"/>
              <a:gd name="connsiteY8" fmla="*/ 803082 h 1916265"/>
              <a:gd name="connsiteX9" fmla="*/ 2027582 w 6488264"/>
              <a:gd name="connsiteY9" fmla="*/ 636104 h 1916265"/>
              <a:gd name="connsiteX10" fmla="*/ 0 w 6488264"/>
              <a:gd name="connsiteY10" fmla="*/ 0 h 1916265"/>
              <a:gd name="connsiteX0" fmla="*/ 6488264 w 6488264"/>
              <a:gd name="connsiteY0" fmla="*/ 1916265 h 1916265"/>
              <a:gd name="connsiteX1" fmla="*/ 4937760 w 6488264"/>
              <a:gd name="connsiteY1" fmla="*/ 1431235 h 1916265"/>
              <a:gd name="connsiteX2" fmla="*/ 4866198 w 6488264"/>
              <a:gd name="connsiteY2" fmla="*/ 1534602 h 1916265"/>
              <a:gd name="connsiteX3" fmla="*/ 4365266 w 6488264"/>
              <a:gd name="connsiteY3" fmla="*/ 1415333 h 1916265"/>
              <a:gd name="connsiteX4" fmla="*/ 4261899 w 6488264"/>
              <a:gd name="connsiteY4" fmla="*/ 755374 h 1916265"/>
              <a:gd name="connsiteX5" fmla="*/ 4023360 w 6488264"/>
              <a:gd name="connsiteY5" fmla="*/ 850790 h 1916265"/>
              <a:gd name="connsiteX6" fmla="*/ 3689404 w 6488264"/>
              <a:gd name="connsiteY6" fmla="*/ 890548 h 1916265"/>
              <a:gd name="connsiteX7" fmla="*/ 3260035 w 6488264"/>
              <a:gd name="connsiteY7" fmla="*/ 882596 h 1916265"/>
              <a:gd name="connsiteX8" fmla="*/ 2711395 w 6488264"/>
              <a:gd name="connsiteY8" fmla="*/ 803082 h 1916265"/>
              <a:gd name="connsiteX9" fmla="*/ 2027582 w 6488264"/>
              <a:gd name="connsiteY9" fmla="*/ 636104 h 1916265"/>
              <a:gd name="connsiteX10" fmla="*/ 0 w 6488264"/>
              <a:gd name="connsiteY10" fmla="*/ 0 h 1916265"/>
              <a:gd name="connsiteX0" fmla="*/ 6488264 w 6488264"/>
              <a:gd name="connsiteY0" fmla="*/ 1916265 h 1916265"/>
              <a:gd name="connsiteX1" fmla="*/ 4937760 w 6488264"/>
              <a:gd name="connsiteY1" fmla="*/ 1431235 h 1916265"/>
              <a:gd name="connsiteX2" fmla="*/ 4866198 w 6488264"/>
              <a:gd name="connsiteY2" fmla="*/ 1534602 h 1916265"/>
              <a:gd name="connsiteX3" fmla="*/ 4365266 w 6488264"/>
              <a:gd name="connsiteY3" fmla="*/ 1415333 h 1916265"/>
              <a:gd name="connsiteX4" fmla="*/ 4261899 w 6488264"/>
              <a:gd name="connsiteY4" fmla="*/ 755374 h 1916265"/>
              <a:gd name="connsiteX5" fmla="*/ 4023360 w 6488264"/>
              <a:gd name="connsiteY5" fmla="*/ 850790 h 1916265"/>
              <a:gd name="connsiteX6" fmla="*/ 3689404 w 6488264"/>
              <a:gd name="connsiteY6" fmla="*/ 890548 h 1916265"/>
              <a:gd name="connsiteX7" fmla="*/ 3260035 w 6488264"/>
              <a:gd name="connsiteY7" fmla="*/ 882596 h 1916265"/>
              <a:gd name="connsiteX8" fmla="*/ 2703444 w 6488264"/>
              <a:gd name="connsiteY8" fmla="*/ 747422 h 1916265"/>
              <a:gd name="connsiteX9" fmla="*/ 2027582 w 6488264"/>
              <a:gd name="connsiteY9" fmla="*/ 636104 h 1916265"/>
              <a:gd name="connsiteX10" fmla="*/ 0 w 6488264"/>
              <a:gd name="connsiteY10" fmla="*/ 0 h 1916265"/>
              <a:gd name="connsiteX0" fmla="*/ 6488264 w 6488264"/>
              <a:gd name="connsiteY0" fmla="*/ 1916265 h 1916265"/>
              <a:gd name="connsiteX1" fmla="*/ 4937760 w 6488264"/>
              <a:gd name="connsiteY1" fmla="*/ 1431235 h 1916265"/>
              <a:gd name="connsiteX2" fmla="*/ 4866198 w 6488264"/>
              <a:gd name="connsiteY2" fmla="*/ 1534602 h 1916265"/>
              <a:gd name="connsiteX3" fmla="*/ 4365266 w 6488264"/>
              <a:gd name="connsiteY3" fmla="*/ 1415333 h 1916265"/>
              <a:gd name="connsiteX4" fmla="*/ 4261899 w 6488264"/>
              <a:gd name="connsiteY4" fmla="*/ 755374 h 1916265"/>
              <a:gd name="connsiteX5" fmla="*/ 4023360 w 6488264"/>
              <a:gd name="connsiteY5" fmla="*/ 850790 h 1916265"/>
              <a:gd name="connsiteX6" fmla="*/ 3689404 w 6488264"/>
              <a:gd name="connsiteY6" fmla="*/ 890548 h 1916265"/>
              <a:gd name="connsiteX7" fmla="*/ 3315694 w 6488264"/>
              <a:gd name="connsiteY7" fmla="*/ 811034 h 1916265"/>
              <a:gd name="connsiteX8" fmla="*/ 2703444 w 6488264"/>
              <a:gd name="connsiteY8" fmla="*/ 747422 h 1916265"/>
              <a:gd name="connsiteX9" fmla="*/ 2027582 w 6488264"/>
              <a:gd name="connsiteY9" fmla="*/ 636104 h 1916265"/>
              <a:gd name="connsiteX10" fmla="*/ 0 w 6488264"/>
              <a:gd name="connsiteY10" fmla="*/ 0 h 1916265"/>
              <a:gd name="connsiteX0" fmla="*/ 6488264 w 6488264"/>
              <a:gd name="connsiteY0" fmla="*/ 1916265 h 1916265"/>
              <a:gd name="connsiteX1" fmla="*/ 4937760 w 6488264"/>
              <a:gd name="connsiteY1" fmla="*/ 1431235 h 1916265"/>
              <a:gd name="connsiteX2" fmla="*/ 4866198 w 6488264"/>
              <a:gd name="connsiteY2" fmla="*/ 1534602 h 1916265"/>
              <a:gd name="connsiteX3" fmla="*/ 4365266 w 6488264"/>
              <a:gd name="connsiteY3" fmla="*/ 1415333 h 1916265"/>
              <a:gd name="connsiteX4" fmla="*/ 4261899 w 6488264"/>
              <a:gd name="connsiteY4" fmla="*/ 755374 h 1916265"/>
              <a:gd name="connsiteX5" fmla="*/ 4023360 w 6488264"/>
              <a:gd name="connsiteY5" fmla="*/ 850790 h 1916265"/>
              <a:gd name="connsiteX6" fmla="*/ 3737112 w 6488264"/>
              <a:gd name="connsiteY6" fmla="*/ 818986 h 1916265"/>
              <a:gd name="connsiteX7" fmla="*/ 3315694 w 6488264"/>
              <a:gd name="connsiteY7" fmla="*/ 811034 h 1916265"/>
              <a:gd name="connsiteX8" fmla="*/ 2703444 w 6488264"/>
              <a:gd name="connsiteY8" fmla="*/ 747422 h 1916265"/>
              <a:gd name="connsiteX9" fmla="*/ 2027582 w 6488264"/>
              <a:gd name="connsiteY9" fmla="*/ 636104 h 1916265"/>
              <a:gd name="connsiteX10" fmla="*/ 0 w 6488264"/>
              <a:gd name="connsiteY10" fmla="*/ 0 h 1916265"/>
              <a:gd name="connsiteX0" fmla="*/ 6488264 w 6488264"/>
              <a:gd name="connsiteY0" fmla="*/ 1916265 h 1916265"/>
              <a:gd name="connsiteX1" fmla="*/ 4937760 w 6488264"/>
              <a:gd name="connsiteY1" fmla="*/ 1431235 h 1916265"/>
              <a:gd name="connsiteX2" fmla="*/ 4866198 w 6488264"/>
              <a:gd name="connsiteY2" fmla="*/ 1534602 h 1916265"/>
              <a:gd name="connsiteX3" fmla="*/ 4365266 w 6488264"/>
              <a:gd name="connsiteY3" fmla="*/ 1415333 h 1916265"/>
              <a:gd name="connsiteX4" fmla="*/ 4261899 w 6488264"/>
              <a:gd name="connsiteY4" fmla="*/ 755374 h 1916265"/>
              <a:gd name="connsiteX5" fmla="*/ 4023360 w 6488264"/>
              <a:gd name="connsiteY5" fmla="*/ 850790 h 1916265"/>
              <a:gd name="connsiteX6" fmla="*/ 4031310 w 6488264"/>
              <a:gd name="connsiteY6" fmla="*/ 787180 h 1916265"/>
              <a:gd name="connsiteX7" fmla="*/ 3737112 w 6488264"/>
              <a:gd name="connsiteY7" fmla="*/ 818986 h 1916265"/>
              <a:gd name="connsiteX8" fmla="*/ 3315694 w 6488264"/>
              <a:gd name="connsiteY8" fmla="*/ 811034 h 1916265"/>
              <a:gd name="connsiteX9" fmla="*/ 2703444 w 6488264"/>
              <a:gd name="connsiteY9" fmla="*/ 747422 h 1916265"/>
              <a:gd name="connsiteX10" fmla="*/ 2027582 w 6488264"/>
              <a:gd name="connsiteY10" fmla="*/ 636104 h 1916265"/>
              <a:gd name="connsiteX11" fmla="*/ 0 w 6488264"/>
              <a:gd name="connsiteY11" fmla="*/ 0 h 1916265"/>
              <a:gd name="connsiteX0" fmla="*/ 6488264 w 6488264"/>
              <a:gd name="connsiteY0" fmla="*/ 1916265 h 1916265"/>
              <a:gd name="connsiteX1" fmla="*/ 4937760 w 6488264"/>
              <a:gd name="connsiteY1" fmla="*/ 1431235 h 1916265"/>
              <a:gd name="connsiteX2" fmla="*/ 4866198 w 6488264"/>
              <a:gd name="connsiteY2" fmla="*/ 1534602 h 1916265"/>
              <a:gd name="connsiteX3" fmla="*/ 4365266 w 6488264"/>
              <a:gd name="connsiteY3" fmla="*/ 1415333 h 1916265"/>
              <a:gd name="connsiteX4" fmla="*/ 4261899 w 6488264"/>
              <a:gd name="connsiteY4" fmla="*/ 755374 h 1916265"/>
              <a:gd name="connsiteX5" fmla="*/ 4031310 w 6488264"/>
              <a:gd name="connsiteY5" fmla="*/ 787180 h 1916265"/>
              <a:gd name="connsiteX6" fmla="*/ 3737112 w 6488264"/>
              <a:gd name="connsiteY6" fmla="*/ 818986 h 1916265"/>
              <a:gd name="connsiteX7" fmla="*/ 3315694 w 6488264"/>
              <a:gd name="connsiteY7" fmla="*/ 811034 h 1916265"/>
              <a:gd name="connsiteX8" fmla="*/ 2703444 w 6488264"/>
              <a:gd name="connsiteY8" fmla="*/ 747422 h 1916265"/>
              <a:gd name="connsiteX9" fmla="*/ 2027582 w 6488264"/>
              <a:gd name="connsiteY9" fmla="*/ 636104 h 1916265"/>
              <a:gd name="connsiteX10" fmla="*/ 0 w 6488264"/>
              <a:gd name="connsiteY10" fmla="*/ 0 h 1916265"/>
              <a:gd name="connsiteX0" fmla="*/ 6488264 w 6488264"/>
              <a:gd name="connsiteY0" fmla="*/ 1916265 h 1916265"/>
              <a:gd name="connsiteX1" fmla="*/ 4937760 w 6488264"/>
              <a:gd name="connsiteY1" fmla="*/ 1431235 h 1916265"/>
              <a:gd name="connsiteX2" fmla="*/ 4866198 w 6488264"/>
              <a:gd name="connsiteY2" fmla="*/ 1534602 h 1916265"/>
              <a:gd name="connsiteX3" fmla="*/ 4365266 w 6488264"/>
              <a:gd name="connsiteY3" fmla="*/ 1415333 h 1916265"/>
              <a:gd name="connsiteX4" fmla="*/ 4261899 w 6488264"/>
              <a:gd name="connsiteY4" fmla="*/ 755374 h 1916265"/>
              <a:gd name="connsiteX5" fmla="*/ 4031310 w 6488264"/>
              <a:gd name="connsiteY5" fmla="*/ 787180 h 1916265"/>
              <a:gd name="connsiteX6" fmla="*/ 3737112 w 6488264"/>
              <a:gd name="connsiteY6" fmla="*/ 818986 h 1916265"/>
              <a:gd name="connsiteX7" fmla="*/ 3315694 w 6488264"/>
              <a:gd name="connsiteY7" fmla="*/ 811034 h 1916265"/>
              <a:gd name="connsiteX8" fmla="*/ 2703444 w 6488264"/>
              <a:gd name="connsiteY8" fmla="*/ 747422 h 1916265"/>
              <a:gd name="connsiteX9" fmla="*/ 2377439 w 6488264"/>
              <a:gd name="connsiteY9" fmla="*/ 691764 h 1916265"/>
              <a:gd name="connsiteX10" fmla="*/ 2027582 w 6488264"/>
              <a:gd name="connsiteY10" fmla="*/ 636104 h 1916265"/>
              <a:gd name="connsiteX11" fmla="*/ 0 w 6488264"/>
              <a:gd name="connsiteY11" fmla="*/ 0 h 1916265"/>
              <a:gd name="connsiteX0" fmla="*/ 6488264 w 6488264"/>
              <a:gd name="connsiteY0" fmla="*/ 1916265 h 1916265"/>
              <a:gd name="connsiteX1" fmla="*/ 4937760 w 6488264"/>
              <a:gd name="connsiteY1" fmla="*/ 1431235 h 1916265"/>
              <a:gd name="connsiteX2" fmla="*/ 4866198 w 6488264"/>
              <a:gd name="connsiteY2" fmla="*/ 1534602 h 1916265"/>
              <a:gd name="connsiteX3" fmla="*/ 4365266 w 6488264"/>
              <a:gd name="connsiteY3" fmla="*/ 1415333 h 1916265"/>
              <a:gd name="connsiteX4" fmla="*/ 4261899 w 6488264"/>
              <a:gd name="connsiteY4" fmla="*/ 755374 h 1916265"/>
              <a:gd name="connsiteX5" fmla="*/ 4031310 w 6488264"/>
              <a:gd name="connsiteY5" fmla="*/ 787180 h 1916265"/>
              <a:gd name="connsiteX6" fmla="*/ 3737112 w 6488264"/>
              <a:gd name="connsiteY6" fmla="*/ 818986 h 1916265"/>
              <a:gd name="connsiteX7" fmla="*/ 3315694 w 6488264"/>
              <a:gd name="connsiteY7" fmla="*/ 811034 h 1916265"/>
              <a:gd name="connsiteX8" fmla="*/ 2703444 w 6488264"/>
              <a:gd name="connsiteY8" fmla="*/ 747422 h 1916265"/>
              <a:gd name="connsiteX9" fmla="*/ 2377439 w 6488264"/>
              <a:gd name="connsiteY9" fmla="*/ 731521 h 1916265"/>
              <a:gd name="connsiteX10" fmla="*/ 2027582 w 6488264"/>
              <a:gd name="connsiteY10" fmla="*/ 636104 h 1916265"/>
              <a:gd name="connsiteX11" fmla="*/ 0 w 6488264"/>
              <a:gd name="connsiteY11" fmla="*/ 0 h 1916265"/>
              <a:gd name="connsiteX0" fmla="*/ 6488264 w 6488264"/>
              <a:gd name="connsiteY0" fmla="*/ 1916265 h 1916265"/>
              <a:gd name="connsiteX1" fmla="*/ 4937760 w 6488264"/>
              <a:gd name="connsiteY1" fmla="*/ 1431235 h 1916265"/>
              <a:gd name="connsiteX2" fmla="*/ 4866198 w 6488264"/>
              <a:gd name="connsiteY2" fmla="*/ 1534602 h 1916265"/>
              <a:gd name="connsiteX3" fmla="*/ 4365266 w 6488264"/>
              <a:gd name="connsiteY3" fmla="*/ 1415333 h 1916265"/>
              <a:gd name="connsiteX4" fmla="*/ 4261899 w 6488264"/>
              <a:gd name="connsiteY4" fmla="*/ 755374 h 1916265"/>
              <a:gd name="connsiteX5" fmla="*/ 4031310 w 6488264"/>
              <a:gd name="connsiteY5" fmla="*/ 787180 h 1916265"/>
              <a:gd name="connsiteX6" fmla="*/ 3737112 w 6488264"/>
              <a:gd name="connsiteY6" fmla="*/ 818986 h 1916265"/>
              <a:gd name="connsiteX7" fmla="*/ 3315694 w 6488264"/>
              <a:gd name="connsiteY7" fmla="*/ 811034 h 1916265"/>
              <a:gd name="connsiteX8" fmla="*/ 2703444 w 6488264"/>
              <a:gd name="connsiteY8" fmla="*/ 747422 h 1916265"/>
              <a:gd name="connsiteX9" fmla="*/ 2377439 w 6488264"/>
              <a:gd name="connsiteY9" fmla="*/ 715619 h 1916265"/>
              <a:gd name="connsiteX10" fmla="*/ 2027582 w 6488264"/>
              <a:gd name="connsiteY10" fmla="*/ 636104 h 1916265"/>
              <a:gd name="connsiteX11" fmla="*/ 0 w 6488264"/>
              <a:gd name="connsiteY11" fmla="*/ 0 h 1916265"/>
              <a:gd name="connsiteX0" fmla="*/ 6488264 w 6488264"/>
              <a:gd name="connsiteY0" fmla="*/ 1916265 h 1916265"/>
              <a:gd name="connsiteX1" fmla="*/ 4929808 w 6488264"/>
              <a:gd name="connsiteY1" fmla="*/ 1470991 h 1916265"/>
              <a:gd name="connsiteX2" fmla="*/ 4866198 w 6488264"/>
              <a:gd name="connsiteY2" fmla="*/ 1534602 h 1916265"/>
              <a:gd name="connsiteX3" fmla="*/ 4365266 w 6488264"/>
              <a:gd name="connsiteY3" fmla="*/ 1415333 h 1916265"/>
              <a:gd name="connsiteX4" fmla="*/ 4261899 w 6488264"/>
              <a:gd name="connsiteY4" fmla="*/ 755374 h 1916265"/>
              <a:gd name="connsiteX5" fmla="*/ 4031310 w 6488264"/>
              <a:gd name="connsiteY5" fmla="*/ 787180 h 1916265"/>
              <a:gd name="connsiteX6" fmla="*/ 3737112 w 6488264"/>
              <a:gd name="connsiteY6" fmla="*/ 818986 h 1916265"/>
              <a:gd name="connsiteX7" fmla="*/ 3315694 w 6488264"/>
              <a:gd name="connsiteY7" fmla="*/ 811034 h 1916265"/>
              <a:gd name="connsiteX8" fmla="*/ 2703444 w 6488264"/>
              <a:gd name="connsiteY8" fmla="*/ 747422 h 1916265"/>
              <a:gd name="connsiteX9" fmla="*/ 2377439 w 6488264"/>
              <a:gd name="connsiteY9" fmla="*/ 715619 h 1916265"/>
              <a:gd name="connsiteX10" fmla="*/ 2027582 w 6488264"/>
              <a:gd name="connsiteY10" fmla="*/ 636104 h 1916265"/>
              <a:gd name="connsiteX11" fmla="*/ 0 w 6488264"/>
              <a:gd name="connsiteY11" fmla="*/ 0 h 1916265"/>
              <a:gd name="connsiteX0" fmla="*/ 6488264 w 6488264"/>
              <a:gd name="connsiteY0" fmla="*/ 1916265 h 1916265"/>
              <a:gd name="connsiteX1" fmla="*/ 4929808 w 6488264"/>
              <a:gd name="connsiteY1" fmla="*/ 1470991 h 1916265"/>
              <a:gd name="connsiteX2" fmla="*/ 4882100 w 6488264"/>
              <a:gd name="connsiteY2" fmla="*/ 1661823 h 1916265"/>
              <a:gd name="connsiteX3" fmla="*/ 4365266 w 6488264"/>
              <a:gd name="connsiteY3" fmla="*/ 1415333 h 1916265"/>
              <a:gd name="connsiteX4" fmla="*/ 4261899 w 6488264"/>
              <a:gd name="connsiteY4" fmla="*/ 755374 h 1916265"/>
              <a:gd name="connsiteX5" fmla="*/ 4031310 w 6488264"/>
              <a:gd name="connsiteY5" fmla="*/ 787180 h 1916265"/>
              <a:gd name="connsiteX6" fmla="*/ 3737112 w 6488264"/>
              <a:gd name="connsiteY6" fmla="*/ 818986 h 1916265"/>
              <a:gd name="connsiteX7" fmla="*/ 3315694 w 6488264"/>
              <a:gd name="connsiteY7" fmla="*/ 811034 h 1916265"/>
              <a:gd name="connsiteX8" fmla="*/ 2703444 w 6488264"/>
              <a:gd name="connsiteY8" fmla="*/ 747422 h 1916265"/>
              <a:gd name="connsiteX9" fmla="*/ 2377439 w 6488264"/>
              <a:gd name="connsiteY9" fmla="*/ 715619 h 1916265"/>
              <a:gd name="connsiteX10" fmla="*/ 2027582 w 6488264"/>
              <a:gd name="connsiteY10" fmla="*/ 636104 h 1916265"/>
              <a:gd name="connsiteX11" fmla="*/ 0 w 6488264"/>
              <a:gd name="connsiteY11" fmla="*/ 0 h 1916265"/>
              <a:gd name="connsiteX0" fmla="*/ 6488264 w 6488264"/>
              <a:gd name="connsiteY0" fmla="*/ 1916265 h 1916265"/>
              <a:gd name="connsiteX1" fmla="*/ 4929808 w 6488264"/>
              <a:gd name="connsiteY1" fmla="*/ 1470991 h 1916265"/>
              <a:gd name="connsiteX2" fmla="*/ 4882100 w 6488264"/>
              <a:gd name="connsiteY2" fmla="*/ 1661823 h 1916265"/>
              <a:gd name="connsiteX3" fmla="*/ 4365266 w 6488264"/>
              <a:gd name="connsiteY3" fmla="*/ 1494846 h 1916265"/>
              <a:gd name="connsiteX4" fmla="*/ 4261899 w 6488264"/>
              <a:gd name="connsiteY4" fmla="*/ 755374 h 1916265"/>
              <a:gd name="connsiteX5" fmla="*/ 4031310 w 6488264"/>
              <a:gd name="connsiteY5" fmla="*/ 787180 h 1916265"/>
              <a:gd name="connsiteX6" fmla="*/ 3737112 w 6488264"/>
              <a:gd name="connsiteY6" fmla="*/ 818986 h 1916265"/>
              <a:gd name="connsiteX7" fmla="*/ 3315694 w 6488264"/>
              <a:gd name="connsiteY7" fmla="*/ 811034 h 1916265"/>
              <a:gd name="connsiteX8" fmla="*/ 2703444 w 6488264"/>
              <a:gd name="connsiteY8" fmla="*/ 747422 h 1916265"/>
              <a:gd name="connsiteX9" fmla="*/ 2377439 w 6488264"/>
              <a:gd name="connsiteY9" fmla="*/ 715619 h 1916265"/>
              <a:gd name="connsiteX10" fmla="*/ 2027582 w 6488264"/>
              <a:gd name="connsiteY10" fmla="*/ 636104 h 1916265"/>
              <a:gd name="connsiteX11" fmla="*/ 0 w 6488264"/>
              <a:gd name="connsiteY11" fmla="*/ 0 h 1916265"/>
              <a:gd name="connsiteX0" fmla="*/ 6488264 w 6488264"/>
              <a:gd name="connsiteY0" fmla="*/ 1916265 h 1916265"/>
              <a:gd name="connsiteX1" fmla="*/ 4929808 w 6488264"/>
              <a:gd name="connsiteY1" fmla="*/ 1470991 h 1916265"/>
              <a:gd name="connsiteX2" fmla="*/ 4882100 w 6488264"/>
              <a:gd name="connsiteY2" fmla="*/ 1661823 h 1916265"/>
              <a:gd name="connsiteX3" fmla="*/ 4293704 w 6488264"/>
              <a:gd name="connsiteY3" fmla="*/ 1463041 h 1916265"/>
              <a:gd name="connsiteX4" fmla="*/ 4261899 w 6488264"/>
              <a:gd name="connsiteY4" fmla="*/ 755374 h 1916265"/>
              <a:gd name="connsiteX5" fmla="*/ 4031310 w 6488264"/>
              <a:gd name="connsiteY5" fmla="*/ 787180 h 1916265"/>
              <a:gd name="connsiteX6" fmla="*/ 3737112 w 6488264"/>
              <a:gd name="connsiteY6" fmla="*/ 818986 h 1916265"/>
              <a:gd name="connsiteX7" fmla="*/ 3315694 w 6488264"/>
              <a:gd name="connsiteY7" fmla="*/ 811034 h 1916265"/>
              <a:gd name="connsiteX8" fmla="*/ 2703444 w 6488264"/>
              <a:gd name="connsiteY8" fmla="*/ 747422 h 1916265"/>
              <a:gd name="connsiteX9" fmla="*/ 2377439 w 6488264"/>
              <a:gd name="connsiteY9" fmla="*/ 715619 h 1916265"/>
              <a:gd name="connsiteX10" fmla="*/ 2027582 w 6488264"/>
              <a:gd name="connsiteY10" fmla="*/ 636104 h 1916265"/>
              <a:gd name="connsiteX11" fmla="*/ 0 w 6488264"/>
              <a:gd name="connsiteY11" fmla="*/ 0 h 1916265"/>
              <a:gd name="connsiteX0" fmla="*/ 6488264 w 6488264"/>
              <a:gd name="connsiteY0" fmla="*/ 1916265 h 1916265"/>
              <a:gd name="connsiteX1" fmla="*/ 4929808 w 6488264"/>
              <a:gd name="connsiteY1" fmla="*/ 1470991 h 1916265"/>
              <a:gd name="connsiteX2" fmla="*/ 4882100 w 6488264"/>
              <a:gd name="connsiteY2" fmla="*/ 1661823 h 1916265"/>
              <a:gd name="connsiteX3" fmla="*/ 4293704 w 6488264"/>
              <a:gd name="connsiteY3" fmla="*/ 1463041 h 1916265"/>
              <a:gd name="connsiteX4" fmla="*/ 4230093 w 6488264"/>
              <a:gd name="connsiteY4" fmla="*/ 755374 h 1916265"/>
              <a:gd name="connsiteX5" fmla="*/ 4031310 w 6488264"/>
              <a:gd name="connsiteY5" fmla="*/ 787180 h 1916265"/>
              <a:gd name="connsiteX6" fmla="*/ 3737112 w 6488264"/>
              <a:gd name="connsiteY6" fmla="*/ 818986 h 1916265"/>
              <a:gd name="connsiteX7" fmla="*/ 3315694 w 6488264"/>
              <a:gd name="connsiteY7" fmla="*/ 811034 h 1916265"/>
              <a:gd name="connsiteX8" fmla="*/ 2703444 w 6488264"/>
              <a:gd name="connsiteY8" fmla="*/ 747422 h 1916265"/>
              <a:gd name="connsiteX9" fmla="*/ 2377439 w 6488264"/>
              <a:gd name="connsiteY9" fmla="*/ 715619 h 1916265"/>
              <a:gd name="connsiteX10" fmla="*/ 2027582 w 6488264"/>
              <a:gd name="connsiteY10" fmla="*/ 636104 h 1916265"/>
              <a:gd name="connsiteX11" fmla="*/ 0 w 6488264"/>
              <a:gd name="connsiteY11" fmla="*/ 0 h 1916265"/>
              <a:gd name="connsiteX0" fmla="*/ 6488264 w 6488264"/>
              <a:gd name="connsiteY0" fmla="*/ 1916265 h 1916265"/>
              <a:gd name="connsiteX1" fmla="*/ 4929808 w 6488264"/>
              <a:gd name="connsiteY1" fmla="*/ 1470991 h 1916265"/>
              <a:gd name="connsiteX2" fmla="*/ 4882100 w 6488264"/>
              <a:gd name="connsiteY2" fmla="*/ 1661823 h 1916265"/>
              <a:gd name="connsiteX3" fmla="*/ 4293704 w 6488264"/>
              <a:gd name="connsiteY3" fmla="*/ 1463041 h 1916265"/>
              <a:gd name="connsiteX4" fmla="*/ 4230093 w 6488264"/>
              <a:gd name="connsiteY4" fmla="*/ 755374 h 1916265"/>
              <a:gd name="connsiteX5" fmla="*/ 4031310 w 6488264"/>
              <a:gd name="connsiteY5" fmla="*/ 787180 h 1916265"/>
              <a:gd name="connsiteX6" fmla="*/ 3737112 w 6488264"/>
              <a:gd name="connsiteY6" fmla="*/ 818986 h 1916265"/>
              <a:gd name="connsiteX7" fmla="*/ 3315694 w 6488264"/>
              <a:gd name="connsiteY7" fmla="*/ 811034 h 1916265"/>
              <a:gd name="connsiteX8" fmla="*/ 2703444 w 6488264"/>
              <a:gd name="connsiteY8" fmla="*/ 747422 h 1916265"/>
              <a:gd name="connsiteX9" fmla="*/ 2377439 w 6488264"/>
              <a:gd name="connsiteY9" fmla="*/ 715619 h 1916265"/>
              <a:gd name="connsiteX10" fmla="*/ 2051436 w 6488264"/>
              <a:gd name="connsiteY10" fmla="*/ 628153 h 1916265"/>
              <a:gd name="connsiteX11" fmla="*/ 0 w 6488264"/>
              <a:gd name="connsiteY11" fmla="*/ 0 h 1916265"/>
              <a:gd name="connsiteX0" fmla="*/ 6488264 w 6488264"/>
              <a:gd name="connsiteY0" fmla="*/ 1916265 h 1916265"/>
              <a:gd name="connsiteX1" fmla="*/ 4929808 w 6488264"/>
              <a:gd name="connsiteY1" fmla="*/ 1470991 h 1916265"/>
              <a:gd name="connsiteX2" fmla="*/ 4882100 w 6488264"/>
              <a:gd name="connsiteY2" fmla="*/ 1661823 h 1916265"/>
              <a:gd name="connsiteX3" fmla="*/ 4293704 w 6488264"/>
              <a:gd name="connsiteY3" fmla="*/ 1463041 h 1916265"/>
              <a:gd name="connsiteX4" fmla="*/ 4230093 w 6488264"/>
              <a:gd name="connsiteY4" fmla="*/ 755374 h 1916265"/>
              <a:gd name="connsiteX5" fmla="*/ 4031310 w 6488264"/>
              <a:gd name="connsiteY5" fmla="*/ 787180 h 1916265"/>
              <a:gd name="connsiteX6" fmla="*/ 3737112 w 6488264"/>
              <a:gd name="connsiteY6" fmla="*/ 818986 h 1916265"/>
              <a:gd name="connsiteX7" fmla="*/ 3315694 w 6488264"/>
              <a:gd name="connsiteY7" fmla="*/ 811034 h 1916265"/>
              <a:gd name="connsiteX8" fmla="*/ 2703444 w 6488264"/>
              <a:gd name="connsiteY8" fmla="*/ 747422 h 1916265"/>
              <a:gd name="connsiteX9" fmla="*/ 2409244 w 6488264"/>
              <a:gd name="connsiteY9" fmla="*/ 699716 h 1916265"/>
              <a:gd name="connsiteX10" fmla="*/ 2051436 w 6488264"/>
              <a:gd name="connsiteY10" fmla="*/ 628153 h 1916265"/>
              <a:gd name="connsiteX11" fmla="*/ 0 w 6488264"/>
              <a:gd name="connsiteY11" fmla="*/ 0 h 1916265"/>
              <a:gd name="connsiteX0" fmla="*/ 6488264 w 6488264"/>
              <a:gd name="connsiteY0" fmla="*/ 1916265 h 1916265"/>
              <a:gd name="connsiteX1" fmla="*/ 4929808 w 6488264"/>
              <a:gd name="connsiteY1" fmla="*/ 1470991 h 1916265"/>
              <a:gd name="connsiteX2" fmla="*/ 4882100 w 6488264"/>
              <a:gd name="connsiteY2" fmla="*/ 1661823 h 1916265"/>
              <a:gd name="connsiteX3" fmla="*/ 4293704 w 6488264"/>
              <a:gd name="connsiteY3" fmla="*/ 1463041 h 1916265"/>
              <a:gd name="connsiteX4" fmla="*/ 4230093 w 6488264"/>
              <a:gd name="connsiteY4" fmla="*/ 755374 h 1916265"/>
              <a:gd name="connsiteX5" fmla="*/ 4031310 w 6488264"/>
              <a:gd name="connsiteY5" fmla="*/ 787180 h 1916265"/>
              <a:gd name="connsiteX6" fmla="*/ 3737112 w 6488264"/>
              <a:gd name="connsiteY6" fmla="*/ 842840 h 1916265"/>
              <a:gd name="connsiteX7" fmla="*/ 3315694 w 6488264"/>
              <a:gd name="connsiteY7" fmla="*/ 811034 h 1916265"/>
              <a:gd name="connsiteX8" fmla="*/ 2703444 w 6488264"/>
              <a:gd name="connsiteY8" fmla="*/ 747422 h 1916265"/>
              <a:gd name="connsiteX9" fmla="*/ 2409244 w 6488264"/>
              <a:gd name="connsiteY9" fmla="*/ 699716 h 1916265"/>
              <a:gd name="connsiteX10" fmla="*/ 2051436 w 6488264"/>
              <a:gd name="connsiteY10" fmla="*/ 628153 h 1916265"/>
              <a:gd name="connsiteX11" fmla="*/ 0 w 6488264"/>
              <a:gd name="connsiteY11" fmla="*/ 0 h 1916265"/>
              <a:gd name="connsiteX0" fmla="*/ 6488264 w 6488264"/>
              <a:gd name="connsiteY0" fmla="*/ 1916265 h 1916265"/>
              <a:gd name="connsiteX1" fmla="*/ 4929808 w 6488264"/>
              <a:gd name="connsiteY1" fmla="*/ 1470991 h 1916265"/>
              <a:gd name="connsiteX2" fmla="*/ 4882100 w 6488264"/>
              <a:gd name="connsiteY2" fmla="*/ 1661823 h 1916265"/>
              <a:gd name="connsiteX3" fmla="*/ 4293704 w 6488264"/>
              <a:gd name="connsiteY3" fmla="*/ 1463041 h 1916265"/>
              <a:gd name="connsiteX4" fmla="*/ 4230093 w 6488264"/>
              <a:gd name="connsiteY4" fmla="*/ 755374 h 1916265"/>
              <a:gd name="connsiteX5" fmla="*/ 4039262 w 6488264"/>
              <a:gd name="connsiteY5" fmla="*/ 826937 h 1916265"/>
              <a:gd name="connsiteX6" fmla="*/ 3737112 w 6488264"/>
              <a:gd name="connsiteY6" fmla="*/ 842840 h 1916265"/>
              <a:gd name="connsiteX7" fmla="*/ 3315694 w 6488264"/>
              <a:gd name="connsiteY7" fmla="*/ 811034 h 1916265"/>
              <a:gd name="connsiteX8" fmla="*/ 2703444 w 6488264"/>
              <a:gd name="connsiteY8" fmla="*/ 747422 h 1916265"/>
              <a:gd name="connsiteX9" fmla="*/ 2409244 w 6488264"/>
              <a:gd name="connsiteY9" fmla="*/ 699716 h 1916265"/>
              <a:gd name="connsiteX10" fmla="*/ 2051436 w 6488264"/>
              <a:gd name="connsiteY10" fmla="*/ 628153 h 1916265"/>
              <a:gd name="connsiteX11" fmla="*/ 0 w 6488264"/>
              <a:gd name="connsiteY11" fmla="*/ 0 h 1916265"/>
              <a:gd name="connsiteX0" fmla="*/ 6488264 w 6488264"/>
              <a:gd name="connsiteY0" fmla="*/ 1916265 h 1916265"/>
              <a:gd name="connsiteX1" fmla="*/ 4929808 w 6488264"/>
              <a:gd name="connsiteY1" fmla="*/ 1470991 h 1916265"/>
              <a:gd name="connsiteX2" fmla="*/ 4882100 w 6488264"/>
              <a:gd name="connsiteY2" fmla="*/ 1661823 h 1916265"/>
              <a:gd name="connsiteX3" fmla="*/ 4293704 w 6488264"/>
              <a:gd name="connsiteY3" fmla="*/ 1463041 h 1916265"/>
              <a:gd name="connsiteX4" fmla="*/ 4253947 w 6488264"/>
              <a:gd name="connsiteY4" fmla="*/ 826936 h 1916265"/>
              <a:gd name="connsiteX5" fmla="*/ 4039262 w 6488264"/>
              <a:gd name="connsiteY5" fmla="*/ 826937 h 1916265"/>
              <a:gd name="connsiteX6" fmla="*/ 3737112 w 6488264"/>
              <a:gd name="connsiteY6" fmla="*/ 842840 h 1916265"/>
              <a:gd name="connsiteX7" fmla="*/ 3315694 w 6488264"/>
              <a:gd name="connsiteY7" fmla="*/ 811034 h 1916265"/>
              <a:gd name="connsiteX8" fmla="*/ 2703444 w 6488264"/>
              <a:gd name="connsiteY8" fmla="*/ 747422 h 1916265"/>
              <a:gd name="connsiteX9" fmla="*/ 2409244 w 6488264"/>
              <a:gd name="connsiteY9" fmla="*/ 699716 h 1916265"/>
              <a:gd name="connsiteX10" fmla="*/ 2051436 w 6488264"/>
              <a:gd name="connsiteY10" fmla="*/ 628153 h 1916265"/>
              <a:gd name="connsiteX11" fmla="*/ 0 w 6488264"/>
              <a:gd name="connsiteY11" fmla="*/ 0 h 1916265"/>
              <a:gd name="connsiteX0" fmla="*/ 6488264 w 6488264"/>
              <a:gd name="connsiteY0" fmla="*/ 1916265 h 1916265"/>
              <a:gd name="connsiteX1" fmla="*/ 4929808 w 6488264"/>
              <a:gd name="connsiteY1" fmla="*/ 1470991 h 1916265"/>
              <a:gd name="connsiteX2" fmla="*/ 4882100 w 6488264"/>
              <a:gd name="connsiteY2" fmla="*/ 1661823 h 1916265"/>
              <a:gd name="connsiteX3" fmla="*/ 4293704 w 6488264"/>
              <a:gd name="connsiteY3" fmla="*/ 1463041 h 1916265"/>
              <a:gd name="connsiteX4" fmla="*/ 4253947 w 6488264"/>
              <a:gd name="connsiteY4" fmla="*/ 826936 h 1916265"/>
              <a:gd name="connsiteX5" fmla="*/ 4039262 w 6488264"/>
              <a:gd name="connsiteY5" fmla="*/ 850791 h 1916265"/>
              <a:gd name="connsiteX6" fmla="*/ 3737112 w 6488264"/>
              <a:gd name="connsiteY6" fmla="*/ 842840 h 1916265"/>
              <a:gd name="connsiteX7" fmla="*/ 3315694 w 6488264"/>
              <a:gd name="connsiteY7" fmla="*/ 811034 h 1916265"/>
              <a:gd name="connsiteX8" fmla="*/ 2703444 w 6488264"/>
              <a:gd name="connsiteY8" fmla="*/ 747422 h 1916265"/>
              <a:gd name="connsiteX9" fmla="*/ 2409244 w 6488264"/>
              <a:gd name="connsiteY9" fmla="*/ 699716 h 1916265"/>
              <a:gd name="connsiteX10" fmla="*/ 2051436 w 6488264"/>
              <a:gd name="connsiteY10" fmla="*/ 628153 h 1916265"/>
              <a:gd name="connsiteX11" fmla="*/ 0 w 6488264"/>
              <a:gd name="connsiteY11" fmla="*/ 0 h 191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88264" h="1916265">
                <a:moveTo>
                  <a:pt x="6488264" y="1916265"/>
                </a:moveTo>
                <a:lnTo>
                  <a:pt x="4929808" y="1470991"/>
                </a:lnTo>
                <a:lnTo>
                  <a:pt x="4882100" y="1661823"/>
                </a:lnTo>
                <a:lnTo>
                  <a:pt x="4293704" y="1463041"/>
                </a:lnTo>
                <a:lnTo>
                  <a:pt x="4253947" y="826936"/>
                </a:lnTo>
                <a:lnTo>
                  <a:pt x="4039262" y="850791"/>
                </a:lnTo>
                <a:lnTo>
                  <a:pt x="3737112" y="842840"/>
                </a:lnTo>
                <a:lnTo>
                  <a:pt x="3315694" y="811034"/>
                </a:lnTo>
                <a:lnTo>
                  <a:pt x="2703444" y="747422"/>
                </a:lnTo>
                <a:lnTo>
                  <a:pt x="2409244" y="699716"/>
                </a:lnTo>
                <a:lnTo>
                  <a:pt x="2051436" y="628153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0B27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2679590" y="4357315"/>
            <a:ext cx="7951" cy="4055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687541" y="4762831"/>
            <a:ext cx="12960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93342" y="4393499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</a:t>
            </a:r>
            <a:endParaRPr lang="en-CA" dirty="0"/>
          </a:p>
        </p:txBody>
      </p:sp>
      <p:sp>
        <p:nvSpPr>
          <p:cNvPr id="14" name="TextBox 13"/>
          <p:cNvSpPr txBox="1"/>
          <p:nvPr/>
        </p:nvSpPr>
        <p:spPr>
          <a:xfrm>
            <a:off x="3184729" y="483174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CA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70060" y="2441050"/>
            <a:ext cx="6861975" cy="2043486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137037" y="2504661"/>
            <a:ext cx="7951" cy="1359673"/>
          </a:xfrm>
          <a:prstGeom prst="straightConnector1">
            <a:avLst/>
          </a:prstGeom>
          <a:ln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21198" y="2964808"/>
            <a:ext cx="962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Normal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06015" y="2816462"/>
            <a:ext cx="2167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Rapidly varied flow</a:t>
            </a:r>
            <a:endParaRPr lang="en-CA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2926226" y="2358654"/>
            <a:ext cx="2397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Gradually varied flow</a:t>
            </a:r>
            <a:endParaRPr lang="en-CA" sz="2000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764696" y="3184497"/>
            <a:ext cx="113220" cy="6798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303520" y="3184497"/>
            <a:ext cx="461176" cy="3399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1" idx="2"/>
            <a:endCxn id="5" idx="6"/>
          </p:cNvCxnSpPr>
          <p:nvPr/>
        </p:nvCxnSpPr>
        <p:spPr>
          <a:xfrm>
            <a:off x="4125208" y="2758764"/>
            <a:ext cx="581964" cy="5251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393342" y="6160744"/>
            <a:ext cx="4150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Undersized and perched culvert</a:t>
            </a:r>
            <a:endParaRPr lang="en-CA" sz="2400" dirty="0"/>
          </a:p>
        </p:txBody>
      </p:sp>
      <p:sp>
        <p:nvSpPr>
          <p:cNvPr id="2" name="Rectangle 1"/>
          <p:cNvSpPr/>
          <p:nvPr/>
        </p:nvSpPr>
        <p:spPr>
          <a:xfrm rot="1041937">
            <a:off x="5257294" y="4088330"/>
            <a:ext cx="703826" cy="78336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TextBox 22"/>
          <p:cNvSpPr txBox="1"/>
          <p:nvPr/>
        </p:nvSpPr>
        <p:spPr>
          <a:xfrm>
            <a:off x="2393342" y="397563"/>
            <a:ext cx="1769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Historically…</a:t>
            </a:r>
            <a:endParaRPr lang="en-CA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7490130" y="4110682"/>
            <a:ext cx="1494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 surface</a:t>
            </a:r>
            <a:endParaRPr lang="en-CA" dirty="0"/>
          </a:p>
        </p:txBody>
      </p:sp>
      <p:sp>
        <p:nvSpPr>
          <p:cNvPr id="28" name="TextBox 27"/>
          <p:cNvSpPr txBox="1"/>
          <p:nvPr/>
        </p:nvSpPr>
        <p:spPr>
          <a:xfrm>
            <a:off x="7490130" y="5540273"/>
            <a:ext cx="1213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Streambed</a:t>
            </a:r>
            <a:endParaRPr lang="en-CA" dirty="0"/>
          </a:p>
        </p:txBody>
      </p:sp>
      <p:sp>
        <p:nvSpPr>
          <p:cNvPr id="29" name="TextBox 28"/>
          <p:cNvSpPr txBox="1"/>
          <p:nvPr/>
        </p:nvSpPr>
        <p:spPr>
          <a:xfrm>
            <a:off x="5955303" y="4515851"/>
            <a:ext cx="857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Culvert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74514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2" descr="C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486141"/>
            <a:ext cx="7658100" cy="507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87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2" descr="C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323975"/>
            <a:ext cx="8458200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87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21" y="1296243"/>
            <a:ext cx="6821612" cy="464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747464" y="3302595"/>
            <a:ext cx="139653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D/S Channel 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26860" y="4618484"/>
            <a:ext cx="110658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Transition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24239" y="539317"/>
            <a:ext cx="1869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Current </a:t>
            </a:r>
            <a:r>
              <a:rPr lang="en-US" sz="2000" dirty="0">
                <a:solidFill>
                  <a:schemeClr val="tx2"/>
                </a:solidFill>
              </a:rPr>
              <a:t>P</a:t>
            </a:r>
            <a:r>
              <a:rPr lang="en-US" sz="2000" dirty="0" smtClean="0">
                <a:solidFill>
                  <a:schemeClr val="tx2"/>
                </a:solidFill>
              </a:rPr>
              <a:t>ractice</a:t>
            </a:r>
          </a:p>
          <a:p>
            <a:endParaRPr lang="en-CA" sz="2000" dirty="0">
              <a:solidFill>
                <a:schemeClr val="tx2"/>
              </a:solidFill>
            </a:endParaRPr>
          </a:p>
        </p:txBody>
      </p:sp>
      <p:cxnSp>
        <p:nvCxnSpPr>
          <p:cNvPr id="7" name="Curved Connector 6"/>
          <p:cNvCxnSpPr/>
          <p:nvPr/>
        </p:nvCxnSpPr>
        <p:spPr>
          <a:xfrm>
            <a:off x="2184035" y="2131407"/>
            <a:ext cx="1369572" cy="399742"/>
          </a:xfrm>
          <a:prstGeom prst="curvedConnector3">
            <a:avLst>
              <a:gd name="adj1" fmla="val 50000"/>
            </a:avLst>
          </a:prstGeom>
          <a:ln>
            <a:prstDash val="sys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10800000" flipV="1">
            <a:off x="5195458" y="2723465"/>
            <a:ext cx="955363" cy="123642"/>
          </a:xfrm>
          <a:prstGeom prst="curvedConnector3">
            <a:avLst>
              <a:gd name="adj1" fmla="val 50000"/>
            </a:avLst>
          </a:prstGeom>
          <a:ln>
            <a:prstDash val="sys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38573" y="6047815"/>
            <a:ext cx="2709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*</a:t>
            </a:r>
            <a:r>
              <a:rPr lang="en-US" sz="2000" dirty="0">
                <a:solidFill>
                  <a:schemeClr val="tx2"/>
                </a:solidFill>
              </a:rPr>
              <a:t>D</a:t>
            </a:r>
            <a:r>
              <a:rPr lang="en-US" sz="2000" dirty="0" smtClean="0">
                <a:solidFill>
                  <a:schemeClr val="tx2"/>
                </a:solidFill>
              </a:rPr>
              <a:t>esign Flow </a:t>
            </a:r>
            <a:r>
              <a:rPr lang="en-US" sz="2000" dirty="0" smtClean="0">
                <a:solidFill>
                  <a:schemeClr val="tx2"/>
                </a:solidFill>
              </a:rPr>
              <a:t>conditions</a:t>
            </a:r>
          </a:p>
          <a:p>
            <a:endParaRPr lang="en-CA" sz="2000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72705" y="1536936"/>
            <a:ext cx="115153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Freeboard</a:t>
            </a:r>
            <a:endParaRPr lang="en-C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572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167180" y="834651"/>
            <a:ext cx="7315200" cy="311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  <a:spcAft>
                <a:spcPct val="30000"/>
              </a:spcAft>
            </a:pPr>
            <a:r>
              <a:rPr lang="en-US" sz="3200" dirty="0" smtClean="0"/>
              <a:t>Overview Hydraulic </a:t>
            </a:r>
            <a:r>
              <a:rPr lang="en-US" sz="3200" dirty="0" smtClean="0"/>
              <a:t>Sizing:</a:t>
            </a:r>
            <a:endParaRPr lang="en-US" sz="3200" dirty="0"/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Complex hydraulics – need modelling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Comparable to natural </a:t>
            </a:r>
            <a:r>
              <a:rPr lang="en-US" sz="2800" dirty="0" smtClean="0"/>
              <a:t>channel</a:t>
            </a:r>
            <a:endParaRPr lang="en-US" sz="2800" dirty="0" smtClean="0"/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Other </a:t>
            </a:r>
            <a:r>
              <a:rPr lang="en-US" sz="2800" dirty="0" smtClean="0"/>
              <a:t>parameters - road </a:t>
            </a:r>
            <a:r>
              <a:rPr lang="en-US" sz="2800" dirty="0" smtClean="0"/>
              <a:t>design, geotechnical, drift, ice, future </a:t>
            </a:r>
            <a:r>
              <a:rPr lang="en-US" sz="2800" dirty="0" smtClean="0"/>
              <a:t>needs, wildlife, fish </a:t>
            </a:r>
            <a:r>
              <a:rPr lang="en-US" sz="2800" dirty="0"/>
              <a:t>p</a:t>
            </a:r>
            <a:r>
              <a:rPr lang="en-US" sz="2800" dirty="0" smtClean="0"/>
              <a:t>assage</a:t>
            </a:r>
            <a:r>
              <a:rPr lang="en-US" sz="2800" dirty="0" smtClean="0"/>
              <a:t>*)</a:t>
            </a:r>
            <a:endParaRPr lang="en-US" sz="2800" dirty="0" smtClean="0"/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Consider </a:t>
            </a:r>
            <a:r>
              <a:rPr lang="en-US" sz="2800" dirty="0" smtClean="0"/>
              <a:t>options, </a:t>
            </a:r>
            <a:r>
              <a:rPr lang="en-US" sz="2800" dirty="0" smtClean="0"/>
              <a:t>assess pros/cons/risks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175" y="3835600"/>
            <a:ext cx="4429648" cy="28893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7873" y="5066740"/>
            <a:ext cx="42385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*Bridge Conceptual Design Guidelines</a:t>
            </a:r>
            <a:endParaRPr lang="en-US" sz="2000" dirty="0" smtClean="0">
              <a:solidFill>
                <a:schemeClr val="tx2"/>
              </a:solidFill>
            </a:endParaRPr>
          </a:p>
          <a:p>
            <a:endParaRPr lang="en-CA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083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B31BEA0A-0435-114C-BCD7-79DF357B3C80}"/>
              </a:ext>
            </a:extLst>
          </p:cNvPr>
          <p:cNvSpPr txBox="1">
            <a:spLocks/>
          </p:cNvSpPr>
          <p:nvPr/>
        </p:nvSpPr>
        <p:spPr>
          <a:xfrm>
            <a:off x="549943" y="2842578"/>
            <a:ext cx="8219256" cy="69321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6E3319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6E3319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6E3319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6E3319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6E3319"/>
                </a:solidFill>
                <a:latin typeface="Arial" charset="0"/>
                <a:cs typeface="Arial" charset="0"/>
              </a:defRPr>
            </a:lvl5pPr>
            <a:lvl6pPr marL="457039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6E3319"/>
                </a:solidFill>
                <a:latin typeface="Arial" charset="0"/>
                <a:cs typeface="Arial" charset="0"/>
              </a:defRPr>
            </a:lvl6pPr>
            <a:lvl7pPr marL="914079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6E3319"/>
                </a:solidFill>
                <a:latin typeface="Arial" charset="0"/>
                <a:cs typeface="Arial" charset="0"/>
              </a:defRPr>
            </a:lvl7pPr>
            <a:lvl8pPr marL="1371119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6E3319"/>
                </a:solidFill>
                <a:latin typeface="Arial" charset="0"/>
                <a:cs typeface="Arial" charset="0"/>
              </a:defRPr>
            </a:lvl8pPr>
            <a:lvl9pPr marL="1828159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6E3319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smtClean="0"/>
              <a:t>Fish Passage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567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555087" y="1981200"/>
            <a:ext cx="64261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Hydrotechnical Design Basics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Culvert Sizing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Fish Passage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68165" y="752655"/>
            <a:ext cx="1764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Overview</a:t>
            </a:r>
            <a:endParaRPr lang="en-CA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14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23654-FC5B-C346-BB76-B8CDCE82C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7061FF-74AE-E34D-A4BE-C6A553A80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0" y="1916832"/>
            <a:ext cx="8229600" cy="3231016"/>
          </a:xfrm>
        </p:spPr>
        <p:txBody>
          <a:bodyPr/>
          <a:lstStyle/>
          <a:p>
            <a:r>
              <a:rPr lang="en-CA" dirty="0" smtClean="0"/>
              <a:t>3Q10</a:t>
            </a:r>
          </a:p>
          <a:p>
            <a:pPr lvl="1"/>
            <a:r>
              <a:rPr lang="en-CA" dirty="0" smtClean="0"/>
              <a:t>Wait 3 days, ok to not pass 1/10 years</a:t>
            </a:r>
          </a:p>
          <a:p>
            <a:pPr lvl="1"/>
            <a:r>
              <a:rPr lang="en-CA" dirty="0" smtClean="0"/>
              <a:t>First used in 1979, Alaska study w/ Artic Grayling</a:t>
            </a:r>
          </a:p>
          <a:p>
            <a:pPr lvl="1"/>
            <a:r>
              <a:rPr lang="en-CA" dirty="0" smtClean="0"/>
              <a:t>1:10 year first noted in 1992 at GOA</a:t>
            </a:r>
          </a:p>
          <a:p>
            <a:pPr lvl="1"/>
            <a:r>
              <a:rPr lang="en-CA" dirty="0" smtClean="0"/>
              <a:t>Stats and flow data needed</a:t>
            </a:r>
          </a:p>
          <a:p>
            <a:pPr lvl="2"/>
            <a:r>
              <a:rPr lang="en-CA" dirty="0" smtClean="0"/>
              <a:t>30+ years to get 10 year flow</a:t>
            </a:r>
            <a:endParaRPr lang="en-CA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Every species, every stream?</a:t>
            </a:r>
          </a:p>
          <a:p>
            <a:r>
              <a:rPr lang="en-US" dirty="0" smtClean="0"/>
              <a:t>Fish impacts?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1BEA0A-0435-114C-BCD7-79DF357B3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Fish Passage - A Brief History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424" t="36819" r="57708" b="42837"/>
          <a:stretch/>
        </p:blipFill>
        <p:spPr>
          <a:xfrm>
            <a:off x="6012160" y="1224993"/>
            <a:ext cx="2880320" cy="12268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8895" t="41847" r="51968" b="43330"/>
          <a:stretch/>
        </p:blipFill>
        <p:spPr>
          <a:xfrm>
            <a:off x="3649394" y="5684258"/>
            <a:ext cx="3312368" cy="89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0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23654-FC5B-C346-BB76-B8CDCE82C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7061FF-74AE-E34D-A4BE-C6A553A80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07484"/>
            <a:ext cx="6251004" cy="3231016"/>
          </a:xfrm>
        </p:spPr>
        <p:txBody>
          <a:bodyPr/>
          <a:lstStyle/>
          <a:p>
            <a:r>
              <a:rPr lang="en-CA" sz="2300" dirty="0"/>
              <a:t>Fish Swimming Database &amp; Performance Curves (</a:t>
            </a:r>
            <a:r>
              <a:rPr lang="en-CA" sz="2300" dirty="0" err="1"/>
              <a:t>Katapodis</a:t>
            </a:r>
            <a:r>
              <a:rPr lang="en-CA" sz="2300" dirty="0"/>
              <a:t>, DFO 2016)</a:t>
            </a:r>
          </a:p>
          <a:p>
            <a:pPr lvl="1"/>
            <a:r>
              <a:rPr lang="en-US" dirty="0" smtClean="0"/>
              <a:t>“Most data from .. swim tunnels”</a:t>
            </a:r>
          </a:p>
          <a:p>
            <a:pPr lvl="1"/>
            <a:r>
              <a:rPr lang="en-US" dirty="0" smtClean="0"/>
              <a:t>Average velocity</a:t>
            </a:r>
          </a:p>
          <a:p>
            <a:pPr lvl="1"/>
            <a:r>
              <a:rPr lang="en-US" dirty="0" smtClean="0"/>
              <a:t>Fish motivation?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1BEA0A-0435-114C-BCD7-79DF357B3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Brief History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988" t="34436" r="46063" b="38882"/>
          <a:stretch/>
        </p:blipFill>
        <p:spPr>
          <a:xfrm>
            <a:off x="5470063" y="2294474"/>
            <a:ext cx="3477645" cy="1203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0156" t="40605" r="22832" b="43700"/>
          <a:stretch/>
        </p:blipFill>
        <p:spPr>
          <a:xfrm>
            <a:off x="430373" y="4591537"/>
            <a:ext cx="4871785" cy="11620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0076" t="26901" r="53937" b="37400"/>
          <a:stretch/>
        </p:blipFill>
        <p:spPr>
          <a:xfrm>
            <a:off x="5732531" y="3779073"/>
            <a:ext cx="2952711" cy="228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7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128" y="1467425"/>
            <a:ext cx="8229600" cy="3231016"/>
          </a:xfrm>
        </p:spPr>
        <p:txBody>
          <a:bodyPr/>
          <a:lstStyle/>
          <a:p>
            <a:pPr lvl="1"/>
            <a:r>
              <a:rPr lang="en-US" dirty="0" smtClean="0"/>
              <a:t>collapsing </a:t>
            </a:r>
            <a:r>
              <a:rPr lang="en-US" dirty="0"/>
              <a:t>data, trend </a:t>
            </a:r>
            <a:r>
              <a:rPr lang="en-US" dirty="0" smtClean="0"/>
              <a:t>lines</a:t>
            </a:r>
          </a:p>
          <a:p>
            <a:pPr lvl="1"/>
            <a:r>
              <a:rPr lang="en-US" dirty="0" smtClean="0"/>
              <a:t>“</a:t>
            </a:r>
            <a:r>
              <a:rPr lang="en-US" dirty="0"/>
              <a:t>average values rather than measurements from individual fish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131 </a:t>
            </a:r>
            <a:r>
              <a:rPr lang="en-US" dirty="0"/>
              <a:t>species grouped into 6 </a:t>
            </a:r>
            <a:r>
              <a:rPr lang="en-US" dirty="0" smtClean="0"/>
              <a:t>categories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31BEA0A-0435-114C-BCD7-79DF357B3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Brief History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3856" t="26283" r="27950" b="2565"/>
          <a:stretch/>
        </p:blipFill>
        <p:spPr>
          <a:xfrm>
            <a:off x="3393188" y="2965155"/>
            <a:ext cx="2856160" cy="28267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30707" t="33900" r="37400" b="7301"/>
          <a:stretch/>
        </p:blipFill>
        <p:spPr>
          <a:xfrm>
            <a:off x="6249349" y="2672126"/>
            <a:ext cx="2750207" cy="2852067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3779912" y="3933056"/>
            <a:ext cx="1728192" cy="288032"/>
          </a:xfrm>
          <a:prstGeom prst="line">
            <a:avLst/>
          </a:prstGeom>
          <a:ln w="2857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7624452" y="4149080"/>
            <a:ext cx="259917" cy="288032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31888" t="40200" r="35037" b="19201"/>
          <a:stretch/>
        </p:blipFill>
        <p:spPr>
          <a:xfrm>
            <a:off x="2342" y="2951845"/>
            <a:ext cx="3259280" cy="2250455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3851920" y="3395492"/>
            <a:ext cx="1656184" cy="216024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779912" y="4542628"/>
            <a:ext cx="1656184" cy="216024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021132" y="4568613"/>
            <a:ext cx="271125" cy="164054"/>
          </a:xfrm>
          <a:prstGeom prst="line">
            <a:avLst/>
          </a:prstGeom>
          <a:ln w="2857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156694" y="4293096"/>
            <a:ext cx="303739" cy="249532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884369" y="4775908"/>
            <a:ext cx="303739" cy="249532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728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788" y="2301024"/>
            <a:ext cx="8229600" cy="4308021"/>
          </a:xfrm>
        </p:spPr>
        <p:txBody>
          <a:bodyPr/>
          <a:lstStyle/>
          <a:p>
            <a:r>
              <a:rPr lang="en-CA" dirty="0"/>
              <a:t>Is there a better way</a:t>
            </a:r>
            <a:r>
              <a:rPr lang="en-CA" dirty="0" smtClean="0"/>
              <a:t>?</a:t>
            </a:r>
            <a:endParaRPr lang="en-CA" dirty="0"/>
          </a:p>
          <a:p>
            <a:r>
              <a:rPr lang="en-CA" dirty="0" smtClean="0"/>
              <a:t>Physical </a:t>
            </a:r>
            <a:r>
              <a:rPr lang="en-CA" dirty="0" smtClean="0"/>
              <a:t>channel parameters </a:t>
            </a:r>
            <a:r>
              <a:rPr lang="en-CA" dirty="0" smtClean="0"/>
              <a:t>vs </a:t>
            </a:r>
            <a:r>
              <a:rPr lang="en-CA" dirty="0" smtClean="0"/>
              <a:t>extrapolated math</a:t>
            </a:r>
            <a:r>
              <a:rPr lang="en-CA" dirty="0" smtClean="0"/>
              <a:t>?</a:t>
            </a:r>
          </a:p>
          <a:p>
            <a:r>
              <a:rPr lang="en-CA" dirty="0"/>
              <a:t>A</a:t>
            </a:r>
            <a:r>
              <a:rPr lang="en-CA" dirty="0" smtClean="0"/>
              <a:t>pply to all fish and all streams?</a:t>
            </a:r>
          </a:p>
          <a:p>
            <a:endParaRPr lang="en-CA" dirty="0" smtClean="0"/>
          </a:p>
          <a:p>
            <a:pPr marL="457200" lvl="1" indent="0">
              <a:buNone/>
            </a:pPr>
            <a:endParaRPr lang="en-CA" dirty="0" smtClean="0"/>
          </a:p>
          <a:p>
            <a:pPr lvl="1"/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B31BEA0A-0435-114C-BCD7-79DF357B3C80}"/>
              </a:ext>
            </a:extLst>
          </p:cNvPr>
          <p:cNvSpPr txBox="1">
            <a:spLocks/>
          </p:cNvSpPr>
          <p:nvPr/>
        </p:nvSpPr>
        <p:spPr bwMode="auto">
          <a:xfrm>
            <a:off x="611969" y="1508335"/>
            <a:ext cx="8219256" cy="51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rgbClr val="0081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smtClean="0"/>
              <a:t>Alberta’s </a:t>
            </a:r>
            <a:r>
              <a:rPr lang="en-US" dirty="0"/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197353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1405" y="2306652"/>
            <a:ext cx="8229600" cy="4308021"/>
          </a:xfrm>
        </p:spPr>
        <p:txBody>
          <a:bodyPr/>
          <a:lstStyle/>
          <a:p>
            <a:r>
              <a:rPr lang="en-CA" dirty="0"/>
              <a:t>In 2007</a:t>
            </a:r>
          </a:p>
          <a:p>
            <a:pPr lvl="1"/>
            <a:r>
              <a:rPr lang="en-US" dirty="0"/>
              <a:t>Study with DFO</a:t>
            </a:r>
          </a:p>
          <a:p>
            <a:pPr lvl="1"/>
            <a:r>
              <a:rPr lang="en-US" dirty="0" smtClean="0"/>
              <a:t>WSC Gauges </a:t>
            </a:r>
            <a:r>
              <a:rPr lang="en-US" dirty="0"/>
              <a:t>with 30+ </a:t>
            </a:r>
            <a:r>
              <a:rPr lang="en-US" dirty="0" smtClean="0"/>
              <a:t>years, DA’s &lt;100sqkm </a:t>
            </a:r>
          </a:p>
          <a:p>
            <a:pPr marL="457039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3Q10 </a:t>
            </a:r>
            <a:r>
              <a:rPr lang="en-US" dirty="0"/>
              <a:t>flow calculated for </a:t>
            </a:r>
            <a:r>
              <a:rPr lang="en-US" dirty="0" smtClean="0"/>
              <a:t>each gauge</a:t>
            </a:r>
            <a:endParaRPr lang="en-US" dirty="0"/>
          </a:p>
          <a:p>
            <a:pPr lvl="1"/>
            <a:r>
              <a:rPr lang="en-US" dirty="0" smtClean="0"/>
              <a:t>Flow, </a:t>
            </a:r>
            <a:r>
              <a:rPr lang="en-US" dirty="0"/>
              <a:t>depth, velocity calculated at 3Q10 flow</a:t>
            </a:r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861" t="22577" r="49452" b="8495"/>
          <a:stretch/>
        </p:blipFill>
        <p:spPr>
          <a:xfrm>
            <a:off x="7573613" y="132944"/>
            <a:ext cx="1570387" cy="2952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8031" t="31100" r="31494" b="7112"/>
          <a:stretch/>
        </p:blipFill>
        <p:spPr>
          <a:xfrm>
            <a:off x="5174353" y="138572"/>
            <a:ext cx="1762669" cy="288128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860812" y="1609108"/>
            <a:ext cx="66351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itle 2">
            <a:extLst>
              <a:ext uri="{FF2B5EF4-FFF2-40B4-BE49-F238E27FC236}">
                <a16:creationId xmlns:a16="http://schemas.microsoft.com/office/drawing/2014/main" id="{B31BEA0A-0435-114C-BCD7-79DF357B3C80}"/>
              </a:ext>
            </a:extLst>
          </p:cNvPr>
          <p:cNvSpPr txBox="1">
            <a:spLocks/>
          </p:cNvSpPr>
          <p:nvPr/>
        </p:nvSpPr>
        <p:spPr bwMode="auto">
          <a:xfrm>
            <a:off x="611969" y="1508335"/>
            <a:ext cx="8219256" cy="51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rgbClr val="0081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smtClean="0"/>
              <a:t>Alberta’s </a:t>
            </a:r>
            <a:r>
              <a:rPr lang="en-US" dirty="0"/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4058291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214208"/>
            <a:ext cx="4150232" cy="1574832"/>
          </a:xfrm>
        </p:spPr>
        <p:txBody>
          <a:bodyPr/>
          <a:lstStyle/>
          <a:p>
            <a:r>
              <a:rPr lang="en-CA" dirty="0" smtClean="0"/>
              <a:t>Y vs S relationship</a:t>
            </a:r>
          </a:p>
          <a:p>
            <a:endParaRPr lang="en-CA" dirty="0" smtClean="0"/>
          </a:p>
          <a:p>
            <a:endParaRPr lang="en-CA" dirty="0" smtClean="0"/>
          </a:p>
          <a:p>
            <a:r>
              <a:rPr lang="en-CA" dirty="0" smtClean="0"/>
              <a:t>Alberta 2008 Method</a:t>
            </a:r>
          </a:p>
          <a:p>
            <a:pPr lvl="1"/>
            <a:r>
              <a:rPr lang="en-CA" dirty="0" smtClean="0"/>
              <a:t>Assess range of Y</a:t>
            </a:r>
          </a:p>
          <a:p>
            <a:pPr lvl="1"/>
            <a:r>
              <a:rPr lang="en-CA" dirty="0" err="1" smtClean="0"/>
              <a:t>Vculvert</a:t>
            </a:r>
            <a:r>
              <a:rPr lang="en-CA" dirty="0" smtClean="0"/>
              <a:t> &lt; </a:t>
            </a:r>
            <a:r>
              <a:rPr lang="en-CA" dirty="0" err="1" smtClean="0"/>
              <a:t>Vchannel</a:t>
            </a:r>
            <a:endParaRPr lang="en-CA" dirty="0" smtClean="0"/>
          </a:p>
          <a:p>
            <a:pPr marL="0" indent="0">
              <a:buNone/>
            </a:pPr>
            <a:endParaRPr lang="en-CA" dirty="0" smtClean="0"/>
          </a:p>
          <a:p>
            <a:pPr marL="457200" lvl="1" indent="0">
              <a:buNone/>
            </a:pPr>
            <a:endParaRPr lang="en-CA" dirty="0" smtClean="0"/>
          </a:p>
          <a:p>
            <a:pPr lvl="1"/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B31BEA0A-0435-114C-BCD7-79DF357B3C80}"/>
              </a:ext>
            </a:extLst>
          </p:cNvPr>
          <p:cNvSpPr txBox="1">
            <a:spLocks/>
          </p:cNvSpPr>
          <p:nvPr/>
        </p:nvSpPr>
        <p:spPr bwMode="auto">
          <a:xfrm>
            <a:off x="691952" y="1349152"/>
            <a:ext cx="8219256" cy="51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rgbClr val="0081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/>
              <a:t>Alberta’s Approach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775" t="30848" r="34860" b="5530"/>
          <a:stretch/>
        </p:blipFill>
        <p:spPr>
          <a:xfrm>
            <a:off x="4355976" y="2276873"/>
            <a:ext cx="4352298" cy="274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6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8229600" cy="3231016"/>
          </a:xfrm>
        </p:spPr>
        <p:txBody>
          <a:bodyPr/>
          <a:lstStyle/>
          <a:p>
            <a:endParaRPr lang="en-CA" dirty="0" smtClean="0"/>
          </a:p>
          <a:p>
            <a:r>
              <a:rPr lang="en-CA" dirty="0" smtClean="0"/>
              <a:t>2012 Study Update </a:t>
            </a:r>
          </a:p>
          <a:p>
            <a:pPr lvl="1"/>
            <a:r>
              <a:rPr lang="en-CA" dirty="0" smtClean="0"/>
              <a:t>Specific period of the year</a:t>
            </a:r>
          </a:p>
          <a:p>
            <a:pPr lvl="1"/>
            <a:r>
              <a:rPr lang="en-CA" dirty="0" smtClean="0"/>
              <a:t>DFO: Mar </a:t>
            </a:r>
            <a:r>
              <a:rPr lang="en-CA" dirty="0"/>
              <a:t>1 </a:t>
            </a:r>
            <a:r>
              <a:rPr lang="en-CA" dirty="0" smtClean="0"/>
              <a:t>- </a:t>
            </a:r>
            <a:r>
              <a:rPr lang="en-CA" dirty="0"/>
              <a:t>May </a:t>
            </a:r>
            <a:r>
              <a:rPr lang="en-CA" dirty="0" smtClean="0"/>
              <a:t>15, Sept 1 – Oct 30</a:t>
            </a:r>
          </a:p>
          <a:p>
            <a:r>
              <a:rPr lang="en-CA" dirty="0" smtClean="0"/>
              <a:t>Calculated Y,V,Q values for 3Q10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B31BEA0A-0435-114C-BCD7-79DF357B3C80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549896" y="1127951"/>
            <a:ext cx="8219256" cy="51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rgbClr val="0081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smtClean="0"/>
              <a:t>Alberta’s Approach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50000" r="26572" b="43000"/>
          <a:stretch/>
        </p:blipFill>
        <p:spPr>
          <a:xfrm>
            <a:off x="5508105" y="2924945"/>
            <a:ext cx="3525121" cy="241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0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8432" y="5317015"/>
            <a:ext cx="6424736" cy="1213078"/>
          </a:xfrm>
        </p:spPr>
        <p:txBody>
          <a:bodyPr/>
          <a:lstStyle/>
          <a:p>
            <a:r>
              <a:rPr lang="en-CA" sz="1600" dirty="0"/>
              <a:t>Compared </a:t>
            </a:r>
            <a:r>
              <a:rPr lang="en-CA" sz="1600" dirty="0" err="1" smtClean="0"/>
              <a:t>Qmax</a:t>
            </a:r>
            <a:r>
              <a:rPr lang="en-CA" sz="1600" dirty="0" smtClean="0"/>
              <a:t> </a:t>
            </a:r>
            <a:r>
              <a:rPr lang="en-CA" sz="1600" dirty="0"/>
              <a:t>vs </a:t>
            </a:r>
            <a:r>
              <a:rPr lang="en-CA" sz="1600" dirty="0" smtClean="0"/>
              <a:t>3Q10</a:t>
            </a:r>
          </a:p>
          <a:p>
            <a:r>
              <a:rPr lang="en-CA" sz="1600" dirty="0" smtClean="0"/>
              <a:t>3Q10 (98.7%) </a:t>
            </a:r>
            <a:r>
              <a:rPr lang="en-CA" sz="1600" dirty="0"/>
              <a:t>- under flood </a:t>
            </a:r>
            <a:r>
              <a:rPr lang="en-CA" sz="1600" dirty="0" smtClean="0"/>
              <a:t>conditions (red)</a:t>
            </a:r>
            <a:endParaRPr lang="en-CA" sz="1600" dirty="0"/>
          </a:p>
          <a:p>
            <a:r>
              <a:rPr lang="en-CA" sz="1600" dirty="0"/>
              <a:t>Q &gt; normal, Q &lt; flood</a:t>
            </a:r>
            <a:r>
              <a:rPr lang="en-CA" sz="1600" dirty="0" smtClean="0"/>
              <a:t>? (yellow)</a:t>
            </a:r>
          </a:p>
          <a:p>
            <a:r>
              <a:rPr lang="en-US" sz="1600" dirty="0" smtClean="0"/>
              <a:t>Average flow (green)</a:t>
            </a:r>
            <a:endParaRPr lang="en-CA" sz="1600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31BEA0A-0435-114C-BCD7-79DF357B3C80}"/>
              </a:ext>
            </a:extLst>
          </p:cNvPr>
          <p:cNvSpPr txBox="1">
            <a:spLocks/>
          </p:cNvSpPr>
          <p:nvPr/>
        </p:nvSpPr>
        <p:spPr bwMode="auto">
          <a:xfrm>
            <a:off x="395536" y="1029949"/>
            <a:ext cx="8219256" cy="51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rgbClr val="0081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/>
              <a:t>Alberta’s Approach</a:t>
            </a:r>
          </a:p>
        </p:txBody>
      </p:sp>
      <p:graphicFrame>
        <p:nvGraphicFramePr>
          <p:cNvPr id="9" name="Chart 8"/>
          <p:cNvGraphicFramePr>
            <a:graphicFrameLocks noGrp="1"/>
          </p:cNvGraphicFramePr>
          <p:nvPr>
            <p:extLst/>
          </p:nvPr>
        </p:nvGraphicFramePr>
        <p:xfrm>
          <a:off x="3347864" y="1523707"/>
          <a:ext cx="5796136" cy="3849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Oval 9"/>
          <p:cNvSpPr/>
          <p:nvPr/>
        </p:nvSpPr>
        <p:spPr>
          <a:xfrm>
            <a:off x="6231883" y="4502543"/>
            <a:ext cx="420452" cy="68751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60432" y="1700808"/>
            <a:ext cx="360040" cy="324036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9919" t="21836" r="18894" b="12200"/>
          <a:stretch/>
        </p:blipFill>
        <p:spPr>
          <a:xfrm>
            <a:off x="72356" y="1549862"/>
            <a:ext cx="2951980" cy="2020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2201" t="21095" r="27163" b="13683"/>
          <a:stretch/>
        </p:blipFill>
        <p:spPr>
          <a:xfrm>
            <a:off x="72356" y="3603926"/>
            <a:ext cx="2951980" cy="168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49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850" y="1381371"/>
            <a:ext cx="8229600" cy="432048"/>
          </a:xfrm>
        </p:spPr>
        <p:txBody>
          <a:bodyPr/>
          <a:lstStyle/>
          <a:p>
            <a:r>
              <a:rPr lang="en-CA" dirty="0" smtClean="0"/>
              <a:t>Evaluated Y @ Q98, Q95, Q90</a:t>
            </a:r>
          </a:p>
          <a:p>
            <a:r>
              <a:rPr lang="en-CA" dirty="0" smtClean="0"/>
              <a:t>Envelope curves</a:t>
            </a:r>
            <a:endParaRPr lang="en-CA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B31BEA0A-0435-114C-BCD7-79DF357B3C80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778761" y="567937"/>
            <a:ext cx="8219256" cy="69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rgbClr val="0081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smtClean="0"/>
              <a:t>Alberta’s Approach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681" t="27384" r="21337" b="10641"/>
          <a:stretch/>
        </p:blipFill>
        <p:spPr>
          <a:xfrm>
            <a:off x="1049202" y="2280245"/>
            <a:ext cx="5891028" cy="393306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792045" y="6248088"/>
            <a:ext cx="309634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dirty="0" err="1"/>
              <a:t>Yfpdd</a:t>
            </a:r>
            <a:r>
              <a:rPr lang="en-CA" dirty="0"/>
              <a:t> = 0.8 – 34.3*S</a:t>
            </a:r>
          </a:p>
          <a:p>
            <a:pPr marL="0" indent="0">
              <a:buNone/>
            </a:pPr>
            <a:r>
              <a:rPr lang="en-CA" dirty="0"/>
              <a:t> 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26325" y="3592396"/>
            <a:ext cx="504056" cy="7200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439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859" y="1761277"/>
            <a:ext cx="8229600" cy="3231016"/>
          </a:xfrm>
        </p:spPr>
        <p:txBody>
          <a:bodyPr/>
          <a:lstStyle/>
          <a:p>
            <a:r>
              <a:rPr lang="en-CA" dirty="0" err="1" smtClean="0"/>
              <a:t>Vculv</a:t>
            </a:r>
            <a:r>
              <a:rPr lang="en-CA" dirty="0" smtClean="0"/>
              <a:t> &lt; </a:t>
            </a:r>
            <a:r>
              <a:rPr lang="en-CA" dirty="0" err="1" smtClean="0"/>
              <a:t>Vchannel</a:t>
            </a:r>
            <a:r>
              <a:rPr lang="en-CA" dirty="0" smtClean="0"/>
              <a:t> @ </a:t>
            </a:r>
            <a:r>
              <a:rPr lang="en-CA" dirty="0" err="1" smtClean="0"/>
              <a:t>Qfpdd</a:t>
            </a:r>
            <a:endParaRPr lang="en-CA" dirty="0" smtClean="0"/>
          </a:p>
          <a:p>
            <a:r>
              <a:rPr lang="en-CA" dirty="0" smtClean="0"/>
              <a:t>Culvert Embedment (D/4)</a:t>
            </a:r>
          </a:p>
          <a:p>
            <a:r>
              <a:rPr lang="en-CA" dirty="0" smtClean="0"/>
              <a:t>Stream simulation approach</a:t>
            </a:r>
          </a:p>
          <a:p>
            <a:endParaRPr lang="en-CA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B31BEA0A-0435-114C-BCD7-79DF357B3C80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776294" y="893423"/>
            <a:ext cx="8219256" cy="69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rgbClr val="0081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smtClean="0"/>
              <a:t>Alberta’s Approach</a:t>
            </a:r>
            <a:endParaRPr lang="en-US" dirty="0"/>
          </a:p>
        </p:txBody>
      </p:sp>
      <p:pic>
        <p:nvPicPr>
          <p:cNvPr id="2050" name="Picture 7" descr="image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918" y="3376785"/>
            <a:ext cx="4051813" cy="276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261699"/>
            <a:ext cx="4725059" cy="307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0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77273"/>
              </p:ext>
            </p:extLst>
          </p:nvPr>
        </p:nvGraphicFramePr>
        <p:xfrm>
          <a:off x="1143000" y="1723281"/>
          <a:ext cx="68580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Component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Governs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% System</a:t>
                      </a:r>
                      <a:endParaRPr lang="en-C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Channel Capacity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Most channels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&gt; 80%</a:t>
                      </a:r>
                      <a:endParaRPr lang="en-C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Historic Highwater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Large streams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~ 10%</a:t>
                      </a:r>
                      <a:endParaRPr lang="en-C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Runoff Potential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Small basins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&lt; 5%</a:t>
                      </a:r>
                      <a:endParaRPr lang="en-C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72895" y="742265"/>
            <a:ext cx="3998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Hydrotechnical Design </a:t>
            </a:r>
            <a:endParaRPr lang="en-CA" sz="32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07311" y="4051579"/>
            <a:ext cx="1550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*since ~2001</a:t>
            </a:r>
          </a:p>
          <a:p>
            <a:endParaRPr lang="en-CA" sz="20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718" b="1"/>
          <a:stretch/>
        </p:blipFill>
        <p:spPr>
          <a:xfrm>
            <a:off x="4655127" y="4322618"/>
            <a:ext cx="3663435" cy="253538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353791" y="4405745"/>
            <a:ext cx="4322618" cy="23171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457700" y="4051579"/>
            <a:ext cx="4094018" cy="25050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23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B31BEA0A-0435-114C-BCD7-79DF357B3C80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749981" y="481749"/>
            <a:ext cx="8219256" cy="69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rgbClr val="0081A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A737B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smtClean="0"/>
              <a:t>Alberta’s Approach</a:t>
            </a:r>
            <a:endParaRPr lang="en-US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3" y="1973572"/>
            <a:ext cx="5217063" cy="355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3047734" y="4065960"/>
            <a:ext cx="11927" cy="327991"/>
          </a:xfrm>
          <a:prstGeom prst="line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927744" y="4486481"/>
            <a:ext cx="361465" cy="1341997"/>
          </a:xfrm>
          <a:prstGeom prst="straightConnector1">
            <a:avLst/>
          </a:prstGeom>
          <a:ln>
            <a:solidFill>
              <a:srgbClr val="FF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40163" y="6085003"/>
            <a:ext cx="261796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Backwater </a:t>
            </a:r>
            <a:r>
              <a:rPr lang="en-US" dirty="0" smtClean="0">
                <a:solidFill>
                  <a:srgbClr val="FF0000"/>
                </a:solidFill>
              </a:rPr>
              <a:t>– </a:t>
            </a:r>
            <a:r>
              <a:rPr lang="en-US" dirty="0">
                <a:solidFill>
                  <a:srgbClr val="FF0000"/>
                </a:solidFill>
              </a:rPr>
              <a:t>Y up, V down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99259" y="2110778"/>
            <a:ext cx="26146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en-CA" dirty="0" smtClean="0"/>
              <a:t>Backwater from burial</a:t>
            </a:r>
          </a:p>
          <a:p>
            <a:pPr marL="285750" indent="-285750">
              <a:buFontTx/>
              <a:buChar char="-"/>
            </a:pPr>
            <a:r>
              <a:rPr lang="en-CA" dirty="0" smtClean="0"/>
              <a:t>Prevent hanging outlet</a:t>
            </a:r>
          </a:p>
          <a:p>
            <a:pPr marL="285750" indent="-285750">
              <a:buFontTx/>
              <a:buChar char="-"/>
            </a:pPr>
            <a:r>
              <a:rPr lang="en-CA" dirty="0" smtClean="0"/>
              <a:t>Sediment processes</a:t>
            </a:r>
            <a:endParaRPr lang="en-CA" dirty="0"/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039" y="3389260"/>
            <a:ext cx="3607961" cy="200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53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346074" y="1259688"/>
            <a:ext cx="8296275" cy="241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  <a:spcAft>
                <a:spcPct val="30000"/>
              </a:spcAft>
            </a:pPr>
            <a:r>
              <a:rPr lang="en-US" sz="3200" dirty="0" smtClean="0"/>
              <a:t>Velocity </a:t>
            </a:r>
            <a:r>
              <a:rPr lang="en-US" sz="3200" dirty="0"/>
              <a:t>Reduction Options – NOT Effective</a:t>
            </a:r>
          </a:p>
          <a:p>
            <a:pPr marL="457200" indent="-457200"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Increase Pipe Diameter  - </a:t>
            </a:r>
            <a:r>
              <a:rPr lang="en-US" sz="2800" dirty="0">
                <a:solidFill>
                  <a:srgbClr val="FF3300"/>
                </a:solidFill>
              </a:rPr>
              <a:t>mostly air space</a:t>
            </a:r>
          </a:p>
          <a:p>
            <a:pPr marL="457200" indent="-457200"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Increase Burial – </a:t>
            </a:r>
            <a:r>
              <a:rPr lang="en-US" sz="2800" dirty="0">
                <a:solidFill>
                  <a:srgbClr val="FF3300"/>
                </a:solidFill>
              </a:rPr>
              <a:t>ineffective &gt;1m, ponding, u/s barrier, excavation?</a:t>
            </a:r>
          </a:p>
        </p:txBody>
      </p:sp>
      <p:pic>
        <p:nvPicPr>
          <p:cNvPr id="1095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18423" r="19795" b="31216"/>
          <a:stretch>
            <a:fillRect/>
          </a:stretch>
        </p:blipFill>
        <p:spPr bwMode="auto">
          <a:xfrm>
            <a:off x="440759" y="3859213"/>
            <a:ext cx="3898900" cy="266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5" t="18652" r="9119" b="30864"/>
          <a:stretch>
            <a:fillRect/>
          </a:stretch>
        </p:blipFill>
        <p:spPr bwMode="auto">
          <a:xfrm>
            <a:off x="4572000" y="3859213"/>
            <a:ext cx="4384675" cy="263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7485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346074" y="1667982"/>
            <a:ext cx="8296275" cy="3791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30000"/>
              </a:spcBef>
              <a:spcAft>
                <a:spcPct val="30000"/>
              </a:spcAft>
            </a:pPr>
            <a:r>
              <a:rPr lang="en-US" sz="3200" dirty="0"/>
              <a:t>Velocity Reduction Options - Effective</a:t>
            </a:r>
          </a:p>
          <a:p>
            <a:pPr marL="457200" indent="-457200"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Increase </a:t>
            </a:r>
            <a:r>
              <a:rPr lang="en-US" sz="2800" dirty="0" smtClean="0"/>
              <a:t>Roughness </a:t>
            </a:r>
            <a:r>
              <a:rPr lang="en-US" sz="2800" dirty="0"/>
              <a:t>– </a:t>
            </a:r>
            <a:r>
              <a:rPr lang="en-US" sz="2800" dirty="0" smtClean="0">
                <a:solidFill>
                  <a:srgbClr val="FF3300"/>
                </a:solidFill>
              </a:rPr>
              <a:t>substrate holders</a:t>
            </a:r>
          </a:p>
          <a:p>
            <a:pPr marL="457200" indent="-457200"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Multiple Pipes – </a:t>
            </a:r>
            <a:r>
              <a:rPr lang="en-US" sz="2800" dirty="0" smtClean="0">
                <a:solidFill>
                  <a:srgbClr val="FF3300"/>
                </a:solidFill>
              </a:rPr>
              <a:t>wide, shallow channels; consider drift blockage</a:t>
            </a:r>
          </a:p>
          <a:p>
            <a:pPr marL="457200" indent="-457200"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Shape </a:t>
            </a:r>
            <a:r>
              <a:rPr lang="en-US" sz="2800" dirty="0"/>
              <a:t>(Box, Ellipse) – </a:t>
            </a:r>
            <a:r>
              <a:rPr lang="en-US" sz="2800" dirty="0" smtClean="0">
                <a:solidFill>
                  <a:srgbClr val="FF3300"/>
                </a:solidFill>
              </a:rPr>
              <a:t>cost, hydraulics?</a:t>
            </a:r>
          </a:p>
          <a:p>
            <a:pPr marL="457200" indent="-457200"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If none work - bridge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224977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Substrate Holders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25" y="4005382"/>
            <a:ext cx="4224638" cy="2525380"/>
          </a:xfrm>
          <a:prstGeom prst="rect">
            <a:avLst/>
          </a:prstGeom>
        </p:spPr>
      </p:pic>
      <p:pic>
        <p:nvPicPr>
          <p:cNvPr id="1026" name="Picture 5" descr="imag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273" r="3286" b="15357"/>
          <a:stretch/>
        </p:blipFill>
        <p:spPr bwMode="auto">
          <a:xfrm>
            <a:off x="0" y="1076916"/>
            <a:ext cx="3200400" cy="205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6" descr="image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86" y="4023280"/>
            <a:ext cx="3758835" cy="2513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078535" y="3215905"/>
            <a:ext cx="5867400" cy="1398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1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Beneath Streambed</a:t>
            </a:r>
          </a:p>
          <a:p>
            <a:pPr marL="285750" indent="-285750">
              <a:lnSpc>
                <a:spcPts val="1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Holds </a:t>
            </a:r>
            <a:r>
              <a:rPr lang="en-US" dirty="0"/>
              <a:t>s</a:t>
            </a:r>
            <a:r>
              <a:rPr lang="en-US" dirty="0" smtClean="0"/>
              <a:t>ubstrate for stream simulation</a:t>
            </a:r>
          </a:p>
          <a:p>
            <a:pPr marL="285750" indent="-285750">
              <a:lnSpc>
                <a:spcPts val="1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US" dirty="0"/>
              <a:t>Increased Roughness</a:t>
            </a:r>
          </a:p>
          <a:p>
            <a:pPr marL="285750" indent="-285750">
              <a:lnSpc>
                <a:spcPts val="1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914400" lvl="1" indent="-457200">
              <a:lnSpc>
                <a:spcPts val="1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22168"/>
          <a:stretch/>
        </p:blipFill>
        <p:spPr>
          <a:xfrm>
            <a:off x="5259760" y="1044430"/>
            <a:ext cx="3686175" cy="21309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14675" y="1439781"/>
            <a:ext cx="2695575" cy="908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12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vs baffles </a:t>
            </a:r>
          </a:p>
          <a:p>
            <a:pPr marL="285750" indent="-285750">
              <a:lnSpc>
                <a:spcPts val="12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sediment accumulation</a:t>
            </a:r>
          </a:p>
          <a:p>
            <a:pPr marL="285750" indent="-285750">
              <a:lnSpc>
                <a:spcPts val="12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easily </a:t>
            </a:r>
            <a:r>
              <a:rPr lang="en-US" dirty="0" smtClean="0"/>
              <a:t>damaged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4196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9207" y="1145885"/>
            <a:ext cx="8229600" cy="4308021"/>
          </a:xfrm>
        </p:spPr>
        <p:txBody>
          <a:bodyPr/>
          <a:lstStyle/>
          <a:p>
            <a:pPr marL="0" indent="0">
              <a:buNone/>
            </a:pPr>
            <a:r>
              <a:rPr lang="en-CA" sz="2000" dirty="0" smtClean="0"/>
              <a:t>Design Guidelines for Bridge Sized Culverts</a:t>
            </a:r>
            <a:endParaRPr lang="en-CA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Substrate Holders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529207" y="1443068"/>
            <a:ext cx="830160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following parameters are recommended</a:t>
            </a:r>
            <a:r>
              <a:rPr lang="en-US" dirty="0" smtClean="0"/>
              <a:t>:</a:t>
            </a:r>
          </a:p>
          <a:p>
            <a:r>
              <a:rPr lang="en-US" dirty="0" smtClean="0"/>
              <a:t> </a:t>
            </a:r>
            <a:r>
              <a:rPr lang="en-US" dirty="0"/>
              <a:t>• Substrate holder should be made of steel and conform to the shape of the pipe up to the desired height. </a:t>
            </a:r>
            <a:endParaRPr lang="en-US" dirty="0" smtClean="0"/>
          </a:p>
          <a:p>
            <a:r>
              <a:rPr lang="en-US" dirty="0" smtClean="0"/>
              <a:t>• </a:t>
            </a:r>
            <a:r>
              <a:rPr lang="en-US" dirty="0"/>
              <a:t>Height of substrate holder should be 0.3m (0.2m if pipe diameter &lt; 3m) </a:t>
            </a:r>
            <a:endParaRPr lang="en-US" dirty="0" smtClean="0"/>
          </a:p>
          <a:p>
            <a:r>
              <a:rPr lang="en-US" dirty="0" smtClean="0"/>
              <a:t>• </a:t>
            </a:r>
            <a:r>
              <a:rPr lang="en-US" dirty="0"/>
              <a:t>Spacing of holders should be in the range of height divided by slope of pipe (minimum spacing = 7m) </a:t>
            </a:r>
            <a:endParaRPr lang="en-US" dirty="0" smtClean="0"/>
          </a:p>
          <a:p>
            <a:r>
              <a:rPr lang="en-US" dirty="0" smtClean="0"/>
              <a:t>• </a:t>
            </a:r>
            <a:r>
              <a:rPr lang="en-US" dirty="0"/>
              <a:t>Substrate should be Class 1M or Class 1 rock, with an average thickness matching the height of the holder. </a:t>
            </a:r>
            <a:endParaRPr lang="en-US" dirty="0" smtClean="0"/>
          </a:p>
          <a:p>
            <a:r>
              <a:rPr lang="en-US" dirty="0" smtClean="0"/>
              <a:t>• </a:t>
            </a:r>
            <a:r>
              <a:rPr lang="en-US" dirty="0"/>
              <a:t>Substrate and holders are only required </a:t>
            </a:r>
            <a:r>
              <a:rPr lang="en-US" dirty="0" smtClean="0"/>
              <a:t>where </a:t>
            </a:r>
            <a:r>
              <a:rPr lang="en-US" dirty="0"/>
              <a:t>the mean velocity exceeds the mean channel velocity (typically the upstream portion of the pipe).</a:t>
            </a:r>
            <a:endParaRPr lang="en-CA" dirty="0"/>
          </a:p>
        </p:txBody>
      </p:sp>
      <p:pic>
        <p:nvPicPr>
          <p:cNvPr id="1026" name="Picture 1" descr="image0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t="5713"/>
          <a:stretch/>
        </p:blipFill>
        <p:spPr bwMode="auto">
          <a:xfrm>
            <a:off x="2486025" y="4257252"/>
            <a:ext cx="4912046" cy="260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676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30" y="1003010"/>
            <a:ext cx="3610345" cy="2480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918" y="666751"/>
            <a:ext cx="3454401" cy="259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10" y="3677987"/>
            <a:ext cx="3576965" cy="27643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6245" y="3644117"/>
            <a:ext cx="3278292" cy="247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318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9550" y="1016000"/>
            <a:ext cx="8794750" cy="3037549"/>
          </a:xfrm>
        </p:spPr>
        <p:txBody>
          <a:bodyPr/>
          <a:lstStyle/>
          <a:p>
            <a:pPr marL="0" indent="0" algn="ctr">
              <a:buNone/>
            </a:pPr>
            <a:r>
              <a:rPr lang="en-CA" sz="3000" dirty="0" smtClean="0"/>
              <a:t>QUESTIONS?</a:t>
            </a:r>
          </a:p>
          <a:p>
            <a:pPr marL="0" indent="0">
              <a:buNone/>
            </a:pPr>
            <a:r>
              <a:rPr lang="en-US" sz="3200" dirty="0">
                <a:hlinkClick r:id="rId2"/>
              </a:rPr>
              <a:t>Microsoft Word - Fish Passage Design Summary.docx (alberta.ca)</a:t>
            </a:r>
            <a:endParaRPr lang="en-CA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950" y="2724783"/>
            <a:ext cx="3911599" cy="404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171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7" descr="channel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123949"/>
            <a:ext cx="8249424" cy="552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31700" y="267454"/>
            <a:ext cx="3063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Channel Capacity</a:t>
            </a:r>
            <a:endParaRPr lang="en-CA" sz="320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1123949"/>
            <a:ext cx="2969202" cy="139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3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1536" y="885825"/>
            <a:ext cx="3063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Channel Capacity</a:t>
            </a:r>
            <a:endParaRPr lang="en-CA" sz="3200" dirty="0">
              <a:solidFill>
                <a:schemeClr val="tx2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" b="2581"/>
          <a:stretch/>
        </p:blipFill>
        <p:spPr bwMode="auto">
          <a:xfrm>
            <a:off x="50468" y="1335519"/>
            <a:ext cx="6689183" cy="4493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882" y="5092234"/>
            <a:ext cx="4328118" cy="17657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4798" y="1551546"/>
            <a:ext cx="2969202" cy="139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8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3444" y="1019175"/>
            <a:ext cx="3358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Historic Highwater </a:t>
            </a:r>
            <a:endParaRPr lang="en-CA" sz="32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904" y="2480438"/>
            <a:ext cx="4376928" cy="2962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3950"/>
            <a:ext cx="4133522" cy="46263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69428" y="5787736"/>
            <a:ext cx="33984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*HIS database on GOA website</a:t>
            </a:r>
          </a:p>
          <a:p>
            <a:endParaRPr lang="en-CA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85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:\BRIDGE\PLANNING\Hydrology\runoff depth map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69976"/>
            <a:ext cx="3259138" cy="525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05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2" y="2203597"/>
            <a:ext cx="4413348" cy="3023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36663" y="1369976"/>
            <a:ext cx="3873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Basin Runoff Potential</a:t>
            </a:r>
            <a:endParaRPr lang="en-CA" sz="32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3923" y="5475473"/>
            <a:ext cx="42168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~3000 events analyzed across Province</a:t>
            </a:r>
          </a:p>
          <a:p>
            <a:r>
              <a:rPr lang="en-US" sz="2000" dirty="0" err="1" smtClean="0">
                <a:solidFill>
                  <a:schemeClr val="tx2"/>
                </a:solidFill>
              </a:rPr>
              <a:t>Qbrp</a:t>
            </a:r>
            <a:r>
              <a:rPr lang="en-US" sz="2000" dirty="0" smtClean="0">
                <a:solidFill>
                  <a:schemeClr val="tx2"/>
                </a:solidFill>
              </a:rPr>
              <a:t> = unit runoff rate X drainage area</a:t>
            </a:r>
          </a:p>
          <a:p>
            <a:endParaRPr lang="en-CA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66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946" y="1524919"/>
            <a:ext cx="4925568" cy="5169408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1500146" y="2514600"/>
            <a:ext cx="6858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1485900" y="3754341"/>
            <a:ext cx="6858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485900" y="5181600"/>
            <a:ext cx="6858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2075290" y="6122505"/>
            <a:ext cx="2401294" cy="5718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/>
          <p:cNvSpPr txBox="1"/>
          <p:nvPr/>
        </p:nvSpPr>
        <p:spPr>
          <a:xfrm>
            <a:off x="7322932" y="3401737"/>
            <a:ext cx="1484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~1500 in HIS</a:t>
            </a:r>
          </a:p>
          <a:p>
            <a:endParaRPr lang="en-CA" sz="200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1949" y="363478"/>
            <a:ext cx="4468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Hydrotechnical Summary</a:t>
            </a:r>
            <a:endParaRPr lang="en-CA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3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0488" y="962362"/>
            <a:ext cx="3726819" cy="259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8385" y="3665543"/>
            <a:ext cx="3902254" cy="2764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06754_1948-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78" y="3665543"/>
            <a:ext cx="3907580" cy="272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09259_2001-COMPOSIT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659" y="928717"/>
            <a:ext cx="3948303" cy="263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428684" y="366417"/>
            <a:ext cx="3731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Other Considerations</a:t>
            </a:r>
            <a:endParaRPr lang="en-CA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46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ontent and Divider slid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05F64F8ADA93478EA70B4255D9E47E" ma:contentTypeVersion="13" ma:contentTypeDescription="Create a new document." ma:contentTypeScope="" ma:versionID="1f1da977b331e5edfcd51d84b28334a9">
  <xsd:schema xmlns:xsd="http://www.w3.org/2001/XMLSchema" xmlns:xs="http://www.w3.org/2001/XMLSchema" xmlns:p="http://schemas.microsoft.com/office/2006/metadata/properties" xmlns:ns3="a61302c4-b3e5-4081-a612-896d00f020b3" xmlns:ns4="0d036616-6942-4744-9b78-300e386eef52" targetNamespace="http://schemas.microsoft.com/office/2006/metadata/properties" ma:root="true" ma:fieldsID="7c75f132d63ba5de17e62ee38cb1a6b3" ns3:_="" ns4:_="">
    <xsd:import namespace="a61302c4-b3e5-4081-a612-896d00f020b3"/>
    <xsd:import namespace="0d036616-6942-4744-9b78-300e386eef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1302c4-b3e5-4081-a612-896d00f020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036616-6942-4744-9b78-300e386eef5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0B6C69-5FE0-4FD3-9A79-1D3E52B877D0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0d036616-6942-4744-9b78-300e386eef52"/>
    <ds:schemaRef ds:uri="a61302c4-b3e5-4081-a612-896d00f020b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997556C-7709-4BA4-B594-9BD04F27DA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36A4A8-A6D8-4484-AB1F-9DE885C8CF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61302c4-b3e5-4081-a612-896d00f020b3"/>
    <ds:schemaRef ds:uri="0d036616-6942-4744-9b78-300e386eef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29920</TotalTime>
  <Words>1318</Words>
  <Application>Microsoft Office PowerPoint</Application>
  <PresentationFormat>On-screen Show (4:3)</PresentationFormat>
  <Paragraphs>278</Paragraphs>
  <Slides>36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Times New Roman</vt:lpstr>
      <vt:lpstr>1_Content and Divider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Fish Passage - A Brief History</vt:lpstr>
      <vt:lpstr>A Brief History</vt:lpstr>
      <vt:lpstr>A Brief History</vt:lpstr>
      <vt:lpstr>PowerPoint Presentation</vt:lpstr>
      <vt:lpstr>PowerPoint Presentation</vt:lpstr>
      <vt:lpstr>PowerPoint Presentation</vt:lpstr>
      <vt:lpstr>Alberta’s Approach</vt:lpstr>
      <vt:lpstr>PowerPoint Presentation</vt:lpstr>
      <vt:lpstr>Alberta’s Approach</vt:lpstr>
      <vt:lpstr>Alberta’s Approach</vt:lpstr>
      <vt:lpstr>Alberta’s Approach</vt:lpstr>
      <vt:lpstr>PowerPoint Presentation</vt:lpstr>
      <vt:lpstr>PowerPoint Presentation</vt:lpstr>
      <vt:lpstr>Substrate Holders</vt:lpstr>
      <vt:lpstr>Substrate Holders</vt:lpstr>
      <vt:lpstr>PowerPoint Presentation</vt:lpstr>
      <vt:lpstr>PowerPoint Presentation</vt:lpstr>
    </vt:vector>
  </TitlesOfParts>
  <Company>GOA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Publish Bridge Inspections</dc:title>
  <dc:creator>des.williamson</dc:creator>
  <cp:lastModifiedBy>Caroline Watt</cp:lastModifiedBy>
  <cp:revision>188</cp:revision>
  <dcterms:created xsi:type="dcterms:W3CDTF">2013-06-04T22:15:01Z</dcterms:created>
  <dcterms:modified xsi:type="dcterms:W3CDTF">2022-07-14T21:18:21Z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0x010100F005F64F8ADA93478EA70B4255D9E47E</vt:lpwstr>
  </property>
  <property fmtid="{D5CDD505-2E9C-101B-9397-08002B2CF9AE}" pid="3" name="MSIP_Label_abf2ea38-542c-4b75-bd7d-582ec36a519f_Enabled">
    <vt:lpwstr>true</vt:lpwstr>
  </property>
  <property fmtid="{D5CDD505-2E9C-101B-9397-08002B2CF9AE}" pid="4" name="MSIP_Label_abf2ea38-542c-4b75-bd7d-582ec36a519f_SetDate">
    <vt:lpwstr>2022-05-11T18:40:18Z</vt:lpwstr>
  </property>
  <property fmtid="{D5CDD505-2E9C-101B-9397-08002B2CF9AE}" pid="5" name="MSIP_Label_abf2ea38-542c-4b75-bd7d-582ec36a519f_Method">
    <vt:lpwstr>Standard</vt:lpwstr>
  </property>
  <property fmtid="{D5CDD505-2E9C-101B-9397-08002B2CF9AE}" pid="6" name="MSIP_Label_abf2ea38-542c-4b75-bd7d-582ec36a519f_Name">
    <vt:lpwstr>Protected A</vt:lpwstr>
  </property>
  <property fmtid="{D5CDD505-2E9C-101B-9397-08002B2CF9AE}" pid="7" name="MSIP_Label_abf2ea38-542c-4b75-bd7d-582ec36a519f_SiteId">
    <vt:lpwstr>2bb51c06-af9b-42c5-8bf5-3c3b7b10850b</vt:lpwstr>
  </property>
  <property fmtid="{D5CDD505-2E9C-101B-9397-08002B2CF9AE}" pid="8" name="MSIP_Label_abf2ea38-542c-4b75-bd7d-582ec36a519f_ActionId">
    <vt:lpwstr>4171a349-c442-4dc2-b127-049a7facfde4</vt:lpwstr>
  </property>
  <property fmtid="{D5CDD505-2E9C-101B-9397-08002B2CF9AE}" pid="9" name="MSIP_Label_abf2ea38-542c-4b75-bd7d-582ec36a519f_ContentBits">
    <vt:lpwstr>2</vt:lpwstr>
  </property>
</Properties>
</file>