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78" r:id="rId2"/>
    <p:sldId id="262" r:id="rId3"/>
    <p:sldId id="263" r:id="rId4"/>
    <p:sldId id="264" r:id="rId5"/>
    <p:sldId id="287" r:id="rId6"/>
    <p:sldId id="293" r:id="rId7"/>
    <p:sldId id="292" r:id="rId8"/>
    <p:sldId id="289" r:id="rId9"/>
    <p:sldId id="288" r:id="rId10"/>
    <p:sldId id="290" r:id="rId11"/>
    <p:sldId id="294" r:id="rId12"/>
  </p:sldIdLst>
  <p:sldSz cx="9144000" cy="6858000" type="letter"/>
  <p:notesSz cx="6858000" cy="892492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1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480A"/>
    <a:srgbClr val="BC1424"/>
    <a:srgbClr val="1F349D"/>
    <a:srgbClr val="006600"/>
    <a:srgbClr val="1BC96E"/>
    <a:srgbClr val="1DB737"/>
    <a:srgbClr val="30C47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80828" autoAdjust="0"/>
  </p:normalViewPr>
  <p:slideViewPr>
    <p:cSldViewPr>
      <p:cViewPr>
        <p:scale>
          <a:sx n="62" d="100"/>
          <a:sy n="62" d="100"/>
        </p:scale>
        <p:origin x="-1128" y="-48"/>
      </p:cViewPr>
      <p:guideLst>
        <p:guide orient="horz" pos="2160"/>
        <p:guide pos="2880"/>
      </p:guideLst>
    </p:cSldViewPr>
  </p:slideViewPr>
  <p:outlineViewPr>
    <p:cViewPr>
      <p:scale>
        <a:sx n="33" d="100"/>
        <a:sy n="33" d="100"/>
      </p:scale>
      <p:origin x="0" y="29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150" y="-90"/>
      </p:cViewPr>
      <p:guideLst>
        <p:guide orient="horz" pos="281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ryan.wai\AppData\Local\Microsoft\Windows\Temporary%20Internet%20Files\Content.Outlook\R6UFZT8A\Structure-Ex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yan.wai\AppData\Local\Microsoft\Windows\Temporary%20Internet%20Files\Content.Outlook\R6UFZT8A\Structure-Ex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[Structure-Export.xlsx]Statistics Table!PivotTable1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marker>
          <c:symbol val="none"/>
        </c:marker>
      </c:pivotFmt>
      <c:pivotFmt>
        <c:idx val="17"/>
        <c:marker>
          <c:symbol val="none"/>
        </c:marker>
      </c:pivotFmt>
      <c:pivotFmt>
        <c:idx val="18"/>
        <c:marker>
          <c:symbol val="none"/>
        </c:marker>
        <c:dLbl>
          <c:idx val="0"/>
          <c:delete val="1"/>
          <c:extLst>
            <c:ext xmlns:c15="http://schemas.microsoft.com/office/drawing/2012/chart" uri="{CE6537A1-D6FC-4f65-9D91-7224C49458BB}"/>
          </c:extLst>
        </c:dLbl>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s>
    <c:plotArea>
      <c:layout/>
      <c:barChart>
        <c:barDir val="col"/>
        <c:grouping val="clustered"/>
        <c:varyColors val="0"/>
        <c:ser>
          <c:idx val="0"/>
          <c:order val="0"/>
          <c:tx>
            <c:strRef>
              <c:f>'Statistics Table'!$B$5:$B$6</c:f>
              <c:strCache>
                <c:ptCount val="1"/>
                <c:pt idx="0">
                  <c:v>BRIDGE CULV</c:v>
                </c:pt>
              </c:strCache>
            </c:strRef>
          </c:tx>
          <c:spPr>
            <a:solidFill>
              <a:schemeClr val="accent1">
                <a:lumMod val="50000"/>
              </a:schemeClr>
            </a:solidFill>
          </c:spPr>
          <c:invertIfNegative val="0"/>
          <c:cat>
            <c:strRef>
              <c:f>'Statistics Table'!$A$7:$A$13</c:f>
              <c:strCache>
                <c:ptCount val="6"/>
                <c:pt idx="0">
                  <c:v>LV 1</c:v>
                </c:pt>
                <c:pt idx="1">
                  <c:v>LV 2</c:v>
                </c:pt>
                <c:pt idx="2">
                  <c:v>LV 3</c:v>
                </c:pt>
                <c:pt idx="3">
                  <c:v>LV 4</c:v>
                </c:pt>
                <c:pt idx="4">
                  <c:v>Other</c:v>
                </c:pt>
                <c:pt idx="5">
                  <c:v>LOCAL</c:v>
                </c:pt>
              </c:strCache>
            </c:strRef>
          </c:cat>
          <c:val>
            <c:numRef>
              <c:f>'Statistics Table'!$B$7:$B$13</c:f>
              <c:numCache>
                <c:formatCode>General</c:formatCode>
                <c:ptCount val="6"/>
                <c:pt idx="0">
                  <c:v>511</c:v>
                </c:pt>
                <c:pt idx="1">
                  <c:v>981</c:v>
                </c:pt>
                <c:pt idx="2">
                  <c:v>915</c:v>
                </c:pt>
                <c:pt idx="3">
                  <c:v>341</c:v>
                </c:pt>
                <c:pt idx="5">
                  <c:v>5600</c:v>
                </c:pt>
              </c:numCache>
            </c:numRef>
          </c:val>
        </c:ser>
        <c:ser>
          <c:idx val="1"/>
          <c:order val="1"/>
          <c:tx>
            <c:strRef>
              <c:f>'Statistics Table'!$C$5:$C$6</c:f>
              <c:strCache>
                <c:ptCount val="1"/>
                <c:pt idx="0">
                  <c:v>MAJOR BRIDGE</c:v>
                </c:pt>
              </c:strCache>
            </c:strRef>
          </c:tx>
          <c:spPr>
            <a:solidFill>
              <a:srgbClr val="FF0000"/>
            </a:solidFill>
          </c:spPr>
          <c:invertIfNegative val="0"/>
          <c:cat>
            <c:strRef>
              <c:f>'Statistics Table'!$A$7:$A$13</c:f>
              <c:strCache>
                <c:ptCount val="6"/>
                <c:pt idx="0">
                  <c:v>LV 1</c:v>
                </c:pt>
                <c:pt idx="1">
                  <c:v>LV 2</c:v>
                </c:pt>
                <c:pt idx="2">
                  <c:v>LV 3</c:v>
                </c:pt>
                <c:pt idx="3">
                  <c:v>LV 4</c:v>
                </c:pt>
                <c:pt idx="4">
                  <c:v>Other</c:v>
                </c:pt>
                <c:pt idx="5">
                  <c:v>LOCAL</c:v>
                </c:pt>
              </c:strCache>
            </c:strRef>
          </c:cat>
          <c:val>
            <c:numRef>
              <c:f>'Statistics Table'!$C$7:$C$13</c:f>
              <c:numCache>
                <c:formatCode>General</c:formatCode>
                <c:ptCount val="6"/>
                <c:pt idx="0">
                  <c:v>414</c:v>
                </c:pt>
                <c:pt idx="1">
                  <c:v>250</c:v>
                </c:pt>
                <c:pt idx="2">
                  <c:v>166</c:v>
                </c:pt>
                <c:pt idx="3">
                  <c:v>61</c:v>
                </c:pt>
                <c:pt idx="5">
                  <c:v>544</c:v>
                </c:pt>
              </c:numCache>
            </c:numRef>
          </c:val>
        </c:ser>
        <c:ser>
          <c:idx val="2"/>
          <c:order val="2"/>
          <c:tx>
            <c:strRef>
              <c:f>'Statistics Table'!$D$5:$D$6</c:f>
              <c:strCache>
                <c:ptCount val="1"/>
                <c:pt idx="0">
                  <c:v>STANDARD BRIDGE</c:v>
                </c:pt>
              </c:strCache>
            </c:strRef>
          </c:tx>
          <c:spPr>
            <a:solidFill>
              <a:srgbClr val="7030A0"/>
            </a:solidFill>
          </c:spPr>
          <c:invertIfNegative val="0"/>
          <c:cat>
            <c:strRef>
              <c:f>'Statistics Table'!$A$7:$A$13</c:f>
              <c:strCache>
                <c:ptCount val="6"/>
                <c:pt idx="0">
                  <c:v>LV 1</c:v>
                </c:pt>
                <c:pt idx="1">
                  <c:v>LV 2</c:v>
                </c:pt>
                <c:pt idx="2">
                  <c:v>LV 3</c:v>
                </c:pt>
                <c:pt idx="3">
                  <c:v>LV 4</c:v>
                </c:pt>
                <c:pt idx="4">
                  <c:v>Other</c:v>
                </c:pt>
                <c:pt idx="5">
                  <c:v>LOCAL</c:v>
                </c:pt>
              </c:strCache>
            </c:strRef>
          </c:cat>
          <c:val>
            <c:numRef>
              <c:f>'Statistics Table'!$D$7:$D$13</c:f>
              <c:numCache>
                <c:formatCode>General</c:formatCode>
                <c:ptCount val="6"/>
                <c:pt idx="0">
                  <c:v>36</c:v>
                </c:pt>
                <c:pt idx="1">
                  <c:v>155</c:v>
                </c:pt>
                <c:pt idx="2">
                  <c:v>205</c:v>
                </c:pt>
                <c:pt idx="3">
                  <c:v>106</c:v>
                </c:pt>
                <c:pt idx="4">
                  <c:v>1</c:v>
                </c:pt>
                <c:pt idx="5">
                  <c:v>3018</c:v>
                </c:pt>
              </c:numCache>
            </c:numRef>
          </c:val>
        </c:ser>
        <c:dLbls>
          <c:showLegendKey val="0"/>
          <c:showVal val="0"/>
          <c:showCatName val="0"/>
          <c:showSerName val="0"/>
          <c:showPercent val="0"/>
          <c:showBubbleSize val="0"/>
        </c:dLbls>
        <c:gapWidth val="150"/>
        <c:axId val="45911424"/>
        <c:axId val="45934080"/>
      </c:barChart>
      <c:catAx>
        <c:axId val="45911424"/>
        <c:scaling>
          <c:orientation val="minMax"/>
        </c:scaling>
        <c:delete val="0"/>
        <c:axPos val="b"/>
        <c:title>
          <c:tx>
            <c:rich>
              <a:bodyPr/>
              <a:lstStyle/>
              <a:p>
                <a:pPr>
                  <a:defRPr/>
                </a:pPr>
                <a:r>
                  <a:rPr lang="en-CA"/>
                  <a:t>Road Type</a:t>
                </a:r>
              </a:p>
            </c:rich>
          </c:tx>
          <c:layout>
            <c:manualLayout>
              <c:xMode val="edge"/>
              <c:yMode val="edge"/>
              <c:x val="0.48973828880646297"/>
              <c:y val="0.94940225220877095"/>
            </c:manualLayout>
          </c:layout>
          <c:overlay val="0"/>
        </c:title>
        <c:numFmt formatCode="General" sourceLinked="0"/>
        <c:majorTickMark val="out"/>
        <c:minorTickMark val="none"/>
        <c:tickLblPos val="nextTo"/>
        <c:crossAx val="45934080"/>
        <c:crosses val="autoZero"/>
        <c:auto val="1"/>
        <c:lblAlgn val="ctr"/>
        <c:lblOffset val="100"/>
        <c:noMultiLvlLbl val="0"/>
      </c:catAx>
      <c:valAx>
        <c:axId val="45934080"/>
        <c:scaling>
          <c:orientation val="minMax"/>
        </c:scaling>
        <c:delete val="0"/>
        <c:axPos val="l"/>
        <c:majorGridlines/>
        <c:minorGridlines>
          <c:spPr>
            <a:ln>
              <a:noFill/>
            </a:ln>
          </c:spPr>
        </c:minorGridlines>
        <c:title>
          <c:tx>
            <c:rich>
              <a:bodyPr rot="-5400000" vert="horz"/>
              <a:lstStyle/>
              <a:p>
                <a:pPr>
                  <a:defRPr/>
                </a:pPr>
                <a:r>
                  <a:rPr lang="en-CA"/>
                  <a:t>Number</a:t>
                </a:r>
                <a:r>
                  <a:rPr lang="en-CA" baseline="0"/>
                  <a:t> of Structures</a:t>
                </a:r>
                <a:endParaRPr lang="en-CA"/>
              </a:p>
            </c:rich>
          </c:tx>
          <c:layout>
            <c:manualLayout>
              <c:xMode val="edge"/>
              <c:yMode val="edge"/>
              <c:x val="6.006359500750718E-3"/>
              <c:y val="0.30937449445188353"/>
            </c:manualLayout>
          </c:layout>
          <c:overlay val="0"/>
        </c:title>
        <c:numFmt formatCode="General" sourceLinked="1"/>
        <c:majorTickMark val="none"/>
        <c:minorTickMark val="out"/>
        <c:tickLblPos val="nextTo"/>
        <c:crossAx val="45911424"/>
        <c:crosses val="autoZero"/>
        <c:crossBetween val="between"/>
      </c:valAx>
      <c:spPr>
        <a:noFill/>
      </c:spPr>
    </c:plotArea>
    <c:legend>
      <c:legendPos val="r"/>
      <c:layout>
        <c:manualLayout>
          <c:xMode val="edge"/>
          <c:yMode val="edge"/>
          <c:x val="0.20496256517859643"/>
          <c:y val="3.5657587753407514E-2"/>
          <c:w val="0.1423379873611178"/>
          <c:h val="0.13780559470000409"/>
        </c:manualLayout>
      </c:layout>
      <c:overlay val="1"/>
      <c:txPr>
        <a:bodyPr/>
        <a:lstStyle/>
        <a:p>
          <a:pPr>
            <a:defRPr sz="800"/>
          </a:pPr>
          <a:endParaRPr lang="en-US"/>
        </a:p>
      </c:txPr>
    </c:legend>
    <c:plotVisOnly val="1"/>
    <c:dispBlanksAs val="gap"/>
    <c:showDLblsOverMax val="0"/>
  </c:chart>
  <c:spPr>
    <a:noFill/>
  </c:sp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[Structure-Export.xlsx]HCS Table!PivotTable1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marker>
          <c:symbol val="none"/>
        </c:marker>
      </c:pivotFmt>
      <c:pivotFmt>
        <c:idx val="17"/>
        <c:marker>
          <c:symbol val="none"/>
        </c:marker>
      </c:pivotFmt>
      <c:pivotFmt>
        <c:idx val="18"/>
        <c:marker>
          <c:symbol val="none"/>
        </c:marker>
        <c:dLbl>
          <c:idx val="0"/>
          <c:delete val="1"/>
          <c:extLst>
            <c:ext xmlns:c15="http://schemas.microsoft.com/office/drawing/2012/chart" uri="{CE6537A1-D6FC-4f65-9D91-7224C49458BB}"/>
          </c:extLst>
        </c:dLbl>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s>
    <c:plotArea>
      <c:layout/>
      <c:lineChart>
        <c:grouping val="standard"/>
        <c:varyColors val="0"/>
        <c:ser>
          <c:idx val="0"/>
          <c:order val="0"/>
          <c:tx>
            <c:strRef>
              <c:f>'HCS Table'!$B$5:$B$6</c:f>
              <c:strCache>
                <c:ptCount val="1"/>
                <c:pt idx="0">
                  <c:v>LV 1</c:v>
                </c:pt>
              </c:strCache>
            </c:strRef>
          </c:tx>
          <c:spPr>
            <a:ln>
              <a:solidFill>
                <a:srgbClr val="FF0000"/>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Table'!$B$7:$B$73</c:f>
              <c:numCache>
                <c:formatCode>General</c:formatCode>
                <c:ptCount val="66"/>
                <c:pt idx="0">
                  <c:v>4</c:v>
                </c:pt>
                <c:pt idx="1">
                  <c:v>4</c:v>
                </c:pt>
                <c:pt idx="2">
                  <c:v>23</c:v>
                </c:pt>
                <c:pt idx="3">
                  <c:v>12</c:v>
                </c:pt>
                <c:pt idx="4">
                  <c:v>22</c:v>
                </c:pt>
                <c:pt idx="5">
                  <c:v>22</c:v>
                </c:pt>
                <c:pt idx="6">
                  <c:v>10</c:v>
                </c:pt>
                <c:pt idx="7">
                  <c:v>21</c:v>
                </c:pt>
                <c:pt idx="8">
                  <c:v>16</c:v>
                </c:pt>
                <c:pt idx="9">
                  <c:v>14</c:v>
                </c:pt>
                <c:pt idx="10">
                  <c:v>19</c:v>
                </c:pt>
                <c:pt idx="11">
                  <c:v>29</c:v>
                </c:pt>
                <c:pt idx="12">
                  <c:v>17</c:v>
                </c:pt>
                <c:pt idx="13">
                  <c:v>37</c:v>
                </c:pt>
                <c:pt idx="14">
                  <c:v>26</c:v>
                </c:pt>
                <c:pt idx="15">
                  <c:v>17</c:v>
                </c:pt>
                <c:pt idx="16">
                  <c:v>26</c:v>
                </c:pt>
                <c:pt idx="17">
                  <c:v>25</c:v>
                </c:pt>
                <c:pt idx="18">
                  <c:v>19</c:v>
                </c:pt>
                <c:pt idx="19">
                  <c:v>15</c:v>
                </c:pt>
                <c:pt idx="20">
                  <c:v>23</c:v>
                </c:pt>
                <c:pt idx="21">
                  <c:v>19</c:v>
                </c:pt>
                <c:pt idx="23">
                  <c:v>9</c:v>
                </c:pt>
                <c:pt idx="24">
                  <c:v>34</c:v>
                </c:pt>
                <c:pt idx="25">
                  <c:v>18</c:v>
                </c:pt>
                <c:pt idx="26">
                  <c:v>16</c:v>
                </c:pt>
                <c:pt idx="27">
                  <c:v>12</c:v>
                </c:pt>
                <c:pt idx="28">
                  <c:v>14</c:v>
                </c:pt>
                <c:pt idx="29">
                  <c:v>17</c:v>
                </c:pt>
                <c:pt idx="30">
                  <c:v>19</c:v>
                </c:pt>
                <c:pt idx="31">
                  <c:v>16</c:v>
                </c:pt>
                <c:pt idx="32">
                  <c:v>20</c:v>
                </c:pt>
                <c:pt idx="33">
                  <c:v>10</c:v>
                </c:pt>
                <c:pt idx="34">
                  <c:v>21</c:v>
                </c:pt>
                <c:pt idx="35">
                  <c:v>25</c:v>
                </c:pt>
                <c:pt idx="36">
                  <c:v>18</c:v>
                </c:pt>
                <c:pt idx="37">
                  <c:v>13</c:v>
                </c:pt>
                <c:pt idx="38">
                  <c:v>20</c:v>
                </c:pt>
                <c:pt idx="39">
                  <c:v>10</c:v>
                </c:pt>
                <c:pt idx="40">
                  <c:v>26</c:v>
                </c:pt>
                <c:pt idx="41">
                  <c:v>12</c:v>
                </c:pt>
                <c:pt idx="42">
                  <c:v>11</c:v>
                </c:pt>
                <c:pt idx="43">
                  <c:v>11</c:v>
                </c:pt>
                <c:pt idx="44">
                  <c:v>10</c:v>
                </c:pt>
                <c:pt idx="45">
                  <c:v>15</c:v>
                </c:pt>
                <c:pt idx="46">
                  <c:v>8</c:v>
                </c:pt>
                <c:pt idx="47">
                  <c:v>10</c:v>
                </c:pt>
                <c:pt idx="48">
                  <c:v>22</c:v>
                </c:pt>
                <c:pt idx="49">
                  <c:v>19</c:v>
                </c:pt>
                <c:pt idx="50">
                  <c:v>19</c:v>
                </c:pt>
                <c:pt idx="51">
                  <c:v>38</c:v>
                </c:pt>
                <c:pt idx="52">
                  <c:v>19</c:v>
                </c:pt>
                <c:pt idx="53">
                  <c:v>16</c:v>
                </c:pt>
                <c:pt idx="54">
                  <c:v>43</c:v>
                </c:pt>
                <c:pt idx="55">
                  <c:v>64</c:v>
                </c:pt>
                <c:pt idx="56">
                  <c:v>44</c:v>
                </c:pt>
                <c:pt idx="57">
                  <c:v>23</c:v>
                </c:pt>
                <c:pt idx="58">
                  <c:v>19</c:v>
                </c:pt>
                <c:pt idx="59">
                  <c:v>12</c:v>
                </c:pt>
                <c:pt idx="60">
                  <c:v>26</c:v>
                </c:pt>
                <c:pt idx="61">
                  <c:v>85</c:v>
                </c:pt>
                <c:pt idx="62">
                  <c:v>35</c:v>
                </c:pt>
                <c:pt idx="63">
                  <c:v>9</c:v>
                </c:pt>
                <c:pt idx="64">
                  <c:v>19</c:v>
                </c:pt>
                <c:pt idx="65">
                  <c:v>2</c:v>
                </c:pt>
              </c:numCache>
            </c:numRef>
          </c:val>
          <c:smooth val="0"/>
        </c:ser>
        <c:ser>
          <c:idx val="1"/>
          <c:order val="1"/>
          <c:tx>
            <c:strRef>
              <c:f>'HCS Table'!$C$5:$C$6</c:f>
              <c:strCache>
                <c:ptCount val="1"/>
                <c:pt idx="0">
                  <c:v>LV 2</c:v>
                </c:pt>
              </c:strCache>
            </c:strRef>
          </c:tx>
          <c:spPr>
            <a:ln>
              <a:solidFill>
                <a:srgbClr val="FFC000"/>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Table'!$C$7:$C$73</c:f>
              <c:numCache>
                <c:formatCode>General</c:formatCode>
                <c:ptCount val="66"/>
                <c:pt idx="0">
                  <c:v>4</c:v>
                </c:pt>
                <c:pt idx="1">
                  <c:v>3</c:v>
                </c:pt>
                <c:pt idx="2">
                  <c:v>8</c:v>
                </c:pt>
                <c:pt idx="3">
                  <c:v>11</c:v>
                </c:pt>
                <c:pt idx="4">
                  <c:v>16</c:v>
                </c:pt>
                <c:pt idx="5">
                  <c:v>15</c:v>
                </c:pt>
                <c:pt idx="6">
                  <c:v>7</c:v>
                </c:pt>
                <c:pt idx="7">
                  <c:v>20</c:v>
                </c:pt>
                <c:pt idx="8">
                  <c:v>20</c:v>
                </c:pt>
                <c:pt idx="9">
                  <c:v>18</c:v>
                </c:pt>
                <c:pt idx="10">
                  <c:v>31</c:v>
                </c:pt>
                <c:pt idx="11">
                  <c:v>20</c:v>
                </c:pt>
                <c:pt idx="12">
                  <c:v>24</c:v>
                </c:pt>
                <c:pt idx="13">
                  <c:v>16</c:v>
                </c:pt>
                <c:pt idx="14">
                  <c:v>18</c:v>
                </c:pt>
                <c:pt idx="15">
                  <c:v>36</c:v>
                </c:pt>
                <c:pt idx="16">
                  <c:v>46</c:v>
                </c:pt>
                <c:pt idx="17">
                  <c:v>34</c:v>
                </c:pt>
                <c:pt idx="18">
                  <c:v>32</c:v>
                </c:pt>
                <c:pt idx="19">
                  <c:v>22</c:v>
                </c:pt>
                <c:pt idx="20">
                  <c:v>22</c:v>
                </c:pt>
                <c:pt idx="21">
                  <c:v>43</c:v>
                </c:pt>
                <c:pt idx="22">
                  <c:v>33</c:v>
                </c:pt>
                <c:pt idx="23">
                  <c:v>23</c:v>
                </c:pt>
                <c:pt idx="24">
                  <c:v>34</c:v>
                </c:pt>
                <c:pt idx="25">
                  <c:v>35</c:v>
                </c:pt>
                <c:pt idx="26">
                  <c:v>21</c:v>
                </c:pt>
                <c:pt idx="27">
                  <c:v>21</c:v>
                </c:pt>
                <c:pt idx="28">
                  <c:v>29</c:v>
                </c:pt>
                <c:pt idx="29">
                  <c:v>45</c:v>
                </c:pt>
                <c:pt idx="30">
                  <c:v>29</c:v>
                </c:pt>
                <c:pt idx="31">
                  <c:v>23</c:v>
                </c:pt>
                <c:pt idx="32">
                  <c:v>36</c:v>
                </c:pt>
                <c:pt idx="33">
                  <c:v>32</c:v>
                </c:pt>
                <c:pt idx="34">
                  <c:v>30</c:v>
                </c:pt>
                <c:pt idx="35">
                  <c:v>40</c:v>
                </c:pt>
                <c:pt idx="36">
                  <c:v>40</c:v>
                </c:pt>
                <c:pt idx="37">
                  <c:v>23</c:v>
                </c:pt>
                <c:pt idx="38">
                  <c:v>35</c:v>
                </c:pt>
                <c:pt idx="39">
                  <c:v>22</c:v>
                </c:pt>
                <c:pt idx="40">
                  <c:v>14</c:v>
                </c:pt>
                <c:pt idx="41">
                  <c:v>24</c:v>
                </c:pt>
                <c:pt idx="42">
                  <c:v>14</c:v>
                </c:pt>
                <c:pt idx="43">
                  <c:v>21</c:v>
                </c:pt>
                <c:pt idx="44">
                  <c:v>18</c:v>
                </c:pt>
                <c:pt idx="45">
                  <c:v>12</c:v>
                </c:pt>
                <c:pt idx="46">
                  <c:v>22</c:v>
                </c:pt>
                <c:pt idx="47">
                  <c:v>13</c:v>
                </c:pt>
                <c:pt idx="48">
                  <c:v>13</c:v>
                </c:pt>
                <c:pt idx="49">
                  <c:v>12</c:v>
                </c:pt>
                <c:pt idx="50">
                  <c:v>12</c:v>
                </c:pt>
                <c:pt idx="51">
                  <c:v>23</c:v>
                </c:pt>
                <c:pt idx="52">
                  <c:v>14</c:v>
                </c:pt>
                <c:pt idx="53">
                  <c:v>12</c:v>
                </c:pt>
                <c:pt idx="54">
                  <c:v>7</c:v>
                </c:pt>
                <c:pt idx="55">
                  <c:v>15</c:v>
                </c:pt>
                <c:pt idx="56">
                  <c:v>8</c:v>
                </c:pt>
                <c:pt idx="57">
                  <c:v>12</c:v>
                </c:pt>
                <c:pt idx="58">
                  <c:v>7</c:v>
                </c:pt>
                <c:pt idx="59">
                  <c:v>13</c:v>
                </c:pt>
                <c:pt idx="60">
                  <c:v>8</c:v>
                </c:pt>
                <c:pt idx="61">
                  <c:v>30</c:v>
                </c:pt>
                <c:pt idx="63">
                  <c:v>11</c:v>
                </c:pt>
                <c:pt idx="64">
                  <c:v>11</c:v>
                </c:pt>
                <c:pt idx="65">
                  <c:v>2</c:v>
                </c:pt>
              </c:numCache>
            </c:numRef>
          </c:val>
          <c:smooth val="0"/>
        </c:ser>
        <c:ser>
          <c:idx val="2"/>
          <c:order val="2"/>
          <c:tx>
            <c:strRef>
              <c:f>'HCS Table'!$D$5:$D$6</c:f>
              <c:strCache>
                <c:ptCount val="1"/>
                <c:pt idx="0">
                  <c:v>LV 3</c:v>
                </c:pt>
              </c:strCache>
            </c:strRef>
          </c:tx>
          <c:spPr>
            <a:ln>
              <a:solidFill>
                <a:srgbClr val="00B0F0"/>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Table'!$D$7:$D$73</c:f>
              <c:numCache>
                <c:formatCode>General</c:formatCode>
                <c:ptCount val="66"/>
                <c:pt idx="0">
                  <c:v>2</c:v>
                </c:pt>
                <c:pt idx="2">
                  <c:v>4</c:v>
                </c:pt>
                <c:pt idx="3">
                  <c:v>14</c:v>
                </c:pt>
                <c:pt idx="4">
                  <c:v>11</c:v>
                </c:pt>
                <c:pt idx="5">
                  <c:v>35</c:v>
                </c:pt>
                <c:pt idx="6">
                  <c:v>23</c:v>
                </c:pt>
                <c:pt idx="7">
                  <c:v>22</c:v>
                </c:pt>
                <c:pt idx="8">
                  <c:v>22</c:v>
                </c:pt>
                <c:pt idx="9">
                  <c:v>23</c:v>
                </c:pt>
                <c:pt idx="10">
                  <c:v>34</c:v>
                </c:pt>
                <c:pt idx="11">
                  <c:v>35</c:v>
                </c:pt>
                <c:pt idx="12">
                  <c:v>22</c:v>
                </c:pt>
                <c:pt idx="13">
                  <c:v>23</c:v>
                </c:pt>
                <c:pt idx="14">
                  <c:v>25</c:v>
                </c:pt>
                <c:pt idx="15">
                  <c:v>11</c:v>
                </c:pt>
                <c:pt idx="16">
                  <c:v>16</c:v>
                </c:pt>
                <c:pt idx="17">
                  <c:v>27</c:v>
                </c:pt>
                <c:pt idx="18">
                  <c:v>19</c:v>
                </c:pt>
                <c:pt idx="19">
                  <c:v>16</c:v>
                </c:pt>
                <c:pt idx="20">
                  <c:v>20</c:v>
                </c:pt>
                <c:pt idx="21">
                  <c:v>12</c:v>
                </c:pt>
                <c:pt idx="22">
                  <c:v>20</c:v>
                </c:pt>
                <c:pt idx="23">
                  <c:v>12</c:v>
                </c:pt>
                <c:pt idx="24">
                  <c:v>38</c:v>
                </c:pt>
                <c:pt idx="25">
                  <c:v>29</c:v>
                </c:pt>
                <c:pt idx="26">
                  <c:v>25</c:v>
                </c:pt>
                <c:pt idx="27">
                  <c:v>18</c:v>
                </c:pt>
                <c:pt idx="28">
                  <c:v>17</c:v>
                </c:pt>
                <c:pt idx="29">
                  <c:v>18</c:v>
                </c:pt>
                <c:pt idx="30">
                  <c:v>20</c:v>
                </c:pt>
                <c:pt idx="31">
                  <c:v>36</c:v>
                </c:pt>
                <c:pt idx="32">
                  <c:v>33</c:v>
                </c:pt>
                <c:pt idx="33">
                  <c:v>49</c:v>
                </c:pt>
                <c:pt idx="34">
                  <c:v>29</c:v>
                </c:pt>
                <c:pt idx="35">
                  <c:v>41</c:v>
                </c:pt>
                <c:pt idx="36">
                  <c:v>44</c:v>
                </c:pt>
                <c:pt idx="37">
                  <c:v>35</c:v>
                </c:pt>
                <c:pt idx="38">
                  <c:v>30</c:v>
                </c:pt>
                <c:pt idx="39">
                  <c:v>27</c:v>
                </c:pt>
                <c:pt idx="40">
                  <c:v>23</c:v>
                </c:pt>
                <c:pt idx="41">
                  <c:v>23</c:v>
                </c:pt>
                <c:pt idx="42">
                  <c:v>24</c:v>
                </c:pt>
                <c:pt idx="43">
                  <c:v>22</c:v>
                </c:pt>
                <c:pt idx="44">
                  <c:v>20</c:v>
                </c:pt>
                <c:pt idx="45">
                  <c:v>22</c:v>
                </c:pt>
                <c:pt idx="46">
                  <c:v>14</c:v>
                </c:pt>
                <c:pt idx="47">
                  <c:v>12</c:v>
                </c:pt>
                <c:pt idx="48">
                  <c:v>18</c:v>
                </c:pt>
                <c:pt idx="49">
                  <c:v>17</c:v>
                </c:pt>
                <c:pt idx="50">
                  <c:v>16</c:v>
                </c:pt>
                <c:pt idx="51">
                  <c:v>15</c:v>
                </c:pt>
                <c:pt idx="52">
                  <c:v>9</c:v>
                </c:pt>
                <c:pt idx="53">
                  <c:v>10</c:v>
                </c:pt>
                <c:pt idx="54">
                  <c:v>5</c:v>
                </c:pt>
                <c:pt idx="55">
                  <c:v>12</c:v>
                </c:pt>
                <c:pt idx="56">
                  <c:v>10</c:v>
                </c:pt>
                <c:pt idx="57">
                  <c:v>7</c:v>
                </c:pt>
                <c:pt idx="58">
                  <c:v>10</c:v>
                </c:pt>
                <c:pt idx="59">
                  <c:v>10</c:v>
                </c:pt>
                <c:pt idx="60">
                  <c:v>11</c:v>
                </c:pt>
                <c:pt idx="61">
                  <c:v>5</c:v>
                </c:pt>
                <c:pt idx="62">
                  <c:v>6</c:v>
                </c:pt>
                <c:pt idx="63">
                  <c:v>6</c:v>
                </c:pt>
                <c:pt idx="64">
                  <c:v>4</c:v>
                </c:pt>
              </c:numCache>
            </c:numRef>
          </c:val>
          <c:smooth val="0"/>
        </c:ser>
        <c:ser>
          <c:idx val="3"/>
          <c:order val="3"/>
          <c:tx>
            <c:strRef>
              <c:f>'HCS Table'!$E$5:$E$6</c:f>
              <c:strCache>
                <c:ptCount val="1"/>
                <c:pt idx="0">
                  <c:v>LV 4</c:v>
                </c:pt>
              </c:strCache>
            </c:strRef>
          </c:tx>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Table'!$E$7:$E$73</c:f>
              <c:numCache>
                <c:formatCode>General</c:formatCode>
                <c:ptCount val="66"/>
                <c:pt idx="0">
                  <c:v>2</c:v>
                </c:pt>
                <c:pt idx="1">
                  <c:v>1</c:v>
                </c:pt>
                <c:pt idx="2">
                  <c:v>1</c:v>
                </c:pt>
                <c:pt idx="3">
                  <c:v>5</c:v>
                </c:pt>
                <c:pt idx="4">
                  <c:v>7</c:v>
                </c:pt>
                <c:pt idx="5">
                  <c:v>6</c:v>
                </c:pt>
                <c:pt idx="6">
                  <c:v>5</c:v>
                </c:pt>
                <c:pt idx="7">
                  <c:v>3</c:v>
                </c:pt>
                <c:pt idx="8">
                  <c:v>13</c:v>
                </c:pt>
                <c:pt idx="9">
                  <c:v>5</c:v>
                </c:pt>
                <c:pt idx="10">
                  <c:v>5</c:v>
                </c:pt>
                <c:pt idx="11">
                  <c:v>9</c:v>
                </c:pt>
                <c:pt idx="12">
                  <c:v>1</c:v>
                </c:pt>
                <c:pt idx="13">
                  <c:v>11</c:v>
                </c:pt>
                <c:pt idx="14">
                  <c:v>7</c:v>
                </c:pt>
                <c:pt idx="15">
                  <c:v>6</c:v>
                </c:pt>
                <c:pt idx="16">
                  <c:v>17</c:v>
                </c:pt>
                <c:pt idx="17">
                  <c:v>10</c:v>
                </c:pt>
                <c:pt idx="18">
                  <c:v>16</c:v>
                </c:pt>
                <c:pt idx="19">
                  <c:v>14</c:v>
                </c:pt>
                <c:pt idx="20">
                  <c:v>13</c:v>
                </c:pt>
                <c:pt idx="21">
                  <c:v>6</c:v>
                </c:pt>
                <c:pt idx="22">
                  <c:v>5</c:v>
                </c:pt>
                <c:pt idx="23">
                  <c:v>6</c:v>
                </c:pt>
                <c:pt idx="24">
                  <c:v>8</c:v>
                </c:pt>
                <c:pt idx="25">
                  <c:v>7</c:v>
                </c:pt>
                <c:pt idx="26">
                  <c:v>12</c:v>
                </c:pt>
                <c:pt idx="27">
                  <c:v>15</c:v>
                </c:pt>
                <c:pt idx="28">
                  <c:v>4</c:v>
                </c:pt>
                <c:pt idx="29">
                  <c:v>11</c:v>
                </c:pt>
                <c:pt idx="30">
                  <c:v>14</c:v>
                </c:pt>
                <c:pt idx="31">
                  <c:v>13</c:v>
                </c:pt>
                <c:pt idx="32">
                  <c:v>38</c:v>
                </c:pt>
                <c:pt idx="33">
                  <c:v>16</c:v>
                </c:pt>
                <c:pt idx="34">
                  <c:v>12</c:v>
                </c:pt>
                <c:pt idx="35">
                  <c:v>8</c:v>
                </c:pt>
                <c:pt idx="36">
                  <c:v>10</c:v>
                </c:pt>
                <c:pt idx="37">
                  <c:v>17</c:v>
                </c:pt>
                <c:pt idx="38">
                  <c:v>9</c:v>
                </c:pt>
                <c:pt idx="39">
                  <c:v>14</c:v>
                </c:pt>
                <c:pt idx="40">
                  <c:v>8</c:v>
                </c:pt>
                <c:pt idx="41">
                  <c:v>7</c:v>
                </c:pt>
                <c:pt idx="42">
                  <c:v>18</c:v>
                </c:pt>
                <c:pt idx="43">
                  <c:v>1</c:v>
                </c:pt>
                <c:pt idx="44">
                  <c:v>12</c:v>
                </c:pt>
                <c:pt idx="45">
                  <c:v>8</c:v>
                </c:pt>
                <c:pt idx="46">
                  <c:v>5</c:v>
                </c:pt>
                <c:pt idx="47">
                  <c:v>5</c:v>
                </c:pt>
                <c:pt idx="48">
                  <c:v>1</c:v>
                </c:pt>
                <c:pt idx="49">
                  <c:v>7</c:v>
                </c:pt>
                <c:pt idx="51">
                  <c:v>7</c:v>
                </c:pt>
                <c:pt idx="52">
                  <c:v>3</c:v>
                </c:pt>
                <c:pt idx="53">
                  <c:v>2</c:v>
                </c:pt>
                <c:pt idx="54">
                  <c:v>2</c:v>
                </c:pt>
                <c:pt idx="55">
                  <c:v>5</c:v>
                </c:pt>
                <c:pt idx="56">
                  <c:v>3</c:v>
                </c:pt>
                <c:pt idx="57">
                  <c:v>2</c:v>
                </c:pt>
                <c:pt idx="58">
                  <c:v>4</c:v>
                </c:pt>
                <c:pt idx="59">
                  <c:v>1</c:v>
                </c:pt>
                <c:pt idx="60">
                  <c:v>2</c:v>
                </c:pt>
                <c:pt idx="61">
                  <c:v>1</c:v>
                </c:pt>
                <c:pt idx="62">
                  <c:v>2</c:v>
                </c:pt>
                <c:pt idx="64">
                  <c:v>3</c:v>
                </c:pt>
                <c:pt idx="65">
                  <c:v>1</c:v>
                </c:pt>
              </c:numCache>
            </c:numRef>
          </c:val>
          <c:smooth val="0"/>
        </c:ser>
        <c:ser>
          <c:idx val="4"/>
          <c:order val="4"/>
          <c:tx>
            <c:strRef>
              <c:f>'HCS Table'!$F$5:$F$6</c:f>
              <c:strCache>
                <c:ptCount val="1"/>
                <c:pt idx="0">
                  <c:v>Other</c:v>
                </c:pt>
              </c:strCache>
            </c:strRef>
          </c:tx>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Table'!$F$7:$F$73</c:f>
              <c:numCache>
                <c:formatCode>General</c:formatCode>
                <c:ptCount val="66"/>
                <c:pt idx="0">
                  <c:v>5</c:v>
                </c:pt>
                <c:pt idx="1">
                  <c:v>7</c:v>
                </c:pt>
                <c:pt idx="3">
                  <c:v>2</c:v>
                </c:pt>
                <c:pt idx="5">
                  <c:v>2</c:v>
                </c:pt>
                <c:pt idx="6">
                  <c:v>3</c:v>
                </c:pt>
                <c:pt idx="7">
                  <c:v>5</c:v>
                </c:pt>
                <c:pt idx="8">
                  <c:v>3</c:v>
                </c:pt>
                <c:pt idx="9">
                  <c:v>3</c:v>
                </c:pt>
                <c:pt idx="10">
                  <c:v>5</c:v>
                </c:pt>
                <c:pt idx="11">
                  <c:v>4</c:v>
                </c:pt>
                <c:pt idx="12">
                  <c:v>5</c:v>
                </c:pt>
                <c:pt idx="13">
                  <c:v>1</c:v>
                </c:pt>
                <c:pt idx="14">
                  <c:v>3</c:v>
                </c:pt>
                <c:pt idx="15">
                  <c:v>3</c:v>
                </c:pt>
                <c:pt idx="16">
                  <c:v>4</c:v>
                </c:pt>
                <c:pt idx="17">
                  <c:v>3</c:v>
                </c:pt>
                <c:pt idx="18">
                  <c:v>11</c:v>
                </c:pt>
                <c:pt idx="19">
                  <c:v>8</c:v>
                </c:pt>
                <c:pt idx="20">
                  <c:v>19</c:v>
                </c:pt>
                <c:pt idx="21">
                  <c:v>5</c:v>
                </c:pt>
                <c:pt idx="22">
                  <c:v>12</c:v>
                </c:pt>
                <c:pt idx="23">
                  <c:v>1</c:v>
                </c:pt>
                <c:pt idx="24">
                  <c:v>3</c:v>
                </c:pt>
                <c:pt idx="25">
                  <c:v>9</c:v>
                </c:pt>
                <c:pt idx="26">
                  <c:v>5</c:v>
                </c:pt>
                <c:pt idx="28">
                  <c:v>1</c:v>
                </c:pt>
                <c:pt idx="29">
                  <c:v>1</c:v>
                </c:pt>
                <c:pt idx="30">
                  <c:v>8</c:v>
                </c:pt>
                <c:pt idx="31">
                  <c:v>17</c:v>
                </c:pt>
                <c:pt idx="32">
                  <c:v>6</c:v>
                </c:pt>
                <c:pt idx="33">
                  <c:v>8</c:v>
                </c:pt>
                <c:pt idx="34">
                  <c:v>4</c:v>
                </c:pt>
                <c:pt idx="35">
                  <c:v>14</c:v>
                </c:pt>
                <c:pt idx="36">
                  <c:v>4</c:v>
                </c:pt>
                <c:pt idx="37">
                  <c:v>10</c:v>
                </c:pt>
                <c:pt idx="38">
                  <c:v>10</c:v>
                </c:pt>
                <c:pt idx="39">
                  <c:v>13</c:v>
                </c:pt>
                <c:pt idx="40">
                  <c:v>4</c:v>
                </c:pt>
                <c:pt idx="41">
                  <c:v>7</c:v>
                </c:pt>
                <c:pt idx="42">
                  <c:v>4</c:v>
                </c:pt>
                <c:pt idx="43">
                  <c:v>3</c:v>
                </c:pt>
                <c:pt idx="44">
                  <c:v>3</c:v>
                </c:pt>
                <c:pt idx="45">
                  <c:v>4</c:v>
                </c:pt>
                <c:pt idx="46">
                  <c:v>4</c:v>
                </c:pt>
                <c:pt idx="47">
                  <c:v>2</c:v>
                </c:pt>
                <c:pt idx="49">
                  <c:v>1</c:v>
                </c:pt>
                <c:pt idx="51">
                  <c:v>1</c:v>
                </c:pt>
                <c:pt idx="52">
                  <c:v>2</c:v>
                </c:pt>
                <c:pt idx="54">
                  <c:v>4</c:v>
                </c:pt>
                <c:pt idx="57">
                  <c:v>1</c:v>
                </c:pt>
              </c:numCache>
            </c:numRef>
          </c:val>
          <c:smooth val="0"/>
        </c:ser>
        <c:ser>
          <c:idx val="5"/>
          <c:order val="5"/>
          <c:tx>
            <c:strRef>
              <c:f>'HCS Table'!$G$5:$G$6</c:f>
              <c:strCache>
                <c:ptCount val="1"/>
                <c:pt idx="0">
                  <c:v>LOCAL</c:v>
                </c:pt>
              </c:strCache>
            </c:strRef>
          </c:tx>
          <c:spPr>
            <a:ln>
              <a:solidFill>
                <a:schemeClr val="accent6">
                  <a:lumMod val="60000"/>
                  <a:lumOff val="40000"/>
                </a:schemeClr>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Table'!$G$7:$G$73</c:f>
              <c:numCache>
                <c:formatCode>General</c:formatCode>
                <c:ptCount val="66"/>
                <c:pt idx="0">
                  <c:v>52</c:v>
                </c:pt>
                <c:pt idx="1">
                  <c:v>75</c:v>
                </c:pt>
                <c:pt idx="2">
                  <c:v>183</c:v>
                </c:pt>
                <c:pt idx="3">
                  <c:v>220</c:v>
                </c:pt>
                <c:pt idx="4">
                  <c:v>141</c:v>
                </c:pt>
                <c:pt idx="5">
                  <c:v>141</c:v>
                </c:pt>
                <c:pt idx="6">
                  <c:v>169</c:v>
                </c:pt>
                <c:pt idx="7">
                  <c:v>183</c:v>
                </c:pt>
                <c:pt idx="8">
                  <c:v>241</c:v>
                </c:pt>
                <c:pt idx="9">
                  <c:v>220</c:v>
                </c:pt>
                <c:pt idx="10">
                  <c:v>269</c:v>
                </c:pt>
                <c:pt idx="11">
                  <c:v>289</c:v>
                </c:pt>
                <c:pt idx="12">
                  <c:v>227</c:v>
                </c:pt>
                <c:pt idx="13">
                  <c:v>222</c:v>
                </c:pt>
                <c:pt idx="14">
                  <c:v>182</c:v>
                </c:pt>
                <c:pt idx="15">
                  <c:v>244</c:v>
                </c:pt>
                <c:pt idx="16">
                  <c:v>218</c:v>
                </c:pt>
                <c:pt idx="17">
                  <c:v>222</c:v>
                </c:pt>
                <c:pt idx="18">
                  <c:v>204</c:v>
                </c:pt>
                <c:pt idx="19">
                  <c:v>163</c:v>
                </c:pt>
                <c:pt idx="20">
                  <c:v>196</c:v>
                </c:pt>
                <c:pt idx="21">
                  <c:v>147</c:v>
                </c:pt>
                <c:pt idx="22">
                  <c:v>94</c:v>
                </c:pt>
                <c:pt idx="23">
                  <c:v>84</c:v>
                </c:pt>
                <c:pt idx="24">
                  <c:v>126</c:v>
                </c:pt>
                <c:pt idx="25">
                  <c:v>116</c:v>
                </c:pt>
                <c:pt idx="26">
                  <c:v>106</c:v>
                </c:pt>
                <c:pt idx="27">
                  <c:v>106</c:v>
                </c:pt>
                <c:pt idx="28">
                  <c:v>92</c:v>
                </c:pt>
                <c:pt idx="29">
                  <c:v>100</c:v>
                </c:pt>
                <c:pt idx="30">
                  <c:v>147</c:v>
                </c:pt>
                <c:pt idx="31">
                  <c:v>159</c:v>
                </c:pt>
                <c:pt idx="32">
                  <c:v>147</c:v>
                </c:pt>
                <c:pt idx="33">
                  <c:v>144</c:v>
                </c:pt>
                <c:pt idx="34">
                  <c:v>132</c:v>
                </c:pt>
                <c:pt idx="35">
                  <c:v>160</c:v>
                </c:pt>
                <c:pt idx="36">
                  <c:v>178</c:v>
                </c:pt>
                <c:pt idx="37">
                  <c:v>160</c:v>
                </c:pt>
                <c:pt idx="38">
                  <c:v>151</c:v>
                </c:pt>
                <c:pt idx="39">
                  <c:v>161</c:v>
                </c:pt>
                <c:pt idx="40">
                  <c:v>145</c:v>
                </c:pt>
                <c:pt idx="41">
                  <c:v>133</c:v>
                </c:pt>
                <c:pt idx="42">
                  <c:v>123</c:v>
                </c:pt>
                <c:pt idx="43">
                  <c:v>129</c:v>
                </c:pt>
                <c:pt idx="44">
                  <c:v>91</c:v>
                </c:pt>
                <c:pt idx="45">
                  <c:v>74</c:v>
                </c:pt>
                <c:pt idx="46">
                  <c:v>73</c:v>
                </c:pt>
                <c:pt idx="47">
                  <c:v>67</c:v>
                </c:pt>
                <c:pt idx="48">
                  <c:v>83</c:v>
                </c:pt>
                <c:pt idx="49">
                  <c:v>84</c:v>
                </c:pt>
                <c:pt idx="50">
                  <c:v>78</c:v>
                </c:pt>
                <c:pt idx="51">
                  <c:v>92</c:v>
                </c:pt>
                <c:pt idx="52">
                  <c:v>99</c:v>
                </c:pt>
                <c:pt idx="53">
                  <c:v>93</c:v>
                </c:pt>
                <c:pt idx="54">
                  <c:v>97</c:v>
                </c:pt>
                <c:pt idx="55">
                  <c:v>86</c:v>
                </c:pt>
                <c:pt idx="56">
                  <c:v>72</c:v>
                </c:pt>
                <c:pt idx="57">
                  <c:v>77</c:v>
                </c:pt>
                <c:pt idx="58">
                  <c:v>59</c:v>
                </c:pt>
                <c:pt idx="59">
                  <c:v>91</c:v>
                </c:pt>
                <c:pt idx="60">
                  <c:v>58</c:v>
                </c:pt>
                <c:pt idx="61">
                  <c:v>75</c:v>
                </c:pt>
                <c:pt idx="62">
                  <c:v>75</c:v>
                </c:pt>
                <c:pt idx="63">
                  <c:v>48</c:v>
                </c:pt>
                <c:pt idx="64">
                  <c:v>45</c:v>
                </c:pt>
                <c:pt idx="65">
                  <c:v>14</c:v>
                </c:pt>
              </c:numCache>
            </c:numRef>
          </c:val>
          <c:smooth val="0"/>
        </c:ser>
        <c:dLbls>
          <c:showLegendKey val="0"/>
          <c:showVal val="0"/>
          <c:showCatName val="0"/>
          <c:showSerName val="0"/>
          <c:showPercent val="0"/>
          <c:showBubbleSize val="0"/>
        </c:dLbls>
        <c:marker val="1"/>
        <c:smooth val="0"/>
        <c:axId val="46362624"/>
        <c:axId val="46364544"/>
      </c:lineChart>
      <c:catAx>
        <c:axId val="46362624"/>
        <c:scaling>
          <c:orientation val="minMax"/>
        </c:scaling>
        <c:delete val="0"/>
        <c:axPos val="b"/>
        <c:title>
          <c:tx>
            <c:rich>
              <a:bodyPr/>
              <a:lstStyle/>
              <a:p>
                <a:pPr>
                  <a:defRPr/>
                </a:pPr>
                <a:r>
                  <a:rPr lang="en-CA"/>
                  <a:t>Year of Construction</a:t>
                </a:r>
              </a:p>
            </c:rich>
          </c:tx>
          <c:overlay val="0"/>
        </c:title>
        <c:numFmt formatCode="General" sourceLinked="0"/>
        <c:majorTickMark val="out"/>
        <c:minorTickMark val="none"/>
        <c:tickLblPos val="nextTo"/>
        <c:crossAx val="46364544"/>
        <c:crosses val="autoZero"/>
        <c:auto val="1"/>
        <c:lblAlgn val="ctr"/>
        <c:lblOffset val="100"/>
        <c:tickLblSkip val="5"/>
        <c:tickMarkSkip val="1"/>
        <c:noMultiLvlLbl val="0"/>
      </c:catAx>
      <c:valAx>
        <c:axId val="46364544"/>
        <c:scaling>
          <c:orientation val="minMax"/>
          <c:max val="300"/>
        </c:scaling>
        <c:delete val="0"/>
        <c:axPos val="l"/>
        <c:majorGridlines/>
        <c:minorGridlines>
          <c:spPr>
            <a:ln>
              <a:noFill/>
            </a:ln>
          </c:spPr>
        </c:minorGridlines>
        <c:title>
          <c:tx>
            <c:rich>
              <a:bodyPr rot="-5400000" vert="horz"/>
              <a:lstStyle/>
              <a:p>
                <a:pPr>
                  <a:defRPr/>
                </a:pPr>
                <a:r>
                  <a:rPr lang="en-CA"/>
                  <a:t>Number</a:t>
                </a:r>
                <a:r>
                  <a:rPr lang="en-CA" baseline="0"/>
                  <a:t> of Structures</a:t>
                </a:r>
                <a:endParaRPr lang="en-CA"/>
              </a:p>
            </c:rich>
          </c:tx>
          <c:overlay val="0"/>
        </c:title>
        <c:numFmt formatCode="General" sourceLinked="1"/>
        <c:majorTickMark val="none"/>
        <c:minorTickMark val="out"/>
        <c:tickLblPos val="nextTo"/>
        <c:crossAx val="46362624"/>
        <c:crosses val="autoZero"/>
        <c:crossBetween val="between"/>
      </c:valAx>
      <c:spPr>
        <a:noFill/>
      </c:spPr>
    </c:plotArea>
    <c:legend>
      <c:legendPos val="r"/>
      <c:layout>
        <c:manualLayout>
          <c:xMode val="edge"/>
          <c:yMode val="edge"/>
          <c:x val="0.73243145085328687"/>
          <c:y val="0.18626594275557826"/>
          <c:w val="0.22666820232534549"/>
          <c:h val="0.10207491427052576"/>
        </c:manualLayout>
      </c:layout>
      <c:overlay val="1"/>
      <c:txPr>
        <a:bodyPr/>
        <a:lstStyle/>
        <a:p>
          <a:pPr>
            <a:defRPr sz="900"/>
          </a:pPr>
          <a:endParaRPr lang="en-US"/>
        </a:p>
      </c:txPr>
    </c:legend>
    <c:plotVisOnly val="1"/>
    <c:dispBlanksAs val="gap"/>
    <c:showDLblsOverMax val="0"/>
  </c:chart>
  <c:spPr>
    <a:noFill/>
  </c:sp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0.33728</cdr:x>
      <cdr:y>0.03509</cdr:y>
    </cdr:from>
    <cdr:to>
      <cdr:x>0.45266</cdr:x>
      <cdr:y>0.31579</cdr:y>
    </cdr:to>
    <cdr:sp macro="" textlink="">
      <cdr:nvSpPr>
        <cdr:cNvPr id="2" name="TextBox 1"/>
        <cdr:cNvSpPr txBox="1"/>
      </cdr:nvSpPr>
      <cdr:spPr>
        <a:xfrm xmlns:a="http://schemas.openxmlformats.org/drawingml/2006/main">
          <a:off x="2736304" y="144016"/>
          <a:ext cx="936104"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t>8348</a:t>
          </a:r>
        </a:p>
        <a:p xmlns:a="http://schemas.openxmlformats.org/drawingml/2006/main">
          <a:endParaRPr lang="en-US" sz="300" dirty="0" smtClean="0"/>
        </a:p>
        <a:p xmlns:a="http://schemas.openxmlformats.org/drawingml/2006/main">
          <a:r>
            <a:rPr lang="en-US" sz="800" dirty="0" smtClean="0"/>
            <a:t>1435</a:t>
          </a:r>
        </a:p>
        <a:p xmlns:a="http://schemas.openxmlformats.org/drawingml/2006/main">
          <a:endParaRPr lang="en-US" sz="500" dirty="0" smtClean="0"/>
        </a:p>
        <a:p xmlns:a="http://schemas.openxmlformats.org/drawingml/2006/main">
          <a:r>
            <a:rPr lang="en-US" sz="800" dirty="0" smtClean="0"/>
            <a:t>3521</a:t>
          </a:r>
        </a:p>
        <a:p xmlns:a="http://schemas.openxmlformats.org/drawingml/2006/main">
          <a:endParaRPr lang="en-US" sz="800" dirty="0"/>
        </a:p>
        <a:p xmlns:a="http://schemas.openxmlformats.org/drawingml/2006/main">
          <a:r>
            <a:rPr lang="en-US" sz="800" dirty="0" smtClean="0"/>
            <a:t>TOTAL: 13304 </a:t>
          </a:r>
          <a:endParaRPr lang="en-US" sz="800" dirty="0"/>
        </a:p>
        <a:p xmlns:a="http://schemas.openxmlformats.org/drawingml/2006/main">
          <a:endParaRPr lang="en-US" sz="800" dirty="0" smtClean="0"/>
        </a:p>
        <a:p xmlns:a="http://schemas.openxmlformats.org/drawingml/2006/main">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502650"/>
            <a:ext cx="757238" cy="247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87312" tIns="44450" rIns="87312"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eaLnBrk="0" fontAlgn="base" hangingPunct="0">
              <a:spcBef>
                <a:spcPct val="0"/>
              </a:spcBef>
              <a:spcAft>
                <a:spcPct val="0"/>
              </a:spcAft>
              <a:defRPr sz="2400">
                <a:solidFill>
                  <a:schemeClr val="tx1"/>
                </a:solidFill>
                <a:latin typeface="Times New Roman" pitchFamily="18" charset="0"/>
              </a:defRPr>
            </a:lvl6pPr>
            <a:lvl7pPr marL="2651125" defTabSz="868363" eaLnBrk="0" fontAlgn="base" hangingPunct="0">
              <a:spcBef>
                <a:spcPct val="0"/>
              </a:spcBef>
              <a:spcAft>
                <a:spcPct val="0"/>
              </a:spcAft>
              <a:defRPr sz="2400">
                <a:solidFill>
                  <a:schemeClr val="tx1"/>
                </a:solidFill>
                <a:latin typeface="Times New Roman" pitchFamily="18" charset="0"/>
              </a:defRPr>
            </a:lvl7pPr>
            <a:lvl8pPr marL="3108325" defTabSz="868363" eaLnBrk="0" fontAlgn="base" hangingPunct="0">
              <a:spcBef>
                <a:spcPct val="0"/>
              </a:spcBef>
              <a:spcAft>
                <a:spcPct val="0"/>
              </a:spcAft>
              <a:defRPr sz="2400">
                <a:solidFill>
                  <a:schemeClr val="tx1"/>
                </a:solidFill>
                <a:latin typeface="Times New Roman" pitchFamily="18" charset="0"/>
              </a:defRPr>
            </a:lvl8pPr>
            <a:lvl9pPr marL="3565525" defTabSz="8683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200" b="0" smtClean="0">
                <a:latin typeface="Arial" charset="0"/>
              </a:rPr>
              <a:t>Page </a:t>
            </a:r>
            <a:fld id="{2614A074-EADC-41A9-BA35-08CC3FE73D46}" type="slidenum">
              <a:rPr lang="en-US" altLang="en-US" sz="1200" b="0" smtClean="0">
                <a:latin typeface="Arial" charset="0"/>
              </a:rPr>
              <a:pPr algn="ctr">
                <a:lnSpc>
                  <a:spcPct val="90000"/>
                </a:lnSpc>
                <a:defRPr/>
              </a:pPr>
              <a:t>‹#›</a:t>
            </a:fld>
            <a:endParaRPr lang="en-US" altLang="en-US" sz="1200" b="0" smtClean="0">
              <a:latin typeface="Arial" charset="0"/>
            </a:endParaRPr>
          </a:p>
        </p:txBody>
      </p:sp>
    </p:spTree>
    <p:extLst>
      <p:ext uri="{BB962C8B-B14F-4D97-AF65-F5344CB8AC3E}">
        <p14:creationId xmlns:p14="http://schemas.microsoft.com/office/powerpoint/2010/main" val="2231381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022975" y="96838"/>
            <a:ext cx="757238" cy="249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87312" tIns="44450" rIns="87312"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eaLnBrk="0" fontAlgn="base" hangingPunct="0">
              <a:spcBef>
                <a:spcPct val="0"/>
              </a:spcBef>
              <a:spcAft>
                <a:spcPct val="0"/>
              </a:spcAft>
              <a:defRPr sz="2400">
                <a:solidFill>
                  <a:schemeClr val="tx1"/>
                </a:solidFill>
                <a:latin typeface="Times New Roman" pitchFamily="18" charset="0"/>
              </a:defRPr>
            </a:lvl6pPr>
            <a:lvl7pPr marL="2651125" defTabSz="868363" eaLnBrk="0" fontAlgn="base" hangingPunct="0">
              <a:spcBef>
                <a:spcPct val="0"/>
              </a:spcBef>
              <a:spcAft>
                <a:spcPct val="0"/>
              </a:spcAft>
              <a:defRPr sz="2400">
                <a:solidFill>
                  <a:schemeClr val="tx1"/>
                </a:solidFill>
                <a:latin typeface="Times New Roman" pitchFamily="18" charset="0"/>
              </a:defRPr>
            </a:lvl7pPr>
            <a:lvl8pPr marL="3108325" defTabSz="868363" eaLnBrk="0" fontAlgn="base" hangingPunct="0">
              <a:spcBef>
                <a:spcPct val="0"/>
              </a:spcBef>
              <a:spcAft>
                <a:spcPct val="0"/>
              </a:spcAft>
              <a:defRPr sz="2400">
                <a:solidFill>
                  <a:schemeClr val="tx1"/>
                </a:solidFill>
                <a:latin typeface="Times New Roman" pitchFamily="18" charset="0"/>
              </a:defRPr>
            </a:lvl8pPr>
            <a:lvl9pPr marL="3565525" defTabSz="8683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200" b="0" smtClean="0">
                <a:latin typeface="Arial" charset="0"/>
              </a:rPr>
              <a:t>Page </a:t>
            </a:r>
            <a:fld id="{2D58035F-C8EF-4E04-9E2C-4C060E20259C}" type="slidenum">
              <a:rPr lang="en-US" altLang="en-US" sz="1200" b="0" smtClean="0">
                <a:latin typeface="Arial" charset="0"/>
              </a:rPr>
              <a:pPr algn="ctr">
                <a:lnSpc>
                  <a:spcPct val="90000"/>
                </a:lnSpc>
                <a:defRPr/>
              </a:pPr>
              <a:t>‹#›</a:t>
            </a:fld>
            <a:endParaRPr lang="en-US" altLang="en-US" sz="1200" b="0" smtClean="0">
              <a:latin typeface="Arial" charset="0"/>
            </a:endParaRPr>
          </a:p>
        </p:txBody>
      </p:sp>
      <p:sp>
        <p:nvSpPr>
          <p:cNvPr id="16387" name="Rectangle 3"/>
          <p:cNvSpPr>
            <a:spLocks noGrp="1" noRot="1" noChangeAspect="1" noChangeArrowheads="1" noTextEdit="1"/>
          </p:cNvSpPr>
          <p:nvPr>
            <p:ph type="sldImg" idx="2"/>
          </p:nvPr>
        </p:nvSpPr>
        <p:spPr bwMode="auto">
          <a:xfrm>
            <a:off x="514350" y="6350"/>
            <a:ext cx="5570538" cy="41798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76200" y="4238625"/>
            <a:ext cx="6705600" cy="4611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184199614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CA" dirty="0" smtClean="0"/>
              <a:t>The BIS</a:t>
            </a:r>
            <a:r>
              <a:rPr lang="en-CA" baseline="0" dirty="0" smtClean="0"/>
              <a:t> component of the TIMS</a:t>
            </a:r>
            <a:r>
              <a:rPr lang="en-CA" dirty="0" smtClean="0"/>
              <a:t> system consists of a central database repository containing information for all bridges in the province. Access to the system is web based and provides the ability to view and modify data by the users, depending on the security level assigned. </a:t>
            </a:r>
          </a:p>
          <a:p>
            <a:endParaRPr lang="en-CA" dirty="0"/>
          </a:p>
        </p:txBody>
      </p:sp>
    </p:spTree>
    <p:extLst>
      <p:ext uri="{BB962C8B-B14F-4D97-AF65-F5344CB8AC3E}">
        <p14:creationId xmlns:p14="http://schemas.microsoft.com/office/powerpoint/2010/main" val="4073073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48300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CA" dirty="0"/>
          </a:p>
        </p:txBody>
      </p:sp>
      <p:pic>
        <p:nvPicPr>
          <p:cNvPr id="4" name="Picture 33"/>
          <p:cNvPicPr>
            <a:picLocks noChangeAspect="1"/>
          </p:cNvPicPr>
          <p:nvPr userDrawn="1"/>
        </p:nvPicPr>
        <p:blipFill>
          <a:blip r:embed="rId2">
            <a:extLst>
              <a:ext uri="{28A0092B-C50C-407E-A947-70E740481C1C}">
                <a14:useLocalDpi xmlns:a14="http://schemas.microsoft.com/office/drawing/2010/main" val="0"/>
              </a:ext>
            </a:extLst>
          </a:blip>
          <a:srcRect t="17352" b="20683"/>
          <a:stretch>
            <a:fillRect/>
          </a:stretch>
        </p:blipFill>
        <p:spPr bwMode="auto">
          <a:xfrm>
            <a:off x="155510" y="6129300"/>
            <a:ext cx="2400300"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430165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683968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628650"/>
            <a:ext cx="2184400" cy="52006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3200" y="628650"/>
            <a:ext cx="6350000" cy="520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3402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56748"/>
            <a:ext cx="2895600" cy="364331"/>
          </a:xfrm>
          <a:prstGeom prst="rect">
            <a:avLst/>
          </a:prstGeom>
        </p:spPr>
        <p:txBody>
          <a:bodyPr/>
          <a:lstStyle/>
          <a:p>
            <a:endParaRPr lang="en-CA" dirty="0"/>
          </a:p>
        </p:txBody>
      </p:sp>
    </p:spTree>
    <p:extLst>
      <p:ext uri="{BB962C8B-B14F-4D97-AF65-F5344CB8AC3E}">
        <p14:creationId xmlns:p14="http://schemas.microsoft.com/office/powerpoint/2010/main" val="1700782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5740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3200" y="1314450"/>
            <a:ext cx="42672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73600" y="1314450"/>
            <a:ext cx="42672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579472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6086"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6"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81607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9356973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499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2" y="272654"/>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4704"/>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61622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817"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64378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628651"/>
            <a:ext cx="7924800" cy="52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88900" tIns="44450" rIns="88900"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203200" y="1314450"/>
            <a:ext cx="8737600" cy="4514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88900" tIns="44450" rIns="88900" bIns="44450"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Line 4"/>
          <p:cNvSpPr>
            <a:spLocks noChangeShapeType="1"/>
          </p:cNvSpPr>
          <p:nvPr/>
        </p:nvSpPr>
        <p:spPr bwMode="auto">
          <a:xfrm>
            <a:off x="228600" y="5886450"/>
            <a:ext cx="8686800" cy="0"/>
          </a:xfrm>
          <a:prstGeom prst="line">
            <a:avLst/>
          </a:prstGeom>
          <a:noFill/>
          <a:ln w="38100" cmpd="dbl">
            <a:solidFill>
              <a:srgbClr val="BC14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endParaRPr lang="en-CA"/>
          </a:p>
        </p:txBody>
      </p:sp>
      <p:sp>
        <p:nvSpPr>
          <p:cNvPr id="1031" name="Line 36"/>
          <p:cNvSpPr>
            <a:spLocks noChangeShapeType="1"/>
          </p:cNvSpPr>
          <p:nvPr/>
        </p:nvSpPr>
        <p:spPr bwMode="auto">
          <a:xfrm>
            <a:off x="241300" y="476672"/>
            <a:ext cx="8686800" cy="0"/>
          </a:xfrm>
          <a:prstGeom prst="line">
            <a:avLst/>
          </a:prstGeom>
          <a:noFill/>
          <a:ln w="38100" cmpd="dbl">
            <a:solidFill>
              <a:srgbClr val="BC14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endParaRPr lang="en-CA"/>
          </a:p>
        </p:txBody>
      </p:sp>
      <p:sp>
        <p:nvSpPr>
          <p:cNvPr id="2" name="Rectangle 37"/>
          <p:cNvSpPr>
            <a:spLocks noChangeArrowheads="1"/>
          </p:cNvSpPr>
          <p:nvPr/>
        </p:nvSpPr>
        <p:spPr bwMode="auto">
          <a:xfrm>
            <a:off x="3583519" y="158355"/>
            <a:ext cx="5482167"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spcBef>
                <a:spcPct val="50000"/>
              </a:spcBef>
            </a:pPr>
            <a:r>
              <a:rPr lang="en-US" altLang="en-US" b="0" dirty="0" smtClean="0">
                <a:solidFill>
                  <a:srgbClr val="000066"/>
                </a:solidFill>
              </a:rPr>
              <a:t>Introduction to </a:t>
            </a:r>
            <a:r>
              <a:rPr lang="en-US" altLang="en-US" b="0" dirty="0">
                <a:solidFill>
                  <a:srgbClr val="000066"/>
                </a:solidFill>
              </a:rPr>
              <a:t>BIM</a:t>
            </a:r>
          </a:p>
        </p:txBody>
      </p:sp>
      <p:pic>
        <p:nvPicPr>
          <p:cNvPr id="35" name="Picture 33"/>
          <p:cNvPicPr>
            <a:picLocks noChangeAspect="1"/>
          </p:cNvPicPr>
          <p:nvPr userDrawn="1"/>
        </p:nvPicPr>
        <p:blipFill>
          <a:blip r:embed="rId13">
            <a:extLst>
              <a:ext uri="{28A0092B-C50C-407E-A947-70E740481C1C}">
                <a14:useLocalDpi xmlns:a14="http://schemas.microsoft.com/office/drawing/2010/main" val="0"/>
              </a:ext>
            </a:extLst>
          </a:blip>
          <a:srcRect t="17352" b="20683"/>
          <a:stretch>
            <a:fillRect/>
          </a:stretch>
        </p:blipFill>
        <p:spPr bwMode="auto">
          <a:xfrm>
            <a:off x="323528" y="6021288"/>
            <a:ext cx="1800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6"/>
          <p:cNvGrpSpPr>
            <a:grpSpLocks/>
          </p:cNvGrpSpPr>
          <p:nvPr userDrawn="1"/>
        </p:nvGrpSpPr>
        <p:grpSpPr bwMode="auto">
          <a:xfrm>
            <a:off x="6934200" y="5949280"/>
            <a:ext cx="1968152" cy="860797"/>
            <a:chOff x="6934200" y="6019800"/>
            <a:chExt cx="1968152" cy="860797"/>
          </a:xfrm>
        </p:grpSpPr>
        <p:grpSp>
          <p:nvGrpSpPr>
            <p:cNvPr id="37" name="Group 26"/>
            <p:cNvGrpSpPr>
              <a:grpSpLocks/>
            </p:cNvGrpSpPr>
            <p:nvPr/>
          </p:nvGrpSpPr>
          <p:grpSpPr bwMode="auto">
            <a:xfrm>
              <a:off x="6934200" y="6019800"/>
              <a:ext cx="1912938" cy="668338"/>
              <a:chOff x="5159" y="3606"/>
              <a:chExt cx="1205" cy="470"/>
            </a:xfrm>
          </p:grpSpPr>
          <p:sp>
            <p:nvSpPr>
              <p:cNvPr id="40" name="Freeform 27"/>
              <p:cNvSpPr>
                <a:spLocks/>
              </p:cNvSpPr>
              <p:nvPr/>
            </p:nvSpPr>
            <p:spPr bwMode="auto">
              <a:xfrm>
                <a:off x="5758" y="3607"/>
                <a:ext cx="301" cy="209"/>
              </a:xfrm>
              <a:custGeom>
                <a:avLst/>
                <a:gdLst>
                  <a:gd name="T0" fmla="*/ 0 w 301"/>
                  <a:gd name="T1" fmla="*/ 208 h 209"/>
                  <a:gd name="T2" fmla="*/ 0 w 301"/>
                  <a:gd name="T3" fmla="*/ 208 h 209"/>
                  <a:gd name="T4" fmla="*/ 22 w 301"/>
                  <a:gd name="T5" fmla="*/ 206 h 209"/>
                  <a:gd name="T6" fmla="*/ 46 w 301"/>
                  <a:gd name="T7" fmla="*/ 202 h 209"/>
                  <a:gd name="T8" fmla="*/ 71 w 301"/>
                  <a:gd name="T9" fmla="*/ 195 h 209"/>
                  <a:gd name="T10" fmla="*/ 96 w 301"/>
                  <a:gd name="T11" fmla="*/ 186 h 209"/>
                  <a:gd name="T12" fmla="*/ 120 w 301"/>
                  <a:gd name="T13" fmla="*/ 176 h 209"/>
                  <a:gd name="T14" fmla="*/ 145 w 301"/>
                  <a:gd name="T15" fmla="*/ 163 h 209"/>
                  <a:gd name="T16" fmla="*/ 169 w 301"/>
                  <a:gd name="T17" fmla="*/ 149 h 209"/>
                  <a:gd name="T18" fmla="*/ 192 w 301"/>
                  <a:gd name="T19" fmla="*/ 134 h 209"/>
                  <a:gd name="T20" fmla="*/ 213 w 301"/>
                  <a:gd name="T21" fmla="*/ 118 h 209"/>
                  <a:gd name="T22" fmla="*/ 234 w 301"/>
                  <a:gd name="T23" fmla="*/ 101 h 209"/>
                  <a:gd name="T24" fmla="*/ 252 w 301"/>
                  <a:gd name="T25" fmla="*/ 84 h 209"/>
                  <a:gd name="T26" fmla="*/ 267 w 301"/>
                  <a:gd name="T27" fmla="*/ 66 h 209"/>
                  <a:gd name="T28" fmla="*/ 281 w 301"/>
                  <a:gd name="T29" fmla="*/ 49 h 209"/>
                  <a:gd name="T30" fmla="*/ 290 w 301"/>
                  <a:gd name="T31" fmla="*/ 32 h 209"/>
                  <a:gd name="T32" fmla="*/ 297 w 301"/>
                  <a:gd name="T33" fmla="*/ 15 h 209"/>
                  <a:gd name="T34" fmla="*/ 300 w 301"/>
                  <a:gd name="T35" fmla="*/ 0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 h="209">
                    <a:moveTo>
                      <a:pt x="0" y="208"/>
                    </a:moveTo>
                    <a:lnTo>
                      <a:pt x="0" y="208"/>
                    </a:lnTo>
                    <a:lnTo>
                      <a:pt x="22" y="206"/>
                    </a:lnTo>
                    <a:lnTo>
                      <a:pt x="46" y="202"/>
                    </a:lnTo>
                    <a:lnTo>
                      <a:pt x="71" y="195"/>
                    </a:lnTo>
                    <a:lnTo>
                      <a:pt x="96" y="186"/>
                    </a:lnTo>
                    <a:lnTo>
                      <a:pt x="120" y="176"/>
                    </a:lnTo>
                    <a:lnTo>
                      <a:pt x="145" y="163"/>
                    </a:lnTo>
                    <a:lnTo>
                      <a:pt x="169" y="149"/>
                    </a:lnTo>
                    <a:lnTo>
                      <a:pt x="192" y="134"/>
                    </a:lnTo>
                    <a:lnTo>
                      <a:pt x="213" y="118"/>
                    </a:lnTo>
                    <a:lnTo>
                      <a:pt x="234" y="101"/>
                    </a:lnTo>
                    <a:lnTo>
                      <a:pt x="252" y="84"/>
                    </a:lnTo>
                    <a:lnTo>
                      <a:pt x="267" y="66"/>
                    </a:lnTo>
                    <a:lnTo>
                      <a:pt x="281" y="49"/>
                    </a:lnTo>
                    <a:lnTo>
                      <a:pt x="290" y="32"/>
                    </a:lnTo>
                    <a:lnTo>
                      <a:pt x="297" y="15"/>
                    </a:lnTo>
                    <a:lnTo>
                      <a:pt x="30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1" name="Freeform 28"/>
              <p:cNvSpPr>
                <a:spLocks/>
              </p:cNvSpPr>
              <p:nvPr/>
            </p:nvSpPr>
            <p:spPr bwMode="auto">
              <a:xfrm>
                <a:off x="5458" y="3607"/>
                <a:ext cx="302" cy="209"/>
              </a:xfrm>
              <a:custGeom>
                <a:avLst/>
                <a:gdLst>
                  <a:gd name="T0" fmla="*/ 301 w 302"/>
                  <a:gd name="T1" fmla="*/ 208 h 209"/>
                  <a:gd name="T2" fmla="*/ 301 w 302"/>
                  <a:gd name="T3" fmla="*/ 208 h 209"/>
                  <a:gd name="T4" fmla="*/ 278 w 302"/>
                  <a:gd name="T5" fmla="*/ 207 h 209"/>
                  <a:gd name="T6" fmla="*/ 255 w 302"/>
                  <a:gd name="T7" fmla="*/ 202 h 209"/>
                  <a:gd name="T8" fmla="*/ 230 w 302"/>
                  <a:gd name="T9" fmla="*/ 196 h 209"/>
                  <a:gd name="T10" fmla="*/ 205 w 302"/>
                  <a:gd name="T11" fmla="*/ 187 h 209"/>
                  <a:gd name="T12" fmla="*/ 180 w 302"/>
                  <a:gd name="T13" fmla="*/ 176 h 209"/>
                  <a:gd name="T14" fmla="*/ 156 w 302"/>
                  <a:gd name="T15" fmla="*/ 163 h 209"/>
                  <a:gd name="T16" fmla="*/ 132 w 302"/>
                  <a:gd name="T17" fmla="*/ 150 h 209"/>
                  <a:gd name="T18" fmla="*/ 109 w 302"/>
                  <a:gd name="T19" fmla="*/ 134 h 209"/>
                  <a:gd name="T20" fmla="*/ 87 w 302"/>
                  <a:gd name="T21" fmla="*/ 119 h 209"/>
                  <a:gd name="T22" fmla="*/ 67 w 302"/>
                  <a:gd name="T23" fmla="*/ 102 h 209"/>
                  <a:gd name="T24" fmla="*/ 48 w 302"/>
                  <a:gd name="T25" fmla="*/ 84 h 209"/>
                  <a:gd name="T26" fmla="*/ 33 w 302"/>
                  <a:gd name="T27" fmla="*/ 67 h 209"/>
                  <a:gd name="T28" fmla="*/ 20 w 302"/>
                  <a:gd name="T29" fmla="*/ 50 h 209"/>
                  <a:gd name="T30" fmla="*/ 9 w 302"/>
                  <a:gd name="T31" fmla="*/ 33 h 209"/>
                  <a:gd name="T32" fmla="*/ 3 w 302"/>
                  <a:gd name="T33" fmla="*/ 16 h 209"/>
                  <a:gd name="T34" fmla="*/ 0 w 302"/>
                  <a:gd name="T35" fmla="*/ 0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2" h="209">
                    <a:moveTo>
                      <a:pt x="301" y="208"/>
                    </a:moveTo>
                    <a:lnTo>
                      <a:pt x="301" y="208"/>
                    </a:lnTo>
                    <a:lnTo>
                      <a:pt x="278" y="207"/>
                    </a:lnTo>
                    <a:lnTo>
                      <a:pt x="255" y="202"/>
                    </a:lnTo>
                    <a:lnTo>
                      <a:pt x="230" y="196"/>
                    </a:lnTo>
                    <a:lnTo>
                      <a:pt x="205" y="187"/>
                    </a:lnTo>
                    <a:lnTo>
                      <a:pt x="180" y="176"/>
                    </a:lnTo>
                    <a:lnTo>
                      <a:pt x="156" y="163"/>
                    </a:lnTo>
                    <a:lnTo>
                      <a:pt x="132" y="150"/>
                    </a:lnTo>
                    <a:lnTo>
                      <a:pt x="109" y="134"/>
                    </a:lnTo>
                    <a:lnTo>
                      <a:pt x="87" y="119"/>
                    </a:lnTo>
                    <a:lnTo>
                      <a:pt x="67" y="102"/>
                    </a:lnTo>
                    <a:lnTo>
                      <a:pt x="48" y="84"/>
                    </a:lnTo>
                    <a:lnTo>
                      <a:pt x="33" y="67"/>
                    </a:lnTo>
                    <a:lnTo>
                      <a:pt x="20" y="50"/>
                    </a:lnTo>
                    <a:lnTo>
                      <a:pt x="9" y="33"/>
                    </a:lnTo>
                    <a:lnTo>
                      <a:pt x="3"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2" name="Freeform 29"/>
              <p:cNvSpPr>
                <a:spLocks/>
              </p:cNvSpPr>
              <p:nvPr/>
            </p:nvSpPr>
            <p:spPr bwMode="auto">
              <a:xfrm>
                <a:off x="6057" y="3607"/>
                <a:ext cx="306" cy="210"/>
              </a:xfrm>
              <a:custGeom>
                <a:avLst/>
                <a:gdLst>
                  <a:gd name="T0" fmla="*/ 305 w 306"/>
                  <a:gd name="T1" fmla="*/ 209 h 210"/>
                  <a:gd name="T2" fmla="*/ 305 w 306"/>
                  <a:gd name="T3" fmla="*/ 209 h 210"/>
                  <a:gd name="T4" fmla="*/ 282 w 306"/>
                  <a:gd name="T5" fmla="*/ 207 h 210"/>
                  <a:gd name="T6" fmla="*/ 259 w 306"/>
                  <a:gd name="T7" fmla="*/ 203 h 210"/>
                  <a:gd name="T8" fmla="*/ 234 w 306"/>
                  <a:gd name="T9" fmla="*/ 196 h 210"/>
                  <a:gd name="T10" fmla="*/ 208 w 306"/>
                  <a:gd name="T11" fmla="*/ 187 h 210"/>
                  <a:gd name="T12" fmla="*/ 183 w 306"/>
                  <a:gd name="T13" fmla="*/ 177 h 210"/>
                  <a:gd name="T14" fmla="*/ 158 w 306"/>
                  <a:gd name="T15" fmla="*/ 164 h 210"/>
                  <a:gd name="T16" fmla="*/ 134 w 306"/>
                  <a:gd name="T17" fmla="*/ 150 h 210"/>
                  <a:gd name="T18" fmla="*/ 110 w 306"/>
                  <a:gd name="T19" fmla="*/ 135 h 210"/>
                  <a:gd name="T20" fmla="*/ 88 w 306"/>
                  <a:gd name="T21" fmla="*/ 119 h 210"/>
                  <a:gd name="T22" fmla="*/ 66 w 306"/>
                  <a:gd name="T23" fmla="*/ 102 h 210"/>
                  <a:gd name="T24" fmla="*/ 48 w 306"/>
                  <a:gd name="T25" fmla="*/ 85 h 210"/>
                  <a:gd name="T26" fmla="*/ 33 w 306"/>
                  <a:gd name="T27" fmla="*/ 67 h 210"/>
                  <a:gd name="T28" fmla="*/ 19 w 306"/>
                  <a:gd name="T29" fmla="*/ 50 h 210"/>
                  <a:gd name="T30" fmla="*/ 9 w 306"/>
                  <a:gd name="T31" fmla="*/ 33 h 210"/>
                  <a:gd name="T32" fmla="*/ 2 w 306"/>
                  <a:gd name="T33" fmla="*/ 16 h 210"/>
                  <a:gd name="T34" fmla="*/ 0 w 306"/>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6" h="210">
                    <a:moveTo>
                      <a:pt x="305" y="209"/>
                    </a:moveTo>
                    <a:lnTo>
                      <a:pt x="305" y="209"/>
                    </a:lnTo>
                    <a:lnTo>
                      <a:pt x="282" y="207"/>
                    </a:lnTo>
                    <a:lnTo>
                      <a:pt x="259" y="203"/>
                    </a:lnTo>
                    <a:lnTo>
                      <a:pt x="234" y="196"/>
                    </a:lnTo>
                    <a:lnTo>
                      <a:pt x="208" y="187"/>
                    </a:lnTo>
                    <a:lnTo>
                      <a:pt x="183" y="177"/>
                    </a:lnTo>
                    <a:lnTo>
                      <a:pt x="158" y="164"/>
                    </a:lnTo>
                    <a:lnTo>
                      <a:pt x="134" y="150"/>
                    </a:lnTo>
                    <a:lnTo>
                      <a:pt x="110" y="135"/>
                    </a:lnTo>
                    <a:lnTo>
                      <a:pt x="88" y="119"/>
                    </a:lnTo>
                    <a:lnTo>
                      <a:pt x="66" y="102"/>
                    </a:lnTo>
                    <a:lnTo>
                      <a:pt x="48" y="85"/>
                    </a:lnTo>
                    <a:lnTo>
                      <a:pt x="33" y="67"/>
                    </a:lnTo>
                    <a:lnTo>
                      <a:pt x="19" y="50"/>
                    </a:lnTo>
                    <a:lnTo>
                      <a:pt x="9" y="33"/>
                    </a:lnTo>
                    <a:lnTo>
                      <a:pt x="2"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3" name="Freeform 30"/>
              <p:cNvSpPr>
                <a:spLocks/>
              </p:cNvSpPr>
              <p:nvPr/>
            </p:nvSpPr>
            <p:spPr bwMode="auto">
              <a:xfrm>
                <a:off x="5159" y="3849"/>
                <a:ext cx="1196" cy="20"/>
              </a:xfrm>
              <a:custGeom>
                <a:avLst/>
                <a:gdLst>
                  <a:gd name="T0" fmla="*/ 1195 w 1196"/>
                  <a:gd name="T1" fmla="*/ 6 h 22"/>
                  <a:gd name="T2" fmla="*/ 1195 w 1196"/>
                  <a:gd name="T3" fmla="*/ 0 h 22"/>
                  <a:gd name="T4" fmla="*/ 0 w 1196"/>
                  <a:gd name="T5" fmla="*/ 0 h 22"/>
                  <a:gd name="T6" fmla="*/ 0 w 1196"/>
                  <a:gd name="T7" fmla="*/ 13 h 22"/>
                  <a:gd name="T8" fmla="*/ 1195 w 1196"/>
                  <a:gd name="T9" fmla="*/ 13 h 22"/>
                  <a:gd name="T10" fmla="*/ 1195 w 1196"/>
                  <a:gd name="T11" fmla="*/ 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6" h="22">
                    <a:moveTo>
                      <a:pt x="1195" y="11"/>
                    </a:moveTo>
                    <a:lnTo>
                      <a:pt x="1195" y="0"/>
                    </a:lnTo>
                    <a:lnTo>
                      <a:pt x="0" y="0"/>
                    </a:lnTo>
                    <a:lnTo>
                      <a:pt x="0" y="21"/>
                    </a:lnTo>
                    <a:lnTo>
                      <a:pt x="1195" y="21"/>
                    </a:lnTo>
                    <a:lnTo>
                      <a:pt x="1195" y="1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a:p>
            </p:txBody>
          </p:sp>
          <p:sp>
            <p:nvSpPr>
              <p:cNvPr id="44" name="Freeform 31"/>
              <p:cNvSpPr>
                <a:spLocks/>
              </p:cNvSpPr>
              <p:nvPr/>
            </p:nvSpPr>
            <p:spPr bwMode="auto">
              <a:xfrm>
                <a:off x="5450" y="3607"/>
                <a:ext cx="10" cy="441"/>
              </a:xfrm>
              <a:custGeom>
                <a:avLst/>
                <a:gdLst>
                  <a:gd name="T0" fmla="*/ 5 w 10"/>
                  <a:gd name="T1" fmla="*/ 440 h 441"/>
                  <a:gd name="T2" fmla="*/ 9 w 10"/>
                  <a:gd name="T3" fmla="*/ 440 h 441"/>
                  <a:gd name="T4" fmla="*/ 9 w 10"/>
                  <a:gd name="T5" fmla="*/ 0 h 441"/>
                  <a:gd name="T6" fmla="*/ 0 w 10"/>
                  <a:gd name="T7" fmla="*/ 0 h 441"/>
                  <a:gd name="T8" fmla="*/ 0 w 10"/>
                  <a:gd name="T9" fmla="*/ 440 h 441"/>
                  <a:gd name="T10" fmla="*/ 5 w 10"/>
                  <a:gd name="T11" fmla="*/ 440 h 4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41">
                    <a:moveTo>
                      <a:pt x="5" y="440"/>
                    </a:moveTo>
                    <a:lnTo>
                      <a:pt x="9" y="440"/>
                    </a:lnTo>
                    <a:lnTo>
                      <a:pt x="9" y="0"/>
                    </a:lnTo>
                    <a:lnTo>
                      <a:pt x="0" y="0"/>
                    </a:lnTo>
                    <a:lnTo>
                      <a:pt x="0" y="440"/>
                    </a:lnTo>
                    <a:lnTo>
                      <a:pt x="5" y="44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a:p>
            </p:txBody>
          </p:sp>
          <p:sp>
            <p:nvSpPr>
              <p:cNvPr id="45" name="Freeform 32"/>
              <p:cNvSpPr>
                <a:spLocks/>
              </p:cNvSpPr>
              <p:nvPr/>
            </p:nvSpPr>
            <p:spPr bwMode="auto">
              <a:xfrm>
                <a:off x="6049" y="3606"/>
                <a:ext cx="10" cy="451"/>
              </a:xfrm>
              <a:custGeom>
                <a:avLst/>
                <a:gdLst>
                  <a:gd name="T0" fmla="*/ 5 w 10"/>
                  <a:gd name="T1" fmla="*/ 450 h 451"/>
                  <a:gd name="T2" fmla="*/ 9 w 10"/>
                  <a:gd name="T3" fmla="*/ 450 h 451"/>
                  <a:gd name="T4" fmla="*/ 9 w 10"/>
                  <a:gd name="T5" fmla="*/ 0 h 451"/>
                  <a:gd name="T6" fmla="*/ 0 w 10"/>
                  <a:gd name="T7" fmla="*/ 0 h 451"/>
                  <a:gd name="T8" fmla="*/ 0 w 10"/>
                  <a:gd name="T9" fmla="*/ 450 h 451"/>
                  <a:gd name="T10" fmla="*/ 5 w 10"/>
                  <a:gd name="T11" fmla="*/ 450 h 4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1">
                    <a:moveTo>
                      <a:pt x="5" y="450"/>
                    </a:moveTo>
                    <a:lnTo>
                      <a:pt x="9" y="450"/>
                    </a:lnTo>
                    <a:lnTo>
                      <a:pt x="9" y="0"/>
                    </a:lnTo>
                    <a:lnTo>
                      <a:pt x="0" y="0"/>
                    </a:lnTo>
                    <a:lnTo>
                      <a:pt x="0" y="450"/>
                    </a:lnTo>
                    <a:lnTo>
                      <a:pt x="5" y="45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a:p>
            </p:txBody>
          </p:sp>
          <p:sp>
            <p:nvSpPr>
              <p:cNvPr id="46" name="Freeform 33"/>
              <p:cNvSpPr>
                <a:spLocks/>
              </p:cNvSpPr>
              <p:nvPr/>
            </p:nvSpPr>
            <p:spPr bwMode="auto">
              <a:xfrm>
                <a:off x="5159" y="3869"/>
                <a:ext cx="1205" cy="207"/>
              </a:xfrm>
              <a:custGeom>
                <a:avLst/>
                <a:gdLst>
                  <a:gd name="T0" fmla="*/ 0 w 1205"/>
                  <a:gd name="T1" fmla="*/ 0 h 206"/>
                  <a:gd name="T2" fmla="*/ 25 w 1205"/>
                  <a:gd name="T3" fmla="*/ 8 h 206"/>
                  <a:gd name="T4" fmla="*/ 46 w 1205"/>
                  <a:gd name="T5" fmla="*/ 22 h 206"/>
                  <a:gd name="T6" fmla="*/ 64 w 1205"/>
                  <a:gd name="T7" fmla="*/ 39 h 206"/>
                  <a:gd name="T8" fmla="*/ 80 w 1205"/>
                  <a:gd name="T9" fmla="*/ 59 h 206"/>
                  <a:gd name="T10" fmla="*/ 95 w 1205"/>
                  <a:gd name="T11" fmla="*/ 80 h 206"/>
                  <a:gd name="T12" fmla="*/ 108 w 1205"/>
                  <a:gd name="T13" fmla="*/ 102 h 206"/>
                  <a:gd name="T14" fmla="*/ 122 w 1205"/>
                  <a:gd name="T15" fmla="*/ 127 h 206"/>
                  <a:gd name="T16" fmla="*/ 136 w 1205"/>
                  <a:gd name="T17" fmla="*/ 145 h 206"/>
                  <a:gd name="T18" fmla="*/ 207 w 1205"/>
                  <a:gd name="T19" fmla="*/ 161 h 206"/>
                  <a:gd name="T20" fmla="*/ 223 w 1205"/>
                  <a:gd name="T21" fmla="*/ 169 h 206"/>
                  <a:gd name="T22" fmla="*/ 240 w 1205"/>
                  <a:gd name="T23" fmla="*/ 176 h 206"/>
                  <a:gd name="T24" fmla="*/ 257 w 1205"/>
                  <a:gd name="T25" fmla="*/ 182 h 206"/>
                  <a:gd name="T26" fmla="*/ 276 w 1205"/>
                  <a:gd name="T27" fmla="*/ 185 h 206"/>
                  <a:gd name="T28" fmla="*/ 295 w 1205"/>
                  <a:gd name="T29" fmla="*/ 188 h 206"/>
                  <a:gd name="T30" fmla="*/ 314 w 1205"/>
                  <a:gd name="T31" fmla="*/ 189 h 206"/>
                  <a:gd name="T32" fmla="*/ 332 w 1205"/>
                  <a:gd name="T33" fmla="*/ 191 h 206"/>
                  <a:gd name="T34" fmla="*/ 360 w 1205"/>
                  <a:gd name="T35" fmla="*/ 207 h 206"/>
                  <a:gd name="T36" fmla="*/ 367 w 1205"/>
                  <a:gd name="T37" fmla="*/ 207 h 206"/>
                  <a:gd name="T38" fmla="*/ 378 w 1205"/>
                  <a:gd name="T39" fmla="*/ 208 h 206"/>
                  <a:gd name="T40" fmla="*/ 394 w 1205"/>
                  <a:gd name="T41" fmla="*/ 210 h 206"/>
                  <a:gd name="T42" fmla="*/ 411 w 1205"/>
                  <a:gd name="T43" fmla="*/ 210 h 206"/>
                  <a:gd name="T44" fmla="*/ 428 w 1205"/>
                  <a:gd name="T45" fmla="*/ 210 h 206"/>
                  <a:gd name="T46" fmla="*/ 443 w 1205"/>
                  <a:gd name="T47" fmla="*/ 208 h 206"/>
                  <a:gd name="T48" fmla="*/ 452 w 1205"/>
                  <a:gd name="T49" fmla="*/ 205 h 206"/>
                  <a:gd name="T50" fmla="*/ 457 w 1205"/>
                  <a:gd name="T51" fmla="*/ 199 h 206"/>
                  <a:gd name="T52" fmla="*/ 542 w 1205"/>
                  <a:gd name="T53" fmla="*/ 196 h 206"/>
                  <a:gd name="T54" fmla="*/ 552 w 1205"/>
                  <a:gd name="T55" fmla="*/ 200 h 206"/>
                  <a:gd name="T56" fmla="*/ 563 w 1205"/>
                  <a:gd name="T57" fmla="*/ 202 h 206"/>
                  <a:gd name="T58" fmla="*/ 573 w 1205"/>
                  <a:gd name="T59" fmla="*/ 203 h 206"/>
                  <a:gd name="T60" fmla="*/ 584 w 1205"/>
                  <a:gd name="T61" fmla="*/ 203 h 206"/>
                  <a:gd name="T62" fmla="*/ 595 w 1205"/>
                  <a:gd name="T63" fmla="*/ 203 h 206"/>
                  <a:gd name="T64" fmla="*/ 605 w 1205"/>
                  <a:gd name="T65" fmla="*/ 203 h 206"/>
                  <a:gd name="T66" fmla="*/ 616 w 1205"/>
                  <a:gd name="T67" fmla="*/ 203 h 206"/>
                  <a:gd name="T68" fmla="*/ 627 w 1205"/>
                  <a:gd name="T69" fmla="*/ 199 h 206"/>
                  <a:gd name="T70" fmla="*/ 646 w 1205"/>
                  <a:gd name="T71" fmla="*/ 194 h 206"/>
                  <a:gd name="T72" fmla="*/ 673 w 1205"/>
                  <a:gd name="T73" fmla="*/ 192 h 206"/>
                  <a:gd name="T74" fmla="*/ 704 w 1205"/>
                  <a:gd name="T75" fmla="*/ 192 h 206"/>
                  <a:gd name="T76" fmla="*/ 738 w 1205"/>
                  <a:gd name="T77" fmla="*/ 193 h 206"/>
                  <a:gd name="T78" fmla="*/ 771 w 1205"/>
                  <a:gd name="T79" fmla="*/ 195 h 206"/>
                  <a:gd name="T80" fmla="*/ 800 w 1205"/>
                  <a:gd name="T81" fmla="*/ 197 h 206"/>
                  <a:gd name="T82" fmla="*/ 821 w 1205"/>
                  <a:gd name="T83" fmla="*/ 199 h 206"/>
                  <a:gd name="T84" fmla="*/ 934 w 1205"/>
                  <a:gd name="T85" fmla="*/ 194 h 206"/>
                  <a:gd name="T86" fmla="*/ 949 w 1205"/>
                  <a:gd name="T87" fmla="*/ 191 h 206"/>
                  <a:gd name="T88" fmla="*/ 962 w 1205"/>
                  <a:gd name="T89" fmla="*/ 183 h 206"/>
                  <a:gd name="T90" fmla="*/ 974 w 1205"/>
                  <a:gd name="T91" fmla="*/ 172 h 206"/>
                  <a:gd name="T92" fmla="*/ 987 w 1205"/>
                  <a:gd name="T93" fmla="*/ 158 h 206"/>
                  <a:gd name="T94" fmla="*/ 998 w 1205"/>
                  <a:gd name="T95" fmla="*/ 145 h 206"/>
                  <a:gd name="T96" fmla="*/ 1010 w 1205"/>
                  <a:gd name="T97" fmla="*/ 132 h 206"/>
                  <a:gd name="T98" fmla="*/ 1024 w 1205"/>
                  <a:gd name="T99" fmla="*/ 123 h 206"/>
                  <a:gd name="T100" fmla="*/ 1039 w 1205"/>
                  <a:gd name="T101" fmla="*/ 117 h 206"/>
                  <a:gd name="T102" fmla="*/ 1058 w 1205"/>
                  <a:gd name="T103" fmla="*/ 116 h 206"/>
                  <a:gd name="T104" fmla="*/ 1085 w 1205"/>
                  <a:gd name="T105" fmla="*/ 114 h 206"/>
                  <a:gd name="T106" fmla="*/ 1107 w 1205"/>
                  <a:gd name="T107" fmla="*/ 108 h 206"/>
                  <a:gd name="T108" fmla="*/ 1116 w 1205"/>
                  <a:gd name="T109" fmla="*/ 89 h 206"/>
                  <a:gd name="T110" fmla="*/ 1125 w 1205"/>
                  <a:gd name="T111" fmla="*/ 80 h 206"/>
                  <a:gd name="T112" fmla="*/ 1141 w 1205"/>
                  <a:gd name="T113" fmla="*/ 60 h 206"/>
                  <a:gd name="T114" fmla="*/ 1158 w 1205"/>
                  <a:gd name="T115" fmla="*/ 40 h 206"/>
                  <a:gd name="T116" fmla="*/ 1166 w 1205"/>
                  <a:gd name="T117" fmla="*/ 28 h 206"/>
                  <a:gd name="T118" fmla="*/ 1171 w 1205"/>
                  <a:gd name="T119" fmla="*/ 22 h 206"/>
                  <a:gd name="T120" fmla="*/ 1184 w 1205"/>
                  <a:gd name="T121" fmla="*/ 13 h 206"/>
                  <a:gd name="T122" fmla="*/ 1196 w 1205"/>
                  <a:gd name="T123" fmla="*/ 4 h 206"/>
                  <a:gd name="T124" fmla="*/ 1204 w 1205"/>
                  <a:gd name="T125" fmla="*/ 1 h 2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05" h="206">
                    <a:moveTo>
                      <a:pt x="0" y="0"/>
                    </a:moveTo>
                    <a:lnTo>
                      <a:pt x="0" y="0"/>
                    </a:lnTo>
                    <a:lnTo>
                      <a:pt x="14" y="3"/>
                    </a:lnTo>
                    <a:lnTo>
                      <a:pt x="25" y="8"/>
                    </a:lnTo>
                    <a:lnTo>
                      <a:pt x="36" y="14"/>
                    </a:lnTo>
                    <a:lnTo>
                      <a:pt x="46" y="22"/>
                    </a:lnTo>
                    <a:lnTo>
                      <a:pt x="55" y="30"/>
                    </a:lnTo>
                    <a:lnTo>
                      <a:pt x="64" y="39"/>
                    </a:lnTo>
                    <a:lnTo>
                      <a:pt x="72" y="49"/>
                    </a:lnTo>
                    <a:lnTo>
                      <a:pt x="80" y="59"/>
                    </a:lnTo>
                    <a:lnTo>
                      <a:pt x="87" y="70"/>
                    </a:lnTo>
                    <a:lnTo>
                      <a:pt x="95" y="80"/>
                    </a:lnTo>
                    <a:lnTo>
                      <a:pt x="101" y="91"/>
                    </a:lnTo>
                    <a:lnTo>
                      <a:pt x="108" y="102"/>
                    </a:lnTo>
                    <a:lnTo>
                      <a:pt x="115" y="112"/>
                    </a:lnTo>
                    <a:lnTo>
                      <a:pt x="122" y="122"/>
                    </a:lnTo>
                    <a:lnTo>
                      <a:pt x="128" y="131"/>
                    </a:lnTo>
                    <a:lnTo>
                      <a:pt x="136" y="140"/>
                    </a:lnTo>
                    <a:lnTo>
                      <a:pt x="199" y="151"/>
                    </a:lnTo>
                    <a:lnTo>
                      <a:pt x="207" y="156"/>
                    </a:lnTo>
                    <a:lnTo>
                      <a:pt x="215" y="160"/>
                    </a:lnTo>
                    <a:lnTo>
                      <a:pt x="223" y="164"/>
                    </a:lnTo>
                    <a:lnTo>
                      <a:pt x="231" y="168"/>
                    </a:lnTo>
                    <a:lnTo>
                      <a:pt x="240" y="171"/>
                    </a:lnTo>
                    <a:lnTo>
                      <a:pt x="249" y="174"/>
                    </a:lnTo>
                    <a:lnTo>
                      <a:pt x="257" y="177"/>
                    </a:lnTo>
                    <a:lnTo>
                      <a:pt x="267" y="179"/>
                    </a:lnTo>
                    <a:lnTo>
                      <a:pt x="276" y="180"/>
                    </a:lnTo>
                    <a:lnTo>
                      <a:pt x="285" y="182"/>
                    </a:lnTo>
                    <a:lnTo>
                      <a:pt x="295" y="183"/>
                    </a:lnTo>
                    <a:lnTo>
                      <a:pt x="304" y="184"/>
                    </a:lnTo>
                    <a:lnTo>
                      <a:pt x="314" y="184"/>
                    </a:lnTo>
                    <a:lnTo>
                      <a:pt x="323" y="185"/>
                    </a:lnTo>
                    <a:lnTo>
                      <a:pt x="332" y="186"/>
                    </a:lnTo>
                    <a:lnTo>
                      <a:pt x="341" y="186"/>
                    </a:lnTo>
                    <a:lnTo>
                      <a:pt x="360" y="202"/>
                    </a:lnTo>
                    <a:lnTo>
                      <a:pt x="362" y="202"/>
                    </a:lnTo>
                    <a:lnTo>
                      <a:pt x="367" y="202"/>
                    </a:lnTo>
                    <a:lnTo>
                      <a:pt x="372" y="203"/>
                    </a:lnTo>
                    <a:lnTo>
                      <a:pt x="378" y="203"/>
                    </a:lnTo>
                    <a:lnTo>
                      <a:pt x="386" y="204"/>
                    </a:lnTo>
                    <a:lnTo>
                      <a:pt x="394" y="205"/>
                    </a:lnTo>
                    <a:lnTo>
                      <a:pt x="403" y="205"/>
                    </a:lnTo>
                    <a:lnTo>
                      <a:pt x="411" y="205"/>
                    </a:lnTo>
                    <a:lnTo>
                      <a:pt x="420" y="205"/>
                    </a:lnTo>
                    <a:lnTo>
                      <a:pt x="428" y="205"/>
                    </a:lnTo>
                    <a:lnTo>
                      <a:pt x="435" y="204"/>
                    </a:lnTo>
                    <a:lnTo>
                      <a:pt x="443" y="203"/>
                    </a:lnTo>
                    <a:lnTo>
                      <a:pt x="449" y="202"/>
                    </a:lnTo>
                    <a:lnTo>
                      <a:pt x="452" y="200"/>
                    </a:lnTo>
                    <a:lnTo>
                      <a:pt x="456" y="197"/>
                    </a:lnTo>
                    <a:lnTo>
                      <a:pt x="457" y="194"/>
                    </a:lnTo>
                    <a:lnTo>
                      <a:pt x="539" y="189"/>
                    </a:lnTo>
                    <a:lnTo>
                      <a:pt x="542" y="191"/>
                    </a:lnTo>
                    <a:lnTo>
                      <a:pt x="548" y="193"/>
                    </a:lnTo>
                    <a:lnTo>
                      <a:pt x="552" y="195"/>
                    </a:lnTo>
                    <a:lnTo>
                      <a:pt x="557" y="196"/>
                    </a:lnTo>
                    <a:lnTo>
                      <a:pt x="563" y="197"/>
                    </a:lnTo>
                    <a:lnTo>
                      <a:pt x="568" y="198"/>
                    </a:lnTo>
                    <a:lnTo>
                      <a:pt x="573" y="198"/>
                    </a:lnTo>
                    <a:lnTo>
                      <a:pt x="578" y="198"/>
                    </a:lnTo>
                    <a:lnTo>
                      <a:pt x="584" y="198"/>
                    </a:lnTo>
                    <a:lnTo>
                      <a:pt x="590" y="198"/>
                    </a:lnTo>
                    <a:lnTo>
                      <a:pt x="595" y="198"/>
                    </a:lnTo>
                    <a:lnTo>
                      <a:pt x="601" y="198"/>
                    </a:lnTo>
                    <a:lnTo>
                      <a:pt x="605" y="198"/>
                    </a:lnTo>
                    <a:lnTo>
                      <a:pt x="611" y="198"/>
                    </a:lnTo>
                    <a:lnTo>
                      <a:pt x="616" y="198"/>
                    </a:lnTo>
                    <a:lnTo>
                      <a:pt x="621" y="198"/>
                    </a:lnTo>
                    <a:lnTo>
                      <a:pt x="627" y="194"/>
                    </a:lnTo>
                    <a:lnTo>
                      <a:pt x="635" y="191"/>
                    </a:lnTo>
                    <a:lnTo>
                      <a:pt x="646" y="189"/>
                    </a:lnTo>
                    <a:lnTo>
                      <a:pt x="658" y="187"/>
                    </a:lnTo>
                    <a:lnTo>
                      <a:pt x="673" y="187"/>
                    </a:lnTo>
                    <a:lnTo>
                      <a:pt x="689" y="187"/>
                    </a:lnTo>
                    <a:lnTo>
                      <a:pt x="704" y="187"/>
                    </a:lnTo>
                    <a:lnTo>
                      <a:pt x="721" y="187"/>
                    </a:lnTo>
                    <a:lnTo>
                      <a:pt x="738" y="188"/>
                    </a:lnTo>
                    <a:lnTo>
                      <a:pt x="755" y="189"/>
                    </a:lnTo>
                    <a:lnTo>
                      <a:pt x="771" y="190"/>
                    </a:lnTo>
                    <a:lnTo>
                      <a:pt x="787" y="191"/>
                    </a:lnTo>
                    <a:lnTo>
                      <a:pt x="800" y="192"/>
                    </a:lnTo>
                    <a:lnTo>
                      <a:pt x="812" y="193"/>
                    </a:lnTo>
                    <a:lnTo>
                      <a:pt x="821" y="194"/>
                    </a:lnTo>
                    <a:lnTo>
                      <a:pt x="829" y="194"/>
                    </a:lnTo>
                    <a:lnTo>
                      <a:pt x="934" y="189"/>
                    </a:lnTo>
                    <a:lnTo>
                      <a:pt x="941" y="188"/>
                    </a:lnTo>
                    <a:lnTo>
                      <a:pt x="949" y="186"/>
                    </a:lnTo>
                    <a:lnTo>
                      <a:pt x="955" y="182"/>
                    </a:lnTo>
                    <a:lnTo>
                      <a:pt x="962" y="178"/>
                    </a:lnTo>
                    <a:lnTo>
                      <a:pt x="968" y="172"/>
                    </a:lnTo>
                    <a:lnTo>
                      <a:pt x="974" y="167"/>
                    </a:lnTo>
                    <a:lnTo>
                      <a:pt x="980" y="160"/>
                    </a:lnTo>
                    <a:lnTo>
                      <a:pt x="987" y="153"/>
                    </a:lnTo>
                    <a:lnTo>
                      <a:pt x="992" y="147"/>
                    </a:lnTo>
                    <a:lnTo>
                      <a:pt x="998" y="140"/>
                    </a:lnTo>
                    <a:lnTo>
                      <a:pt x="1005" y="133"/>
                    </a:lnTo>
                    <a:lnTo>
                      <a:pt x="1010" y="127"/>
                    </a:lnTo>
                    <a:lnTo>
                      <a:pt x="1017" y="122"/>
                    </a:lnTo>
                    <a:lnTo>
                      <a:pt x="1024" y="118"/>
                    </a:lnTo>
                    <a:lnTo>
                      <a:pt x="1031" y="114"/>
                    </a:lnTo>
                    <a:lnTo>
                      <a:pt x="1039" y="112"/>
                    </a:lnTo>
                    <a:lnTo>
                      <a:pt x="1046" y="111"/>
                    </a:lnTo>
                    <a:lnTo>
                      <a:pt x="1058" y="111"/>
                    </a:lnTo>
                    <a:lnTo>
                      <a:pt x="1071" y="110"/>
                    </a:lnTo>
                    <a:lnTo>
                      <a:pt x="1085" y="109"/>
                    </a:lnTo>
                    <a:lnTo>
                      <a:pt x="1097" y="107"/>
                    </a:lnTo>
                    <a:lnTo>
                      <a:pt x="1107" y="103"/>
                    </a:lnTo>
                    <a:lnTo>
                      <a:pt x="1114" y="98"/>
                    </a:lnTo>
                    <a:lnTo>
                      <a:pt x="1116" y="89"/>
                    </a:lnTo>
                    <a:lnTo>
                      <a:pt x="1120" y="86"/>
                    </a:lnTo>
                    <a:lnTo>
                      <a:pt x="1125" y="80"/>
                    </a:lnTo>
                    <a:lnTo>
                      <a:pt x="1133" y="71"/>
                    </a:lnTo>
                    <a:lnTo>
                      <a:pt x="1141" y="60"/>
                    </a:lnTo>
                    <a:lnTo>
                      <a:pt x="1150" y="50"/>
                    </a:lnTo>
                    <a:lnTo>
                      <a:pt x="1158" y="40"/>
                    </a:lnTo>
                    <a:lnTo>
                      <a:pt x="1163" y="32"/>
                    </a:lnTo>
                    <a:lnTo>
                      <a:pt x="1166" y="28"/>
                    </a:lnTo>
                    <a:lnTo>
                      <a:pt x="1168" y="26"/>
                    </a:lnTo>
                    <a:lnTo>
                      <a:pt x="1171" y="22"/>
                    </a:lnTo>
                    <a:lnTo>
                      <a:pt x="1177" y="17"/>
                    </a:lnTo>
                    <a:lnTo>
                      <a:pt x="1184" y="13"/>
                    </a:lnTo>
                    <a:lnTo>
                      <a:pt x="1190" y="8"/>
                    </a:lnTo>
                    <a:lnTo>
                      <a:pt x="1196" y="4"/>
                    </a:lnTo>
                    <a:lnTo>
                      <a:pt x="1201" y="2"/>
                    </a:lnTo>
                    <a:lnTo>
                      <a:pt x="1204" y="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7" name="Line 34"/>
              <p:cNvSpPr>
                <a:spLocks noChangeShapeType="1"/>
              </p:cNvSpPr>
              <p:nvPr/>
            </p:nvSpPr>
            <p:spPr bwMode="auto">
              <a:xfrm>
                <a:off x="5755" y="3820"/>
                <a:ext cx="0"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8" name="Line 35"/>
              <p:cNvSpPr>
                <a:spLocks noChangeShapeType="1"/>
              </p:cNvSpPr>
              <p:nvPr/>
            </p:nvSpPr>
            <p:spPr bwMode="auto">
              <a:xfrm>
                <a:off x="5159" y="3821"/>
                <a:ext cx="0"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9" name="Line 36"/>
              <p:cNvSpPr>
                <a:spLocks noChangeShapeType="1"/>
              </p:cNvSpPr>
              <p:nvPr/>
            </p:nvSpPr>
            <p:spPr bwMode="auto">
              <a:xfrm>
                <a:off x="6129" y="3719"/>
                <a:ext cx="0"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0" name="Line 37"/>
              <p:cNvSpPr>
                <a:spLocks noChangeShapeType="1"/>
              </p:cNvSpPr>
              <p:nvPr/>
            </p:nvSpPr>
            <p:spPr bwMode="auto">
              <a:xfrm>
                <a:off x="5522" y="3711"/>
                <a:ext cx="0" cy="1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1" name="Line 38"/>
              <p:cNvSpPr>
                <a:spLocks noChangeShapeType="1"/>
              </p:cNvSpPr>
              <p:nvPr/>
            </p:nvSpPr>
            <p:spPr bwMode="auto">
              <a:xfrm>
                <a:off x="5833" y="3806"/>
                <a:ext cx="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3" name="Line 39"/>
              <p:cNvSpPr>
                <a:spLocks noChangeShapeType="1"/>
              </p:cNvSpPr>
              <p:nvPr/>
            </p:nvSpPr>
            <p:spPr bwMode="auto">
              <a:xfrm>
                <a:off x="5236" y="3807"/>
                <a:ext cx="0"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4" name="Line 40"/>
              <p:cNvSpPr>
                <a:spLocks noChangeShapeType="1"/>
              </p:cNvSpPr>
              <p:nvPr/>
            </p:nvSpPr>
            <p:spPr bwMode="auto">
              <a:xfrm>
                <a:off x="6206" y="3772"/>
                <a:ext cx="0"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5" name="Line 41"/>
              <p:cNvSpPr>
                <a:spLocks noChangeShapeType="1"/>
              </p:cNvSpPr>
              <p:nvPr/>
            </p:nvSpPr>
            <p:spPr bwMode="auto">
              <a:xfrm>
                <a:off x="5601" y="3769"/>
                <a:ext cx="0"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6" name="Line 42"/>
              <p:cNvSpPr>
                <a:spLocks noChangeShapeType="1"/>
              </p:cNvSpPr>
              <p:nvPr/>
            </p:nvSpPr>
            <p:spPr bwMode="auto">
              <a:xfrm>
                <a:off x="5912" y="3770"/>
                <a:ext cx="0" cy="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7" name="Line 43"/>
              <p:cNvSpPr>
                <a:spLocks noChangeShapeType="1"/>
              </p:cNvSpPr>
              <p:nvPr/>
            </p:nvSpPr>
            <p:spPr bwMode="auto">
              <a:xfrm>
                <a:off x="5314" y="3769"/>
                <a:ext cx="0"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8" name="Line 44"/>
              <p:cNvSpPr>
                <a:spLocks noChangeShapeType="1"/>
              </p:cNvSpPr>
              <p:nvPr/>
            </p:nvSpPr>
            <p:spPr bwMode="auto">
              <a:xfrm>
                <a:off x="6285" y="3806"/>
                <a:ext cx="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9" name="Line 45"/>
              <p:cNvSpPr>
                <a:spLocks noChangeShapeType="1"/>
              </p:cNvSpPr>
              <p:nvPr/>
            </p:nvSpPr>
            <p:spPr bwMode="auto">
              <a:xfrm>
                <a:off x="5679" y="3802"/>
                <a:ext cx="0"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0" name="Line 46"/>
              <p:cNvSpPr>
                <a:spLocks noChangeShapeType="1"/>
              </p:cNvSpPr>
              <p:nvPr/>
            </p:nvSpPr>
            <p:spPr bwMode="auto">
              <a:xfrm>
                <a:off x="5989" y="3715"/>
                <a:ext cx="0" cy="1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1" name="Line 47"/>
              <p:cNvSpPr>
                <a:spLocks noChangeShapeType="1"/>
              </p:cNvSpPr>
              <p:nvPr/>
            </p:nvSpPr>
            <p:spPr bwMode="auto">
              <a:xfrm>
                <a:off x="5392" y="3715"/>
                <a:ext cx="0" cy="1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2" name="Line 48"/>
              <p:cNvSpPr>
                <a:spLocks noChangeShapeType="1"/>
              </p:cNvSpPr>
              <p:nvPr/>
            </p:nvSpPr>
            <p:spPr bwMode="auto">
              <a:xfrm>
                <a:off x="6362" y="3820"/>
                <a:ext cx="0"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3" name="Freeform 49"/>
              <p:cNvSpPr>
                <a:spLocks/>
              </p:cNvSpPr>
              <p:nvPr/>
            </p:nvSpPr>
            <p:spPr bwMode="auto">
              <a:xfrm>
                <a:off x="5159" y="3608"/>
                <a:ext cx="300" cy="210"/>
              </a:xfrm>
              <a:custGeom>
                <a:avLst/>
                <a:gdLst>
                  <a:gd name="T0" fmla="*/ 0 w 300"/>
                  <a:gd name="T1" fmla="*/ 209 h 210"/>
                  <a:gd name="T2" fmla="*/ 0 w 300"/>
                  <a:gd name="T3" fmla="*/ 209 h 210"/>
                  <a:gd name="T4" fmla="*/ 22 w 300"/>
                  <a:gd name="T5" fmla="*/ 207 h 210"/>
                  <a:gd name="T6" fmla="*/ 46 w 300"/>
                  <a:gd name="T7" fmla="*/ 203 h 210"/>
                  <a:gd name="T8" fmla="*/ 71 w 300"/>
                  <a:gd name="T9" fmla="*/ 196 h 210"/>
                  <a:gd name="T10" fmla="*/ 96 w 300"/>
                  <a:gd name="T11" fmla="*/ 187 h 210"/>
                  <a:gd name="T12" fmla="*/ 121 w 300"/>
                  <a:gd name="T13" fmla="*/ 176 h 210"/>
                  <a:gd name="T14" fmla="*/ 145 w 300"/>
                  <a:gd name="T15" fmla="*/ 164 h 210"/>
                  <a:gd name="T16" fmla="*/ 170 w 300"/>
                  <a:gd name="T17" fmla="*/ 150 h 210"/>
                  <a:gd name="T18" fmla="*/ 192 w 300"/>
                  <a:gd name="T19" fmla="*/ 134 h 210"/>
                  <a:gd name="T20" fmla="*/ 215 w 300"/>
                  <a:gd name="T21" fmla="*/ 119 h 210"/>
                  <a:gd name="T22" fmla="*/ 234 w 300"/>
                  <a:gd name="T23" fmla="*/ 102 h 210"/>
                  <a:gd name="T24" fmla="*/ 252 w 300"/>
                  <a:gd name="T25" fmla="*/ 84 h 210"/>
                  <a:gd name="T26" fmla="*/ 268 w 300"/>
                  <a:gd name="T27" fmla="*/ 67 h 210"/>
                  <a:gd name="T28" fmla="*/ 280 w 300"/>
                  <a:gd name="T29" fmla="*/ 49 h 210"/>
                  <a:gd name="T30" fmla="*/ 290 w 300"/>
                  <a:gd name="T31" fmla="*/ 32 h 210"/>
                  <a:gd name="T32" fmla="*/ 297 w 300"/>
                  <a:gd name="T33" fmla="*/ 15 h 210"/>
                  <a:gd name="T34" fmla="*/ 299 w 300"/>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0" h="210">
                    <a:moveTo>
                      <a:pt x="0" y="209"/>
                    </a:moveTo>
                    <a:lnTo>
                      <a:pt x="0" y="209"/>
                    </a:lnTo>
                    <a:lnTo>
                      <a:pt x="22" y="207"/>
                    </a:lnTo>
                    <a:lnTo>
                      <a:pt x="46" y="203"/>
                    </a:lnTo>
                    <a:lnTo>
                      <a:pt x="71" y="196"/>
                    </a:lnTo>
                    <a:lnTo>
                      <a:pt x="96" y="187"/>
                    </a:lnTo>
                    <a:lnTo>
                      <a:pt x="121" y="176"/>
                    </a:lnTo>
                    <a:lnTo>
                      <a:pt x="145" y="164"/>
                    </a:lnTo>
                    <a:lnTo>
                      <a:pt x="170" y="150"/>
                    </a:lnTo>
                    <a:lnTo>
                      <a:pt x="192" y="134"/>
                    </a:lnTo>
                    <a:lnTo>
                      <a:pt x="215" y="119"/>
                    </a:lnTo>
                    <a:lnTo>
                      <a:pt x="234" y="102"/>
                    </a:lnTo>
                    <a:lnTo>
                      <a:pt x="252" y="84"/>
                    </a:lnTo>
                    <a:lnTo>
                      <a:pt x="268" y="67"/>
                    </a:lnTo>
                    <a:lnTo>
                      <a:pt x="280" y="49"/>
                    </a:lnTo>
                    <a:lnTo>
                      <a:pt x="290" y="32"/>
                    </a:lnTo>
                    <a:lnTo>
                      <a:pt x="297" y="15"/>
                    </a:lnTo>
                    <a:lnTo>
                      <a:pt x="299"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38" name="Rectangle 50"/>
            <p:cNvSpPr>
              <a:spLocks noChangeArrowheads="1"/>
            </p:cNvSpPr>
            <p:nvPr/>
          </p:nvSpPr>
          <p:spPr bwMode="auto">
            <a:xfrm>
              <a:off x="7543800" y="6324600"/>
              <a:ext cx="838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Arial" charset="0"/>
                <a:buNone/>
                <a:defRPr/>
              </a:pPr>
              <a:r>
                <a:rPr lang="en-US" altLang="en-US" sz="2000" b="1" dirty="0" smtClean="0">
                  <a:solidFill>
                    <a:srgbClr val="000000"/>
                  </a:solidFill>
                  <a:latin typeface="Arial" charset="0"/>
                </a:rPr>
                <a:t>BIM</a:t>
              </a:r>
            </a:p>
          </p:txBody>
        </p:sp>
        <p:sp>
          <p:nvSpPr>
            <p:cNvPr id="39" name="Rectangle 51"/>
            <p:cNvSpPr>
              <a:spLocks noChangeArrowheads="1"/>
            </p:cNvSpPr>
            <p:nvPr/>
          </p:nvSpPr>
          <p:spPr bwMode="auto">
            <a:xfrm>
              <a:off x="6948264" y="6667872"/>
              <a:ext cx="1954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Arial" charset="0"/>
                <a:buNone/>
                <a:defRPr/>
              </a:pPr>
              <a:r>
                <a:rPr lang="en-US" altLang="en-US" sz="800" dirty="0" smtClean="0">
                  <a:solidFill>
                    <a:srgbClr val="000000"/>
                  </a:solidFill>
                  <a:latin typeface="Arial" charset="0"/>
                </a:rPr>
                <a:t>Bridge Inspection and Maintenance</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881063" rtl="0" eaLnBrk="0" fontAlgn="base" hangingPunct="0">
        <a:lnSpc>
          <a:spcPct val="120000"/>
        </a:lnSpc>
        <a:spcBef>
          <a:spcPct val="0"/>
        </a:spcBef>
        <a:spcAft>
          <a:spcPct val="0"/>
        </a:spcAft>
        <a:defRPr sz="2400" b="1">
          <a:solidFill>
            <a:srgbClr val="000066"/>
          </a:solidFill>
          <a:latin typeface="+mj-lt"/>
          <a:ea typeface="+mj-ea"/>
          <a:cs typeface="+mj-cs"/>
        </a:defRPr>
      </a:lvl1pPr>
      <a:lvl2pPr algn="ctr" defTabSz="881063" rtl="0" eaLnBrk="0" fontAlgn="base" hangingPunct="0">
        <a:lnSpc>
          <a:spcPct val="120000"/>
        </a:lnSpc>
        <a:spcBef>
          <a:spcPct val="0"/>
        </a:spcBef>
        <a:spcAft>
          <a:spcPct val="0"/>
        </a:spcAft>
        <a:defRPr sz="2400" b="1">
          <a:solidFill>
            <a:srgbClr val="000066"/>
          </a:solidFill>
          <a:latin typeface="Arial" charset="0"/>
        </a:defRPr>
      </a:lvl2pPr>
      <a:lvl3pPr algn="ctr" defTabSz="881063" rtl="0" eaLnBrk="0" fontAlgn="base" hangingPunct="0">
        <a:lnSpc>
          <a:spcPct val="120000"/>
        </a:lnSpc>
        <a:spcBef>
          <a:spcPct val="0"/>
        </a:spcBef>
        <a:spcAft>
          <a:spcPct val="0"/>
        </a:spcAft>
        <a:defRPr sz="2400" b="1">
          <a:solidFill>
            <a:srgbClr val="000066"/>
          </a:solidFill>
          <a:latin typeface="Arial" charset="0"/>
        </a:defRPr>
      </a:lvl3pPr>
      <a:lvl4pPr algn="ctr" defTabSz="881063" rtl="0" eaLnBrk="0" fontAlgn="base" hangingPunct="0">
        <a:lnSpc>
          <a:spcPct val="120000"/>
        </a:lnSpc>
        <a:spcBef>
          <a:spcPct val="0"/>
        </a:spcBef>
        <a:spcAft>
          <a:spcPct val="0"/>
        </a:spcAft>
        <a:defRPr sz="2400" b="1">
          <a:solidFill>
            <a:srgbClr val="000066"/>
          </a:solidFill>
          <a:latin typeface="Arial" charset="0"/>
        </a:defRPr>
      </a:lvl4pPr>
      <a:lvl5pPr algn="ctr" defTabSz="881063" rtl="0" eaLnBrk="0" fontAlgn="base" hangingPunct="0">
        <a:lnSpc>
          <a:spcPct val="120000"/>
        </a:lnSpc>
        <a:spcBef>
          <a:spcPct val="0"/>
        </a:spcBef>
        <a:spcAft>
          <a:spcPct val="0"/>
        </a:spcAft>
        <a:defRPr sz="2400" b="1">
          <a:solidFill>
            <a:srgbClr val="000066"/>
          </a:solidFill>
          <a:latin typeface="Arial" charset="0"/>
        </a:defRPr>
      </a:lvl5pPr>
      <a:lvl6pPr marL="457200" algn="ctr" defTabSz="881063" rtl="0" eaLnBrk="0" fontAlgn="base" hangingPunct="0">
        <a:lnSpc>
          <a:spcPct val="120000"/>
        </a:lnSpc>
        <a:spcBef>
          <a:spcPct val="0"/>
        </a:spcBef>
        <a:spcAft>
          <a:spcPct val="0"/>
        </a:spcAft>
        <a:defRPr sz="2400" b="1">
          <a:solidFill>
            <a:srgbClr val="000066"/>
          </a:solidFill>
          <a:latin typeface="Arial" charset="0"/>
        </a:defRPr>
      </a:lvl6pPr>
      <a:lvl7pPr marL="914400" algn="ctr" defTabSz="881063" rtl="0" eaLnBrk="0" fontAlgn="base" hangingPunct="0">
        <a:lnSpc>
          <a:spcPct val="120000"/>
        </a:lnSpc>
        <a:spcBef>
          <a:spcPct val="0"/>
        </a:spcBef>
        <a:spcAft>
          <a:spcPct val="0"/>
        </a:spcAft>
        <a:defRPr sz="2400" b="1">
          <a:solidFill>
            <a:srgbClr val="000066"/>
          </a:solidFill>
          <a:latin typeface="Arial" charset="0"/>
        </a:defRPr>
      </a:lvl7pPr>
      <a:lvl8pPr marL="1371600" algn="ctr" defTabSz="881063" rtl="0" eaLnBrk="0" fontAlgn="base" hangingPunct="0">
        <a:lnSpc>
          <a:spcPct val="120000"/>
        </a:lnSpc>
        <a:spcBef>
          <a:spcPct val="0"/>
        </a:spcBef>
        <a:spcAft>
          <a:spcPct val="0"/>
        </a:spcAft>
        <a:defRPr sz="2400" b="1">
          <a:solidFill>
            <a:srgbClr val="000066"/>
          </a:solidFill>
          <a:latin typeface="Arial" charset="0"/>
        </a:defRPr>
      </a:lvl8pPr>
      <a:lvl9pPr marL="1828800" algn="ctr" defTabSz="881063" rtl="0" eaLnBrk="0" fontAlgn="base" hangingPunct="0">
        <a:lnSpc>
          <a:spcPct val="120000"/>
        </a:lnSpc>
        <a:spcBef>
          <a:spcPct val="0"/>
        </a:spcBef>
        <a:spcAft>
          <a:spcPct val="0"/>
        </a:spcAft>
        <a:defRPr sz="2400" b="1">
          <a:solidFill>
            <a:srgbClr val="000066"/>
          </a:solidFill>
          <a:latin typeface="Arial" charset="0"/>
        </a:defRPr>
      </a:lvl9pPr>
    </p:titleStyle>
    <p:bodyStyle>
      <a:lvl1pPr marL="276225" indent="-276225" algn="l" defTabSz="881063" rtl="0" eaLnBrk="0" fontAlgn="base" hangingPunct="0">
        <a:lnSpc>
          <a:spcPct val="90000"/>
        </a:lnSpc>
        <a:spcBef>
          <a:spcPct val="60000"/>
        </a:spcBef>
        <a:spcAft>
          <a:spcPct val="0"/>
        </a:spcAft>
        <a:buSzPct val="100000"/>
        <a:buChar char="•"/>
        <a:defRPr>
          <a:solidFill>
            <a:srgbClr val="000066"/>
          </a:solidFill>
          <a:latin typeface="+mn-lt"/>
          <a:ea typeface="+mn-ea"/>
          <a:cs typeface="+mn-cs"/>
        </a:defRPr>
      </a:lvl1pPr>
      <a:lvl2pPr marL="660400" indent="-219075" algn="l" defTabSz="881063" rtl="0" eaLnBrk="0" fontAlgn="base" hangingPunct="0">
        <a:lnSpc>
          <a:spcPct val="90000"/>
        </a:lnSpc>
        <a:spcBef>
          <a:spcPct val="30000"/>
        </a:spcBef>
        <a:spcAft>
          <a:spcPct val="0"/>
        </a:spcAft>
        <a:buSzPct val="100000"/>
        <a:buChar char="–"/>
        <a:defRPr sz="1600">
          <a:solidFill>
            <a:srgbClr val="000066"/>
          </a:solidFill>
          <a:latin typeface="+mn-lt"/>
        </a:defRPr>
      </a:lvl2pPr>
      <a:lvl3pPr marL="1100138" indent="-219075" algn="l" defTabSz="881063" rtl="0" eaLnBrk="0" fontAlgn="base" hangingPunct="0">
        <a:lnSpc>
          <a:spcPct val="90000"/>
        </a:lnSpc>
        <a:spcBef>
          <a:spcPct val="30000"/>
        </a:spcBef>
        <a:spcAft>
          <a:spcPct val="0"/>
        </a:spcAft>
        <a:buSzPct val="100000"/>
        <a:buChar char="»"/>
        <a:defRPr sz="1400">
          <a:solidFill>
            <a:srgbClr val="000066"/>
          </a:solidFill>
          <a:latin typeface="+mn-lt"/>
        </a:defRPr>
      </a:lvl3pPr>
      <a:lvl4pPr marL="1487488" indent="-166688" algn="l" defTabSz="881063" rtl="0" eaLnBrk="0" fontAlgn="base" hangingPunct="0">
        <a:lnSpc>
          <a:spcPct val="90000"/>
        </a:lnSpc>
        <a:spcBef>
          <a:spcPct val="30000"/>
        </a:spcBef>
        <a:spcAft>
          <a:spcPct val="0"/>
        </a:spcAft>
        <a:buSzPct val="100000"/>
        <a:buChar char="•"/>
        <a:defRPr sz="1600">
          <a:solidFill>
            <a:srgbClr val="000066"/>
          </a:solidFill>
          <a:latin typeface="+mn-lt"/>
        </a:defRPr>
      </a:lvl4pPr>
      <a:lvl5pPr marL="19256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5pPr>
      <a:lvl6pPr marL="23828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6pPr>
      <a:lvl7pPr marL="28400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7pPr>
      <a:lvl8pPr marL="32972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8pPr>
      <a:lvl9pPr marL="37544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et.transportation.alberta.ca/TIMS/default.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84200" y="628650"/>
            <a:ext cx="7924800" cy="2656333"/>
          </a:xfrm>
        </p:spPr>
        <p:txBody>
          <a:bodyPr/>
          <a:lstStyle/>
          <a:p>
            <a:pPr>
              <a:defRPr/>
            </a:pPr>
            <a:r>
              <a:rPr lang="en-US" altLang="en-US" sz="3200" dirty="0" smtClean="0">
                <a:effectLst>
                  <a:outerShdw blurRad="38100" dist="38100" dir="2700000" algn="tl">
                    <a:srgbClr val="C0C0C0"/>
                  </a:outerShdw>
                </a:effectLst>
              </a:rPr>
              <a:t>INTRODUCTION TO THE BRIDGE INSPECTION AND MAINTENANCE SYSTEM (BIM)</a:t>
            </a:r>
            <a:br>
              <a:rPr lang="en-US" altLang="en-US" sz="3200" dirty="0" smtClean="0">
                <a:effectLst>
                  <a:outerShdw blurRad="38100" dist="38100" dir="2700000" algn="tl">
                    <a:srgbClr val="C0C0C0"/>
                  </a:outerShdw>
                </a:effectLst>
              </a:rPr>
            </a:b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A101C74E-73FF-4E31-BED0-2AA05A7245B4}" type="slidenum">
              <a:rPr lang="en-US" altLang="en-US" sz="800" b="0">
                <a:latin typeface="Arial Narrow" pitchFamily="34" charset="0"/>
              </a:rPr>
              <a:pPr algn="r"/>
              <a:t>9</a:t>
            </a:fld>
            <a:endParaRPr lang="en-US" altLang="en-US" sz="800" b="0">
              <a:latin typeface="Arial Narrow" pitchFamily="34" charset="0"/>
            </a:endParaRPr>
          </a:p>
        </p:txBody>
      </p:sp>
      <p:graphicFrame>
        <p:nvGraphicFramePr>
          <p:cNvPr id="5" name="Chart 4"/>
          <p:cNvGraphicFramePr>
            <a:graphicFrameLocks noGrp="1"/>
          </p:cNvGraphicFramePr>
          <p:nvPr>
            <p:extLst>
              <p:ext uri="{D42A27DB-BD31-4B8C-83A1-F6EECF244321}">
                <p14:modId xmlns:p14="http://schemas.microsoft.com/office/powerpoint/2010/main" val="3093320457"/>
              </p:ext>
            </p:extLst>
          </p:nvPr>
        </p:nvGraphicFramePr>
        <p:xfrm>
          <a:off x="311019" y="1646803"/>
          <a:ext cx="8832981" cy="343398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683568" y="836712"/>
            <a:ext cx="7924800" cy="864096"/>
          </a:xfrm>
          <a:noFill/>
        </p:spPr>
        <p:txBody>
          <a:bodyPr/>
          <a:lstStyle/>
          <a:p>
            <a:r>
              <a:rPr lang="en-US" altLang="en-US" dirty="0" smtClean="0"/>
              <a:t>Bridge Structures Statistics</a:t>
            </a:r>
            <a:br>
              <a:rPr lang="en-US" altLang="en-US" dirty="0" smtClean="0"/>
            </a:br>
            <a:r>
              <a:rPr lang="en-US" altLang="en-US" sz="1200" dirty="0">
                <a:solidFill>
                  <a:schemeClr val="tx1"/>
                </a:solidFill>
              </a:rPr>
              <a:t/>
            </a:r>
            <a:br>
              <a:rPr lang="en-US" altLang="en-US" sz="1200" dirty="0">
                <a:solidFill>
                  <a:schemeClr val="tx1"/>
                </a:solidFill>
              </a:rPr>
            </a:br>
            <a:r>
              <a:rPr lang="en-CA" sz="1200" dirty="0">
                <a:solidFill>
                  <a:schemeClr val="tx1"/>
                </a:solidFill>
              </a:rPr>
              <a:t>Number of Bridge Structures Built per Year by Road Type</a:t>
            </a:r>
            <a:br>
              <a:rPr lang="en-CA" sz="1200" dirty="0">
                <a:solidFill>
                  <a:schemeClr val="tx1"/>
                </a:solidFill>
              </a:rPr>
            </a:br>
            <a:endParaRPr lang="en-US" altLang="en-US" sz="1200" dirty="0" smtClean="0">
              <a:solidFill>
                <a:schemeClr val="tx1"/>
              </a:solidFill>
            </a:endParaRPr>
          </a:p>
        </p:txBody>
      </p:sp>
    </p:spTree>
    <p:extLst>
      <p:ext uri="{BB962C8B-B14F-4D97-AF65-F5344CB8AC3E}">
        <p14:creationId xmlns:p14="http://schemas.microsoft.com/office/powerpoint/2010/main" val="6791071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A101C74E-73FF-4E31-BED0-2AA05A7245B4}" type="slidenum">
              <a:rPr lang="en-US" altLang="en-US" sz="800" b="0">
                <a:latin typeface="Arial Narrow" pitchFamily="34" charset="0"/>
              </a:rPr>
              <a:pPr algn="r"/>
              <a:t>10</a:t>
            </a:fld>
            <a:endParaRPr lang="en-US" altLang="en-US" sz="800" b="0">
              <a:latin typeface="Arial Narrow" pitchFamily="34" charset="0"/>
            </a:endParaRPr>
          </a:p>
        </p:txBody>
      </p:sp>
      <p:sp>
        <p:nvSpPr>
          <p:cNvPr id="6" name="Rectangle 2"/>
          <p:cNvSpPr>
            <a:spLocks noGrp="1" noChangeArrowheads="1"/>
          </p:cNvSpPr>
          <p:nvPr>
            <p:ph type="title"/>
          </p:nvPr>
        </p:nvSpPr>
        <p:spPr>
          <a:xfrm>
            <a:off x="683568" y="836712"/>
            <a:ext cx="7924800" cy="864096"/>
          </a:xfrm>
          <a:noFill/>
        </p:spPr>
        <p:txBody>
          <a:bodyPr/>
          <a:lstStyle/>
          <a:p>
            <a:r>
              <a:rPr lang="en-US" altLang="en-US" dirty="0" smtClean="0"/>
              <a:t>BIM System – Critical Considerations</a:t>
            </a:r>
            <a:endParaRPr lang="en-US" altLang="en-US" sz="1200" dirty="0" smtClean="0">
              <a:solidFill>
                <a:schemeClr val="tx1"/>
              </a:solidFill>
            </a:endParaRPr>
          </a:p>
        </p:txBody>
      </p:sp>
      <p:sp>
        <p:nvSpPr>
          <p:cNvPr id="7" name="Rectangle 3"/>
          <p:cNvSpPr txBox="1">
            <a:spLocks noChangeArrowheads="1"/>
          </p:cNvSpPr>
          <p:nvPr/>
        </p:nvSpPr>
        <p:spPr bwMode="auto">
          <a:xfrm>
            <a:off x="395536" y="1700808"/>
            <a:ext cx="8208912" cy="3314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88900" tIns="44450" rIns="88900" bIns="44450" numCol="1" anchor="t" anchorCtr="0" compatLnSpc="1">
            <a:prstTxWarp prst="textNoShape">
              <a:avLst/>
            </a:prstTxWarp>
          </a:bodyPr>
          <a:lstStyle>
            <a:lvl1pPr marL="276225" indent="-276225" algn="l" defTabSz="881063" rtl="0" eaLnBrk="0" fontAlgn="base" hangingPunct="0">
              <a:lnSpc>
                <a:spcPct val="90000"/>
              </a:lnSpc>
              <a:spcBef>
                <a:spcPct val="60000"/>
              </a:spcBef>
              <a:spcAft>
                <a:spcPct val="0"/>
              </a:spcAft>
              <a:buSzPct val="100000"/>
              <a:buChar char="•"/>
              <a:defRPr>
                <a:solidFill>
                  <a:srgbClr val="000066"/>
                </a:solidFill>
                <a:latin typeface="+mn-lt"/>
                <a:ea typeface="+mn-ea"/>
                <a:cs typeface="+mn-cs"/>
              </a:defRPr>
            </a:lvl1pPr>
            <a:lvl2pPr marL="660400" indent="-219075" algn="l" defTabSz="881063" rtl="0" eaLnBrk="0" fontAlgn="base" hangingPunct="0">
              <a:lnSpc>
                <a:spcPct val="90000"/>
              </a:lnSpc>
              <a:spcBef>
                <a:spcPct val="30000"/>
              </a:spcBef>
              <a:spcAft>
                <a:spcPct val="0"/>
              </a:spcAft>
              <a:buSzPct val="100000"/>
              <a:buChar char="–"/>
              <a:defRPr sz="1600">
                <a:solidFill>
                  <a:srgbClr val="000066"/>
                </a:solidFill>
                <a:latin typeface="+mn-lt"/>
              </a:defRPr>
            </a:lvl2pPr>
            <a:lvl3pPr marL="1100138" indent="-219075" algn="l" defTabSz="881063" rtl="0" eaLnBrk="0" fontAlgn="base" hangingPunct="0">
              <a:lnSpc>
                <a:spcPct val="90000"/>
              </a:lnSpc>
              <a:spcBef>
                <a:spcPct val="30000"/>
              </a:spcBef>
              <a:spcAft>
                <a:spcPct val="0"/>
              </a:spcAft>
              <a:buSzPct val="100000"/>
              <a:buChar char="»"/>
              <a:defRPr sz="1400">
                <a:solidFill>
                  <a:srgbClr val="000066"/>
                </a:solidFill>
                <a:latin typeface="+mn-lt"/>
              </a:defRPr>
            </a:lvl3pPr>
            <a:lvl4pPr marL="1487488" indent="-166688" algn="l" defTabSz="881063" rtl="0" eaLnBrk="0" fontAlgn="base" hangingPunct="0">
              <a:lnSpc>
                <a:spcPct val="90000"/>
              </a:lnSpc>
              <a:spcBef>
                <a:spcPct val="30000"/>
              </a:spcBef>
              <a:spcAft>
                <a:spcPct val="0"/>
              </a:spcAft>
              <a:buSzPct val="100000"/>
              <a:buChar char="•"/>
              <a:defRPr sz="1600">
                <a:solidFill>
                  <a:srgbClr val="000066"/>
                </a:solidFill>
                <a:latin typeface="+mn-lt"/>
              </a:defRPr>
            </a:lvl4pPr>
            <a:lvl5pPr marL="19256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5pPr>
            <a:lvl6pPr marL="23828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6pPr>
            <a:lvl7pPr marL="28400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7pPr>
            <a:lvl8pPr marL="32972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8pPr>
            <a:lvl9pPr marL="37544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9pPr>
          </a:lstStyle>
          <a:p>
            <a:r>
              <a:rPr lang="en-US" altLang="en-US" b="0" kern="0" dirty="0" smtClean="0"/>
              <a:t>The accuracy of the information contained within the BIM system directly impacts the effectiveness of the system.</a:t>
            </a:r>
          </a:p>
          <a:p>
            <a:endParaRPr lang="en-US" altLang="en-US" sz="800" b="0" kern="0" dirty="0" smtClean="0"/>
          </a:p>
          <a:p>
            <a:pPr lvl="1"/>
            <a:r>
              <a:rPr lang="en-US" altLang="en-US" b="0" kern="0" dirty="0" smtClean="0"/>
              <a:t>Consistency of inspection standards</a:t>
            </a:r>
          </a:p>
          <a:p>
            <a:pPr lvl="1"/>
            <a:r>
              <a:rPr lang="en-US" altLang="en-US" b="0" kern="0" dirty="0" smtClean="0"/>
              <a:t>Inspection accuracy</a:t>
            </a:r>
          </a:p>
          <a:p>
            <a:pPr lvl="1"/>
            <a:r>
              <a:rPr lang="en-US" altLang="en-US" b="0" kern="0" dirty="0" smtClean="0"/>
              <a:t>Inventory accuracy</a:t>
            </a:r>
          </a:p>
          <a:p>
            <a:pPr lvl="1"/>
            <a:r>
              <a:rPr lang="en-US" altLang="en-US" b="0" kern="0" dirty="0" smtClean="0"/>
              <a:t>Maintenance accuracy</a:t>
            </a:r>
          </a:p>
          <a:p>
            <a:pPr lvl="1"/>
            <a:endParaRPr lang="en-US" altLang="en-US" b="0" kern="0" dirty="0" smtClean="0"/>
          </a:p>
          <a:p>
            <a:pPr marL="441325" lvl="1" indent="0">
              <a:buNone/>
            </a:pPr>
            <a:r>
              <a:rPr lang="en-US" altLang="en-US" b="0" kern="0" dirty="0"/>
              <a:t>The </a:t>
            </a:r>
            <a:r>
              <a:rPr lang="en-US" altLang="en-US" b="0" kern="0" dirty="0" smtClean="0"/>
              <a:t>bridge inspector must adhere to the highest standard at all times.</a:t>
            </a:r>
            <a:endParaRPr lang="en-US" altLang="en-US" b="0" kern="0" dirty="0"/>
          </a:p>
          <a:p>
            <a:pPr lvl="1"/>
            <a:endParaRPr lang="en-US" altLang="en-US" b="0" kern="0" dirty="0" smtClean="0"/>
          </a:p>
          <a:p>
            <a:pPr lvl="1"/>
            <a:endParaRPr lang="en-US" altLang="en-US" b="0" kern="0" dirty="0" smtClean="0"/>
          </a:p>
        </p:txBody>
      </p:sp>
    </p:spTree>
    <p:extLst>
      <p:ext uri="{BB962C8B-B14F-4D97-AF65-F5344CB8AC3E}">
        <p14:creationId xmlns:p14="http://schemas.microsoft.com/office/powerpoint/2010/main" val="30456979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4200" y="1028700"/>
            <a:ext cx="7924800" cy="528638"/>
          </a:xfrm>
          <a:noFill/>
        </p:spPr>
        <p:txBody>
          <a:bodyPr/>
          <a:lstStyle/>
          <a:p>
            <a:r>
              <a:rPr lang="en-US" altLang="en-US" dirty="0" smtClean="0"/>
              <a:t>BIM System</a:t>
            </a:r>
            <a:br>
              <a:rPr lang="en-US" altLang="en-US" dirty="0" smtClean="0"/>
            </a:br>
            <a:r>
              <a:rPr lang="en-US" altLang="en-US" dirty="0" smtClean="0"/>
              <a:t>Definition</a:t>
            </a:r>
          </a:p>
        </p:txBody>
      </p:sp>
      <p:sp>
        <p:nvSpPr>
          <p:cNvPr id="5123" name="Rectangle 3"/>
          <p:cNvSpPr>
            <a:spLocks noGrp="1" noChangeArrowheads="1"/>
          </p:cNvSpPr>
          <p:nvPr>
            <p:ph type="body" idx="1"/>
          </p:nvPr>
        </p:nvSpPr>
        <p:spPr>
          <a:xfrm>
            <a:off x="1403648" y="1916832"/>
            <a:ext cx="6299200" cy="3143250"/>
          </a:xfrm>
          <a:noFill/>
        </p:spPr>
        <p:txBody>
          <a:bodyPr/>
          <a:lstStyle/>
          <a:p>
            <a:pPr marL="381000" indent="-381000" defTabSz="857250">
              <a:buFontTx/>
              <a:buNone/>
            </a:pPr>
            <a:r>
              <a:rPr lang="en-US" altLang="en-US" sz="2000" dirty="0" smtClean="0"/>
              <a:t>	A comprehensive management system with the ability to process inspection and component information to support:</a:t>
            </a:r>
          </a:p>
          <a:p>
            <a:pPr marL="381000" indent="-381000" defTabSz="857250">
              <a:buFontTx/>
              <a:buNone/>
            </a:pPr>
            <a:endParaRPr lang="en-US" altLang="en-US" sz="800" dirty="0" smtClean="0"/>
          </a:p>
          <a:p>
            <a:pPr marL="765175" lvl="1" indent="-381000" defTabSz="857250"/>
            <a:r>
              <a:rPr lang="en-US" altLang="en-US" dirty="0" smtClean="0"/>
              <a:t>Inspection management</a:t>
            </a:r>
          </a:p>
          <a:p>
            <a:pPr marL="765175" lvl="1" indent="-381000" defTabSz="857250"/>
            <a:r>
              <a:rPr lang="en-US" altLang="en-US" dirty="0" smtClean="0"/>
              <a:t>Maintenance programming</a:t>
            </a:r>
          </a:p>
          <a:p>
            <a:pPr marL="765175" lvl="1" indent="-381000" defTabSz="857250"/>
            <a:r>
              <a:rPr lang="en-US" altLang="en-US" dirty="0" smtClean="0"/>
              <a:t>Strategic </a:t>
            </a:r>
            <a:r>
              <a:rPr lang="en-US" altLang="en-US" dirty="0"/>
              <a:t>planning </a:t>
            </a:r>
            <a:endParaRPr lang="en-US" altLang="en-US" dirty="0" smtClean="0"/>
          </a:p>
          <a:p>
            <a:pPr marL="1204913" lvl="2" indent="-381000" defTabSz="857250"/>
            <a:r>
              <a:rPr lang="en-US" altLang="en-US" dirty="0" smtClean="0"/>
              <a:t>Rehabilitation programs</a:t>
            </a:r>
          </a:p>
          <a:p>
            <a:pPr marL="1204913" lvl="2" indent="-381000" defTabSz="857250"/>
            <a:r>
              <a:rPr lang="en-US" altLang="en-US" dirty="0" smtClean="0"/>
              <a:t>Replacement programs</a:t>
            </a:r>
          </a:p>
          <a:p>
            <a:pPr marL="1204913" lvl="2" indent="-381000" defTabSz="857250"/>
            <a:r>
              <a:rPr lang="en-US" altLang="en-US" dirty="0" smtClean="0"/>
              <a:t>Budget development</a:t>
            </a:r>
          </a:p>
        </p:txBody>
      </p:sp>
      <p:sp>
        <p:nvSpPr>
          <p:cNvPr id="5124"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dirty="0">
                <a:latin typeface="Arial Narrow" pitchFamily="34" charset="0"/>
              </a:rPr>
              <a:t>Page </a:t>
            </a:r>
            <a:fld id="{B5B0FF75-7963-4B9F-B7D2-17B28A510FAF}" type="slidenum">
              <a:rPr lang="en-US" altLang="en-US" sz="800" b="0">
                <a:latin typeface="Arial Narrow" pitchFamily="34" charset="0"/>
              </a:rPr>
              <a:pPr algn="r"/>
              <a:t>1</a:t>
            </a:fld>
            <a:endParaRPr lang="en-US" altLang="en-US" sz="800" b="0" dirty="0">
              <a:latin typeface="Arial Narrow"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4200" y="957262"/>
            <a:ext cx="7924800" cy="528638"/>
          </a:xfrm>
          <a:noFill/>
        </p:spPr>
        <p:txBody>
          <a:bodyPr/>
          <a:lstStyle/>
          <a:p>
            <a:r>
              <a:rPr lang="en-US" altLang="en-US" smtClean="0"/>
              <a:t>BIM System</a:t>
            </a:r>
            <a:br>
              <a:rPr lang="en-US" altLang="en-US" smtClean="0"/>
            </a:br>
            <a:r>
              <a:rPr lang="en-US" altLang="en-US" smtClean="0"/>
              <a:t>Functions</a:t>
            </a:r>
          </a:p>
        </p:txBody>
      </p:sp>
      <p:sp>
        <p:nvSpPr>
          <p:cNvPr id="6147" name="Rectangle 3"/>
          <p:cNvSpPr>
            <a:spLocks noGrp="1" noChangeArrowheads="1"/>
          </p:cNvSpPr>
          <p:nvPr>
            <p:ph type="body" idx="1"/>
          </p:nvPr>
        </p:nvSpPr>
        <p:spPr>
          <a:xfrm>
            <a:off x="1016000" y="2114550"/>
            <a:ext cx="7213600" cy="2971800"/>
          </a:xfrm>
          <a:noFill/>
        </p:spPr>
        <p:txBody>
          <a:bodyPr/>
          <a:lstStyle/>
          <a:p>
            <a:r>
              <a:rPr lang="en-US" altLang="en-US" dirty="0" smtClean="0"/>
              <a:t>Ensures appropriate levels of </a:t>
            </a:r>
            <a:r>
              <a:rPr lang="en-US" altLang="en-US" dirty="0" smtClean="0">
                <a:solidFill>
                  <a:schemeClr val="hlink"/>
                </a:solidFill>
              </a:rPr>
              <a:t>safety</a:t>
            </a:r>
            <a:r>
              <a:rPr lang="en-US" altLang="en-US" dirty="0" smtClean="0"/>
              <a:t> and service.</a:t>
            </a:r>
          </a:p>
          <a:p>
            <a:r>
              <a:rPr lang="en-US" altLang="en-US" dirty="0" smtClean="0">
                <a:solidFill>
                  <a:schemeClr val="hlink"/>
                </a:solidFill>
              </a:rPr>
              <a:t>Maximizes life</a:t>
            </a:r>
            <a:r>
              <a:rPr lang="en-US" altLang="en-US" dirty="0" smtClean="0"/>
              <a:t> and utility of bridge structures.</a:t>
            </a:r>
          </a:p>
          <a:p>
            <a:r>
              <a:rPr lang="en-US" altLang="en-US" dirty="0" smtClean="0"/>
              <a:t>Assists service life </a:t>
            </a:r>
            <a:r>
              <a:rPr lang="en-US" altLang="en-US" dirty="0" smtClean="0">
                <a:solidFill>
                  <a:schemeClr val="hlink"/>
                </a:solidFill>
              </a:rPr>
              <a:t>prediction</a:t>
            </a:r>
            <a:r>
              <a:rPr lang="en-US" altLang="en-US" dirty="0" smtClean="0"/>
              <a:t> of bridge elements or structure types.</a:t>
            </a:r>
          </a:p>
          <a:p>
            <a:r>
              <a:rPr lang="en-US" altLang="en-US" dirty="0" smtClean="0"/>
              <a:t>Identifies need for continued </a:t>
            </a:r>
            <a:r>
              <a:rPr lang="en-US" altLang="en-US" dirty="0" smtClean="0">
                <a:solidFill>
                  <a:schemeClr val="hlink"/>
                </a:solidFill>
              </a:rPr>
              <a:t>monitoring</a:t>
            </a:r>
            <a:r>
              <a:rPr lang="en-US" altLang="en-US" dirty="0" smtClean="0"/>
              <a:t>.</a:t>
            </a:r>
          </a:p>
          <a:p>
            <a:r>
              <a:rPr lang="en-US" altLang="en-US" dirty="0" smtClean="0"/>
              <a:t>Provides a electronic system </a:t>
            </a:r>
            <a:r>
              <a:rPr lang="en-US" altLang="en-US" dirty="0"/>
              <a:t>for managing </a:t>
            </a:r>
            <a:r>
              <a:rPr lang="en-US" altLang="en-US" dirty="0">
                <a:solidFill>
                  <a:srgbClr val="FF0000"/>
                </a:solidFill>
              </a:rPr>
              <a:t>inspection</a:t>
            </a:r>
            <a:r>
              <a:rPr lang="en-US" altLang="en-US" dirty="0"/>
              <a:t> </a:t>
            </a:r>
            <a:r>
              <a:rPr lang="en-US" altLang="en-US" dirty="0" smtClean="0"/>
              <a:t>information and collecting and verifying </a:t>
            </a:r>
            <a:r>
              <a:rPr lang="en-US" altLang="en-US" dirty="0" smtClean="0">
                <a:solidFill>
                  <a:schemeClr val="hlink"/>
                </a:solidFill>
              </a:rPr>
              <a:t>inventory</a:t>
            </a:r>
            <a:r>
              <a:rPr lang="en-US" altLang="en-US" dirty="0" smtClean="0"/>
              <a:t> data.</a:t>
            </a:r>
          </a:p>
          <a:p>
            <a:r>
              <a:rPr lang="en-US" altLang="en-US" dirty="0" smtClean="0"/>
              <a:t>Provides data for setting </a:t>
            </a:r>
            <a:r>
              <a:rPr lang="en-US" altLang="en-US" dirty="0" smtClean="0">
                <a:solidFill>
                  <a:schemeClr val="hlink"/>
                </a:solidFill>
              </a:rPr>
              <a:t>priorities</a:t>
            </a:r>
            <a:r>
              <a:rPr lang="en-US" altLang="en-US" dirty="0" smtClean="0"/>
              <a:t>.</a:t>
            </a:r>
          </a:p>
        </p:txBody>
      </p:sp>
      <p:sp>
        <p:nvSpPr>
          <p:cNvPr id="6148"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8BA8A6D1-67CF-4B59-B14C-7E668F6AAE97}" type="slidenum">
              <a:rPr lang="en-US" altLang="en-US" sz="800" b="0">
                <a:latin typeface="Arial Narrow" pitchFamily="34" charset="0"/>
              </a:rPr>
              <a:pPr algn="r"/>
              <a:t>2</a:t>
            </a:fld>
            <a:endParaRPr lang="en-US" altLang="en-US" sz="800" b="0">
              <a:latin typeface="Arial Narrow"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4200" y="900112"/>
            <a:ext cx="7924800" cy="528638"/>
          </a:xfrm>
          <a:noFill/>
        </p:spPr>
        <p:txBody>
          <a:bodyPr/>
          <a:lstStyle/>
          <a:p>
            <a:r>
              <a:rPr lang="en-US" altLang="en-US" smtClean="0"/>
              <a:t>BIM System</a:t>
            </a:r>
            <a:br>
              <a:rPr lang="en-US" altLang="en-US" smtClean="0"/>
            </a:br>
            <a:r>
              <a:rPr lang="en-US" altLang="en-US" smtClean="0"/>
              <a:t>Functions (cont’d)</a:t>
            </a:r>
          </a:p>
        </p:txBody>
      </p:sp>
      <p:sp>
        <p:nvSpPr>
          <p:cNvPr id="7171" name="Rectangle 3"/>
          <p:cNvSpPr>
            <a:spLocks noGrp="1" noChangeArrowheads="1"/>
          </p:cNvSpPr>
          <p:nvPr>
            <p:ph type="body" idx="1"/>
          </p:nvPr>
        </p:nvSpPr>
        <p:spPr>
          <a:xfrm>
            <a:off x="1016000" y="1771652"/>
            <a:ext cx="7416800" cy="3061097"/>
          </a:xfrm>
          <a:noFill/>
        </p:spPr>
        <p:txBody>
          <a:bodyPr/>
          <a:lstStyle/>
          <a:p>
            <a:endParaRPr lang="en-US" altLang="en-US" dirty="0" smtClean="0"/>
          </a:p>
          <a:p>
            <a:r>
              <a:rPr lang="en-US" altLang="en-US" dirty="0" smtClean="0"/>
              <a:t>Assists the </a:t>
            </a:r>
            <a:r>
              <a:rPr lang="en-US" altLang="en-US" dirty="0" smtClean="0">
                <a:solidFill>
                  <a:schemeClr val="hlink"/>
                </a:solidFill>
              </a:rPr>
              <a:t>allocation of resources</a:t>
            </a:r>
            <a:r>
              <a:rPr lang="en-US" altLang="en-US" dirty="0" smtClean="0"/>
              <a:t>.</a:t>
            </a:r>
          </a:p>
          <a:p>
            <a:r>
              <a:rPr lang="en-US" altLang="en-US" dirty="0" smtClean="0"/>
              <a:t>Provides information to develop </a:t>
            </a:r>
            <a:r>
              <a:rPr lang="en-US" altLang="en-US" dirty="0" smtClean="0">
                <a:solidFill>
                  <a:schemeClr val="hlink"/>
                </a:solidFill>
              </a:rPr>
              <a:t>maintenance costs (</a:t>
            </a:r>
            <a:r>
              <a:rPr lang="en-US" altLang="en-US" dirty="0" smtClean="0"/>
              <a:t>.i.e. materials, quantities).</a:t>
            </a:r>
          </a:p>
          <a:p>
            <a:r>
              <a:rPr lang="en-US" altLang="en-US" dirty="0" smtClean="0"/>
              <a:t>Facilitates </a:t>
            </a:r>
            <a:r>
              <a:rPr lang="en-US" altLang="en-US" dirty="0" smtClean="0">
                <a:solidFill>
                  <a:schemeClr val="hlink"/>
                </a:solidFill>
              </a:rPr>
              <a:t>information exchange</a:t>
            </a:r>
            <a:r>
              <a:rPr lang="en-US" altLang="en-US" dirty="0" smtClean="0"/>
              <a:t> with others.</a:t>
            </a:r>
          </a:p>
          <a:p>
            <a:r>
              <a:rPr lang="en-US" altLang="en-US" dirty="0" smtClean="0"/>
              <a:t>Provides a framework for training and evaluation of </a:t>
            </a:r>
            <a:r>
              <a:rPr lang="en-US" altLang="en-US" dirty="0" smtClean="0">
                <a:solidFill>
                  <a:schemeClr val="hlink"/>
                </a:solidFill>
              </a:rPr>
              <a:t>inspectors</a:t>
            </a:r>
            <a:r>
              <a:rPr lang="en-US" altLang="en-US" dirty="0" smtClean="0"/>
              <a:t>.</a:t>
            </a:r>
          </a:p>
          <a:p>
            <a:r>
              <a:rPr lang="en-US" altLang="en-US" dirty="0" smtClean="0"/>
              <a:t>Provides information for </a:t>
            </a:r>
            <a:r>
              <a:rPr lang="en-US" altLang="en-US" dirty="0" smtClean="0">
                <a:solidFill>
                  <a:schemeClr val="hlink"/>
                </a:solidFill>
              </a:rPr>
              <a:t>evaluating</a:t>
            </a:r>
            <a:r>
              <a:rPr lang="en-US" altLang="en-US" dirty="0" smtClean="0"/>
              <a:t> design, construction and maintenance standards.</a:t>
            </a:r>
          </a:p>
        </p:txBody>
      </p:sp>
      <p:sp>
        <p:nvSpPr>
          <p:cNvPr id="7172"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505DC904-D4AA-4CF8-A2D4-CF4F11013B05}" type="slidenum">
              <a:rPr lang="en-US" altLang="en-US" sz="800" b="0">
                <a:latin typeface="Arial Narrow" pitchFamily="34" charset="0"/>
              </a:rPr>
              <a:pPr algn="r"/>
              <a:t>3</a:t>
            </a:fld>
            <a:endParaRPr lang="en-US" altLang="en-US" sz="800" b="0">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548680"/>
            <a:ext cx="7924800" cy="936103"/>
          </a:xfrm>
          <a:noFill/>
        </p:spPr>
        <p:txBody>
          <a:bodyPr/>
          <a:lstStyle/>
          <a:p>
            <a:r>
              <a:rPr lang="en-US" altLang="en-US" dirty="0" smtClean="0"/>
              <a:t>BIM System Management </a:t>
            </a:r>
          </a:p>
        </p:txBody>
      </p:sp>
      <p:sp>
        <p:nvSpPr>
          <p:cNvPr id="8195" name="Rectangle 3"/>
          <p:cNvSpPr>
            <a:spLocks noGrp="1" noChangeArrowheads="1"/>
          </p:cNvSpPr>
          <p:nvPr>
            <p:ph type="body" idx="1"/>
          </p:nvPr>
        </p:nvSpPr>
        <p:spPr>
          <a:xfrm>
            <a:off x="827584" y="1412776"/>
            <a:ext cx="7416800" cy="2743200"/>
          </a:xfrm>
          <a:noFill/>
        </p:spPr>
        <p:txBody>
          <a:bodyPr/>
          <a:lstStyle/>
          <a:p>
            <a:pPr>
              <a:buFontTx/>
              <a:buNone/>
            </a:pPr>
            <a:r>
              <a:rPr lang="en-US" altLang="en-US" dirty="0" smtClean="0"/>
              <a:t>	Alberta Transportation uses a single Web Based </a:t>
            </a:r>
            <a:r>
              <a:rPr lang="en-CA" dirty="0" smtClean="0"/>
              <a:t>knowledge </a:t>
            </a:r>
            <a:r>
              <a:rPr lang="en-CA" dirty="0"/>
              <a:t>system </a:t>
            </a:r>
            <a:r>
              <a:rPr lang="en-CA" dirty="0" smtClean="0"/>
              <a:t>designed manage infrastructure assets known as the </a:t>
            </a:r>
            <a:r>
              <a:rPr lang="en-CA" b="1" dirty="0"/>
              <a:t>T</a:t>
            </a:r>
            <a:r>
              <a:rPr lang="en-CA" b="1" dirty="0" smtClean="0"/>
              <a:t>ransportation </a:t>
            </a:r>
            <a:r>
              <a:rPr lang="en-CA" b="1" dirty="0"/>
              <a:t>Infrastructure Management System (TIMS</a:t>
            </a:r>
            <a:r>
              <a:rPr lang="en-CA" b="1" dirty="0" smtClean="0"/>
              <a:t>)</a:t>
            </a:r>
            <a:r>
              <a:rPr lang="en-CA" dirty="0" smtClean="0"/>
              <a:t>.</a:t>
            </a:r>
          </a:p>
          <a:p>
            <a:pPr>
              <a:buFontTx/>
              <a:buNone/>
            </a:pPr>
            <a:r>
              <a:rPr lang="en-CA" dirty="0"/>
              <a:t>	</a:t>
            </a:r>
            <a:r>
              <a:rPr lang="en-CA" dirty="0" smtClean="0"/>
              <a:t> </a:t>
            </a:r>
            <a:endParaRPr lang="en-CA" dirty="0"/>
          </a:p>
          <a:p>
            <a:pPr>
              <a:buFontTx/>
              <a:buNone/>
            </a:pPr>
            <a:endParaRPr lang="en-US" altLang="en-US" dirty="0" smtClean="0"/>
          </a:p>
        </p:txBody>
      </p:sp>
      <p:sp>
        <p:nvSpPr>
          <p:cNvPr id="8196"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55BBEC2-A85C-4F79-BB39-309BE0EBC63B}" type="slidenum">
              <a:rPr lang="en-US" altLang="en-US" sz="800" b="0">
                <a:latin typeface="Arial Narrow" pitchFamily="34" charset="0"/>
              </a:rPr>
              <a:pPr algn="r"/>
              <a:t>4</a:t>
            </a:fld>
            <a:endParaRPr lang="en-US" altLang="en-US" sz="800" b="0">
              <a:latin typeface="Arial Narrow"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8" t="10449" r="27165" b="8570"/>
          <a:stretch/>
        </p:blipFill>
        <p:spPr bwMode="auto">
          <a:xfrm>
            <a:off x="2195736" y="2564904"/>
            <a:ext cx="4382284" cy="309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2267744" y="3068960"/>
            <a:ext cx="648072" cy="36004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2339752" y="3121223"/>
            <a:ext cx="576064" cy="235769"/>
          </a:xfrm>
          <a:prstGeom prst="rect">
            <a:avLst/>
          </a:prstGeom>
          <a:noFill/>
        </p:spPr>
        <p:txBody>
          <a:bodyPr wrap="square" rtlCol="0">
            <a:spAutoFit/>
          </a:bodyPr>
          <a:lstStyle/>
          <a:p>
            <a:endParaRPr lang="en-CA" sz="1400" dirty="0"/>
          </a:p>
        </p:txBody>
      </p:sp>
    </p:spTree>
    <p:extLst>
      <p:ext uri="{BB962C8B-B14F-4D97-AF65-F5344CB8AC3E}">
        <p14:creationId xmlns:p14="http://schemas.microsoft.com/office/powerpoint/2010/main" val="12649615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620688"/>
            <a:ext cx="7924800" cy="936103"/>
          </a:xfrm>
          <a:noFill/>
        </p:spPr>
        <p:txBody>
          <a:bodyPr/>
          <a:lstStyle/>
          <a:p>
            <a:r>
              <a:rPr lang="en-US" altLang="en-US" dirty="0"/>
              <a:t>BIM System Management </a:t>
            </a:r>
            <a:endParaRPr lang="en-US" altLang="en-US" dirty="0" smtClean="0"/>
          </a:p>
        </p:txBody>
      </p:sp>
      <p:sp>
        <p:nvSpPr>
          <p:cNvPr id="8195" name="Rectangle 3"/>
          <p:cNvSpPr>
            <a:spLocks noGrp="1" noChangeArrowheads="1"/>
          </p:cNvSpPr>
          <p:nvPr>
            <p:ph type="body" idx="1"/>
          </p:nvPr>
        </p:nvSpPr>
        <p:spPr>
          <a:xfrm>
            <a:off x="827584" y="1412776"/>
            <a:ext cx="7416800" cy="2743200"/>
          </a:xfrm>
          <a:noFill/>
        </p:spPr>
        <p:txBody>
          <a:bodyPr/>
          <a:lstStyle/>
          <a:p>
            <a:pPr>
              <a:buFontTx/>
              <a:buNone/>
            </a:pPr>
            <a:r>
              <a:rPr lang="en-CA" dirty="0"/>
              <a:t>	</a:t>
            </a:r>
            <a:r>
              <a:rPr lang="en-CA" dirty="0" smtClean="0"/>
              <a:t> </a:t>
            </a:r>
            <a:endParaRPr lang="en-CA" dirty="0"/>
          </a:p>
          <a:p>
            <a:pPr>
              <a:buFontTx/>
              <a:buNone/>
            </a:pPr>
            <a:endParaRPr lang="en-US" altLang="en-US" dirty="0" smtClean="0"/>
          </a:p>
        </p:txBody>
      </p:sp>
      <p:sp>
        <p:nvSpPr>
          <p:cNvPr id="8196"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55BBEC2-A85C-4F79-BB39-309BE0EBC63B}" type="slidenum">
              <a:rPr lang="en-US" altLang="en-US" sz="800" b="0">
                <a:latin typeface="Arial Narrow" pitchFamily="34" charset="0"/>
              </a:rPr>
              <a:pPr algn="r"/>
              <a:t>5</a:t>
            </a:fld>
            <a:endParaRPr lang="en-US" altLang="en-US" sz="800" b="0">
              <a:latin typeface="Arial Narrow" pitchFamily="34" charset="0"/>
            </a:endParaRPr>
          </a:p>
        </p:txBody>
      </p:sp>
      <p:sp>
        <p:nvSpPr>
          <p:cNvPr id="4" name="Flowchart: Alternate Process 3"/>
          <p:cNvSpPr/>
          <p:nvPr/>
        </p:nvSpPr>
        <p:spPr bwMode="auto">
          <a:xfrm>
            <a:off x="4067944" y="1628800"/>
            <a:ext cx="792088"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TIMS</a:t>
            </a:r>
            <a:endParaRPr kumimoji="0" lang="en-CA" sz="1800" b="1" i="0" u="none" strike="noStrike" cap="none" normalizeH="0" baseline="0" dirty="0" smtClean="0">
              <a:ln>
                <a:noFill/>
              </a:ln>
              <a:solidFill>
                <a:schemeClr val="tx1"/>
              </a:solidFill>
              <a:effectLst/>
              <a:latin typeface="Arial" charset="0"/>
            </a:endParaRPr>
          </a:p>
        </p:txBody>
      </p:sp>
      <p:sp>
        <p:nvSpPr>
          <p:cNvPr id="9" name="Flowchart: Alternate Process 8"/>
          <p:cNvSpPr/>
          <p:nvPr/>
        </p:nvSpPr>
        <p:spPr bwMode="auto">
          <a:xfrm>
            <a:off x="3131840" y="2636912"/>
            <a:ext cx="2664296"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BIS Application (BIM)</a:t>
            </a:r>
            <a:endParaRPr kumimoji="0" lang="en-CA" sz="1800" b="1" i="0" u="none" strike="noStrike" cap="none" normalizeH="0" baseline="0" dirty="0" smtClean="0">
              <a:ln>
                <a:noFill/>
              </a:ln>
              <a:solidFill>
                <a:schemeClr val="tx1"/>
              </a:solidFill>
              <a:effectLst/>
              <a:latin typeface="Arial" charset="0"/>
            </a:endParaRPr>
          </a:p>
        </p:txBody>
      </p:sp>
      <p:cxnSp>
        <p:nvCxnSpPr>
          <p:cNvPr id="20" name="Straight Arrow Connector 19"/>
          <p:cNvCxnSpPr>
            <a:stCxn id="4" idx="2"/>
            <a:endCxn id="9" idx="0"/>
          </p:cNvCxnSpPr>
          <p:nvPr/>
        </p:nvCxnSpPr>
        <p:spPr bwMode="auto">
          <a:xfrm>
            <a:off x="4463988" y="2060848"/>
            <a:ext cx="0" cy="576064"/>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27" name="Flowchart: Alternate Process 26"/>
          <p:cNvSpPr/>
          <p:nvPr/>
        </p:nvSpPr>
        <p:spPr bwMode="auto">
          <a:xfrm>
            <a:off x="1691680" y="3789040"/>
            <a:ext cx="1296144"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Inventory</a:t>
            </a:r>
            <a:endParaRPr kumimoji="0" lang="en-CA" sz="1800" b="1" i="0" u="none" strike="noStrike" cap="none" normalizeH="0" baseline="0" dirty="0" smtClean="0">
              <a:ln>
                <a:noFill/>
              </a:ln>
              <a:solidFill>
                <a:schemeClr val="tx1"/>
              </a:solidFill>
              <a:effectLst/>
              <a:latin typeface="Arial" charset="0"/>
            </a:endParaRPr>
          </a:p>
        </p:txBody>
      </p:sp>
      <p:cxnSp>
        <p:nvCxnSpPr>
          <p:cNvPr id="24" name="Elbow Connector 23"/>
          <p:cNvCxnSpPr>
            <a:stCxn id="9" idx="1"/>
            <a:endCxn id="27" idx="0"/>
          </p:cNvCxnSpPr>
          <p:nvPr/>
        </p:nvCxnSpPr>
        <p:spPr bwMode="auto">
          <a:xfrm rot="10800000" flipV="1">
            <a:off x="2339752" y="2852936"/>
            <a:ext cx="79208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32" name="Flowchart: Alternate Process 31"/>
          <p:cNvSpPr/>
          <p:nvPr/>
        </p:nvSpPr>
        <p:spPr bwMode="auto">
          <a:xfrm>
            <a:off x="3851920" y="3789040"/>
            <a:ext cx="1368152"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Inspection</a:t>
            </a:r>
            <a:endParaRPr kumimoji="0" lang="en-CA" sz="1800" b="1" i="0" u="none" strike="noStrike" cap="none" normalizeH="0" baseline="0" dirty="0" smtClean="0">
              <a:ln>
                <a:noFill/>
              </a:ln>
              <a:solidFill>
                <a:schemeClr val="tx1"/>
              </a:solidFill>
              <a:effectLst/>
              <a:latin typeface="Arial" charset="0"/>
            </a:endParaRPr>
          </a:p>
        </p:txBody>
      </p:sp>
      <p:cxnSp>
        <p:nvCxnSpPr>
          <p:cNvPr id="33" name="Elbow Connector 32"/>
          <p:cNvCxnSpPr>
            <a:endCxn id="32" idx="0"/>
          </p:cNvCxnSpPr>
          <p:nvPr/>
        </p:nvCxnSpPr>
        <p:spPr bwMode="auto">
          <a:xfrm>
            <a:off x="3419872" y="3068960"/>
            <a:ext cx="1116124" cy="720080"/>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37" name="Rectangle 36"/>
          <p:cNvSpPr/>
          <p:nvPr/>
        </p:nvSpPr>
        <p:spPr>
          <a:xfrm>
            <a:off x="251520" y="4797152"/>
            <a:ext cx="8350349" cy="246221"/>
          </a:xfrm>
          <a:prstGeom prst="rect">
            <a:avLst/>
          </a:prstGeom>
        </p:spPr>
        <p:txBody>
          <a:bodyPr wrap="square">
            <a:spAutoFit/>
          </a:bodyPr>
          <a:lstStyle/>
          <a:p>
            <a:r>
              <a:rPr lang="en-CA" sz="1000" dirty="0" smtClean="0">
                <a:hlinkClick r:id="rId3"/>
              </a:rPr>
              <a:t>TIMS - BIS Application</a:t>
            </a:r>
            <a:endParaRPr lang="en-CA" sz="1000" dirty="0"/>
          </a:p>
        </p:txBody>
      </p:sp>
      <p:sp>
        <p:nvSpPr>
          <p:cNvPr id="38" name="TextBox 37"/>
          <p:cNvSpPr txBox="1"/>
          <p:nvPr/>
        </p:nvSpPr>
        <p:spPr>
          <a:xfrm>
            <a:off x="251520" y="5085184"/>
            <a:ext cx="1656184" cy="338554"/>
          </a:xfrm>
          <a:prstGeom prst="rect">
            <a:avLst/>
          </a:prstGeom>
          <a:noFill/>
        </p:spPr>
        <p:txBody>
          <a:bodyPr wrap="square" rtlCol="0">
            <a:spAutoFit/>
          </a:bodyPr>
          <a:lstStyle/>
          <a:p>
            <a:r>
              <a:rPr lang="en-US" sz="800" dirty="0" smtClean="0"/>
              <a:t>Standard Bridge:  BF 2397</a:t>
            </a:r>
          </a:p>
          <a:p>
            <a:r>
              <a:rPr lang="en-US" sz="800" dirty="0" smtClean="0"/>
              <a:t>Culvert:  BF 77444</a:t>
            </a:r>
            <a:endParaRPr lang="en-CA" sz="800" dirty="0"/>
          </a:p>
        </p:txBody>
      </p:sp>
      <p:sp>
        <p:nvSpPr>
          <p:cNvPr id="15" name="Flowchart: Alternate Process 14"/>
          <p:cNvSpPr/>
          <p:nvPr/>
        </p:nvSpPr>
        <p:spPr bwMode="auto">
          <a:xfrm>
            <a:off x="5508104" y="3789040"/>
            <a:ext cx="1800200"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Maintenance</a:t>
            </a:r>
            <a:endParaRPr kumimoji="0" lang="en-CA" sz="1800" b="1" i="0" u="none" strike="noStrike" cap="none" normalizeH="0" baseline="0" dirty="0" smtClean="0">
              <a:ln>
                <a:noFill/>
              </a:ln>
              <a:solidFill>
                <a:schemeClr val="tx1"/>
              </a:solidFill>
              <a:effectLst/>
              <a:latin typeface="Arial" charset="0"/>
            </a:endParaRPr>
          </a:p>
        </p:txBody>
      </p:sp>
      <p:cxnSp>
        <p:nvCxnSpPr>
          <p:cNvPr id="25" name="Elbow Connector 24"/>
          <p:cNvCxnSpPr>
            <a:stCxn id="9" idx="3"/>
            <a:endCxn id="15" idx="0"/>
          </p:cNvCxnSpPr>
          <p:nvPr/>
        </p:nvCxnSpPr>
        <p:spPr bwMode="auto">
          <a:xfrm>
            <a:off x="5796136" y="2852936"/>
            <a:ext cx="61206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06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404664"/>
            <a:ext cx="7924800" cy="936103"/>
          </a:xfrm>
          <a:noFill/>
        </p:spPr>
        <p:txBody>
          <a:bodyPr/>
          <a:lstStyle/>
          <a:p>
            <a:r>
              <a:rPr lang="en-US" altLang="en-US" dirty="0" smtClean="0"/>
              <a:t>Bridge Information System (BIS)</a:t>
            </a:r>
          </a:p>
        </p:txBody>
      </p:sp>
      <p:sp>
        <p:nvSpPr>
          <p:cNvPr id="8195" name="Rectangle 3"/>
          <p:cNvSpPr>
            <a:spLocks noGrp="1" noChangeArrowheads="1"/>
          </p:cNvSpPr>
          <p:nvPr>
            <p:ph type="body" idx="1"/>
          </p:nvPr>
        </p:nvSpPr>
        <p:spPr>
          <a:xfrm>
            <a:off x="827584" y="1412776"/>
            <a:ext cx="7416800" cy="2743200"/>
          </a:xfrm>
          <a:noFill/>
        </p:spPr>
        <p:txBody>
          <a:bodyPr/>
          <a:lstStyle/>
          <a:p>
            <a:pPr>
              <a:buFontTx/>
              <a:buNone/>
            </a:pPr>
            <a:r>
              <a:rPr lang="en-CA" dirty="0"/>
              <a:t>	</a:t>
            </a:r>
            <a:r>
              <a:rPr lang="en-CA" dirty="0" smtClean="0"/>
              <a:t> </a:t>
            </a:r>
            <a:endParaRPr lang="en-CA" dirty="0"/>
          </a:p>
          <a:p>
            <a:pPr>
              <a:buFontTx/>
              <a:buNone/>
            </a:pPr>
            <a:endParaRPr lang="en-US" altLang="en-US" dirty="0" smtClean="0"/>
          </a:p>
        </p:txBody>
      </p:sp>
      <p:sp>
        <p:nvSpPr>
          <p:cNvPr id="8196"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55BBEC2-A85C-4F79-BB39-309BE0EBC63B}" type="slidenum">
              <a:rPr lang="en-US" altLang="en-US" sz="800" b="0">
                <a:latin typeface="Arial Narrow" pitchFamily="34" charset="0"/>
              </a:rPr>
              <a:pPr algn="r"/>
              <a:t>6</a:t>
            </a:fld>
            <a:endParaRPr lang="en-US" altLang="en-US" sz="800" b="0">
              <a:latin typeface="Arial Narrow"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00" t="8853" r="29161" b="4362"/>
          <a:stretch/>
        </p:blipFill>
        <p:spPr bwMode="auto">
          <a:xfrm>
            <a:off x="6012160" y="1772816"/>
            <a:ext cx="2906987" cy="3759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Flowchart: Alternate Process 15"/>
          <p:cNvSpPr/>
          <p:nvPr/>
        </p:nvSpPr>
        <p:spPr bwMode="auto">
          <a:xfrm>
            <a:off x="2411760" y="1268760"/>
            <a:ext cx="792088"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TIMS</a:t>
            </a:r>
            <a:endParaRPr kumimoji="0" lang="en-CA" sz="1800" b="1" i="0" u="none" strike="noStrike" cap="none" normalizeH="0" baseline="0" dirty="0" smtClean="0">
              <a:ln>
                <a:noFill/>
              </a:ln>
              <a:solidFill>
                <a:schemeClr val="tx1"/>
              </a:solidFill>
              <a:effectLst/>
              <a:latin typeface="Arial" charset="0"/>
            </a:endParaRPr>
          </a:p>
        </p:txBody>
      </p:sp>
      <p:sp>
        <p:nvSpPr>
          <p:cNvPr id="17" name="Flowchart: Alternate Process 16"/>
          <p:cNvSpPr/>
          <p:nvPr/>
        </p:nvSpPr>
        <p:spPr bwMode="auto">
          <a:xfrm>
            <a:off x="1475656" y="2276872"/>
            <a:ext cx="2664296"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BIS Application (BIM)</a:t>
            </a:r>
            <a:endParaRPr kumimoji="0" lang="en-CA" sz="1800" b="1" i="0" u="none" strike="noStrike" cap="none" normalizeH="0" baseline="0" dirty="0" smtClean="0">
              <a:ln>
                <a:noFill/>
              </a:ln>
              <a:solidFill>
                <a:schemeClr val="tx1"/>
              </a:solidFill>
              <a:effectLst/>
              <a:latin typeface="Arial" charset="0"/>
            </a:endParaRPr>
          </a:p>
        </p:txBody>
      </p:sp>
      <p:cxnSp>
        <p:nvCxnSpPr>
          <p:cNvPr id="18" name="Straight Arrow Connector 17"/>
          <p:cNvCxnSpPr>
            <a:stCxn id="16" idx="2"/>
            <a:endCxn id="17" idx="0"/>
          </p:cNvCxnSpPr>
          <p:nvPr/>
        </p:nvCxnSpPr>
        <p:spPr bwMode="auto">
          <a:xfrm>
            <a:off x="2807804" y="1700808"/>
            <a:ext cx="0" cy="576064"/>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9" name="Flowchart: Alternate Process 18"/>
          <p:cNvSpPr/>
          <p:nvPr/>
        </p:nvSpPr>
        <p:spPr bwMode="auto">
          <a:xfrm>
            <a:off x="35496" y="3429000"/>
            <a:ext cx="1296144"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Inventory</a:t>
            </a:r>
            <a:endParaRPr kumimoji="0" lang="en-CA" sz="1800" b="1" i="0" u="none" strike="noStrike" cap="none" normalizeH="0" baseline="0" dirty="0" smtClean="0">
              <a:ln>
                <a:noFill/>
              </a:ln>
              <a:solidFill>
                <a:schemeClr val="tx1"/>
              </a:solidFill>
              <a:effectLst/>
              <a:latin typeface="Arial" charset="0"/>
            </a:endParaRPr>
          </a:p>
        </p:txBody>
      </p:sp>
      <p:cxnSp>
        <p:nvCxnSpPr>
          <p:cNvPr id="21" name="Elbow Connector 20"/>
          <p:cNvCxnSpPr>
            <a:stCxn id="17" idx="1"/>
            <a:endCxn id="19" idx="0"/>
          </p:cNvCxnSpPr>
          <p:nvPr/>
        </p:nvCxnSpPr>
        <p:spPr bwMode="auto">
          <a:xfrm rot="10800000" flipV="1">
            <a:off x="683568" y="2492896"/>
            <a:ext cx="79208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22" name="Flowchart: Alternate Process 21"/>
          <p:cNvSpPr/>
          <p:nvPr/>
        </p:nvSpPr>
        <p:spPr bwMode="auto">
          <a:xfrm>
            <a:off x="2195736" y="3429000"/>
            <a:ext cx="1368152"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Inspection</a:t>
            </a:r>
            <a:endParaRPr kumimoji="0" lang="en-CA" sz="1800" b="1" i="0" u="none" strike="noStrike" cap="none" normalizeH="0" baseline="0" dirty="0" smtClean="0">
              <a:ln>
                <a:noFill/>
              </a:ln>
              <a:solidFill>
                <a:schemeClr val="tx1"/>
              </a:solidFill>
              <a:effectLst/>
              <a:latin typeface="Arial" charset="0"/>
            </a:endParaRPr>
          </a:p>
        </p:txBody>
      </p:sp>
      <p:cxnSp>
        <p:nvCxnSpPr>
          <p:cNvPr id="23" name="Elbow Connector 22"/>
          <p:cNvCxnSpPr>
            <a:endCxn id="22" idx="0"/>
          </p:cNvCxnSpPr>
          <p:nvPr/>
        </p:nvCxnSpPr>
        <p:spPr bwMode="auto">
          <a:xfrm>
            <a:off x="1763688" y="2708920"/>
            <a:ext cx="1116124" cy="720080"/>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25" name="Flowchart: Alternate Process 24"/>
          <p:cNvSpPr/>
          <p:nvPr/>
        </p:nvSpPr>
        <p:spPr bwMode="auto">
          <a:xfrm>
            <a:off x="3851920" y="3429000"/>
            <a:ext cx="1800200"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Maintenance</a:t>
            </a:r>
            <a:endParaRPr kumimoji="0" lang="en-CA" sz="1800" b="1" i="0" u="none" strike="noStrike" cap="none" normalizeH="0" baseline="0" dirty="0" smtClean="0">
              <a:ln>
                <a:noFill/>
              </a:ln>
              <a:solidFill>
                <a:schemeClr val="tx1"/>
              </a:solidFill>
              <a:effectLst/>
              <a:latin typeface="Arial" charset="0"/>
            </a:endParaRPr>
          </a:p>
        </p:txBody>
      </p:sp>
      <p:cxnSp>
        <p:nvCxnSpPr>
          <p:cNvPr id="26" name="Elbow Connector 25"/>
          <p:cNvCxnSpPr>
            <a:stCxn id="17" idx="3"/>
            <a:endCxn id="25" idx="0"/>
          </p:cNvCxnSpPr>
          <p:nvPr/>
        </p:nvCxnSpPr>
        <p:spPr bwMode="auto">
          <a:xfrm>
            <a:off x="4139952" y="2492896"/>
            <a:ext cx="61206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801198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560" y="692696"/>
            <a:ext cx="7924800" cy="528638"/>
          </a:xfrm>
          <a:noFill/>
        </p:spPr>
        <p:txBody>
          <a:bodyPr/>
          <a:lstStyle/>
          <a:p>
            <a:r>
              <a:rPr lang="en-US" altLang="en-US" dirty="0" smtClean="0"/>
              <a:t>Bridge Structure Categories</a:t>
            </a:r>
          </a:p>
        </p:txBody>
      </p:sp>
      <p:sp>
        <p:nvSpPr>
          <p:cNvPr id="11267" name="Rectangle 3"/>
          <p:cNvSpPr>
            <a:spLocks noGrp="1" noChangeArrowheads="1"/>
          </p:cNvSpPr>
          <p:nvPr>
            <p:ph type="body" idx="1"/>
          </p:nvPr>
        </p:nvSpPr>
        <p:spPr>
          <a:xfrm>
            <a:off x="395536" y="1484784"/>
            <a:ext cx="6197600" cy="3314700"/>
          </a:xfrm>
          <a:noFill/>
        </p:spPr>
        <p:txBody>
          <a:bodyPr/>
          <a:lstStyle/>
          <a:p>
            <a:r>
              <a:rPr lang="en-US" altLang="en-US" dirty="0" smtClean="0"/>
              <a:t>Standard Bridges</a:t>
            </a:r>
          </a:p>
          <a:p>
            <a:pPr lvl="1"/>
            <a:r>
              <a:rPr lang="en-US" altLang="en-US" dirty="0" smtClean="0"/>
              <a:t>A bridge constructed from standard components according to standard plans.</a:t>
            </a:r>
          </a:p>
          <a:p>
            <a:pPr>
              <a:buFontTx/>
              <a:buNone/>
            </a:pPr>
            <a:endParaRPr lang="en-US" altLang="en-US" sz="1000" dirty="0" smtClean="0"/>
          </a:p>
          <a:p>
            <a:r>
              <a:rPr lang="en-US" altLang="en-US" dirty="0" smtClean="0"/>
              <a:t>Culverts</a:t>
            </a:r>
          </a:p>
          <a:p>
            <a:pPr lvl="1"/>
            <a:r>
              <a:rPr lang="en-US" altLang="en-US" dirty="0" smtClean="0"/>
              <a:t>A bridge sized culvert is one with an equivalent diameter of 1500 mm or larger.</a:t>
            </a:r>
          </a:p>
          <a:p>
            <a:pPr>
              <a:buFontTx/>
              <a:buNone/>
            </a:pPr>
            <a:endParaRPr lang="en-US" altLang="en-US" sz="1000" dirty="0" smtClean="0"/>
          </a:p>
          <a:p>
            <a:r>
              <a:rPr lang="en-US" altLang="en-US" dirty="0" smtClean="0"/>
              <a:t>Major Bridges</a:t>
            </a:r>
          </a:p>
          <a:p>
            <a:pPr lvl="1"/>
            <a:r>
              <a:rPr lang="en-US" altLang="en-US" dirty="0" smtClean="0"/>
              <a:t>All bridges which are not standard</a:t>
            </a:r>
          </a:p>
          <a:p>
            <a:pPr lvl="1"/>
            <a:endParaRPr lang="en-US" altLang="en-US" sz="1000" dirty="0" smtClean="0"/>
          </a:p>
          <a:p>
            <a:r>
              <a:rPr lang="en-US" altLang="en-US" dirty="0" smtClean="0"/>
              <a:t>Sign Structures</a:t>
            </a:r>
          </a:p>
          <a:p>
            <a:pPr lvl="1"/>
            <a:r>
              <a:rPr lang="en-US" altLang="en-US" dirty="0" smtClean="0"/>
              <a:t>Overhead sign structures</a:t>
            </a:r>
          </a:p>
          <a:p>
            <a:pPr lvl="1"/>
            <a:endParaRPr lang="en-US" altLang="en-US" sz="1800" dirty="0"/>
          </a:p>
          <a:p>
            <a:pPr lvl="1"/>
            <a:endParaRPr lang="en-US" altLang="en-US" dirty="0" smtClean="0"/>
          </a:p>
        </p:txBody>
      </p:sp>
      <p:sp>
        <p:nvSpPr>
          <p:cNvPr id="11268"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B10D12D9-9BE3-44FC-8061-6C2558037DFA}" type="slidenum">
              <a:rPr lang="en-US" altLang="en-US" sz="800" b="0">
                <a:latin typeface="Arial Narrow" pitchFamily="34" charset="0"/>
              </a:rPr>
              <a:pPr algn="r"/>
              <a:t>7</a:t>
            </a:fld>
            <a:endParaRPr lang="en-US" altLang="en-US" sz="800" b="0">
              <a:latin typeface="Arial Narrow" pitchFamily="34" charset="0"/>
            </a:endParaRPr>
          </a:p>
        </p:txBody>
      </p:sp>
    </p:spTree>
    <p:extLst>
      <p:ext uri="{BB962C8B-B14F-4D97-AF65-F5344CB8AC3E}">
        <p14:creationId xmlns:p14="http://schemas.microsoft.com/office/powerpoint/2010/main" val="17239763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692696"/>
            <a:ext cx="7924800" cy="528638"/>
          </a:xfrm>
          <a:noFill/>
        </p:spPr>
        <p:txBody>
          <a:bodyPr/>
          <a:lstStyle/>
          <a:p>
            <a:r>
              <a:rPr lang="en-US" altLang="en-US" dirty="0" smtClean="0"/>
              <a:t>BIM - Bridge Structure Statistics</a:t>
            </a:r>
          </a:p>
        </p:txBody>
      </p:sp>
      <p:sp>
        <p:nvSpPr>
          <p:cNvPr id="14339" name="Text Box 7"/>
          <p:cNvSpPr txBox="1">
            <a:spLocks noChangeArrowheads="1"/>
          </p:cNvSpPr>
          <p:nvPr/>
        </p:nvSpPr>
        <p:spPr bwMode="auto">
          <a:xfrm>
            <a:off x="3433235" y="5170885"/>
            <a:ext cx="184731" cy="369332"/>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GB" altLang="en-US"/>
          </a:p>
        </p:txBody>
      </p:sp>
      <p:sp>
        <p:nvSpPr>
          <p:cNvPr id="14340" name="Text Box 9"/>
          <p:cNvSpPr txBox="1">
            <a:spLocks noChangeArrowheads="1"/>
          </p:cNvSpPr>
          <p:nvPr/>
        </p:nvSpPr>
        <p:spPr bwMode="auto">
          <a:xfrm>
            <a:off x="3128435" y="5054205"/>
            <a:ext cx="184731" cy="276999"/>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GB" altLang="en-US" sz="1200" b="0"/>
          </a:p>
        </p:txBody>
      </p:sp>
      <p:sp>
        <p:nvSpPr>
          <p:cNvPr id="14341" name="Rectangle 1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C1AA1BA-18F5-4ED9-91A1-1CF4DE328CA6}" type="slidenum">
              <a:rPr lang="en-US" altLang="en-US" sz="800" b="0">
                <a:latin typeface="Arial Narrow" pitchFamily="34" charset="0"/>
              </a:rPr>
              <a:pPr algn="r"/>
              <a:t>8</a:t>
            </a:fld>
            <a:endParaRPr lang="en-US" altLang="en-US" sz="800" b="0">
              <a:latin typeface="Arial Narrow"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867616420"/>
              </p:ext>
            </p:extLst>
          </p:nvPr>
        </p:nvGraphicFramePr>
        <p:xfrm>
          <a:off x="539552" y="1412776"/>
          <a:ext cx="8112901"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10469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ld">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outerShdw dist="107763"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solidFill>
          <a:schemeClr val="bg1"/>
        </a:solidFill>
        <a:ln w="12700" cap="flat" cmpd="sng" algn="ctr">
          <a:solidFill>
            <a:schemeClr val="tx1"/>
          </a:solidFill>
          <a:prstDash val="solid"/>
          <a:round/>
          <a:headEnd type="none" w="med" len="med"/>
          <a:tailEnd type="arrow"/>
        </a:ln>
        <a:effectLst/>
      </a:spPr>
      <a:bodyPr/>
      <a:lstStyle/>
    </a:lnDef>
  </a:objectDefaults>
  <a:extraClrSchemeLst>
    <a:extraClrScheme>
      <a:clrScheme name="Ol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2594936227</TotalTime>
  <Pages>19</Pages>
  <Words>346</Words>
  <Application>Microsoft Office PowerPoint</Application>
  <PresentationFormat>Letter Paper (8.5x11 in)</PresentationFormat>
  <Paragraphs>89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Old</vt:lpstr>
      <vt:lpstr>INTRODUCTION TO THE BRIDGE INSPECTION AND MAINTENANCE SYSTEM (BIM) </vt:lpstr>
      <vt:lpstr>BIM System Definition</vt:lpstr>
      <vt:lpstr>BIM System Functions</vt:lpstr>
      <vt:lpstr>BIM System Functions (cont’d)</vt:lpstr>
      <vt:lpstr>BIM System Management </vt:lpstr>
      <vt:lpstr>BIM System Management </vt:lpstr>
      <vt:lpstr>Bridge Information System (BIS)</vt:lpstr>
      <vt:lpstr>Bridge Structure Categories</vt:lpstr>
      <vt:lpstr>BIM - Bridge Structure Statistics</vt:lpstr>
      <vt:lpstr>Bridge Structures Statistics  Number of Bridge Structures Built per Year by Road Type </vt:lpstr>
      <vt:lpstr>BIM System – Critical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 to Inspect</dc:title>
  <dc:creator>Bridge Engineering Branch</dc:creator>
  <cp:lastModifiedBy>Garry</cp:lastModifiedBy>
  <cp:revision>66</cp:revision>
  <cp:lastPrinted>2005-07-26T19:31:59Z</cp:lastPrinted>
  <dcterms:created xsi:type="dcterms:W3CDTF">1994-06-09T19:15:04Z</dcterms:created>
  <dcterms:modified xsi:type="dcterms:W3CDTF">2016-07-27T01:54:25Z</dcterms:modified>
</cp:coreProperties>
</file>