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96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A7944-4E2B-AC40-8A63-A85470128941}" type="datetimeFigureOut">
              <a:rPr lang="en-US" smtClean="0"/>
              <a:t>2016-02-28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CE730-4DDE-0640-BDB9-9030C2A55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11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B972F-C07F-2942-B9CE-7EEA83442EA6}" type="datetimeFigureOut">
              <a:rPr lang="en-US" smtClean="0"/>
              <a:t>2016-02-28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6F85B-585B-D345-81BF-3CABE358B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89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9DCDBE-8949-8344-B261-084D0E7255D3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8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50A65-2E03-004A-8088-F8F48F29C783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D6A142-D1AC-8145-8B1E-C09E185EBC86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6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CF8891-4A13-7B4C-8F12-350088CC53E9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F0C3C1-6C27-4D41-92D5-88CD6A50B4BB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277233-D185-B145-8C89-C3579CBDCA86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872A23-10BD-AF49-998A-B822BDB7B389}" type="datetime1">
              <a:rPr lang="en-CA" smtClean="0"/>
              <a:t>2016-02-28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1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5F3743-CF9C-9344-B033-984C6A033314}" type="datetime1">
              <a:rPr lang="en-CA" smtClean="0"/>
              <a:t>2016-02-28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2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BD7F27-C4C5-9045-8A0E-26CE4332D9C5}" type="datetime1">
              <a:rPr lang="en-CA" smtClean="0"/>
              <a:t>2016-02-28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3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6B6397-27E1-2E4B-81A9-C51C3218DE25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C7EA54-D6E3-304B-9B47-94D888B5C36C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8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41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6089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6E1C-9F5D-FD42-9FCB-B1D61350B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 userDrawn="1"/>
        </p:nvSpPr>
        <p:spPr bwMode="auto">
          <a:xfrm>
            <a:off x="304800" y="609600"/>
            <a:ext cx="8534400" cy="460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304800" y="5997912"/>
            <a:ext cx="8534400" cy="460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0742" y="6146800"/>
            <a:ext cx="1625600" cy="711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48992" y="6137275"/>
            <a:ext cx="1695008" cy="7112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522483" y="6146800"/>
            <a:ext cx="33575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Technical Standards</a:t>
            </a:r>
            <a:r>
              <a:rPr lang="en-US" sz="1400" b="1" baseline="0" dirty="0" smtClean="0"/>
              <a:t> Branch</a:t>
            </a:r>
          </a:p>
          <a:p>
            <a:pPr algn="ctr"/>
            <a:r>
              <a:rPr lang="en-US" sz="1200" b="1" baseline="0" dirty="0" smtClean="0"/>
              <a:t>Class A Bridge Inspection Course</a:t>
            </a:r>
            <a:endParaRPr lang="en-US" sz="1200" b="1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001769" y="243531"/>
            <a:ext cx="2837431" cy="366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Rating Grade Separations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378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Rating Grade Separations</a:t>
            </a:r>
            <a:endParaRPr lang="en-US" sz="5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98750" y="799254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Slope Protection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0999" y="1565228"/>
            <a:ext cx="85781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Calibri"/>
                <a:cs typeface="Calibri"/>
              </a:rPr>
              <a:t>   </a:t>
            </a:r>
            <a:r>
              <a:rPr lang="en-US" sz="2000" dirty="0">
                <a:latin typeface="Calibri"/>
                <a:cs typeface="Calibri"/>
              </a:rPr>
              <a:t>  This item refers to the slope protection system used on the </a:t>
            </a:r>
            <a:r>
              <a:rPr lang="en-US" sz="2000" dirty="0" err="1">
                <a:latin typeface="Calibri"/>
                <a:cs typeface="Calibri"/>
              </a:rPr>
              <a:t>headslopes</a:t>
            </a:r>
            <a:r>
              <a:rPr lang="en-US" sz="2000" dirty="0">
                <a:latin typeface="Calibri"/>
                <a:cs typeface="Calibri"/>
              </a:rPr>
              <a:t> of bridges to prevent erosion damage and provide an aesthetic finish (graffiti).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     Some considerations for inspection and rating include: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30651" y="2769067"/>
            <a:ext cx="805454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at abutment front for evidence of settlement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for concrete treatments, look for cracking, surface deterioration, crushing, settlement or heaving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signs of undermining at the toe or by loss of soil material below the protection system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significant movement or settlement should be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4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maintenance required it should be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4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less and a description provided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Good condition but somewhat unattractive rate 7</a:t>
            </a:r>
            <a:endParaRPr lang="en-US" sz="20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10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07507" y="7905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Bank Stability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6154" y="1495425"/>
            <a:ext cx="87156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This refers to the stability of the </a:t>
            </a:r>
            <a:r>
              <a:rPr lang="en-US" sz="2400" dirty="0" err="1">
                <a:latin typeface="Calibri"/>
                <a:cs typeface="Calibri"/>
              </a:rPr>
              <a:t>headslopes</a:t>
            </a:r>
            <a:r>
              <a:rPr lang="en-US" sz="2400" dirty="0">
                <a:latin typeface="Calibri"/>
                <a:cs typeface="Calibri"/>
              </a:rPr>
              <a:t> and transitions.  It is influenced by factors such as: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43643" y="2396585"/>
            <a:ext cx="3581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type of backfill material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construction techniques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degree of compaction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drainage system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underlying soil stratigraphy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7643" y="5188216"/>
            <a:ext cx="852755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Consequences of instability may range from minor settlement to major structural distress .</a:t>
            </a: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9200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18185" y="69056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Bank Stability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4812" y="1454150"/>
            <a:ext cx="858914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Considerations for inspection and rating of bank stability include: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35029" y="2216150"/>
            <a:ext cx="779360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look for evidence of damage to bridge components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look for evidence of settlement and shifting of substructure elements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check for evidence of soil bulging at toe of slopes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locations of wet and slumping areas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instability affecting bridge elements rate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4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instability that requires monitoring  rate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4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or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3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endParaRPr lang="en-US" sz="2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673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81354" y="699039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Drainage - Bridge G/S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1403889"/>
            <a:ext cx="847378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This item refers to the handling of water that reaches the toe of the </a:t>
            </a:r>
            <a:r>
              <a:rPr lang="en-US" sz="2400" dirty="0" err="1">
                <a:latin typeface="Calibri"/>
                <a:cs typeface="Calibri"/>
              </a:rPr>
              <a:t>headslopes</a:t>
            </a:r>
            <a:r>
              <a:rPr lang="en-US" sz="2400" dirty="0">
                <a:latin typeface="Calibri"/>
                <a:cs typeface="Calibri"/>
              </a:rPr>
              <a:t> and its transitions.  Sources of  water include: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14754" y="2215139"/>
            <a:ext cx="5410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deck drainage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approach road drainage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highway ditch drainage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weep holes in abutments and concrete slabs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48363" y="3749675"/>
            <a:ext cx="820642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</a:t>
            </a:r>
            <a:r>
              <a:rPr lang="en-US" sz="2400" dirty="0" smtClean="0">
                <a:latin typeface="Calibri"/>
                <a:cs typeface="Calibri"/>
              </a:rPr>
              <a:t>Considerations </a:t>
            </a:r>
            <a:r>
              <a:rPr lang="en-US" sz="2400" dirty="0">
                <a:latin typeface="Calibri"/>
                <a:cs typeface="Calibri"/>
              </a:rPr>
              <a:t>for inspection and rating include: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3416" y="4206875"/>
            <a:ext cx="648728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Drainage functional not causing damage rate 5 or more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drainage causes safety concerns or damage, rate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4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ponding or icing causing hazard on travel lanes below rate 2 or less</a:t>
            </a:r>
            <a:endParaRPr lang="en-US" sz="20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14</a:t>
            </a:fld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79132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Drainage / Barrel Leakage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7632" y="1688493"/>
            <a:ext cx="79849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This item refers to disposal of water that reaches culvert roadway surface.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52661" y="2615220"/>
            <a:ext cx="6993366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Considerations for inspection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look for ponding in culvert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gutters clogged or not functioning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damage caused by roadway drainage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Y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if there is barrel leakage and explain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Drainage functioning, rate 5 or more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Ponding causing a hazard, rate 2 or less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288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0111" y="7328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Roadway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47927" y="1437725"/>
            <a:ext cx="879607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defRPr/>
            </a:pPr>
            <a:r>
              <a:rPr lang="en-US" sz="2000" dirty="0" smtClean="0">
                <a:latin typeface="Calibri"/>
                <a:cs typeface="Calibri"/>
              </a:rPr>
              <a:t>	This </a:t>
            </a:r>
            <a:r>
              <a:rPr lang="en-US" sz="2000" dirty="0">
                <a:latin typeface="Calibri"/>
                <a:cs typeface="Calibri"/>
              </a:rPr>
              <a:t>item is limited to culvert structures and refers to </a:t>
            </a:r>
            <a:r>
              <a:rPr lang="en-US" sz="2000" dirty="0" smtClean="0">
                <a:latin typeface="Calibri"/>
                <a:cs typeface="Calibri"/>
              </a:rPr>
              <a:t>the condition and </a:t>
            </a:r>
            <a:r>
              <a:rPr lang="en-US" sz="2000" dirty="0">
                <a:latin typeface="Calibri"/>
                <a:cs typeface="Calibri"/>
              </a:rPr>
              <a:t>functionality of the roadway through </a:t>
            </a:r>
            <a:r>
              <a:rPr lang="en-US" sz="2000" dirty="0" smtClean="0">
                <a:latin typeface="Calibri"/>
                <a:cs typeface="Calibri"/>
              </a:rPr>
              <a:t>the structure</a:t>
            </a:r>
            <a:r>
              <a:rPr lang="en-US" sz="2000" dirty="0">
                <a:latin typeface="Calibri"/>
                <a:cs typeface="Calibri"/>
              </a:rPr>
              <a:t>.  The purpose of the roadway surface is </a:t>
            </a:r>
            <a:r>
              <a:rPr lang="en-US" sz="2000" dirty="0" smtClean="0">
                <a:latin typeface="Calibri"/>
                <a:cs typeface="Calibri"/>
              </a:rPr>
              <a:t>to provide </a:t>
            </a:r>
            <a:r>
              <a:rPr lang="en-US" sz="2000" dirty="0">
                <a:latin typeface="Calibri"/>
                <a:cs typeface="Calibri"/>
              </a:rPr>
              <a:t>a suitable surface for vehicular or other traffic. </a:t>
            </a:r>
            <a:r>
              <a:rPr lang="en-US" sz="2000" dirty="0" smtClean="0">
                <a:latin typeface="Calibri"/>
                <a:cs typeface="Calibri"/>
              </a:rPr>
              <a:t>Considerations </a:t>
            </a:r>
            <a:r>
              <a:rPr lang="en-US" sz="2000" dirty="0">
                <a:latin typeface="Calibri"/>
                <a:cs typeface="Calibri"/>
              </a:rPr>
              <a:t>for inspection and rating include: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43668" y="2991949"/>
            <a:ext cx="8019756" cy="350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record the type (pavement, concrete, gravel, etc.) of roadway surface on the inspection form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evaluate the condition of the surface and its ability to function as designed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roadway surfaces requiring maintenance to provide the required level of service should be rated </a:t>
            </a:r>
            <a:r>
              <a:rPr lang="ja-JP" altLang="en-US" dirty="0">
                <a:latin typeface="Calibri"/>
                <a:cs typeface="Calibri"/>
              </a:rPr>
              <a:t>“</a:t>
            </a:r>
            <a:r>
              <a:rPr lang="en-US" dirty="0">
                <a:latin typeface="Calibri"/>
                <a:cs typeface="Calibri"/>
              </a:rPr>
              <a:t>4</a:t>
            </a:r>
            <a:r>
              <a:rPr lang="ja-JP" altLang="en-US" dirty="0">
                <a:latin typeface="Calibri"/>
                <a:cs typeface="Calibri"/>
              </a:rPr>
              <a:t>”</a:t>
            </a:r>
            <a:r>
              <a:rPr lang="en-US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roadway surfaces that are hazardous due to icing should be rated </a:t>
            </a:r>
            <a:r>
              <a:rPr lang="ja-JP" altLang="en-US" dirty="0">
                <a:latin typeface="Calibri"/>
                <a:cs typeface="Calibri"/>
              </a:rPr>
              <a:t>“</a:t>
            </a:r>
            <a:r>
              <a:rPr lang="en-US" dirty="0">
                <a:latin typeface="Calibri"/>
                <a:cs typeface="Calibri"/>
              </a:rPr>
              <a:t>2</a:t>
            </a:r>
            <a:r>
              <a:rPr lang="ja-JP" altLang="en-US" dirty="0">
                <a:latin typeface="Calibri"/>
                <a:cs typeface="Calibri"/>
              </a:rPr>
              <a:t>”</a:t>
            </a:r>
            <a:r>
              <a:rPr lang="en-US" dirty="0">
                <a:latin typeface="Calibri"/>
                <a:cs typeface="Calibri"/>
              </a:rPr>
              <a:t> or less and icing should be indicated on the inspection form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if there is leakage of water through the barrel onto the roadway, indicate </a:t>
            </a:r>
            <a:r>
              <a:rPr lang="ja-JP" altLang="en-US" dirty="0">
                <a:latin typeface="Calibri"/>
                <a:cs typeface="Calibri"/>
              </a:rPr>
              <a:t>“</a:t>
            </a:r>
            <a:r>
              <a:rPr lang="en-US" dirty="0">
                <a:latin typeface="Calibri"/>
                <a:cs typeface="Calibri"/>
              </a:rPr>
              <a:t>Y</a:t>
            </a:r>
            <a:r>
              <a:rPr lang="ja-JP" altLang="en-US" dirty="0">
                <a:latin typeface="Calibri"/>
                <a:cs typeface="Calibri"/>
              </a:rPr>
              <a:t>”</a:t>
            </a:r>
            <a:r>
              <a:rPr lang="en-US" dirty="0">
                <a:latin typeface="Calibri"/>
                <a:cs typeface="Calibri"/>
              </a:rPr>
              <a:t> and explain</a:t>
            </a:r>
          </a:p>
        </p:txBody>
      </p:sp>
    </p:spTree>
    <p:extLst>
      <p:ext uri="{BB962C8B-B14F-4D97-AF65-F5344CB8AC3E}">
        <p14:creationId xmlns:p14="http://schemas.microsoft.com/office/powerpoint/2010/main" val="276455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94490" y="7620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Lighting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1466850"/>
            <a:ext cx="8763000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defRPr/>
            </a:pPr>
            <a:r>
              <a:rPr lang="en-US" sz="2400" dirty="0">
                <a:latin typeface="Calibri"/>
                <a:cs typeface="Calibri"/>
              </a:rPr>
              <a:t>   </a:t>
            </a:r>
            <a:r>
              <a:rPr lang="en-US" sz="2400" dirty="0" smtClean="0">
                <a:latin typeface="Calibri"/>
                <a:cs typeface="Calibri"/>
              </a:rPr>
              <a:t>	 </a:t>
            </a:r>
            <a:r>
              <a:rPr lang="en-US" sz="2400" dirty="0">
                <a:latin typeface="Calibri"/>
                <a:cs typeface="Calibri"/>
              </a:rPr>
              <a:t>This item refers to the lighting system used in the culvert to enhance visibility and to provide for safe passage through the culvert.  </a:t>
            </a:r>
            <a:r>
              <a:rPr lang="en-US" sz="2400" dirty="0">
                <a:latin typeface="Calibri"/>
                <a:cs typeface="Calibri"/>
              </a:rPr>
              <a:t>Some considerations for inspection and rating include: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39375" y="2696232"/>
            <a:ext cx="5791200" cy="3486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the lighting is not operational, rate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4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check guardrail and safety features for damage as this may indicate visibility problems in the culvert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check all connections and features to determine condition and functionality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no lighting (</a:t>
            </a:r>
            <a:r>
              <a:rPr lang="en-US" sz="2000" dirty="0" err="1">
                <a:latin typeface="Calibri"/>
                <a:cs typeface="Calibri"/>
              </a:rPr>
              <a:t>cattlepass</a:t>
            </a:r>
            <a:r>
              <a:rPr lang="en-US" sz="2000" dirty="0">
                <a:latin typeface="Calibri"/>
                <a:cs typeface="Calibri"/>
              </a:rPr>
              <a:t>)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X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endParaRPr lang="en-US" sz="20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inadequate lighting or no lighting and hazardous situation for the user should be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2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less with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explanation of condition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9391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39960" y="81499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Structure In Use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61735" y="1994167"/>
            <a:ext cx="6096000" cy="318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defRPr/>
            </a:pPr>
            <a:r>
              <a:rPr lang="en-US" sz="2400" dirty="0">
                <a:latin typeface="Calibri"/>
                <a:cs typeface="Calibri"/>
              </a:rPr>
              <a:t>    This item refers mostly to </a:t>
            </a:r>
            <a:r>
              <a:rPr lang="en-US" sz="2400" dirty="0" err="1">
                <a:latin typeface="Calibri"/>
                <a:cs typeface="Calibri"/>
              </a:rPr>
              <a:t>cattlepasses</a:t>
            </a:r>
            <a:r>
              <a:rPr lang="en-US" sz="2400" dirty="0">
                <a:latin typeface="Calibri"/>
                <a:cs typeface="Calibri"/>
              </a:rPr>
              <a:t> and </a:t>
            </a:r>
            <a:r>
              <a:rPr lang="en-US" sz="2400" dirty="0" err="1">
                <a:latin typeface="Calibri"/>
                <a:cs typeface="Calibri"/>
              </a:rPr>
              <a:t>stockpasses</a:t>
            </a:r>
            <a:r>
              <a:rPr lang="en-US" sz="2400" dirty="0">
                <a:latin typeface="Calibri"/>
                <a:cs typeface="Calibri"/>
              </a:rPr>
              <a:t> but may also apply to other uses.  If there is evidence that the structure is no longer in service, then circle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N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and make a note in the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explanation of condition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regarding the circumstances.</a:t>
            </a: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8453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18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85733" y="7620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General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0999" y="1600200"/>
            <a:ext cx="826502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defRPr/>
            </a:pPr>
            <a:r>
              <a:rPr lang="en-US" sz="2000" dirty="0">
                <a:latin typeface="Calibri"/>
                <a:cs typeface="Calibri"/>
              </a:rPr>
              <a:t>    The general rating of the grade separation section of the BIM inspection should reflect the significant structural and safety concerns relative to the items being inspected and rated.  Governed by: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010236" y="2682875"/>
            <a:ext cx="582715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Bridge G/S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road alignment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traffic safety features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bank stability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drainage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Culvert G/S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road alignment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roadway surface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traffic safety features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/>
                <a:cs typeface="Calibri"/>
              </a:rPr>
              <a:t>drainage</a:t>
            </a:r>
          </a:p>
        </p:txBody>
      </p:sp>
    </p:spTree>
    <p:extLst>
      <p:ext uri="{BB962C8B-B14F-4D97-AF65-F5344CB8AC3E}">
        <p14:creationId xmlns:p14="http://schemas.microsoft.com/office/powerpoint/2010/main" val="314924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6561" y="786419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Grade Separation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6561" y="1647825"/>
            <a:ext cx="607307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The grade separation section applies to structures which have the following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Structure Usage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as classified in the BIS inventory:</a:t>
            </a:r>
          </a:p>
          <a:p>
            <a:pPr marL="742950" lvl="1" indent="-285750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400" b="1" dirty="0">
                <a:latin typeface="Calibri"/>
                <a:cs typeface="Calibri"/>
              </a:rPr>
              <a:t>GS</a:t>
            </a:r>
            <a:r>
              <a:rPr lang="en-US" sz="2400" dirty="0">
                <a:latin typeface="Calibri"/>
                <a:cs typeface="Calibri"/>
              </a:rPr>
              <a:t> - vehicular grade separation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400" b="1" dirty="0">
                <a:latin typeface="Calibri"/>
                <a:cs typeface="Calibri"/>
              </a:rPr>
              <a:t>PS</a:t>
            </a:r>
            <a:r>
              <a:rPr lang="en-US" sz="2400" dirty="0">
                <a:latin typeface="Calibri"/>
                <a:cs typeface="Calibri"/>
              </a:rPr>
              <a:t> - pedestrian grade separation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400" b="1" dirty="0">
                <a:latin typeface="Calibri"/>
                <a:cs typeface="Calibri"/>
              </a:rPr>
              <a:t>RO</a:t>
            </a:r>
            <a:r>
              <a:rPr lang="en-US" sz="2400" dirty="0">
                <a:latin typeface="Calibri"/>
                <a:cs typeface="Calibri"/>
              </a:rPr>
              <a:t> - railway overpass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400" b="1" dirty="0">
                <a:latin typeface="Calibri"/>
                <a:cs typeface="Calibri"/>
              </a:rPr>
              <a:t>RU</a:t>
            </a:r>
            <a:r>
              <a:rPr lang="en-US" sz="2400" dirty="0">
                <a:latin typeface="Calibri"/>
                <a:cs typeface="Calibri"/>
              </a:rPr>
              <a:t> - railway underpass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400" b="1" dirty="0">
                <a:latin typeface="Calibri"/>
                <a:cs typeface="Calibri"/>
              </a:rPr>
              <a:t>SP</a:t>
            </a:r>
            <a:r>
              <a:rPr lang="en-US" sz="2400" dirty="0">
                <a:latin typeface="Calibri"/>
                <a:cs typeface="Calibri"/>
              </a:rPr>
              <a:t> - </a:t>
            </a:r>
            <a:r>
              <a:rPr lang="en-US" sz="2400" dirty="0" err="1">
                <a:latin typeface="Calibri"/>
                <a:cs typeface="Calibri"/>
              </a:rPr>
              <a:t>stockpass</a:t>
            </a:r>
            <a:r>
              <a:rPr lang="en-US" sz="2400" dirty="0">
                <a:latin typeface="Calibri"/>
                <a:cs typeface="Calibri"/>
              </a:rPr>
              <a:t> or </a:t>
            </a:r>
            <a:r>
              <a:rPr lang="en-US" sz="2400" dirty="0" err="1">
                <a:latin typeface="Calibri"/>
                <a:cs typeface="Calibri"/>
              </a:rPr>
              <a:t>cattlepass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358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329" y="995319"/>
            <a:ext cx="4197539" cy="462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7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311" y="1083871"/>
            <a:ext cx="4383901" cy="469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5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35138" y="760952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latin typeface="Calibri"/>
                <a:cs typeface="Calibri"/>
              </a:rPr>
              <a:t>Grade Separation</a:t>
            </a:r>
            <a:endParaRPr lang="en-US" sz="6000" dirty="0"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3372" y="1465802"/>
            <a:ext cx="989996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The grade separation section of the BIM inspection form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replaces the channel section for structures that are not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over streams.  The grade separation section is different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for bridges and culverts as shown:</a:t>
            </a:r>
          </a:p>
        </p:txBody>
      </p:sp>
      <p:pic>
        <p:nvPicPr>
          <p:cNvPr id="206" name="Picture 2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138" y="3142201"/>
            <a:ext cx="5943600" cy="284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20525" y="85806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Grade Separation</a:t>
            </a:r>
            <a:endParaRPr lang="en-US" sz="7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65" y="1562909"/>
            <a:ext cx="7045555" cy="429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0111" y="7143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Road Alignment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7929" y="1449715"/>
            <a:ext cx="862863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     This element refers to road vert.&amp; </a:t>
            </a:r>
            <a:r>
              <a:rPr lang="en-US" sz="2000" dirty="0" err="1">
                <a:latin typeface="Calibri"/>
                <a:cs typeface="Calibri"/>
              </a:rPr>
              <a:t>horiz</a:t>
            </a:r>
            <a:r>
              <a:rPr lang="en-US" sz="2000" dirty="0">
                <a:latin typeface="Calibri"/>
                <a:cs typeface="Calibri"/>
              </a:rPr>
              <a:t>. alignment below or through the bridge or culvert and condition of the road surface surface.  The limits of evaluation are 1 km in each direction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47928" y="2563403"/>
            <a:ext cx="8350287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Inspection and rating considerations include</a:t>
            </a:r>
            <a:r>
              <a:rPr lang="en-US" sz="2000" dirty="0" smtClean="0">
                <a:latin typeface="Calibri"/>
                <a:cs typeface="Calibri"/>
              </a:rPr>
              <a:t>: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cs typeface="Calibri"/>
              </a:rPr>
              <a:t>vertical and horizontal alignment  that may contribute to damage to the bridge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cs typeface="Calibri"/>
              </a:rPr>
              <a:t>look for indications for reduced vertical </a:t>
            </a:r>
            <a:r>
              <a:rPr lang="en-US" sz="2000" dirty="0" smtClean="0">
                <a:cs typeface="Calibri"/>
              </a:rPr>
              <a:t>clearance</a:t>
            </a:r>
            <a:endParaRPr lang="en-US" sz="20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latin typeface="Calibri"/>
                <a:cs typeface="Calibri"/>
              </a:rPr>
              <a:t>railway </a:t>
            </a:r>
            <a:r>
              <a:rPr lang="en-US" sz="2000" dirty="0">
                <a:latin typeface="Calibri"/>
                <a:cs typeface="Calibri"/>
              </a:rPr>
              <a:t>alignments should be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X</a:t>
            </a:r>
            <a:r>
              <a:rPr lang="ja-JP" altLang="en-US" sz="2000" dirty="0" smtClean="0">
                <a:latin typeface="Calibri"/>
                <a:cs typeface="Calibri"/>
              </a:rPr>
              <a:t>”</a:t>
            </a:r>
            <a:endParaRPr lang="en-CA" altLang="ja-JP" sz="2000" dirty="0" smtClean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latin typeface="Calibri"/>
                <a:cs typeface="Calibri"/>
              </a:rPr>
              <a:t>alignments </a:t>
            </a:r>
            <a:r>
              <a:rPr lang="en-US" sz="2000" dirty="0">
                <a:latin typeface="Calibri"/>
                <a:cs typeface="Calibri"/>
              </a:rPr>
              <a:t>that can be safely driven and do not contribute to collision with the structure should be rated </a:t>
            </a:r>
            <a:r>
              <a:rPr lang="ja-JP" altLang="en-US" sz="2000" dirty="0">
                <a:latin typeface="Calibri"/>
                <a:cs typeface="Calibri"/>
              </a:rPr>
              <a:t>“</a:t>
            </a:r>
            <a:r>
              <a:rPr lang="en-US" sz="2000" dirty="0">
                <a:latin typeface="Calibri"/>
                <a:cs typeface="Calibri"/>
              </a:rPr>
              <a:t>5</a:t>
            </a:r>
            <a:r>
              <a:rPr lang="ja-JP" altLang="en-US" sz="2000" dirty="0">
                <a:latin typeface="Calibri"/>
                <a:cs typeface="Calibri"/>
              </a:rPr>
              <a:t>”</a:t>
            </a:r>
            <a:r>
              <a:rPr lang="en-US" sz="2000" dirty="0">
                <a:latin typeface="Calibri"/>
                <a:cs typeface="Calibri"/>
              </a:rPr>
              <a:t> or higher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bridge structures include condition of road,  cracks, heaves etc. that may lead to damage of the bridge.</a:t>
            </a:r>
          </a:p>
          <a:p>
            <a:pPr marL="742950" lvl="1" indent="-285750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612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9164" y="91686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Traffic Safety Features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92" y="1789855"/>
            <a:ext cx="817632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For the purposes of the BIM system this item refers to </a:t>
            </a:r>
            <a:r>
              <a:rPr lang="en-US" sz="2400" dirty="0" smtClean="0">
                <a:latin typeface="Calibri"/>
                <a:cs typeface="Calibri"/>
              </a:rPr>
              <a:t>safety features </a:t>
            </a:r>
            <a:r>
              <a:rPr lang="en-US" sz="2400" dirty="0">
                <a:latin typeface="Calibri"/>
                <a:cs typeface="Calibri"/>
              </a:rPr>
              <a:t>such as: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774097" y="2662844"/>
            <a:ext cx="4191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curbs or barriers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medians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guardrails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energy attenuators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vertical clearance signs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advance warning signs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99542" y="5496837"/>
            <a:ext cx="8096681" cy="49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</a:t>
            </a:r>
            <a:r>
              <a:rPr lang="en-US" sz="2400" dirty="0" smtClean="0">
                <a:latin typeface="Calibri"/>
                <a:cs typeface="Calibri"/>
              </a:rPr>
              <a:t>The </a:t>
            </a:r>
            <a:r>
              <a:rPr lang="en-US" sz="2400" dirty="0">
                <a:latin typeface="Calibri"/>
                <a:cs typeface="Calibri"/>
              </a:rPr>
              <a:t>type of safety features are to be noted on the BIM form.</a:t>
            </a: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8967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E1C-9F5D-FD42-9FCB-B1D61350B63E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9164" y="7905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>
                <a:solidFill>
                  <a:srgbClr val="000000"/>
                </a:solidFill>
                <a:latin typeface="Calibri"/>
                <a:cs typeface="Calibri"/>
              </a:rPr>
              <a:t>Traffic Safety Features</a:t>
            </a:r>
            <a:endParaRPr lang="en-US" sz="60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0946" y="1510984"/>
            <a:ext cx="868081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Inspection and rating considerations for safety features are as follows:</a:t>
            </a:r>
            <a:endParaRPr lang="en-US" sz="2400" b="1" dirty="0">
              <a:latin typeface="Calibri"/>
              <a:cs typeface="Calibri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9704" y="2629244"/>
            <a:ext cx="824590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do not rate standard of safety feature… rate functionality and condition as per original design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rating should include all components of the safety feature, including connections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if elements are missing but there is evidence that they were previously there, then rate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4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use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explanation of condition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to further describe features or to indicate concerns, maintenance required, etc.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717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1030</Words>
  <Application>Microsoft Macintosh PowerPoint</Application>
  <PresentationFormat>On-screen Show (4:3)</PresentationFormat>
  <Paragraphs>128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Rating Grade Separations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Korte</dc:creator>
  <cp:lastModifiedBy>Lauren Korte</cp:lastModifiedBy>
  <cp:revision>9</cp:revision>
  <dcterms:created xsi:type="dcterms:W3CDTF">2016-02-29T06:10:52Z</dcterms:created>
  <dcterms:modified xsi:type="dcterms:W3CDTF">2016-02-29T21:25:24Z</dcterms:modified>
</cp:coreProperties>
</file>