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6858000" cy="9144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a:srgbClr val="339933"/>
    <a:srgbClr val="1BC9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2096" y="-48"/>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2" d="100"/>
          <a:sy n="52" d="100"/>
        </p:scale>
        <p:origin x="-2716" y="-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2763" y="8704263"/>
            <a:ext cx="752475" cy="266700"/>
          </a:xfrm>
          <a:prstGeom prst="rect">
            <a:avLst/>
          </a:prstGeom>
          <a:noFill/>
          <a:ln w="12700">
            <a:noFill/>
            <a:miter lim="800000"/>
            <a:headEnd/>
            <a:tailEnd/>
          </a:ln>
          <a:effectLst/>
        </p:spPr>
        <p:txBody>
          <a:bodyPr wrap="none" lIns="87312" tIns="44450" rIns="87312" bIns="44450">
            <a:spAutoFit/>
          </a:bodyPr>
          <a:lstStyle/>
          <a:p>
            <a:pPr algn="ctr" defTabSz="868363">
              <a:lnSpc>
                <a:spcPct val="90000"/>
              </a:lnSpc>
              <a:defRPr/>
            </a:pPr>
            <a:r>
              <a:rPr lang="en-US" sz="1200">
                <a:latin typeface="Arial" charset="0"/>
              </a:rPr>
              <a:t>Page </a:t>
            </a:r>
            <a:fld id="{745247D1-0CF2-462D-B679-4C81A9F7A47E}" type="slidenum">
              <a:rPr lang="en-US" sz="1200">
                <a:latin typeface="Arial" charset="0"/>
              </a:rPr>
              <a:pPr algn="ctr" defTabSz="868363">
                <a:lnSpc>
                  <a:spcPct val="90000"/>
                </a:lnSpc>
                <a:defRPr/>
              </a:pPr>
              <a:t>‹#›</a:t>
            </a:fld>
            <a:endParaRPr lang="en-US" sz="1200">
              <a:latin typeface="Arial" charset="0"/>
            </a:endParaRPr>
          </a:p>
        </p:txBody>
      </p:sp>
    </p:spTree>
    <p:extLst>
      <p:ext uri="{BB962C8B-B14F-4D97-AF65-F5344CB8AC3E}">
        <p14:creationId xmlns:p14="http://schemas.microsoft.com/office/powerpoint/2010/main" val="30628805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6024563" y="93663"/>
            <a:ext cx="752475" cy="266700"/>
          </a:xfrm>
          <a:prstGeom prst="rect">
            <a:avLst/>
          </a:prstGeom>
          <a:noFill/>
          <a:ln w="12700">
            <a:noFill/>
            <a:miter lim="800000"/>
            <a:headEnd/>
            <a:tailEnd/>
          </a:ln>
          <a:effectLst/>
        </p:spPr>
        <p:txBody>
          <a:bodyPr wrap="none" lIns="87312" tIns="44450" rIns="87312" bIns="44450">
            <a:spAutoFit/>
          </a:bodyPr>
          <a:lstStyle/>
          <a:p>
            <a:pPr algn="ctr" defTabSz="868363">
              <a:lnSpc>
                <a:spcPct val="90000"/>
              </a:lnSpc>
              <a:defRPr/>
            </a:pPr>
            <a:r>
              <a:rPr lang="en-US" sz="1200">
                <a:latin typeface="Arial" charset="0"/>
              </a:rPr>
              <a:t>Page </a:t>
            </a:r>
            <a:fld id="{C9E8524D-312B-4E21-96BD-47E3C49EF076}" type="slidenum">
              <a:rPr lang="en-US" sz="1200">
                <a:latin typeface="Arial" charset="0"/>
              </a:rPr>
              <a:pPr algn="ctr" defTabSz="868363">
                <a:lnSpc>
                  <a:spcPct val="90000"/>
                </a:lnSpc>
                <a:defRPr/>
              </a:pPr>
              <a:t>‹#›</a:t>
            </a:fld>
            <a:endParaRPr lang="en-US" sz="1200">
              <a:latin typeface="Arial" charset="0"/>
            </a:endParaRPr>
          </a:p>
        </p:txBody>
      </p:sp>
      <p:sp>
        <p:nvSpPr>
          <p:cNvPr id="35843" name="Rectangle 3"/>
          <p:cNvSpPr>
            <a:spLocks noChangeArrowheads="1" noTextEdit="1"/>
          </p:cNvSpPr>
          <p:nvPr>
            <p:ph type="sldImg" idx="2"/>
          </p:nvPr>
        </p:nvSpPr>
        <p:spPr bwMode="auto">
          <a:xfrm>
            <a:off x="2149475" y="692150"/>
            <a:ext cx="255905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2" name="Rectangle 4"/>
          <p:cNvSpPr>
            <a:spLocks noGrp="1" noChangeArrowheads="1"/>
          </p:cNvSpPr>
          <p:nvPr>
            <p:ph type="body" sz="quarter" idx="3"/>
          </p:nvPr>
        </p:nvSpPr>
        <p:spPr bwMode="auto">
          <a:xfrm>
            <a:off x="76200" y="4343400"/>
            <a:ext cx="6705600" cy="47244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282971650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noTextEdit="1"/>
          </p:cNvSpPr>
          <p:nvPr>
            <p:ph type="sldImg"/>
          </p:nvPr>
        </p:nvSpPr>
        <p:spPr>
          <a:xfrm>
            <a:off x="2147888" y="692150"/>
            <a:ext cx="2562225" cy="3416300"/>
          </a:xfrm>
          <a:ln cap="flat"/>
        </p:spPr>
      </p:sp>
      <p:sp>
        <p:nvSpPr>
          <p:cNvPr id="3686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noTextEdit="1"/>
          </p:cNvSpPr>
          <p:nvPr>
            <p:ph type="sldImg"/>
          </p:nvPr>
        </p:nvSpPr>
        <p:spPr>
          <a:xfrm>
            <a:off x="2147888" y="692150"/>
            <a:ext cx="2562225" cy="3416300"/>
          </a:xfrm>
          <a:ln cap="flat"/>
        </p:spPr>
      </p:sp>
      <p:sp>
        <p:nvSpPr>
          <p:cNvPr id="4608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noTextEdit="1"/>
          </p:cNvSpPr>
          <p:nvPr>
            <p:ph type="sldImg"/>
          </p:nvPr>
        </p:nvSpPr>
        <p:spPr>
          <a:xfrm>
            <a:off x="2147888" y="692150"/>
            <a:ext cx="2562225" cy="3416300"/>
          </a:xfrm>
          <a:ln cap="flat"/>
        </p:spPr>
      </p:sp>
      <p:sp>
        <p:nvSpPr>
          <p:cNvPr id="4710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noTextEdit="1"/>
          </p:cNvSpPr>
          <p:nvPr>
            <p:ph type="sldImg"/>
          </p:nvPr>
        </p:nvSpPr>
        <p:spPr>
          <a:xfrm>
            <a:off x="2147888" y="692150"/>
            <a:ext cx="2562225" cy="3416300"/>
          </a:xfrm>
          <a:ln cap="flat"/>
        </p:spPr>
      </p:sp>
      <p:sp>
        <p:nvSpPr>
          <p:cNvPr id="4813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noTextEdit="1"/>
          </p:cNvSpPr>
          <p:nvPr>
            <p:ph type="sldImg"/>
          </p:nvPr>
        </p:nvSpPr>
        <p:spPr>
          <a:xfrm>
            <a:off x="2147888" y="692150"/>
            <a:ext cx="2562225" cy="3416300"/>
          </a:xfrm>
          <a:ln cap="flat"/>
        </p:spPr>
      </p:sp>
      <p:sp>
        <p:nvSpPr>
          <p:cNvPr id="4915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noTextEdit="1"/>
          </p:cNvSpPr>
          <p:nvPr>
            <p:ph type="sldImg"/>
          </p:nvPr>
        </p:nvSpPr>
        <p:spPr>
          <a:xfrm>
            <a:off x="2147888" y="692150"/>
            <a:ext cx="2562225" cy="3416300"/>
          </a:xfrm>
          <a:ln cap="flat"/>
        </p:spPr>
      </p:sp>
      <p:sp>
        <p:nvSpPr>
          <p:cNvPr id="5017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a:xfrm>
            <a:off x="2147888" y="692150"/>
            <a:ext cx="25622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noTextEdit="1"/>
          </p:cNvSpPr>
          <p:nvPr>
            <p:ph type="sldImg"/>
          </p:nvPr>
        </p:nvSpPr>
        <p:spPr>
          <a:xfrm>
            <a:off x="2147888" y="692150"/>
            <a:ext cx="2562225" cy="3416300"/>
          </a:xfrm>
          <a:ln cap="flat"/>
        </p:spPr>
      </p:sp>
      <p:sp>
        <p:nvSpPr>
          <p:cNvPr id="522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noTextEdit="1"/>
          </p:cNvSpPr>
          <p:nvPr>
            <p:ph type="sldImg"/>
          </p:nvPr>
        </p:nvSpPr>
        <p:spPr>
          <a:xfrm>
            <a:off x="2147888" y="692150"/>
            <a:ext cx="2562225" cy="3416300"/>
          </a:xfrm>
          <a:ln cap="flat"/>
        </p:spPr>
      </p:sp>
      <p:sp>
        <p:nvSpPr>
          <p:cNvPr id="5325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noTextEdit="1"/>
          </p:cNvSpPr>
          <p:nvPr>
            <p:ph type="sldImg"/>
          </p:nvPr>
        </p:nvSpPr>
        <p:spPr>
          <a:xfrm>
            <a:off x="2147888" y="692150"/>
            <a:ext cx="2562225" cy="3416300"/>
          </a:xfrm>
          <a:ln cap="flat"/>
        </p:spPr>
      </p:sp>
      <p:sp>
        <p:nvSpPr>
          <p:cNvPr id="5427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noTextEdit="1"/>
          </p:cNvSpPr>
          <p:nvPr>
            <p:ph type="sldImg"/>
          </p:nvPr>
        </p:nvSpPr>
        <p:spPr>
          <a:xfrm>
            <a:off x="2147888" y="692150"/>
            <a:ext cx="2562225" cy="3416300"/>
          </a:xfrm>
          <a:ln cap="flat"/>
        </p:spPr>
      </p:sp>
      <p:sp>
        <p:nvSpPr>
          <p:cNvPr id="5529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noTextEdit="1"/>
          </p:cNvSpPr>
          <p:nvPr>
            <p:ph type="sldImg"/>
          </p:nvPr>
        </p:nvSpPr>
        <p:spPr>
          <a:xfrm>
            <a:off x="2147888" y="692150"/>
            <a:ext cx="2562225" cy="3416300"/>
          </a:xfrm>
          <a:ln cap="flat"/>
        </p:spPr>
      </p:sp>
      <p:sp>
        <p:nvSpPr>
          <p:cNvPr id="3789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noTextEdit="1"/>
          </p:cNvSpPr>
          <p:nvPr>
            <p:ph type="sldImg"/>
          </p:nvPr>
        </p:nvSpPr>
        <p:spPr>
          <a:xfrm>
            <a:off x="2147888" y="692150"/>
            <a:ext cx="2562225" cy="3416300"/>
          </a:xfrm>
          <a:ln cap="flat"/>
        </p:spPr>
      </p:sp>
      <p:sp>
        <p:nvSpPr>
          <p:cNvPr id="563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noTextEdit="1"/>
          </p:cNvSpPr>
          <p:nvPr>
            <p:ph type="sldImg"/>
          </p:nvPr>
        </p:nvSpPr>
        <p:spPr>
          <a:xfrm>
            <a:off x="2147888" y="692150"/>
            <a:ext cx="2562225" cy="3416300"/>
          </a:xfrm>
          <a:ln cap="flat"/>
        </p:spPr>
      </p:sp>
      <p:sp>
        <p:nvSpPr>
          <p:cNvPr id="5734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noTextEdit="1"/>
          </p:cNvSpPr>
          <p:nvPr>
            <p:ph type="sldImg"/>
          </p:nvPr>
        </p:nvSpPr>
        <p:spPr>
          <a:xfrm>
            <a:off x="2147888" y="692150"/>
            <a:ext cx="2562225" cy="3416300"/>
          </a:xfrm>
          <a:ln cap="flat"/>
        </p:spPr>
      </p:sp>
      <p:sp>
        <p:nvSpPr>
          <p:cNvPr id="5837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noTextEdit="1"/>
          </p:cNvSpPr>
          <p:nvPr>
            <p:ph type="sldImg"/>
          </p:nvPr>
        </p:nvSpPr>
        <p:spPr>
          <a:xfrm>
            <a:off x="2147888" y="692150"/>
            <a:ext cx="2562225" cy="3416300"/>
          </a:xfrm>
          <a:ln cap="flat"/>
        </p:spPr>
      </p:sp>
      <p:sp>
        <p:nvSpPr>
          <p:cNvPr id="5939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noTextEdit="1"/>
          </p:cNvSpPr>
          <p:nvPr>
            <p:ph type="sldImg"/>
          </p:nvPr>
        </p:nvSpPr>
        <p:spPr>
          <a:xfrm>
            <a:off x="2147888" y="692150"/>
            <a:ext cx="2562225" cy="3416300"/>
          </a:xfrm>
          <a:ln cap="flat"/>
        </p:spPr>
      </p:sp>
      <p:sp>
        <p:nvSpPr>
          <p:cNvPr id="6041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noTextEdit="1"/>
          </p:cNvSpPr>
          <p:nvPr>
            <p:ph type="sldImg"/>
          </p:nvPr>
        </p:nvSpPr>
        <p:spPr>
          <a:xfrm>
            <a:off x="2147888" y="692150"/>
            <a:ext cx="2562225" cy="3416300"/>
          </a:xfrm>
          <a:ln cap="flat"/>
        </p:spPr>
      </p:sp>
      <p:sp>
        <p:nvSpPr>
          <p:cNvPr id="6144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noTextEdit="1"/>
          </p:cNvSpPr>
          <p:nvPr>
            <p:ph type="sldImg"/>
          </p:nvPr>
        </p:nvSpPr>
        <p:spPr>
          <a:xfrm>
            <a:off x="2147888" y="692150"/>
            <a:ext cx="2562225" cy="3416300"/>
          </a:xfrm>
          <a:ln cap="flat"/>
        </p:spPr>
      </p:sp>
      <p:sp>
        <p:nvSpPr>
          <p:cNvPr id="6246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noTextEdit="1"/>
          </p:cNvSpPr>
          <p:nvPr>
            <p:ph type="sldImg"/>
          </p:nvPr>
        </p:nvSpPr>
        <p:spPr>
          <a:xfrm>
            <a:off x="2147888" y="692150"/>
            <a:ext cx="2562225" cy="3416300"/>
          </a:xfrm>
          <a:ln cap="flat"/>
        </p:spPr>
      </p:sp>
      <p:sp>
        <p:nvSpPr>
          <p:cNvPr id="6349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noTextEdit="1"/>
          </p:cNvSpPr>
          <p:nvPr>
            <p:ph type="sldImg"/>
          </p:nvPr>
        </p:nvSpPr>
        <p:spPr>
          <a:xfrm>
            <a:off x="2147888" y="692150"/>
            <a:ext cx="2562225" cy="3416300"/>
          </a:xfrm>
          <a:ln cap="flat"/>
        </p:spPr>
      </p:sp>
      <p:sp>
        <p:nvSpPr>
          <p:cNvPr id="6451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noTextEdit="1"/>
          </p:cNvSpPr>
          <p:nvPr>
            <p:ph type="sldImg"/>
          </p:nvPr>
        </p:nvSpPr>
        <p:spPr>
          <a:xfrm>
            <a:off x="2147888" y="692150"/>
            <a:ext cx="2562225" cy="3416300"/>
          </a:xfrm>
          <a:ln cap="flat"/>
        </p:spPr>
      </p:sp>
      <p:sp>
        <p:nvSpPr>
          <p:cNvPr id="6553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noTextEdit="1"/>
          </p:cNvSpPr>
          <p:nvPr>
            <p:ph type="sldImg"/>
          </p:nvPr>
        </p:nvSpPr>
        <p:spPr>
          <a:xfrm>
            <a:off x="2147888" y="692150"/>
            <a:ext cx="2562225" cy="3416300"/>
          </a:xfrm>
          <a:ln cap="flat"/>
        </p:spPr>
      </p:sp>
      <p:sp>
        <p:nvSpPr>
          <p:cNvPr id="3891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noTextEdit="1"/>
          </p:cNvSpPr>
          <p:nvPr>
            <p:ph type="sldImg"/>
          </p:nvPr>
        </p:nvSpPr>
        <p:spPr>
          <a:xfrm>
            <a:off x="2147888" y="692150"/>
            <a:ext cx="2562225" cy="3416300"/>
          </a:xfrm>
          <a:ln cap="flat"/>
        </p:spPr>
      </p:sp>
      <p:sp>
        <p:nvSpPr>
          <p:cNvPr id="6656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noTextEdit="1"/>
          </p:cNvSpPr>
          <p:nvPr>
            <p:ph type="sldImg"/>
          </p:nvPr>
        </p:nvSpPr>
        <p:spPr>
          <a:xfrm>
            <a:off x="2147888" y="692150"/>
            <a:ext cx="2562225" cy="3416300"/>
          </a:xfrm>
          <a:ln cap="flat"/>
        </p:spPr>
      </p:sp>
      <p:sp>
        <p:nvSpPr>
          <p:cNvPr id="6758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noTextEdit="1"/>
          </p:cNvSpPr>
          <p:nvPr>
            <p:ph type="sldImg"/>
          </p:nvPr>
        </p:nvSpPr>
        <p:spPr>
          <a:xfrm>
            <a:off x="2147888" y="692150"/>
            <a:ext cx="2562225" cy="3416300"/>
          </a:xfrm>
          <a:ln cap="flat"/>
        </p:spPr>
      </p:sp>
      <p:sp>
        <p:nvSpPr>
          <p:cNvPr id="6861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noTextEdit="1"/>
          </p:cNvSpPr>
          <p:nvPr>
            <p:ph type="sldImg"/>
          </p:nvPr>
        </p:nvSpPr>
        <p:spPr>
          <a:xfrm>
            <a:off x="2147888" y="692150"/>
            <a:ext cx="2562225" cy="3416300"/>
          </a:xfrm>
          <a:ln cap="flat"/>
        </p:spPr>
      </p:sp>
      <p:sp>
        <p:nvSpPr>
          <p:cNvPr id="6963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noTextEdit="1"/>
          </p:cNvSpPr>
          <p:nvPr>
            <p:ph type="sldImg"/>
          </p:nvPr>
        </p:nvSpPr>
        <p:spPr>
          <a:xfrm>
            <a:off x="2147888" y="692150"/>
            <a:ext cx="2562225" cy="3416300"/>
          </a:xfrm>
          <a:ln cap="flat"/>
        </p:spPr>
      </p:sp>
      <p:sp>
        <p:nvSpPr>
          <p:cNvPr id="3993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noTextEdit="1"/>
          </p:cNvSpPr>
          <p:nvPr>
            <p:ph type="sldImg"/>
          </p:nvPr>
        </p:nvSpPr>
        <p:spPr>
          <a:xfrm>
            <a:off x="2147888" y="692150"/>
            <a:ext cx="2562225" cy="3416300"/>
          </a:xfrm>
          <a:ln cap="flat"/>
        </p:spPr>
      </p:sp>
      <p:sp>
        <p:nvSpPr>
          <p:cNvPr id="4096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noTextEdit="1"/>
          </p:cNvSpPr>
          <p:nvPr>
            <p:ph type="sldImg"/>
          </p:nvPr>
        </p:nvSpPr>
        <p:spPr>
          <a:xfrm>
            <a:off x="2147888" y="692150"/>
            <a:ext cx="2562225" cy="3416300"/>
          </a:xfrm>
          <a:ln cap="flat"/>
        </p:spPr>
      </p:sp>
      <p:sp>
        <p:nvSpPr>
          <p:cNvPr id="4198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noTextEdit="1"/>
          </p:cNvSpPr>
          <p:nvPr>
            <p:ph type="sldImg"/>
          </p:nvPr>
        </p:nvSpPr>
        <p:spPr>
          <a:xfrm>
            <a:off x="2147888" y="692150"/>
            <a:ext cx="2562225" cy="3416300"/>
          </a:xfrm>
          <a:ln cap="flat"/>
        </p:spPr>
      </p:sp>
      <p:sp>
        <p:nvSpPr>
          <p:cNvPr id="4301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noTextEdit="1"/>
          </p:cNvSpPr>
          <p:nvPr>
            <p:ph type="sldImg"/>
          </p:nvPr>
        </p:nvSpPr>
        <p:spPr>
          <a:xfrm>
            <a:off x="2147888" y="692150"/>
            <a:ext cx="2562225" cy="3416300"/>
          </a:xfrm>
          <a:ln cap="flat"/>
        </p:spPr>
      </p:sp>
      <p:sp>
        <p:nvSpPr>
          <p:cNvPr id="4403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noTextEdit="1"/>
          </p:cNvSpPr>
          <p:nvPr>
            <p:ph type="sldImg"/>
          </p:nvPr>
        </p:nvSpPr>
        <p:spPr>
          <a:xfrm>
            <a:off x="2147888" y="692150"/>
            <a:ext cx="2562225" cy="3416300"/>
          </a:xfrm>
          <a:ln cap="flat"/>
        </p:spPr>
      </p:sp>
      <p:sp>
        <p:nvSpPr>
          <p:cNvPr id="4505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pic>
        <p:nvPicPr>
          <p:cNvPr id="8294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extLst>
      <p:ext uri="{BB962C8B-B14F-4D97-AF65-F5344CB8AC3E}">
        <p14:creationId xmlns:p14="http://schemas.microsoft.com/office/powerpoint/2010/main" val="2967463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59190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067300" y="838200"/>
            <a:ext cx="1638300" cy="6934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838200"/>
            <a:ext cx="4762500" cy="6934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8511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24936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840471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752600"/>
            <a:ext cx="3200400" cy="601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0" y="1752600"/>
            <a:ext cx="3200400" cy="601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81651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34358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04058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4821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2114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36532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38150" y="838200"/>
            <a:ext cx="59436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88900" tIns="44450" rIns="88900" bIns="44450" numCol="1" anchor="ctr" anchorCtr="0" compatLnSpc="1">
            <a:prstTxWarp prst="textNoShape">
              <a:avLst/>
            </a:prstTxWarp>
          </a:bodyPr>
          <a:lstStyle/>
          <a:p>
            <a:pPr lvl="0"/>
            <a:r>
              <a:rPr lang="en-US" altLang="en-US" smtClean="0"/>
              <a:t>Slide Title</a:t>
            </a:r>
          </a:p>
        </p:txBody>
      </p:sp>
      <p:sp>
        <p:nvSpPr>
          <p:cNvPr id="1027" name="Rectangle 3"/>
          <p:cNvSpPr>
            <a:spLocks noGrp="1" noChangeArrowheads="1"/>
          </p:cNvSpPr>
          <p:nvPr>
            <p:ph type="body" idx="1"/>
          </p:nvPr>
        </p:nvSpPr>
        <p:spPr bwMode="auto">
          <a:xfrm>
            <a:off x="152400" y="1752600"/>
            <a:ext cx="65532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88900" tIns="44450" rIns="88900" bIns="44450"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4"/>
          <p:cNvSpPr>
            <a:spLocks noChangeShapeType="1"/>
          </p:cNvSpPr>
          <p:nvPr/>
        </p:nvSpPr>
        <p:spPr bwMode="auto">
          <a:xfrm>
            <a:off x="192088" y="7848600"/>
            <a:ext cx="6475412" cy="0"/>
          </a:xfrm>
          <a:prstGeom prst="line">
            <a:avLst/>
          </a:prstGeom>
          <a:noFill/>
          <a:ln w="38100" cmpd="dbl">
            <a:solidFill>
              <a:schemeClr val="tx1"/>
            </a:solidFill>
            <a:round/>
            <a:headEnd/>
            <a:tailEnd/>
          </a:ln>
          <a:effectLst/>
        </p:spPr>
        <p:txBody>
          <a:bodyPr wrap="none" anchor="ctr"/>
          <a:lstStyle/>
          <a:p>
            <a:pPr>
              <a:defRPr/>
            </a:pPr>
            <a:endParaRPr lang="en-US"/>
          </a:p>
        </p:txBody>
      </p:sp>
      <p:sp>
        <p:nvSpPr>
          <p:cNvPr id="1031" name="Rectangle 7"/>
          <p:cNvSpPr>
            <a:spLocks noChangeArrowheads="1"/>
          </p:cNvSpPr>
          <p:nvPr/>
        </p:nvSpPr>
        <p:spPr bwMode="auto">
          <a:xfrm>
            <a:off x="2163763" y="8118475"/>
            <a:ext cx="2603500" cy="314325"/>
          </a:xfrm>
          <a:prstGeom prst="rect">
            <a:avLst/>
          </a:prstGeom>
          <a:noFill/>
          <a:ln w="12700">
            <a:noFill/>
            <a:miter lim="800000"/>
            <a:headEnd/>
            <a:tailEnd/>
          </a:ln>
          <a:effectLst/>
        </p:spPr>
        <p:txBody>
          <a:bodyPr lIns="90488" tIns="44450" rIns="90488" bIns="44450">
            <a:spAutoFit/>
          </a:bodyPr>
          <a:lstStyle/>
          <a:p>
            <a:pPr defTabSz="762000">
              <a:defRPr/>
            </a:pPr>
            <a:r>
              <a:rPr lang="en-US" sz="1400" b="1">
                <a:latin typeface="Arial" charset="0"/>
              </a:rPr>
              <a:t>Technical Standards Branch</a:t>
            </a:r>
          </a:p>
        </p:txBody>
      </p:sp>
      <p:sp>
        <p:nvSpPr>
          <p:cNvPr id="1032" name="Rectangle 8"/>
          <p:cNvSpPr>
            <a:spLocks noChangeArrowheads="1"/>
          </p:cNvSpPr>
          <p:nvPr/>
        </p:nvSpPr>
        <p:spPr bwMode="auto">
          <a:xfrm>
            <a:off x="2105025" y="8347075"/>
            <a:ext cx="2649538" cy="284163"/>
          </a:xfrm>
          <a:prstGeom prst="rect">
            <a:avLst/>
          </a:prstGeom>
          <a:noFill/>
          <a:ln w="12700">
            <a:noFill/>
            <a:miter lim="800000"/>
            <a:headEnd/>
            <a:tailEnd/>
          </a:ln>
          <a:effectLst/>
        </p:spPr>
        <p:txBody>
          <a:bodyPr wrap="none" lIns="90488" tIns="44450" rIns="90488" bIns="44450">
            <a:spAutoFit/>
          </a:bodyPr>
          <a:lstStyle/>
          <a:p>
            <a:pPr defTabSz="762000">
              <a:defRPr/>
            </a:pPr>
            <a:r>
              <a:rPr lang="en-US" sz="1200" b="1">
                <a:latin typeface="Arial" charset="0"/>
              </a:rPr>
              <a:t>Class B Bridge Inspection Course</a:t>
            </a:r>
          </a:p>
        </p:txBody>
      </p:sp>
      <p:grpSp>
        <p:nvGrpSpPr>
          <p:cNvPr id="2" name="Group 32"/>
          <p:cNvGrpSpPr>
            <a:grpSpLocks/>
          </p:cNvGrpSpPr>
          <p:nvPr/>
        </p:nvGrpSpPr>
        <p:grpSpPr bwMode="auto">
          <a:xfrm>
            <a:off x="4953000" y="7985125"/>
            <a:ext cx="1700213" cy="746125"/>
            <a:chOff x="3120" y="5030"/>
            <a:chExt cx="1071" cy="470"/>
          </a:xfrm>
        </p:grpSpPr>
        <p:sp>
          <p:nvSpPr>
            <p:cNvPr id="1033" name="Freeform 9"/>
            <p:cNvSpPr>
              <a:spLocks/>
            </p:cNvSpPr>
            <p:nvPr/>
          </p:nvSpPr>
          <p:spPr bwMode="auto">
            <a:xfrm>
              <a:off x="3652" y="5031"/>
              <a:ext cx="268" cy="209"/>
            </a:xfrm>
            <a:custGeom>
              <a:avLst/>
              <a:gdLst/>
              <a:ahLst/>
              <a:cxnLst>
                <a:cxn ang="0">
                  <a:pos x="0" y="208"/>
                </a:cxn>
                <a:cxn ang="0">
                  <a:pos x="20" y="206"/>
                </a:cxn>
                <a:cxn ang="0">
                  <a:pos x="41" y="202"/>
                </a:cxn>
                <a:cxn ang="0">
                  <a:pos x="63" y="195"/>
                </a:cxn>
                <a:cxn ang="0">
                  <a:pos x="85" y="186"/>
                </a:cxn>
                <a:cxn ang="0">
                  <a:pos x="107" y="176"/>
                </a:cxn>
                <a:cxn ang="0">
                  <a:pos x="129" y="163"/>
                </a:cxn>
                <a:cxn ang="0">
                  <a:pos x="150" y="149"/>
                </a:cxn>
                <a:cxn ang="0">
                  <a:pos x="171" y="134"/>
                </a:cxn>
                <a:cxn ang="0">
                  <a:pos x="190" y="118"/>
                </a:cxn>
                <a:cxn ang="0">
                  <a:pos x="208" y="101"/>
                </a:cxn>
                <a:cxn ang="0">
                  <a:pos x="224" y="84"/>
                </a:cxn>
                <a:cxn ang="0">
                  <a:pos x="238" y="66"/>
                </a:cxn>
                <a:cxn ang="0">
                  <a:pos x="250" y="49"/>
                </a:cxn>
                <a:cxn ang="0">
                  <a:pos x="258" y="32"/>
                </a:cxn>
                <a:cxn ang="0">
                  <a:pos x="264" y="15"/>
                </a:cxn>
                <a:cxn ang="0">
                  <a:pos x="267" y="0"/>
                </a:cxn>
              </a:cxnLst>
              <a:rect l="0" t="0" r="r" b="b"/>
              <a:pathLst>
                <a:path w="268" h="209">
                  <a:moveTo>
                    <a:pt x="0" y="208"/>
                  </a:moveTo>
                  <a:lnTo>
                    <a:pt x="20" y="206"/>
                  </a:lnTo>
                  <a:lnTo>
                    <a:pt x="41" y="202"/>
                  </a:lnTo>
                  <a:lnTo>
                    <a:pt x="63" y="195"/>
                  </a:lnTo>
                  <a:lnTo>
                    <a:pt x="85" y="186"/>
                  </a:lnTo>
                  <a:lnTo>
                    <a:pt x="107" y="176"/>
                  </a:lnTo>
                  <a:lnTo>
                    <a:pt x="129" y="163"/>
                  </a:lnTo>
                  <a:lnTo>
                    <a:pt x="150" y="149"/>
                  </a:lnTo>
                  <a:lnTo>
                    <a:pt x="171" y="134"/>
                  </a:lnTo>
                  <a:lnTo>
                    <a:pt x="190" y="118"/>
                  </a:lnTo>
                  <a:lnTo>
                    <a:pt x="208" y="101"/>
                  </a:lnTo>
                  <a:lnTo>
                    <a:pt x="224" y="84"/>
                  </a:lnTo>
                  <a:lnTo>
                    <a:pt x="238" y="66"/>
                  </a:lnTo>
                  <a:lnTo>
                    <a:pt x="250" y="49"/>
                  </a:lnTo>
                  <a:lnTo>
                    <a:pt x="258" y="32"/>
                  </a:lnTo>
                  <a:lnTo>
                    <a:pt x="264" y="15"/>
                  </a:lnTo>
                  <a:lnTo>
                    <a:pt x="267" y="0"/>
                  </a:lnTo>
                </a:path>
              </a:pathLst>
            </a:custGeom>
            <a:noFill/>
            <a:ln w="12700" cap="rnd" cmpd="sng">
              <a:solidFill>
                <a:srgbClr val="000000"/>
              </a:solidFill>
              <a:prstDash val="solid"/>
              <a:round/>
              <a:headEnd type="none" w="med" len="med"/>
              <a:tailEnd type="none" w="med" len="med"/>
            </a:ln>
            <a:effectLst/>
          </p:spPr>
          <p:txBody>
            <a:bodyPr/>
            <a:lstStyle/>
            <a:p>
              <a:pPr>
                <a:defRPr/>
              </a:pPr>
              <a:endParaRPr lang="en-US"/>
            </a:p>
          </p:txBody>
        </p:sp>
        <p:sp>
          <p:nvSpPr>
            <p:cNvPr id="1034" name="Freeform 10"/>
            <p:cNvSpPr>
              <a:spLocks/>
            </p:cNvSpPr>
            <p:nvPr/>
          </p:nvSpPr>
          <p:spPr bwMode="auto">
            <a:xfrm>
              <a:off x="3386" y="5031"/>
              <a:ext cx="268" cy="209"/>
            </a:xfrm>
            <a:custGeom>
              <a:avLst/>
              <a:gdLst/>
              <a:ahLst/>
              <a:cxnLst>
                <a:cxn ang="0">
                  <a:pos x="267" y="208"/>
                </a:cxn>
                <a:cxn ang="0">
                  <a:pos x="247" y="207"/>
                </a:cxn>
                <a:cxn ang="0">
                  <a:pos x="226" y="202"/>
                </a:cxn>
                <a:cxn ang="0">
                  <a:pos x="204" y="196"/>
                </a:cxn>
                <a:cxn ang="0">
                  <a:pos x="182" y="187"/>
                </a:cxn>
                <a:cxn ang="0">
                  <a:pos x="160" y="176"/>
                </a:cxn>
                <a:cxn ang="0">
                  <a:pos x="138" y="163"/>
                </a:cxn>
                <a:cxn ang="0">
                  <a:pos x="117" y="150"/>
                </a:cxn>
                <a:cxn ang="0">
                  <a:pos x="97" y="134"/>
                </a:cxn>
                <a:cxn ang="0">
                  <a:pos x="77" y="119"/>
                </a:cxn>
                <a:cxn ang="0">
                  <a:pos x="59" y="102"/>
                </a:cxn>
                <a:cxn ang="0">
                  <a:pos x="43" y="84"/>
                </a:cxn>
                <a:cxn ang="0">
                  <a:pos x="29" y="67"/>
                </a:cxn>
                <a:cxn ang="0">
                  <a:pos x="18" y="50"/>
                </a:cxn>
                <a:cxn ang="0">
                  <a:pos x="8" y="33"/>
                </a:cxn>
                <a:cxn ang="0">
                  <a:pos x="3" y="16"/>
                </a:cxn>
                <a:cxn ang="0">
                  <a:pos x="0" y="0"/>
                </a:cxn>
              </a:cxnLst>
              <a:rect l="0" t="0" r="r" b="b"/>
              <a:pathLst>
                <a:path w="268" h="209">
                  <a:moveTo>
                    <a:pt x="267" y="208"/>
                  </a:moveTo>
                  <a:lnTo>
                    <a:pt x="247" y="207"/>
                  </a:lnTo>
                  <a:lnTo>
                    <a:pt x="226" y="202"/>
                  </a:lnTo>
                  <a:lnTo>
                    <a:pt x="204" y="196"/>
                  </a:lnTo>
                  <a:lnTo>
                    <a:pt x="182" y="187"/>
                  </a:lnTo>
                  <a:lnTo>
                    <a:pt x="160" y="176"/>
                  </a:lnTo>
                  <a:lnTo>
                    <a:pt x="138" y="163"/>
                  </a:lnTo>
                  <a:lnTo>
                    <a:pt x="117" y="150"/>
                  </a:lnTo>
                  <a:lnTo>
                    <a:pt x="97" y="134"/>
                  </a:lnTo>
                  <a:lnTo>
                    <a:pt x="77" y="119"/>
                  </a:lnTo>
                  <a:lnTo>
                    <a:pt x="59" y="102"/>
                  </a:lnTo>
                  <a:lnTo>
                    <a:pt x="43" y="84"/>
                  </a:lnTo>
                  <a:lnTo>
                    <a:pt x="29" y="67"/>
                  </a:lnTo>
                  <a:lnTo>
                    <a:pt x="18" y="50"/>
                  </a:lnTo>
                  <a:lnTo>
                    <a:pt x="8" y="33"/>
                  </a:lnTo>
                  <a:lnTo>
                    <a:pt x="3" y="16"/>
                  </a:lnTo>
                  <a:lnTo>
                    <a:pt x="0" y="0"/>
                  </a:lnTo>
                </a:path>
              </a:pathLst>
            </a:custGeom>
            <a:noFill/>
            <a:ln w="12700" cap="rnd" cmpd="sng">
              <a:solidFill>
                <a:srgbClr val="000000"/>
              </a:solidFill>
              <a:prstDash val="solid"/>
              <a:round/>
              <a:headEnd type="none" w="med" len="med"/>
              <a:tailEnd type="none" w="med" len="med"/>
            </a:ln>
            <a:effectLst/>
          </p:spPr>
          <p:txBody>
            <a:bodyPr/>
            <a:lstStyle/>
            <a:p>
              <a:pPr>
                <a:defRPr/>
              </a:pPr>
              <a:endParaRPr lang="en-US"/>
            </a:p>
          </p:txBody>
        </p:sp>
        <p:sp>
          <p:nvSpPr>
            <p:cNvPr id="1035" name="Freeform 11"/>
            <p:cNvSpPr>
              <a:spLocks/>
            </p:cNvSpPr>
            <p:nvPr/>
          </p:nvSpPr>
          <p:spPr bwMode="auto">
            <a:xfrm>
              <a:off x="3918" y="5031"/>
              <a:ext cx="272" cy="210"/>
            </a:xfrm>
            <a:custGeom>
              <a:avLst/>
              <a:gdLst/>
              <a:ahLst/>
              <a:cxnLst>
                <a:cxn ang="0">
                  <a:pos x="271" y="209"/>
                </a:cxn>
                <a:cxn ang="0">
                  <a:pos x="251" y="207"/>
                </a:cxn>
                <a:cxn ang="0">
                  <a:pos x="230" y="203"/>
                </a:cxn>
                <a:cxn ang="0">
                  <a:pos x="208" y="196"/>
                </a:cxn>
                <a:cxn ang="0">
                  <a:pos x="185" y="187"/>
                </a:cxn>
                <a:cxn ang="0">
                  <a:pos x="163" y="177"/>
                </a:cxn>
                <a:cxn ang="0">
                  <a:pos x="140" y="164"/>
                </a:cxn>
                <a:cxn ang="0">
                  <a:pos x="119" y="150"/>
                </a:cxn>
                <a:cxn ang="0">
                  <a:pos x="98" y="135"/>
                </a:cxn>
                <a:cxn ang="0">
                  <a:pos x="78" y="119"/>
                </a:cxn>
                <a:cxn ang="0">
                  <a:pos x="59" y="102"/>
                </a:cxn>
                <a:cxn ang="0">
                  <a:pos x="43" y="85"/>
                </a:cxn>
                <a:cxn ang="0">
                  <a:pos x="29" y="67"/>
                </a:cxn>
                <a:cxn ang="0">
                  <a:pos x="17" y="50"/>
                </a:cxn>
                <a:cxn ang="0">
                  <a:pos x="8" y="33"/>
                </a:cxn>
                <a:cxn ang="0">
                  <a:pos x="2" y="16"/>
                </a:cxn>
                <a:cxn ang="0">
                  <a:pos x="0" y="0"/>
                </a:cxn>
              </a:cxnLst>
              <a:rect l="0" t="0" r="r" b="b"/>
              <a:pathLst>
                <a:path w="272" h="210">
                  <a:moveTo>
                    <a:pt x="271" y="209"/>
                  </a:moveTo>
                  <a:lnTo>
                    <a:pt x="251" y="207"/>
                  </a:lnTo>
                  <a:lnTo>
                    <a:pt x="230" y="203"/>
                  </a:lnTo>
                  <a:lnTo>
                    <a:pt x="208" y="196"/>
                  </a:lnTo>
                  <a:lnTo>
                    <a:pt x="185" y="187"/>
                  </a:lnTo>
                  <a:lnTo>
                    <a:pt x="163" y="177"/>
                  </a:lnTo>
                  <a:lnTo>
                    <a:pt x="140" y="164"/>
                  </a:lnTo>
                  <a:lnTo>
                    <a:pt x="119" y="150"/>
                  </a:lnTo>
                  <a:lnTo>
                    <a:pt x="98" y="135"/>
                  </a:lnTo>
                  <a:lnTo>
                    <a:pt x="78" y="119"/>
                  </a:lnTo>
                  <a:lnTo>
                    <a:pt x="59" y="102"/>
                  </a:lnTo>
                  <a:lnTo>
                    <a:pt x="43" y="85"/>
                  </a:lnTo>
                  <a:lnTo>
                    <a:pt x="29" y="67"/>
                  </a:lnTo>
                  <a:lnTo>
                    <a:pt x="17" y="50"/>
                  </a:lnTo>
                  <a:lnTo>
                    <a:pt x="8" y="33"/>
                  </a:lnTo>
                  <a:lnTo>
                    <a:pt x="2" y="16"/>
                  </a:lnTo>
                  <a:lnTo>
                    <a:pt x="0" y="0"/>
                  </a:lnTo>
                </a:path>
              </a:pathLst>
            </a:custGeom>
            <a:noFill/>
            <a:ln w="12700" cap="rnd" cmpd="sng">
              <a:solidFill>
                <a:srgbClr val="000000"/>
              </a:solidFill>
              <a:prstDash val="solid"/>
              <a:round/>
              <a:headEnd type="none" w="med" len="med"/>
              <a:tailEnd type="none" w="med" len="med"/>
            </a:ln>
            <a:effectLst/>
          </p:spPr>
          <p:txBody>
            <a:bodyPr/>
            <a:lstStyle/>
            <a:p>
              <a:pPr>
                <a:defRPr/>
              </a:pPr>
              <a:endParaRPr lang="en-US"/>
            </a:p>
          </p:txBody>
        </p:sp>
        <p:sp>
          <p:nvSpPr>
            <p:cNvPr id="1036" name="Freeform 12"/>
            <p:cNvSpPr>
              <a:spLocks/>
            </p:cNvSpPr>
            <p:nvPr/>
          </p:nvSpPr>
          <p:spPr bwMode="auto">
            <a:xfrm>
              <a:off x="3120" y="5273"/>
              <a:ext cx="1063" cy="22"/>
            </a:xfrm>
            <a:custGeom>
              <a:avLst/>
              <a:gdLst/>
              <a:ahLst/>
              <a:cxnLst>
                <a:cxn ang="0">
                  <a:pos x="1062" y="11"/>
                </a:cxn>
                <a:cxn ang="0">
                  <a:pos x="1062" y="0"/>
                </a:cxn>
                <a:cxn ang="0">
                  <a:pos x="0" y="0"/>
                </a:cxn>
                <a:cxn ang="0">
                  <a:pos x="0" y="21"/>
                </a:cxn>
                <a:cxn ang="0">
                  <a:pos x="1062" y="21"/>
                </a:cxn>
                <a:cxn ang="0">
                  <a:pos x="1062" y="11"/>
                </a:cxn>
              </a:cxnLst>
              <a:rect l="0" t="0" r="r" b="b"/>
              <a:pathLst>
                <a:path w="1063" h="22">
                  <a:moveTo>
                    <a:pt x="1062" y="11"/>
                  </a:moveTo>
                  <a:lnTo>
                    <a:pt x="1062" y="0"/>
                  </a:lnTo>
                  <a:lnTo>
                    <a:pt x="0" y="0"/>
                  </a:lnTo>
                  <a:lnTo>
                    <a:pt x="0" y="21"/>
                  </a:lnTo>
                  <a:lnTo>
                    <a:pt x="1062" y="21"/>
                  </a:lnTo>
                  <a:lnTo>
                    <a:pt x="1062" y="11"/>
                  </a:lnTo>
                </a:path>
              </a:pathLst>
            </a:custGeom>
            <a:solidFill>
              <a:srgbClr val="000000"/>
            </a:solidFill>
            <a:ln w="12700" cap="rnd" cmpd="sng">
              <a:noFill/>
              <a:prstDash val="solid"/>
              <a:round/>
              <a:headEnd type="none" w="med" len="med"/>
              <a:tailEnd type="none" w="med" len="med"/>
            </a:ln>
            <a:effectLst/>
          </p:spPr>
          <p:txBody>
            <a:bodyPr/>
            <a:lstStyle/>
            <a:p>
              <a:pPr>
                <a:defRPr/>
              </a:pPr>
              <a:endParaRPr lang="en-US"/>
            </a:p>
          </p:txBody>
        </p:sp>
        <p:sp>
          <p:nvSpPr>
            <p:cNvPr id="1037" name="Freeform 13"/>
            <p:cNvSpPr>
              <a:spLocks/>
            </p:cNvSpPr>
            <p:nvPr/>
          </p:nvSpPr>
          <p:spPr bwMode="auto">
            <a:xfrm>
              <a:off x="3379" y="5031"/>
              <a:ext cx="9" cy="441"/>
            </a:xfrm>
            <a:custGeom>
              <a:avLst/>
              <a:gdLst/>
              <a:ahLst/>
              <a:cxnLst>
                <a:cxn ang="0">
                  <a:pos x="4" y="440"/>
                </a:cxn>
                <a:cxn ang="0">
                  <a:pos x="8" y="440"/>
                </a:cxn>
                <a:cxn ang="0">
                  <a:pos x="8" y="0"/>
                </a:cxn>
                <a:cxn ang="0">
                  <a:pos x="0" y="0"/>
                </a:cxn>
                <a:cxn ang="0">
                  <a:pos x="0" y="440"/>
                </a:cxn>
                <a:cxn ang="0">
                  <a:pos x="4" y="440"/>
                </a:cxn>
              </a:cxnLst>
              <a:rect l="0" t="0" r="r" b="b"/>
              <a:pathLst>
                <a:path w="9" h="441">
                  <a:moveTo>
                    <a:pt x="4" y="440"/>
                  </a:moveTo>
                  <a:lnTo>
                    <a:pt x="8" y="440"/>
                  </a:lnTo>
                  <a:lnTo>
                    <a:pt x="8" y="0"/>
                  </a:lnTo>
                  <a:lnTo>
                    <a:pt x="0" y="0"/>
                  </a:lnTo>
                  <a:lnTo>
                    <a:pt x="0" y="440"/>
                  </a:lnTo>
                  <a:lnTo>
                    <a:pt x="4" y="440"/>
                  </a:lnTo>
                </a:path>
              </a:pathLst>
            </a:custGeom>
            <a:solidFill>
              <a:srgbClr val="000000"/>
            </a:solidFill>
            <a:ln w="12700" cap="rnd" cmpd="sng">
              <a:noFill/>
              <a:prstDash val="solid"/>
              <a:round/>
              <a:headEnd type="none" w="med" len="med"/>
              <a:tailEnd type="none" w="med" len="med"/>
            </a:ln>
            <a:effectLst/>
          </p:spPr>
          <p:txBody>
            <a:bodyPr/>
            <a:lstStyle/>
            <a:p>
              <a:pPr>
                <a:defRPr/>
              </a:pPr>
              <a:endParaRPr lang="en-US"/>
            </a:p>
          </p:txBody>
        </p:sp>
        <p:sp>
          <p:nvSpPr>
            <p:cNvPr id="1038" name="Freeform 14"/>
            <p:cNvSpPr>
              <a:spLocks/>
            </p:cNvSpPr>
            <p:nvPr/>
          </p:nvSpPr>
          <p:spPr bwMode="auto">
            <a:xfrm>
              <a:off x="3911" y="5030"/>
              <a:ext cx="9" cy="451"/>
            </a:xfrm>
            <a:custGeom>
              <a:avLst/>
              <a:gdLst/>
              <a:ahLst/>
              <a:cxnLst>
                <a:cxn ang="0">
                  <a:pos x="4" y="450"/>
                </a:cxn>
                <a:cxn ang="0">
                  <a:pos x="8" y="450"/>
                </a:cxn>
                <a:cxn ang="0">
                  <a:pos x="8" y="0"/>
                </a:cxn>
                <a:cxn ang="0">
                  <a:pos x="0" y="0"/>
                </a:cxn>
                <a:cxn ang="0">
                  <a:pos x="0" y="450"/>
                </a:cxn>
                <a:cxn ang="0">
                  <a:pos x="4" y="450"/>
                </a:cxn>
              </a:cxnLst>
              <a:rect l="0" t="0" r="r" b="b"/>
              <a:pathLst>
                <a:path w="9" h="451">
                  <a:moveTo>
                    <a:pt x="4" y="450"/>
                  </a:moveTo>
                  <a:lnTo>
                    <a:pt x="8" y="450"/>
                  </a:lnTo>
                  <a:lnTo>
                    <a:pt x="8" y="0"/>
                  </a:lnTo>
                  <a:lnTo>
                    <a:pt x="0" y="0"/>
                  </a:lnTo>
                  <a:lnTo>
                    <a:pt x="0" y="450"/>
                  </a:lnTo>
                  <a:lnTo>
                    <a:pt x="4" y="450"/>
                  </a:lnTo>
                </a:path>
              </a:pathLst>
            </a:custGeom>
            <a:solidFill>
              <a:srgbClr val="000000"/>
            </a:solidFill>
            <a:ln w="12700" cap="rnd" cmpd="sng">
              <a:noFill/>
              <a:prstDash val="solid"/>
              <a:round/>
              <a:headEnd type="none" w="med" len="med"/>
              <a:tailEnd type="none" w="med" len="med"/>
            </a:ln>
            <a:effectLst/>
          </p:spPr>
          <p:txBody>
            <a:bodyPr/>
            <a:lstStyle/>
            <a:p>
              <a:pPr>
                <a:defRPr/>
              </a:pPr>
              <a:endParaRPr lang="en-US"/>
            </a:p>
          </p:txBody>
        </p:sp>
        <p:sp>
          <p:nvSpPr>
            <p:cNvPr id="1039" name="Freeform 15"/>
            <p:cNvSpPr>
              <a:spLocks/>
            </p:cNvSpPr>
            <p:nvPr/>
          </p:nvSpPr>
          <p:spPr bwMode="auto">
            <a:xfrm>
              <a:off x="3120" y="5294"/>
              <a:ext cx="1071" cy="206"/>
            </a:xfrm>
            <a:custGeom>
              <a:avLst/>
              <a:gdLst/>
              <a:ahLst/>
              <a:cxnLst>
                <a:cxn ang="0">
                  <a:pos x="12" y="3"/>
                </a:cxn>
                <a:cxn ang="0">
                  <a:pos x="32" y="14"/>
                </a:cxn>
                <a:cxn ang="0">
                  <a:pos x="49" y="30"/>
                </a:cxn>
                <a:cxn ang="0">
                  <a:pos x="64" y="49"/>
                </a:cxn>
                <a:cxn ang="0">
                  <a:pos x="77" y="70"/>
                </a:cxn>
                <a:cxn ang="0">
                  <a:pos x="90" y="91"/>
                </a:cxn>
                <a:cxn ang="0">
                  <a:pos x="102" y="112"/>
                </a:cxn>
                <a:cxn ang="0">
                  <a:pos x="114" y="131"/>
                </a:cxn>
                <a:cxn ang="0">
                  <a:pos x="177" y="151"/>
                </a:cxn>
                <a:cxn ang="0">
                  <a:pos x="191" y="160"/>
                </a:cxn>
                <a:cxn ang="0">
                  <a:pos x="205" y="168"/>
                </a:cxn>
                <a:cxn ang="0">
                  <a:pos x="221" y="174"/>
                </a:cxn>
                <a:cxn ang="0">
                  <a:pos x="237" y="179"/>
                </a:cxn>
                <a:cxn ang="0">
                  <a:pos x="253" y="182"/>
                </a:cxn>
                <a:cxn ang="0">
                  <a:pos x="270" y="184"/>
                </a:cxn>
                <a:cxn ang="0">
                  <a:pos x="287" y="185"/>
                </a:cxn>
                <a:cxn ang="0">
                  <a:pos x="303" y="186"/>
                </a:cxn>
                <a:cxn ang="0">
                  <a:pos x="322" y="202"/>
                </a:cxn>
                <a:cxn ang="0">
                  <a:pos x="331" y="203"/>
                </a:cxn>
                <a:cxn ang="0">
                  <a:pos x="343" y="204"/>
                </a:cxn>
                <a:cxn ang="0">
                  <a:pos x="358" y="205"/>
                </a:cxn>
                <a:cxn ang="0">
                  <a:pos x="373" y="205"/>
                </a:cxn>
                <a:cxn ang="0">
                  <a:pos x="387" y="204"/>
                </a:cxn>
                <a:cxn ang="0">
                  <a:pos x="399" y="202"/>
                </a:cxn>
                <a:cxn ang="0">
                  <a:pos x="405" y="197"/>
                </a:cxn>
                <a:cxn ang="0">
                  <a:pos x="479" y="189"/>
                </a:cxn>
                <a:cxn ang="0">
                  <a:pos x="487" y="193"/>
                </a:cxn>
                <a:cxn ang="0">
                  <a:pos x="495" y="196"/>
                </a:cxn>
                <a:cxn ang="0">
                  <a:pos x="505" y="198"/>
                </a:cxn>
                <a:cxn ang="0">
                  <a:pos x="514" y="198"/>
                </a:cxn>
                <a:cxn ang="0">
                  <a:pos x="524" y="198"/>
                </a:cxn>
                <a:cxn ang="0">
                  <a:pos x="534" y="198"/>
                </a:cxn>
                <a:cxn ang="0">
                  <a:pos x="543" y="198"/>
                </a:cxn>
                <a:cxn ang="0">
                  <a:pos x="552" y="198"/>
                </a:cxn>
                <a:cxn ang="0">
                  <a:pos x="564" y="191"/>
                </a:cxn>
                <a:cxn ang="0">
                  <a:pos x="585" y="187"/>
                </a:cxn>
                <a:cxn ang="0">
                  <a:pos x="612" y="187"/>
                </a:cxn>
                <a:cxn ang="0">
                  <a:pos x="641" y="187"/>
                </a:cxn>
                <a:cxn ang="0">
                  <a:pos x="671" y="189"/>
                </a:cxn>
                <a:cxn ang="0">
                  <a:pos x="699" y="191"/>
                </a:cxn>
                <a:cxn ang="0">
                  <a:pos x="722" y="193"/>
                </a:cxn>
                <a:cxn ang="0">
                  <a:pos x="737" y="194"/>
                </a:cxn>
                <a:cxn ang="0">
                  <a:pos x="836" y="188"/>
                </a:cxn>
                <a:cxn ang="0">
                  <a:pos x="849" y="182"/>
                </a:cxn>
                <a:cxn ang="0">
                  <a:pos x="860" y="172"/>
                </a:cxn>
                <a:cxn ang="0">
                  <a:pos x="871" y="160"/>
                </a:cxn>
                <a:cxn ang="0">
                  <a:pos x="882" y="147"/>
                </a:cxn>
                <a:cxn ang="0">
                  <a:pos x="893" y="133"/>
                </a:cxn>
                <a:cxn ang="0">
                  <a:pos x="904" y="122"/>
                </a:cxn>
                <a:cxn ang="0">
                  <a:pos x="916" y="114"/>
                </a:cxn>
                <a:cxn ang="0">
                  <a:pos x="930" y="111"/>
                </a:cxn>
                <a:cxn ang="0">
                  <a:pos x="952" y="110"/>
                </a:cxn>
                <a:cxn ang="0">
                  <a:pos x="975" y="107"/>
                </a:cxn>
                <a:cxn ang="0">
                  <a:pos x="990" y="98"/>
                </a:cxn>
                <a:cxn ang="0">
                  <a:pos x="995" y="86"/>
                </a:cxn>
                <a:cxn ang="0">
                  <a:pos x="1007" y="71"/>
                </a:cxn>
                <a:cxn ang="0">
                  <a:pos x="1022" y="50"/>
                </a:cxn>
                <a:cxn ang="0">
                  <a:pos x="1034" y="32"/>
                </a:cxn>
                <a:cxn ang="0">
                  <a:pos x="1038" y="26"/>
                </a:cxn>
                <a:cxn ang="0">
                  <a:pos x="1046" y="17"/>
                </a:cxn>
                <a:cxn ang="0">
                  <a:pos x="1058" y="8"/>
                </a:cxn>
                <a:cxn ang="0">
                  <a:pos x="1067" y="2"/>
                </a:cxn>
              </a:cxnLst>
              <a:rect l="0" t="0" r="r" b="b"/>
              <a:pathLst>
                <a:path w="1071" h="206">
                  <a:moveTo>
                    <a:pt x="0" y="0"/>
                  </a:moveTo>
                  <a:lnTo>
                    <a:pt x="12" y="3"/>
                  </a:lnTo>
                  <a:lnTo>
                    <a:pt x="22" y="8"/>
                  </a:lnTo>
                  <a:lnTo>
                    <a:pt x="32" y="14"/>
                  </a:lnTo>
                  <a:lnTo>
                    <a:pt x="41" y="22"/>
                  </a:lnTo>
                  <a:lnTo>
                    <a:pt x="49" y="30"/>
                  </a:lnTo>
                  <a:lnTo>
                    <a:pt x="57" y="39"/>
                  </a:lnTo>
                  <a:lnTo>
                    <a:pt x="64" y="49"/>
                  </a:lnTo>
                  <a:lnTo>
                    <a:pt x="71" y="59"/>
                  </a:lnTo>
                  <a:lnTo>
                    <a:pt x="77" y="70"/>
                  </a:lnTo>
                  <a:lnTo>
                    <a:pt x="84" y="80"/>
                  </a:lnTo>
                  <a:lnTo>
                    <a:pt x="90" y="91"/>
                  </a:lnTo>
                  <a:lnTo>
                    <a:pt x="96" y="102"/>
                  </a:lnTo>
                  <a:lnTo>
                    <a:pt x="102" y="112"/>
                  </a:lnTo>
                  <a:lnTo>
                    <a:pt x="108" y="122"/>
                  </a:lnTo>
                  <a:lnTo>
                    <a:pt x="114" y="131"/>
                  </a:lnTo>
                  <a:lnTo>
                    <a:pt x="121" y="140"/>
                  </a:lnTo>
                  <a:lnTo>
                    <a:pt x="177" y="151"/>
                  </a:lnTo>
                  <a:lnTo>
                    <a:pt x="184" y="156"/>
                  </a:lnTo>
                  <a:lnTo>
                    <a:pt x="191" y="160"/>
                  </a:lnTo>
                  <a:lnTo>
                    <a:pt x="198" y="164"/>
                  </a:lnTo>
                  <a:lnTo>
                    <a:pt x="205" y="168"/>
                  </a:lnTo>
                  <a:lnTo>
                    <a:pt x="213" y="171"/>
                  </a:lnTo>
                  <a:lnTo>
                    <a:pt x="221" y="174"/>
                  </a:lnTo>
                  <a:lnTo>
                    <a:pt x="228" y="177"/>
                  </a:lnTo>
                  <a:lnTo>
                    <a:pt x="237" y="179"/>
                  </a:lnTo>
                  <a:lnTo>
                    <a:pt x="245" y="180"/>
                  </a:lnTo>
                  <a:lnTo>
                    <a:pt x="253" y="182"/>
                  </a:lnTo>
                  <a:lnTo>
                    <a:pt x="262" y="183"/>
                  </a:lnTo>
                  <a:lnTo>
                    <a:pt x="270" y="184"/>
                  </a:lnTo>
                  <a:lnTo>
                    <a:pt x="279" y="184"/>
                  </a:lnTo>
                  <a:lnTo>
                    <a:pt x="287" y="185"/>
                  </a:lnTo>
                  <a:lnTo>
                    <a:pt x="295" y="186"/>
                  </a:lnTo>
                  <a:lnTo>
                    <a:pt x="303" y="186"/>
                  </a:lnTo>
                  <a:lnTo>
                    <a:pt x="320" y="202"/>
                  </a:lnTo>
                  <a:lnTo>
                    <a:pt x="322" y="202"/>
                  </a:lnTo>
                  <a:lnTo>
                    <a:pt x="326" y="202"/>
                  </a:lnTo>
                  <a:lnTo>
                    <a:pt x="331" y="203"/>
                  </a:lnTo>
                  <a:lnTo>
                    <a:pt x="336" y="203"/>
                  </a:lnTo>
                  <a:lnTo>
                    <a:pt x="343" y="204"/>
                  </a:lnTo>
                  <a:lnTo>
                    <a:pt x="350" y="205"/>
                  </a:lnTo>
                  <a:lnTo>
                    <a:pt x="358" y="205"/>
                  </a:lnTo>
                  <a:lnTo>
                    <a:pt x="365" y="205"/>
                  </a:lnTo>
                  <a:lnTo>
                    <a:pt x="373" y="205"/>
                  </a:lnTo>
                  <a:lnTo>
                    <a:pt x="380" y="205"/>
                  </a:lnTo>
                  <a:lnTo>
                    <a:pt x="387" y="204"/>
                  </a:lnTo>
                  <a:lnTo>
                    <a:pt x="394" y="203"/>
                  </a:lnTo>
                  <a:lnTo>
                    <a:pt x="399" y="202"/>
                  </a:lnTo>
                  <a:lnTo>
                    <a:pt x="402" y="200"/>
                  </a:lnTo>
                  <a:lnTo>
                    <a:pt x="405" y="197"/>
                  </a:lnTo>
                  <a:lnTo>
                    <a:pt x="406" y="194"/>
                  </a:lnTo>
                  <a:lnTo>
                    <a:pt x="479" y="189"/>
                  </a:lnTo>
                  <a:lnTo>
                    <a:pt x="482" y="191"/>
                  </a:lnTo>
                  <a:lnTo>
                    <a:pt x="487" y="193"/>
                  </a:lnTo>
                  <a:lnTo>
                    <a:pt x="491" y="195"/>
                  </a:lnTo>
                  <a:lnTo>
                    <a:pt x="495" y="196"/>
                  </a:lnTo>
                  <a:lnTo>
                    <a:pt x="500" y="197"/>
                  </a:lnTo>
                  <a:lnTo>
                    <a:pt x="505" y="198"/>
                  </a:lnTo>
                  <a:lnTo>
                    <a:pt x="509" y="198"/>
                  </a:lnTo>
                  <a:lnTo>
                    <a:pt x="514" y="198"/>
                  </a:lnTo>
                  <a:lnTo>
                    <a:pt x="519" y="198"/>
                  </a:lnTo>
                  <a:lnTo>
                    <a:pt x="524" y="198"/>
                  </a:lnTo>
                  <a:lnTo>
                    <a:pt x="529" y="198"/>
                  </a:lnTo>
                  <a:lnTo>
                    <a:pt x="534" y="198"/>
                  </a:lnTo>
                  <a:lnTo>
                    <a:pt x="538" y="198"/>
                  </a:lnTo>
                  <a:lnTo>
                    <a:pt x="543" y="198"/>
                  </a:lnTo>
                  <a:lnTo>
                    <a:pt x="547" y="198"/>
                  </a:lnTo>
                  <a:lnTo>
                    <a:pt x="552" y="198"/>
                  </a:lnTo>
                  <a:lnTo>
                    <a:pt x="557" y="194"/>
                  </a:lnTo>
                  <a:lnTo>
                    <a:pt x="564" y="191"/>
                  </a:lnTo>
                  <a:lnTo>
                    <a:pt x="574" y="189"/>
                  </a:lnTo>
                  <a:lnTo>
                    <a:pt x="585" y="187"/>
                  </a:lnTo>
                  <a:lnTo>
                    <a:pt x="598" y="187"/>
                  </a:lnTo>
                  <a:lnTo>
                    <a:pt x="612" y="187"/>
                  </a:lnTo>
                  <a:lnTo>
                    <a:pt x="626" y="187"/>
                  </a:lnTo>
                  <a:lnTo>
                    <a:pt x="641" y="187"/>
                  </a:lnTo>
                  <a:lnTo>
                    <a:pt x="656" y="188"/>
                  </a:lnTo>
                  <a:lnTo>
                    <a:pt x="671" y="189"/>
                  </a:lnTo>
                  <a:lnTo>
                    <a:pt x="685" y="190"/>
                  </a:lnTo>
                  <a:lnTo>
                    <a:pt x="699" y="191"/>
                  </a:lnTo>
                  <a:lnTo>
                    <a:pt x="711" y="192"/>
                  </a:lnTo>
                  <a:lnTo>
                    <a:pt x="722" y="193"/>
                  </a:lnTo>
                  <a:lnTo>
                    <a:pt x="730" y="194"/>
                  </a:lnTo>
                  <a:lnTo>
                    <a:pt x="737" y="194"/>
                  </a:lnTo>
                  <a:lnTo>
                    <a:pt x="830" y="189"/>
                  </a:lnTo>
                  <a:lnTo>
                    <a:pt x="836" y="188"/>
                  </a:lnTo>
                  <a:lnTo>
                    <a:pt x="843" y="186"/>
                  </a:lnTo>
                  <a:lnTo>
                    <a:pt x="849" y="182"/>
                  </a:lnTo>
                  <a:lnTo>
                    <a:pt x="855" y="178"/>
                  </a:lnTo>
                  <a:lnTo>
                    <a:pt x="860" y="172"/>
                  </a:lnTo>
                  <a:lnTo>
                    <a:pt x="866" y="167"/>
                  </a:lnTo>
                  <a:lnTo>
                    <a:pt x="871" y="160"/>
                  </a:lnTo>
                  <a:lnTo>
                    <a:pt x="877" y="153"/>
                  </a:lnTo>
                  <a:lnTo>
                    <a:pt x="882" y="147"/>
                  </a:lnTo>
                  <a:lnTo>
                    <a:pt x="887" y="140"/>
                  </a:lnTo>
                  <a:lnTo>
                    <a:pt x="893" y="133"/>
                  </a:lnTo>
                  <a:lnTo>
                    <a:pt x="898" y="127"/>
                  </a:lnTo>
                  <a:lnTo>
                    <a:pt x="904" y="122"/>
                  </a:lnTo>
                  <a:lnTo>
                    <a:pt x="910" y="118"/>
                  </a:lnTo>
                  <a:lnTo>
                    <a:pt x="916" y="114"/>
                  </a:lnTo>
                  <a:lnTo>
                    <a:pt x="923" y="112"/>
                  </a:lnTo>
                  <a:lnTo>
                    <a:pt x="930" y="111"/>
                  </a:lnTo>
                  <a:lnTo>
                    <a:pt x="940" y="111"/>
                  </a:lnTo>
                  <a:lnTo>
                    <a:pt x="952" y="110"/>
                  </a:lnTo>
                  <a:lnTo>
                    <a:pt x="964" y="109"/>
                  </a:lnTo>
                  <a:lnTo>
                    <a:pt x="975" y="107"/>
                  </a:lnTo>
                  <a:lnTo>
                    <a:pt x="984" y="103"/>
                  </a:lnTo>
                  <a:lnTo>
                    <a:pt x="990" y="98"/>
                  </a:lnTo>
                  <a:lnTo>
                    <a:pt x="992" y="89"/>
                  </a:lnTo>
                  <a:lnTo>
                    <a:pt x="995" y="86"/>
                  </a:lnTo>
                  <a:lnTo>
                    <a:pt x="1000" y="80"/>
                  </a:lnTo>
                  <a:lnTo>
                    <a:pt x="1007" y="71"/>
                  </a:lnTo>
                  <a:lnTo>
                    <a:pt x="1014" y="60"/>
                  </a:lnTo>
                  <a:lnTo>
                    <a:pt x="1022" y="50"/>
                  </a:lnTo>
                  <a:lnTo>
                    <a:pt x="1029" y="40"/>
                  </a:lnTo>
                  <a:lnTo>
                    <a:pt x="1034" y="32"/>
                  </a:lnTo>
                  <a:lnTo>
                    <a:pt x="1036" y="28"/>
                  </a:lnTo>
                  <a:lnTo>
                    <a:pt x="1038" y="26"/>
                  </a:lnTo>
                  <a:lnTo>
                    <a:pt x="1041" y="22"/>
                  </a:lnTo>
                  <a:lnTo>
                    <a:pt x="1046" y="17"/>
                  </a:lnTo>
                  <a:lnTo>
                    <a:pt x="1052" y="13"/>
                  </a:lnTo>
                  <a:lnTo>
                    <a:pt x="1058" y="8"/>
                  </a:lnTo>
                  <a:lnTo>
                    <a:pt x="1063" y="4"/>
                  </a:lnTo>
                  <a:lnTo>
                    <a:pt x="1067" y="2"/>
                  </a:lnTo>
                  <a:lnTo>
                    <a:pt x="1070" y="1"/>
                  </a:lnTo>
                </a:path>
              </a:pathLst>
            </a:custGeom>
            <a:noFill/>
            <a:ln w="12700" cap="rnd" cmpd="sng">
              <a:solidFill>
                <a:srgbClr val="000000"/>
              </a:solidFill>
              <a:prstDash val="solid"/>
              <a:round/>
              <a:headEnd type="none" w="med" len="med"/>
              <a:tailEnd type="none" w="med" len="med"/>
            </a:ln>
            <a:effectLst/>
          </p:spPr>
          <p:txBody>
            <a:bodyPr/>
            <a:lstStyle/>
            <a:p>
              <a:pPr>
                <a:defRPr/>
              </a:pPr>
              <a:endParaRPr lang="en-US"/>
            </a:p>
          </p:txBody>
        </p:sp>
        <p:sp>
          <p:nvSpPr>
            <p:cNvPr id="1040" name="Line 16"/>
            <p:cNvSpPr>
              <a:spLocks noChangeShapeType="1"/>
            </p:cNvSpPr>
            <p:nvPr/>
          </p:nvSpPr>
          <p:spPr bwMode="auto">
            <a:xfrm>
              <a:off x="3650" y="5249"/>
              <a:ext cx="0" cy="23"/>
            </a:xfrm>
            <a:prstGeom prst="line">
              <a:avLst/>
            </a:prstGeom>
            <a:noFill/>
            <a:ln w="12700">
              <a:solidFill>
                <a:srgbClr val="000000"/>
              </a:solidFill>
              <a:round/>
              <a:headEnd/>
              <a:tailEnd/>
            </a:ln>
            <a:effectLst/>
          </p:spPr>
          <p:txBody>
            <a:bodyPr wrap="none" anchor="ctr"/>
            <a:lstStyle/>
            <a:p>
              <a:pPr>
                <a:defRPr/>
              </a:pPr>
              <a:endParaRPr lang="en-US"/>
            </a:p>
          </p:txBody>
        </p:sp>
        <p:sp>
          <p:nvSpPr>
            <p:cNvPr id="1041" name="Line 17"/>
            <p:cNvSpPr>
              <a:spLocks noChangeShapeType="1"/>
            </p:cNvSpPr>
            <p:nvPr/>
          </p:nvSpPr>
          <p:spPr bwMode="auto">
            <a:xfrm>
              <a:off x="3120" y="5250"/>
              <a:ext cx="0" cy="23"/>
            </a:xfrm>
            <a:prstGeom prst="line">
              <a:avLst/>
            </a:prstGeom>
            <a:noFill/>
            <a:ln w="12700">
              <a:solidFill>
                <a:srgbClr val="000000"/>
              </a:solidFill>
              <a:round/>
              <a:headEnd/>
              <a:tailEnd/>
            </a:ln>
            <a:effectLst/>
          </p:spPr>
          <p:txBody>
            <a:bodyPr wrap="none" anchor="ctr"/>
            <a:lstStyle/>
            <a:p>
              <a:pPr>
                <a:defRPr/>
              </a:pPr>
              <a:endParaRPr lang="en-US"/>
            </a:p>
          </p:txBody>
        </p:sp>
        <p:sp>
          <p:nvSpPr>
            <p:cNvPr id="1042" name="Line 18"/>
            <p:cNvSpPr>
              <a:spLocks noChangeShapeType="1"/>
            </p:cNvSpPr>
            <p:nvPr/>
          </p:nvSpPr>
          <p:spPr bwMode="auto">
            <a:xfrm>
              <a:off x="3982" y="5148"/>
              <a:ext cx="0" cy="123"/>
            </a:xfrm>
            <a:prstGeom prst="line">
              <a:avLst/>
            </a:prstGeom>
            <a:noFill/>
            <a:ln w="12700">
              <a:solidFill>
                <a:srgbClr val="000000"/>
              </a:solidFill>
              <a:round/>
              <a:headEnd/>
              <a:tailEnd/>
            </a:ln>
            <a:effectLst/>
          </p:spPr>
          <p:txBody>
            <a:bodyPr wrap="none" anchor="ctr"/>
            <a:lstStyle/>
            <a:p>
              <a:pPr>
                <a:defRPr/>
              </a:pPr>
              <a:endParaRPr lang="en-US"/>
            </a:p>
          </p:txBody>
        </p:sp>
        <p:sp>
          <p:nvSpPr>
            <p:cNvPr id="1043" name="Line 19"/>
            <p:cNvSpPr>
              <a:spLocks noChangeShapeType="1"/>
            </p:cNvSpPr>
            <p:nvPr/>
          </p:nvSpPr>
          <p:spPr bwMode="auto">
            <a:xfrm>
              <a:off x="3443" y="5140"/>
              <a:ext cx="0" cy="134"/>
            </a:xfrm>
            <a:prstGeom prst="line">
              <a:avLst/>
            </a:prstGeom>
            <a:noFill/>
            <a:ln w="12700">
              <a:solidFill>
                <a:srgbClr val="000000"/>
              </a:solidFill>
              <a:round/>
              <a:headEnd/>
              <a:tailEnd/>
            </a:ln>
            <a:effectLst/>
          </p:spPr>
          <p:txBody>
            <a:bodyPr wrap="none" anchor="ctr"/>
            <a:lstStyle/>
            <a:p>
              <a:pPr>
                <a:defRPr/>
              </a:pPr>
              <a:endParaRPr lang="en-US"/>
            </a:p>
          </p:txBody>
        </p:sp>
        <p:sp>
          <p:nvSpPr>
            <p:cNvPr id="1044" name="Line 20"/>
            <p:cNvSpPr>
              <a:spLocks noChangeShapeType="1"/>
            </p:cNvSpPr>
            <p:nvPr/>
          </p:nvSpPr>
          <p:spPr bwMode="auto">
            <a:xfrm>
              <a:off x="3719" y="5235"/>
              <a:ext cx="0" cy="35"/>
            </a:xfrm>
            <a:prstGeom prst="line">
              <a:avLst/>
            </a:prstGeom>
            <a:noFill/>
            <a:ln w="12700">
              <a:solidFill>
                <a:srgbClr val="000000"/>
              </a:solidFill>
              <a:round/>
              <a:headEnd/>
              <a:tailEnd/>
            </a:ln>
            <a:effectLst/>
          </p:spPr>
          <p:txBody>
            <a:bodyPr wrap="none" anchor="ctr"/>
            <a:lstStyle/>
            <a:p>
              <a:pPr>
                <a:defRPr/>
              </a:pPr>
              <a:endParaRPr lang="en-US"/>
            </a:p>
          </p:txBody>
        </p:sp>
        <p:sp>
          <p:nvSpPr>
            <p:cNvPr id="1045" name="Line 21"/>
            <p:cNvSpPr>
              <a:spLocks noChangeShapeType="1"/>
            </p:cNvSpPr>
            <p:nvPr/>
          </p:nvSpPr>
          <p:spPr bwMode="auto">
            <a:xfrm>
              <a:off x="3188" y="5236"/>
              <a:ext cx="0" cy="37"/>
            </a:xfrm>
            <a:prstGeom prst="line">
              <a:avLst/>
            </a:prstGeom>
            <a:noFill/>
            <a:ln w="12700">
              <a:solidFill>
                <a:srgbClr val="000000"/>
              </a:solidFill>
              <a:round/>
              <a:headEnd/>
              <a:tailEnd/>
            </a:ln>
            <a:effectLst/>
          </p:spPr>
          <p:txBody>
            <a:bodyPr wrap="none" anchor="ctr"/>
            <a:lstStyle/>
            <a:p>
              <a:pPr>
                <a:defRPr/>
              </a:pPr>
              <a:endParaRPr lang="en-US"/>
            </a:p>
          </p:txBody>
        </p:sp>
        <p:sp>
          <p:nvSpPr>
            <p:cNvPr id="1046" name="Line 22"/>
            <p:cNvSpPr>
              <a:spLocks noChangeShapeType="1"/>
            </p:cNvSpPr>
            <p:nvPr/>
          </p:nvSpPr>
          <p:spPr bwMode="auto">
            <a:xfrm>
              <a:off x="4051" y="5201"/>
              <a:ext cx="0" cy="70"/>
            </a:xfrm>
            <a:prstGeom prst="line">
              <a:avLst/>
            </a:prstGeom>
            <a:noFill/>
            <a:ln w="12700">
              <a:solidFill>
                <a:srgbClr val="000000"/>
              </a:solidFill>
              <a:round/>
              <a:headEnd/>
              <a:tailEnd/>
            </a:ln>
            <a:effectLst/>
          </p:spPr>
          <p:txBody>
            <a:bodyPr wrap="none" anchor="ctr"/>
            <a:lstStyle/>
            <a:p>
              <a:pPr>
                <a:defRPr/>
              </a:pPr>
              <a:endParaRPr lang="en-US"/>
            </a:p>
          </p:txBody>
        </p:sp>
        <p:sp>
          <p:nvSpPr>
            <p:cNvPr id="1047" name="Line 23"/>
            <p:cNvSpPr>
              <a:spLocks noChangeShapeType="1"/>
            </p:cNvSpPr>
            <p:nvPr/>
          </p:nvSpPr>
          <p:spPr bwMode="auto">
            <a:xfrm>
              <a:off x="3513" y="5198"/>
              <a:ext cx="0" cy="76"/>
            </a:xfrm>
            <a:prstGeom prst="line">
              <a:avLst/>
            </a:prstGeom>
            <a:noFill/>
            <a:ln w="12700">
              <a:solidFill>
                <a:srgbClr val="000000"/>
              </a:solidFill>
              <a:round/>
              <a:headEnd/>
              <a:tailEnd/>
            </a:ln>
            <a:effectLst/>
          </p:spPr>
          <p:txBody>
            <a:bodyPr wrap="none" anchor="ctr"/>
            <a:lstStyle/>
            <a:p>
              <a:pPr>
                <a:defRPr/>
              </a:pPr>
              <a:endParaRPr lang="en-US"/>
            </a:p>
          </p:txBody>
        </p:sp>
        <p:sp>
          <p:nvSpPr>
            <p:cNvPr id="1048" name="Line 24"/>
            <p:cNvSpPr>
              <a:spLocks noChangeShapeType="1"/>
            </p:cNvSpPr>
            <p:nvPr/>
          </p:nvSpPr>
          <p:spPr bwMode="auto">
            <a:xfrm>
              <a:off x="3789" y="5199"/>
              <a:ext cx="0" cy="71"/>
            </a:xfrm>
            <a:prstGeom prst="line">
              <a:avLst/>
            </a:prstGeom>
            <a:noFill/>
            <a:ln w="12700">
              <a:solidFill>
                <a:srgbClr val="000000"/>
              </a:solidFill>
              <a:round/>
              <a:headEnd/>
              <a:tailEnd/>
            </a:ln>
            <a:effectLst/>
          </p:spPr>
          <p:txBody>
            <a:bodyPr wrap="none" anchor="ctr"/>
            <a:lstStyle/>
            <a:p>
              <a:pPr>
                <a:defRPr/>
              </a:pPr>
              <a:endParaRPr lang="en-US"/>
            </a:p>
          </p:txBody>
        </p:sp>
        <p:sp>
          <p:nvSpPr>
            <p:cNvPr id="1049" name="Line 25"/>
            <p:cNvSpPr>
              <a:spLocks noChangeShapeType="1"/>
            </p:cNvSpPr>
            <p:nvPr/>
          </p:nvSpPr>
          <p:spPr bwMode="auto">
            <a:xfrm>
              <a:off x="3258" y="5198"/>
              <a:ext cx="0" cy="75"/>
            </a:xfrm>
            <a:prstGeom prst="line">
              <a:avLst/>
            </a:prstGeom>
            <a:noFill/>
            <a:ln w="12700">
              <a:solidFill>
                <a:srgbClr val="000000"/>
              </a:solidFill>
              <a:round/>
              <a:headEnd/>
              <a:tailEnd/>
            </a:ln>
            <a:effectLst/>
          </p:spPr>
          <p:txBody>
            <a:bodyPr wrap="none" anchor="ctr"/>
            <a:lstStyle/>
            <a:p>
              <a:pPr>
                <a:defRPr/>
              </a:pPr>
              <a:endParaRPr lang="en-US"/>
            </a:p>
          </p:txBody>
        </p:sp>
        <p:sp>
          <p:nvSpPr>
            <p:cNvPr id="1050" name="Line 26"/>
            <p:cNvSpPr>
              <a:spLocks noChangeShapeType="1"/>
            </p:cNvSpPr>
            <p:nvPr/>
          </p:nvSpPr>
          <p:spPr bwMode="auto">
            <a:xfrm>
              <a:off x="4121" y="5235"/>
              <a:ext cx="0" cy="36"/>
            </a:xfrm>
            <a:prstGeom prst="line">
              <a:avLst/>
            </a:prstGeom>
            <a:noFill/>
            <a:ln w="12700">
              <a:solidFill>
                <a:srgbClr val="000000"/>
              </a:solidFill>
              <a:round/>
              <a:headEnd/>
              <a:tailEnd/>
            </a:ln>
            <a:effectLst/>
          </p:spPr>
          <p:txBody>
            <a:bodyPr wrap="none" anchor="ctr"/>
            <a:lstStyle/>
            <a:p>
              <a:pPr>
                <a:defRPr/>
              </a:pPr>
              <a:endParaRPr lang="en-US"/>
            </a:p>
          </p:txBody>
        </p:sp>
        <p:sp>
          <p:nvSpPr>
            <p:cNvPr id="1051" name="Line 27"/>
            <p:cNvSpPr>
              <a:spLocks noChangeShapeType="1"/>
            </p:cNvSpPr>
            <p:nvPr/>
          </p:nvSpPr>
          <p:spPr bwMode="auto">
            <a:xfrm>
              <a:off x="3582" y="5232"/>
              <a:ext cx="0" cy="41"/>
            </a:xfrm>
            <a:prstGeom prst="line">
              <a:avLst/>
            </a:prstGeom>
            <a:noFill/>
            <a:ln w="12700">
              <a:solidFill>
                <a:srgbClr val="000000"/>
              </a:solidFill>
              <a:round/>
              <a:headEnd/>
              <a:tailEnd/>
            </a:ln>
            <a:effectLst/>
          </p:spPr>
          <p:txBody>
            <a:bodyPr wrap="none" anchor="ctr"/>
            <a:lstStyle/>
            <a:p>
              <a:pPr>
                <a:defRPr/>
              </a:pPr>
              <a:endParaRPr lang="en-US"/>
            </a:p>
          </p:txBody>
        </p:sp>
        <p:sp>
          <p:nvSpPr>
            <p:cNvPr id="1052" name="Line 28"/>
            <p:cNvSpPr>
              <a:spLocks noChangeShapeType="1"/>
            </p:cNvSpPr>
            <p:nvPr/>
          </p:nvSpPr>
          <p:spPr bwMode="auto">
            <a:xfrm>
              <a:off x="3858" y="5144"/>
              <a:ext cx="0" cy="126"/>
            </a:xfrm>
            <a:prstGeom prst="line">
              <a:avLst/>
            </a:prstGeom>
            <a:noFill/>
            <a:ln w="12700">
              <a:solidFill>
                <a:srgbClr val="000000"/>
              </a:solidFill>
              <a:round/>
              <a:headEnd/>
              <a:tailEnd/>
            </a:ln>
            <a:effectLst/>
          </p:spPr>
          <p:txBody>
            <a:bodyPr wrap="none" anchor="ctr"/>
            <a:lstStyle/>
            <a:p>
              <a:pPr>
                <a:defRPr/>
              </a:pPr>
              <a:endParaRPr lang="en-US"/>
            </a:p>
          </p:txBody>
        </p:sp>
        <p:sp>
          <p:nvSpPr>
            <p:cNvPr id="1053" name="Line 29"/>
            <p:cNvSpPr>
              <a:spLocks noChangeShapeType="1"/>
            </p:cNvSpPr>
            <p:nvPr/>
          </p:nvSpPr>
          <p:spPr bwMode="auto">
            <a:xfrm>
              <a:off x="3327" y="5144"/>
              <a:ext cx="0" cy="129"/>
            </a:xfrm>
            <a:prstGeom prst="line">
              <a:avLst/>
            </a:prstGeom>
            <a:noFill/>
            <a:ln w="12700">
              <a:solidFill>
                <a:srgbClr val="000000"/>
              </a:solidFill>
              <a:round/>
              <a:headEnd/>
              <a:tailEnd/>
            </a:ln>
            <a:effectLst/>
          </p:spPr>
          <p:txBody>
            <a:bodyPr wrap="none" anchor="ctr"/>
            <a:lstStyle/>
            <a:p>
              <a:pPr>
                <a:defRPr/>
              </a:pPr>
              <a:endParaRPr lang="en-US"/>
            </a:p>
          </p:txBody>
        </p:sp>
        <p:sp>
          <p:nvSpPr>
            <p:cNvPr id="1054" name="Line 30"/>
            <p:cNvSpPr>
              <a:spLocks noChangeShapeType="1"/>
            </p:cNvSpPr>
            <p:nvPr/>
          </p:nvSpPr>
          <p:spPr bwMode="auto">
            <a:xfrm>
              <a:off x="4189" y="5249"/>
              <a:ext cx="0" cy="23"/>
            </a:xfrm>
            <a:prstGeom prst="line">
              <a:avLst/>
            </a:prstGeom>
            <a:noFill/>
            <a:ln w="12700">
              <a:solidFill>
                <a:srgbClr val="000000"/>
              </a:solidFill>
              <a:round/>
              <a:headEnd/>
              <a:tailEnd/>
            </a:ln>
            <a:effectLst/>
          </p:spPr>
          <p:txBody>
            <a:bodyPr wrap="none" anchor="ctr"/>
            <a:lstStyle/>
            <a:p>
              <a:pPr>
                <a:defRPr/>
              </a:pPr>
              <a:endParaRPr lang="en-US"/>
            </a:p>
          </p:txBody>
        </p:sp>
        <p:sp>
          <p:nvSpPr>
            <p:cNvPr id="1055" name="Freeform 31"/>
            <p:cNvSpPr>
              <a:spLocks/>
            </p:cNvSpPr>
            <p:nvPr/>
          </p:nvSpPr>
          <p:spPr bwMode="auto">
            <a:xfrm>
              <a:off x="3120" y="5032"/>
              <a:ext cx="267" cy="210"/>
            </a:xfrm>
            <a:custGeom>
              <a:avLst/>
              <a:gdLst/>
              <a:ahLst/>
              <a:cxnLst>
                <a:cxn ang="0">
                  <a:pos x="0" y="209"/>
                </a:cxn>
                <a:cxn ang="0">
                  <a:pos x="20" y="207"/>
                </a:cxn>
                <a:cxn ang="0">
                  <a:pos x="41" y="203"/>
                </a:cxn>
                <a:cxn ang="0">
                  <a:pos x="63" y="196"/>
                </a:cxn>
                <a:cxn ang="0">
                  <a:pos x="85" y="187"/>
                </a:cxn>
                <a:cxn ang="0">
                  <a:pos x="108" y="176"/>
                </a:cxn>
                <a:cxn ang="0">
                  <a:pos x="129" y="164"/>
                </a:cxn>
                <a:cxn ang="0">
                  <a:pos x="151" y="150"/>
                </a:cxn>
                <a:cxn ang="0">
                  <a:pos x="171" y="134"/>
                </a:cxn>
                <a:cxn ang="0">
                  <a:pos x="191" y="119"/>
                </a:cxn>
                <a:cxn ang="0">
                  <a:pos x="208" y="102"/>
                </a:cxn>
                <a:cxn ang="0">
                  <a:pos x="224" y="84"/>
                </a:cxn>
                <a:cxn ang="0">
                  <a:pos x="238" y="67"/>
                </a:cxn>
                <a:cxn ang="0">
                  <a:pos x="249" y="49"/>
                </a:cxn>
                <a:cxn ang="0">
                  <a:pos x="258" y="32"/>
                </a:cxn>
                <a:cxn ang="0">
                  <a:pos x="264" y="15"/>
                </a:cxn>
                <a:cxn ang="0">
                  <a:pos x="266" y="0"/>
                </a:cxn>
              </a:cxnLst>
              <a:rect l="0" t="0" r="r" b="b"/>
              <a:pathLst>
                <a:path w="267" h="210">
                  <a:moveTo>
                    <a:pt x="0" y="209"/>
                  </a:moveTo>
                  <a:lnTo>
                    <a:pt x="20" y="207"/>
                  </a:lnTo>
                  <a:lnTo>
                    <a:pt x="41" y="203"/>
                  </a:lnTo>
                  <a:lnTo>
                    <a:pt x="63" y="196"/>
                  </a:lnTo>
                  <a:lnTo>
                    <a:pt x="85" y="187"/>
                  </a:lnTo>
                  <a:lnTo>
                    <a:pt x="108" y="176"/>
                  </a:lnTo>
                  <a:lnTo>
                    <a:pt x="129" y="164"/>
                  </a:lnTo>
                  <a:lnTo>
                    <a:pt x="151" y="150"/>
                  </a:lnTo>
                  <a:lnTo>
                    <a:pt x="171" y="134"/>
                  </a:lnTo>
                  <a:lnTo>
                    <a:pt x="191" y="119"/>
                  </a:lnTo>
                  <a:lnTo>
                    <a:pt x="208" y="102"/>
                  </a:lnTo>
                  <a:lnTo>
                    <a:pt x="224" y="84"/>
                  </a:lnTo>
                  <a:lnTo>
                    <a:pt x="238" y="67"/>
                  </a:lnTo>
                  <a:lnTo>
                    <a:pt x="249" y="49"/>
                  </a:lnTo>
                  <a:lnTo>
                    <a:pt x="258" y="32"/>
                  </a:lnTo>
                  <a:lnTo>
                    <a:pt x="264" y="15"/>
                  </a:lnTo>
                  <a:lnTo>
                    <a:pt x="266" y="0"/>
                  </a:lnTo>
                </a:path>
              </a:pathLst>
            </a:custGeom>
            <a:noFill/>
            <a:ln w="12700" cap="rnd" cmpd="sng">
              <a:solidFill>
                <a:srgbClr val="000000"/>
              </a:solidFill>
              <a:prstDash val="solid"/>
              <a:round/>
              <a:headEnd type="none" w="med" len="med"/>
              <a:tailEnd type="none" w="med" len="med"/>
            </a:ln>
            <a:effectLst/>
          </p:spPr>
          <p:txBody>
            <a:bodyPr/>
            <a:lstStyle/>
            <a:p>
              <a:pPr>
                <a:defRPr/>
              </a:pPr>
              <a:endParaRPr lang="en-US"/>
            </a:p>
          </p:txBody>
        </p:sp>
      </p:grpSp>
      <p:sp>
        <p:nvSpPr>
          <p:cNvPr id="1057" name="Rectangle 33"/>
          <p:cNvSpPr>
            <a:spLocks noChangeArrowheads="1"/>
          </p:cNvSpPr>
          <p:nvPr/>
        </p:nvSpPr>
        <p:spPr bwMode="auto">
          <a:xfrm>
            <a:off x="5475288" y="8369300"/>
            <a:ext cx="658812" cy="406400"/>
          </a:xfrm>
          <a:prstGeom prst="rect">
            <a:avLst/>
          </a:prstGeom>
          <a:noFill/>
          <a:ln w="12700">
            <a:noFill/>
            <a:miter lim="800000"/>
            <a:headEnd/>
            <a:tailEnd/>
          </a:ln>
          <a:effectLst/>
        </p:spPr>
        <p:txBody>
          <a:bodyPr wrap="none" lIns="90488" tIns="44450" rIns="90488" bIns="44450">
            <a:spAutoFit/>
          </a:bodyPr>
          <a:lstStyle/>
          <a:p>
            <a:pPr defTabSz="762000">
              <a:defRPr/>
            </a:pPr>
            <a:r>
              <a:rPr lang="en-US" sz="2000" b="1">
                <a:latin typeface="Arial" charset="0"/>
              </a:rPr>
              <a:t>BIM</a:t>
            </a:r>
          </a:p>
        </p:txBody>
      </p:sp>
      <p:sp>
        <p:nvSpPr>
          <p:cNvPr id="1058" name="Rectangle 34"/>
          <p:cNvSpPr>
            <a:spLocks noChangeArrowheads="1"/>
          </p:cNvSpPr>
          <p:nvPr/>
        </p:nvSpPr>
        <p:spPr bwMode="auto">
          <a:xfrm>
            <a:off x="4894263" y="8702675"/>
            <a:ext cx="1920875" cy="223838"/>
          </a:xfrm>
          <a:prstGeom prst="rect">
            <a:avLst/>
          </a:prstGeom>
          <a:noFill/>
          <a:ln w="12700">
            <a:noFill/>
            <a:miter lim="800000"/>
            <a:headEnd/>
            <a:tailEnd/>
          </a:ln>
          <a:effectLst/>
        </p:spPr>
        <p:txBody>
          <a:bodyPr lIns="90488" tIns="44450" rIns="90488" bIns="44450">
            <a:spAutoFit/>
          </a:bodyPr>
          <a:lstStyle/>
          <a:p>
            <a:pPr defTabSz="762000">
              <a:defRPr/>
            </a:pPr>
            <a:r>
              <a:rPr lang="en-US" sz="800">
                <a:latin typeface="Arial" charset="0"/>
              </a:rPr>
              <a:t>Bridge Inspection and Maintenance</a:t>
            </a:r>
          </a:p>
        </p:txBody>
      </p:sp>
      <p:sp>
        <p:nvSpPr>
          <p:cNvPr id="1059" name="Line 35"/>
          <p:cNvSpPr>
            <a:spLocks noChangeShapeType="1"/>
          </p:cNvSpPr>
          <p:nvPr/>
        </p:nvSpPr>
        <p:spPr bwMode="auto">
          <a:xfrm>
            <a:off x="201613" y="571500"/>
            <a:ext cx="6475412" cy="0"/>
          </a:xfrm>
          <a:prstGeom prst="line">
            <a:avLst/>
          </a:prstGeom>
          <a:noFill/>
          <a:ln w="38100" cmpd="dbl">
            <a:solidFill>
              <a:schemeClr val="tx1"/>
            </a:solidFill>
            <a:round/>
            <a:headEnd/>
            <a:tailEnd/>
          </a:ln>
          <a:effectLst/>
        </p:spPr>
        <p:txBody>
          <a:bodyPr wrap="none" anchor="ctr"/>
          <a:lstStyle/>
          <a:p>
            <a:pPr>
              <a:defRPr/>
            </a:pPr>
            <a:endParaRPr lang="en-US"/>
          </a:p>
        </p:txBody>
      </p:sp>
      <p:sp>
        <p:nvSpPr>
          <p:cNvPr id="1060" name="Rectangle 36"/>
          <p:cNvSpPr>
            <a:spLocks noChangeArrowheads="1"/>
          </p:cNvSpPr>
          <p:nvPr/>
        </p:nvSpPr>
        <p:spPr bwMode="auto">
          <a:xfrm>
            <a:off x="2681288" y="204788"/>
            <a:ext cx="4124325" cy="376237"/>
          </a:xfrm>
          <a:prstGeom prst="rect">
            <a:avLst/>
          </a:prstGeom>
          <a:noFill/>
          <a:ln w="12700">
            <a:noFill/>
            <a:miter lim="800000"/>
            <a:headEnd/>
            <a:tailEnd/>
          </a:ln>
          <a:effectLst/>
        </p:spPr>
        <p:txBody>
          <a:bodyPr lIns="90488" tIns="44450" rIns="90488" bIns="44450">
            <a:spAutoFit/>
          </a:bodyPr>
          <a:lstStyle/>
          <a:p>
            <a:pPr algn="r">
              <a:spcBef>
                <a:spcPct val="50000"/>
              </a:spcBef>
              <a:defRPr/>
            </a:pPr>
            <a:r>
              <a:rPr lang="en-US" sz="1800">
                <a:latin typeface="Arial" charset="0"/>
              </a:rPr>
              <a:t>Basic Structural Considerations</a:t>
            </a:r>
          </a:p>
        </p:txBody>
      </p:sp>
      <p:sp>
        <p:nvSpPr>
          <p:cNvPr id="1063" name="Line 39"/>
          <p:cNvSpPr>
            <a:spLocks noChangeShapeType="1"/>
          </p:cNvSpPr>
          <p:nvPr/>
        </p:nvSpPr>
        <p:spPr bwMode="auto">
          <a:xfrm>
            <a:off x="615950" y="8018463"/>
            <a:ext cx="1588" cy="1587"/>
          </a:xfrm>
          <a:prstGeom prst="line">
            <a:avLst/>
          </a:prstGeom>
          <a:noFill/>
          <a:ln w="0">
            <a:solidFill>
              <a:srgbClr val="000000"/>
            </a:solidFill>
            <a:round/>
            <a:headEnd/>
            <a:tailEnd/>
          </a:ln>
        </p:spPr>
        <p:txBody>
          <a:bodyPr/>
          <a:lstStyle/>
          <a:p>
            <a:pPr>
              <a:defRPr/>
            </a:pPr>
            <a:endParaRPr lang="en-US"/>
          </a:p>
        </p:txBody>
      </p:sp>
      <p:sp>
        <p:nvSpPr>
          <p:cNvPr id="1064" name="Rectangle 40"/>
          <p:cNvSpPr>
            <a:spLocks noChangeArrowheads="1"/>
          </p:cNvSpPr>
          <p:nvPr/>
        </p:nvSpPr>
        <p:spPr bwMode="auto">
          <a:xfrm>
            <a:off x="644525" y="8001000"/>
            <a:ext cx="39688" cy="379413"/>
          </a:xfrm>
          <a:prstGeom prst="rect">
            <a:avLst/>
          </a:prstGeom>
          <a:solidFill>
            <a:srgbClr val="000000"/>
          </a:solidFill>
          <a:ln w="9525">
            <a:noFill/>
            <a:miter lim="800000"/>
            <a:headEnd/>
            <a:tailEnd/>
          </a:ln>
        </p:spPr>
        <p:txBody>
          <a:bodyPr/>
          <a:lstStyle/>
          <a:p>
            <a:pPr>
              <a:defRPr/>
            </a:pPr>
            <a:endParaRPr lang="en-US"/>
          </a:p>
        </p:txBody>
      </p:sp>
      <p:sp>
        <p:nvSpPr>
          <p:cNvPr id="1065" name="Rectangle 41"/>
          <p:cNvSpPr>
            <a:spLocks noChangeArrowheads="1"/>
          </p:cNvSpPr>
          <p:nvPr/>
        </p:nvSpPr>
        <p:spPr bwMode="auto">
          <a:xfrm>
            <a:off x="644525" y="8001000"/>
            <a:ext cx="39688" cy="379413"/>
          </a:xfrm>
          <a:prstGeom prst="rect">
            <a:avLst/>
          </a:prstGeom>
          <a:noFill/>
          <a:ln w="0">
            <a:solidFill>
              <a:srgbClr val="000000"/>
            </a:solidFill>
            <a:miter lim="800000"/>
            <a:headEnd/>
            <a:tailEnd/>
          </a:ln>
        </p:spPr>
        <p:txBody>
          <a:bodyPr/>
          <a:lstStyle/>
          <a:p>
            <a:pPr>
              <a:defRPr/>
            </a:pPr>
            <a:endParaRPr lang="en-US"/>
          </a:p>
        </p:txBody>
      </p:sp>
      <p:sp>
        <p:nvSpPr>
          <p:cNvPr id="1066" name="Freeform 42"/>
          <p:cNvSpPr>
            <a:spLocks/>
          </p:cNvSpPr>
          <p:nvPr/>
        </p:nvSpPr>
        <p:spPr bwMode="auto">
          <a:xfrm>
            <a:off x="711200" y="8018463"/>
            <a:ext cx="541338" cy="363537"/>
          </a:xfrm>
          <a:custGeom>
            <a:avLst/>
            <a:gdLst/>
            <a:ahLst/>
            <a:cxnLst>
              <a:cxn ang="0">
                <a:pos x="429" y="493"/>
              </a:cxn>
              <a:cxn ang="0">
                <a:pos x="333" y="522"/>
              </a:cxn>
              <a:cxn ang="0">
                <a:pos x="240" y="569"/>
              </a:cxn>
              <a:cxn ang="0">
                <a:pos x="180" y="1473"/>
              </a:cxn>
              <a:cxn ang="0">
                <a:pos x="291" y="1546"/>
              </a:cxn>
              <a:cxn ang="0">
                <a:pos x="405" y="1586"/>
              </a:cxn>
              <a:cxn ang="0">
                <a:pos x="545" y="1602"/>
              </a:cxn>
              <a:cxn ang="0">
                <a:pos x="659" y="1587"/>
              </a:cxn>
              <a:cxn ang="0">
                <a:pos x="771" y="1549"/>
              </a:cxn>
              <a:cxn ang="0">
                <a:pos x="845" y="1507"/>
              </a:cxn>
              <a:cxn ang="0">
                <a:pos x="938" y="1428"/>
              </a:cxn>
              <a:cxn ang="0">
                <a:pos x="1050" y="1402"/>
              </a:cxn>
              <a:cxn ang="0">
                <a:pos x="1154" y="1496"/>
              </a:cxn>
              <a:cxn ang="0">
                <a:pos x="1230" y="1539"/>
              </a:cxn>
              <a:cxn ang="0">
                <a:pos x="1362" y="1583"/>
              </a:cxn>
              <a:cxn ang="0">
                <a:pos x="1479" y="1595"/>
              </a:cxn>
              <a:cxn ang="0">
                <a:pos x="1580" y="1586"/>
              </a:cxn>
              <a:cxn ang="0">
                <a:pos x="1687" y="1556"/>
              </a:cxn>
              <a:cxn ang="0">
                <a:pos x="1786" y="1505"/>
              </a:cxn>
              <a:cxn ang="0">
                <a:pos x="1880" y="1428"/>
              </a:cxn>
              <a:cxn ang="0">
                <a:pos x="1951" y="1342"/>
              </a:cxn>
              <a:cxn ang="0">
                <a:pos x="2176" y="1596"/>
              </a:cxn>
              <a:cxn ang="0">
                <a:pos x="2216" y="830"/>
              </a:cxn>
              <a:cxn ang="0">
                <a:pos x="2294" y="725"/>
              </a:cxn>
              <a:cxn ang="0">
                <a:pos x="2368" y="477"/>
              </a:cxn>
              <a:cxn ang="0">
                <a:pos x="2261" y="527"/>
              </a:cxn>
              <a:cxn ang="0">
                <a:pos x="1982" y="1037"/>
              </a:cxn>
              <a:cxn ang="0">
                <a:pos x="1832" y="1130"/>
              </a:cxn>
              <a:cxn ang="0">
                <a:pos x="1793" y="1227"/>
              </a:cxn>
              <a:cxn ang="0">
                <a:pos x="1736" y="1303"/>
              </a:cxn>
              <a:cxn ang="0">
                <a:pos x="1668" y="1357"/>
              </a:cxn>
              <a:cxn ang="0">
                <a:pos x="1595" y="1392"/>
              </a:cxn>
              <a:cxn ang="0">
                <a:pos x="1511" y="1411"/>
              </a:cxn>
              <a:cxn ang="0">
                <a:pos x="1404" y="1407"/>
              </a:cxn>
              <a:cxn ang="0">
                <a:pos x="1321" y="1381"/>
              </a:cxn>
              <a:cxn ang="0">
                <a:pos x="1235" y="1325"/>
              </a:cxn>
              <a:cxn ang="0">
                <a:pos x="1172" y="1257"/>
              </a:cxn>
              <a:cxn ang="0">
                <a:pos x="1131" y="1179"/>
              </a:cxn>
              <a:cxn ang="0">
                <a:pos x="1110" y="1091"/>
              </a:cxn>
              <a:cxn ang="0">
                <a:pos x="1112" y="990"/>
              </a:cxn>
              <a:cxn ang="0">
                <a:pos x="1141" y="894"/>
              </a:cxn>
              <a:cxn ang="0">
                <a:pos x="1186" y="821"/>
              </a:cxn>
              <a:cxn ang="0">
                <a:pos x="1278" y="737"/>
              </a:cxn>
              <a:cxn ang="0">
                <a:pos x="1382" y="692"/>
              </a:cxn>
              <a:cxn ang="0">
                <a:pos x="1494" y="681"/>
              </a:cxn>
              <a:cxn ang="0">
                <a:pos x="1581" y="695"/>
              </a:cxn>
              <a:cxn ang="0">
                <a:pos x="1924" y="715"/>
              </a:cxn>
              <a:cxn ang="0">
                <a:pos x="1809" y="595"/>
              </a:cxn>
              <a:cxn ang="0">
                <a:pos x="1655" y="511"/>
              </a:cxn>
              <a:cxn ang="0">
                <a:pos x="1556" y="485"/>
              </a:cxn>
              <a:cxn ang="0">
                <a:pos x="1395" y="483"/>
              </a:cxn>
              <a:cxn ang="0">
                <a:pos x="1269" y="516"/>
              </a:cxn>
              <a:cxn ang="0">
                <a:pos x="1147" y="581"/>
              </a:cxn>
              <a:cxn ang="0">
                <a:pos x="1037" y="687"/>
              </a:cxn>
              <a:cxn ang="0">
                <a:pos x="903" y="612"/>
              </a:cxn>
              <a:cxn ang="0">
                <a:pos x="773" y="532"/>
              </a:cxn>
              <a:cxn ang="0">
                <a:pos x="690" y="502"/>
              </a:cxn>
              <a:cxn ang="0">
                <a:pos x="589" y="484"/>
              </a:cxn>
            </a:cxnLst>
            <a:rect l="0" t="0" r="r" b="b"/>
            <a:pathLst>
              <a:path w="2381" h="1602">
                <a:moveTo>
                  <a:pt x="548" y="483"/>
                </a:moveTo>
                <a:lnTo>
                  <a:pt x="533" y="483"/>
                </a:lnTo>
                <a:lnTo>
                  <a:pt x="513" y="484"/>
                </a:lnTo>
                <a:lnTo>
                  <a:pt x="495" y="484"/>
                </a:lnTo>
                <a:lnTo>
                  <a:pt x="479" y="485"/>
                </a:lnTo>
                <a:lnTo>
                  <a:pt x="464" y="488"/>
                </a:lnTo>
                <a:lnTo>
                  <a:pt x="451" y="489"/>
                </a:lnTo>
                <a:lnTo>
                  <a:pt x="439" y="491"/>
                </a:lnTo>
                <a:lnTo>
                  <a:pt x="429" y="493"/>
                </a:lnTo>
                <a:lnTo>
                  <a:pt x="417" y="496"/>
                </a:lnTo>
                <a:lnTo>
                  <a:pt x="409" y="498"/>
                </a:lnTo>
                <a:lnTo>
                  <a:pt x="399" y="500"/>
                </a:lnTo>
                <a:lnTo>
                  <a:pt x="389" y="503"/>
                </a:lnTo>
                <a:lnTo>
                  <a:pt x="379" y="506"/>
                </a:lnTo>
                <a:lnTo>
                  <a:pt x="366" y="510"/>
                </a:lnTo>
                <a:lnTo>
                  <a:pt x="355" y="514"/>
                </a:lnTo>
                <a:lnTo>
                  <a:pt x="343" y="517"/>
                </a:lnTo>
                <a:lnTo>
                  <a:pt x="333" y="522"/>
                </a:lnTo>
                <a:lnTo>
                  <a:pt x="323" y="526"/>
                </a:lnTo>
                <a:lnTo>
                  <a:pt x="314" y="529"/>
                </a:lnTo>
                <a:lnTo>
                  <a:pt x="304" y="534"/>
                </a:lnTo>
                <a:lnTo>
                  <a:pt x="293" y="538"/>
                </a:lnTo>
                <a:lnTo>
                  <a:pt x="285" y="543"/>
                </a:lnTo>
                <a:lnTo>
                  <a:pt x="279" y="546"/>
                </a:lnTo>
                <a:lnTo>
                  <a:pt x="266" y="553"/>
                </a:lnTo>
                <a:lnTo>
                  <a:pt x="255" y="560"/>
                </a:lnTo>
                <a:lnTo>
                  <a:pt x="240" y="569"/>
                </a:lnTo>
                <a:lnTo>
                  <a:pt x="236" y="571"/>
                </a:lnTo>
                <a:lnTo>
                  <a:pt x="211" y="587"/>
                </a:lnTo>
                <a:lnTo>
                  <a:pt x="203" y="594"/>
                </a:lnTo>
                <a:lnTo>
                  <a:pt x="188" y="606"/>
                </a:lnTo>
                <a:lnTo>
                  <a:pt x="188" y="0"/>
                </a:lnTo>
                <a:lnTo>
                  <a:pt x="0" y="22"/>
                </a:lnTo>
                <a:lnTo>
                  <a:pt x="0" y="1595"/>
                </a:lnTo>
                <a:lnTo>
                  <a:pt x="180" y="1595"/>
                </a:lnTo>
                <a:lnTo>
                  <a:pt x="180" y="1473"/>
                </a:lnTo>
                <a:lnTo>
                  <a:pt x="197" y="1487"/>
                </a:lnTo>
                <a:lnTo>
                  <a:pt x="205" y="1494"/>
                </a:lnTo>
                <a:lnTo>
                  <a:pt x="231" y="1511"/>
                </a:lnTo>
                <a:lnTo>
                  <a:pt x="233" y="1513"/>
                </a:lnTo>
                <a:lnTo>
                  <a:pt x="248" y="1522"/>
                </a:lnTo>
                <a:lnTo>
                  <a:pt x="260" y="1529"/>
                </a:lnTo>
                <a:lnTo>
                  <a:pt x="273" y="1537"/>
                </a:lnTo>
                <a:lnTo>
                  <a:pt x="281" y="1541"/>
                </a:lnTo>
                <a:lnTo>
                  <a:pt x="291" y="1546"/>
                </a:lnTo>
                <a:lnTo>
                  <a:pt x="301" y="1551"/>
                </a:lnTo>
                <a:lnTo>
                  <a:pt x="314" y="1556"/>
                </a:lnTo>
                <a:lnTo>
                  <a:pt x="325" y="1560"/>
                </a:lnTo>
                <a:lnTo>
                  <a:pt x="336" y="1565"/>
                </a:lnTo>
                <a:lnTo>
                  <a:pt x="350" y="1570"/>
                </a:lnTo>
                <a:lnTo>
                  <a:pt x="363" y="1574"/>
                </a:lnTo>
                <a:lnTo>
                  <a:pt x="376" y="1578"/>
                </a:lnTo>
                <a:lnTo>
                  <a:pt x="389" y="1582"/>
                </a:lnTo>
                <a:lnTo>
                  <a:pt x="405" y="1586"/>
                </a:lnTo>
                <a:lnTo>
                  <a:pt x="418" y="1590"/>
                </a:lnTo>
                <a:lnTo>
                  <a:pt x="437" y="1593"/>
                </a:lnTo>
                <a:lnTo>
                  <a:pt x="456" y="1596"/>
                </a:lnTo>
                <a:lnTo>
                  <a:pt x="471" y="1599"/>
                </a:lnTo>
                <a:lnTo>
                  <a:pt x="488" y="1600"/>
                </a:lnTo>
                <a:lnTo>
                  <a:pt x="504" y="1601"/>
                </a:lnTo>
                <a:lnTo>
                  <a:pt x="520" y="1602"/>
                </a:lnTo>
                <a:lnTo>
                  <a:pt x="531" y="1602"/>
                </a:lnTo>
                <a:lnTo>
                  <a:pt x="545" y="1602"/>
                </a:lnTo>
                <a:lnTo>
                  <a:pt x="551" y="1602"/>
                </a:lnTo>
                <a:lnTo>
                  <a:pt x="559" y="1602"/>
                </a:lnTo>
                <a:lnTo>
                  <a:pt x="571" y="1601"/>
                </a:lnTo>
                <a:lnTo>
                  <a:pt x="582" y="1600"/>
                </a:lnTo>
                <a:lnTo>
                  <a:pt x="593" y="1599"/>
                </a:lnTo>
                <a:lnTo>
                  <a:pt x="606" y="1597"/>
                </a:lnTo>
                <a:lnTo>
                  <a:pt x="623" y="1595"/>
                </a:lnTo>
                <a:lnTo>
                  <a:pt x="638" y="1592"/>
                </a:lnTo>
                <a:lnTo>
                  <a:pt x="659" y="1587"/>
                </a:lnTo>
                <a:lnTo>
                  <a:pt x="681" y="1582"/>
                </a:lnTo>
                <a:lnTo>
                  <a:pt x="696" y="1578"/>
                </a:lnTo>
                <a:lnTo>
                  <a:pt x="709" y="1574"/>
                </a:lnTo>
                <a:lnTo>
                  <a:pt x="720" y="1570"/>
                </a:lnTo>
                <a:lnTo>
                  <a:pt x="730" y="1567"/>
                </a:lnTo>
                <a:lnTo>
                  <a:pt x="739" y="1562"/>
                </a:lnTo>
                <a:lnTo>
                  <a:pt x="751" y="1558"/>
                </a:lnTo>
                <a:lnTo>
                  <a:pt x="761" y="1553"/>
                </a:lnTo>
                <a:lnTo>
                  <a:pt x="771" y="1549"/>
                </a:lnTo>
                <a:lnTo>
                  <a:pt x="780" y="1546"/>
                </a:lnTo>
                <a:lnTo>
                  <a:pt x="788" y="1541"/>
                </a:lnTo>
                <a:lnTo>
                  <a:pt x="794" y="1539"/>
                </a:lnTo>
                <a:lnTo>
                  <a:pt x="798" y="1537"/>
                </a:lnTo>
                <a:lnTo>
                  <a:pt x="807" y="1531"/>
                </a:lnTo>
                <a:lnTo>
                  <a:pt x="815" y="1526"/>
                </a:lnTo>
                <a:lnTo>
                  <a:pt x="824" y="1521"/>
                </a:lnTo>
                <a:lnTo>
                  <a:pt x="834" y="1515"/>
                </a:lnTo>
                <a:lnTo>
                  <a:pt x="845" y="1507"/>
                </a:lnTo>
                <a:lnTo>
                  <a:pt x="855" y="1500"/>
                </a:lnTo>
                <a:lnTo>
                  <a:pt x="867" y="1491"/>
                </a:lnTo>
                <a:lnTo>
                  <a:pt x="879" y="1482"/>
                </a:lnTo>
                <a:lnTo>
                  <a:pt x="889" y="1474"/>
                </a:lnTo>
                <a:lnTo>
                  <a:pt x="900" y="1465"/>
                </a:lnTo>
                <a:lnTo>
                  <a:pt x="909" y="1456"/>
                </a:lnTo>
                <a:lnTo>
                  <a:pt x="919" y="1448"/>
                </a:lnTo>
                <a:lnTo>
                  <a:pt x="929" y="1438"/>
                </a:lnTo>
                <a:lnTo>
                  <a:pt x="938" y="1428"/>
                </a:lnTo>
                <a:lnTo>
                  <a:pt x="945" y="1421"/>
                </a:lnTo>
                <a:lnTo>
                  <a:pt x="946" y="1420"/>
                </a:lnTo>
                <a:lnTo>
                  <a:pt x="967" y="1394"/>
                </a:lnTo>
                <a:lnTo>
                  <a:pt x="983" y="1375"/>
                </a:lnTo>
                <a:lnTo>
                  <a:pt x="1006" y="1346"/>
                </a:lnTo>
                <a:lnTo>
                  <a:pt x="1020" y="1365"/>
                </a:lnTo>
                <a:lnTo>
                  <a:pt x="1028" y="1376"/>
                </a:lnTo>
                <a:lnTo>
                  <a:pt x="1048" y="1400"/>
                </a:lnTo>
                <a:lnTo>
                  <a:pt x="1050" y="1402"/>
                </a:lnTo>
                <a:lnTo>
                  <a:pt x="1062" y="1416"/>
                </a:lnTo>
                <a:lnTo>
                  <a:pt x="1074" y="1428"/>
                </a:lnTo>
                <a:lnTo>
                  <a:pt x="1087" y="1441"/>
                </a:lnTo>
                <a:lnTo>
                  <a:pt x="1100" y="1452"/>
                </a:lnTo>
                <a:lnTo>
                  <a:pt x="1115" y="1465"/>
                </a:lnTo>
                <a:lnTo>
                  <a:pt x="1125" y="1473"/>
                </a:lnTo>
                <a:lnTo>
                  <a:pt x="1137" y="1483"/>
                </a:lnTo>
                <a:lnTo>
                  <a:pt x="1146" y="1489"/>
                </a:lnTo>
                <a:lnTo>
                  <a:pt x="1154" y="1496"/>
                </a:lnTo>
                <a:lnTo>
                  <a:pt x="1162" y="1500"/>
                </a:lnTo>
                <a:lnTo>
                  <a:pt x="1171" y="1506"/>
                </a:lnTo>
                <a:lnTo>
                  <a:pt x="1176" y="1509"/>
                </a:lnTo>
                <a:lnTo>
                  <a:pt x="1181" y="1513"/>
                </a:lnTo>
                <a:lnTo>
                  <a:pt x="1190" y="1518"/>
                </a:lnTo>
                <a:lnTo>
                  <a:pt x="1198" y="1523"/>
                </a:lnTo>
                <a:lnTo>
                  <a:pt x="1208" y="1527"/>
                </a:lnTo>
                <a:lnTo>
                  <a:pt x="1218" y="1533"/>
                </a:lnTo>
                <a:lnTo>
                  <a:pt x="1230" y="1539"/>
                </a:lnTo>
                <a:lnTo>
                  <a:pt x="1241" y="1544"/>
                </a:lnTo>
                <a:lnTo>
                  <a:pt x="1257" y="1551"/>
                </a:lnTo>
                <a:lnTo>
                  <a:pt x="1271" y="1557"/>
                </a:lnTo>
                <a:lnTo>
                  <a:pt x="1286" y="1561"/>
                </a:lnTo>
                <a:lnTo>
                  <a:pt x="1299" y="1567"/>
                </a:lnTo>
                <a:lnTo>
                  <a:pt x="1315" y="1572"/>
                </a:lnTo>
                <a:lnTo>
                  <a:pt x="1331" y="1576"/>
                </a:lnTo>
                <a:lnTo>
                  <a:pt x="1346" y="1579"/>
                </a:lnTo>
                <a:lnTo>
                  <a:pt x="1362" y="1583"/>
                </a:lnTo>
                <a:lnTo>
                  <a:pt x="1377" y="1586"/>
                </a:lnTo>
                <a:lnTo>
                  <a:pt x="1392" y="1588"/>
                </a:lnTo>
                <a:lnTo>
                  <a:pt x="1405" y="1591"/>
                </a:lnTo>
                <a:lnTo>
                  <a:pt x="1418" y="1592"/>
                </a:lnTo>
                <a:lnTo>
                  <a:pt x="1427" y="1593"/>
                </a:lnTo>
                <a:lnTo>
                  <a:pt x="1438" y="1594"/>
                </a:lnTo>
                <a:lnTo>
                  <a:pt x="1450" y="1594"/>
                </a:lnTo>
                <a:lnTo>
                  <a:pt x="1464" y="1594"/>
                </a:lnTo>
                <a:lnTo>
                  <a:pt x="1479" y="1595"/>
                </a:lnTo>
                <a:lnTo>
                  <a:pt x="1495" y="1594"/>
                </a:lnTo>
                <a:lnTo>
                  <a:pt x="1509" y="1594"/>
                </a:lnTo>
                <a:lnTo>
                  <a:pt x="1521" y="1594"/>
                </a:lnTo>
                <a:lnTo>
                  <a:pt x="1534" y="1593"/>
                </a:lnTo>
                <a:lnTo>
                  <a:pt x="1545" y="1592"/>
                </a:lnTo>
                <a:lnTo>
                  <a:pt x="1554" y="1591"/>
                </a:lnTo>
                <a:lnTo>
                  <a:pt x="1565" y="1590"/>
                </a:lnTo>
                <a:lnTo>
                  <a:pt x="1572" y="1588"/>
                </a:lnTo>
                <a:lnTo>
                  <a:pt x="1580" y="1586"/>
                </a:lnTo>
                <a:lnTo>
                  <a:pt x="1590" y="1584"/>
                </a:lnTo>
                <a:lnTo>
                  <a:pt x="1601" y="1582"/>
                </a:lnTo>
                <a:lnTo>
                  <a:pt x="1613" y="1579"/>
                </a:lnTo>
                <a:lnTo>
                  <a:pt x="1625" y="1576"/>
                </a:lnTo>
                <a:lnTo>
                  <a:pt x="1637" y="1573"/>
                </a:lnTo>
                <a:lnTo>
                  <a:pt x="1648" y="1569"/>
                </a:lnTo>
                <a:lnTo>
                  <a:pt x="1662" y="1565"/>
                </a:lnTo>
                <a:lnTo>
                  <a:pt x="1675" y="1560"/>
                </a:lnTo>
                <a:lnTo>
                  <a:pt x="1687" y="1556"/>
                </a:lnTo>
                <a:lnTo>
                  <a:pt x="1701" y="1550"/>
                </a:lnTo>
                <a:lnTo>
                  <a:pt x="1714" y="1543"/>
                </a:lnTo>
                <a:lnTo>
                  <a:pt x="1728" y="1538"/>
                </a:lnTo>
                <a:lnTo>
                  <a:pt x="1739" y="1532"/>
                </a:lnTo>
                <a:lnTo>
                  <a:pt x="1751" y="1526"/>
                </a:lnTo>
                <a:lnTo>
                  <a:pt x="1759" y="1522"/>
                </a:lnTo>
                <a:lnTo>
                  <a:pt x="1768" y="1516"/>
                </a:lnTo>
                <a:lnTo>
                  <a:pt x="1776" y="1512"/>
                </a:lnTo>
                <a:lnTo>
                  <a:pt x="1786" y="1505"/>
                </a:lnTo>
                <a:lnTo>
                  <a:pt x="1795" y="1499"/>
                </a:lnTo>
                <a:lnTo>
                  <a:pt x="1803" y="1494"/>
                </a:lnTo>
                <a:lnTo>
                  <a:pt x="1814" y="1486"/>
                </a:lnTo>
                <a:lnTo>
                  <a:pt x="1824" y="1478"/>
                </a:lnTo>
                <a:lnTo>
                  <a:pt x="1834" y="1470"/>
                </a:lnTo>
                <a:lnTo>
                  <a:pt x="1845" y="1461"/>
                </a:lnTo>
                <a:lnTo>
                  <a:pt x="1857" y="1451"/>
                </a:lnTo>
                <a:lnTo>
                  <a:pt x="1868" y="1441"/>
                </a:lnTo>
                <a:lnTo>
                  <a:pt x="1880" y="1428"/>
                </a:lnTo>
                <a:lnTo>
                  <a:pt x="1893" y="1415"/>
                </a:lnTo>
                <a:lnTo>
                  <a:pt x="1902" y="1404"/>
                </a:lnTo>
                <a:lnTo>
                  <a:pt x="1911" y="1394"/>
                </a:lnTo>
                <a:lnTo>
                  <a:pt x="1919" y="1385"/>
                </a:lnTo>
                <a:lnTo>
                  <a:pt x="1926" y="1377"/>
                </a:lnTo>
                <a:lnTo>
                  <a:pt x="1933" y="1368"/>
                </a:lnTo>
                <a:lnTo>
                  <a:pt x="1938" y="1359"/>
                </a:lnTo>
                <a:lnTo>
                  <a:pt x="1945" y="1351"/>
                </a:lnTo>
                <a:lnTo>
                  <a:pt x="1951" y="1342"/>
                </a:lnTo>
                <a:lnTo>
                  <a:pt x="1955" y="1334"/>
                </a:lnTo>
                <a:lnTo>
                  <a:pt x="1961" y="1327"/>
                </a:lnTo>
                <a:lnTo>
                  <a:pt x="1966" y="1319"/>
                </a:lnTo>
                <a:lnTo>
                  <a:pt x="1968" y="1316"/>
                </a:lnTo>
                <a:lnTo>
                  <a:pt x="1974" y="1306"/>
                </a:lnTo>
                <a:lnTo>
                  <a:pt x="1976" y="1304"/>
                </a:lnTo>
                <a:lnTo>
                  <a:pt x="1980" y="1299"/>
                </a:lnTo>
                <a:lnTo>
                  <a:pt x="1980" y="1596"/>
                </a:lnTo>
                <a:lnTo>
                  <a:pt x="2176" y="1596"/>
                </a:lnTo>
                <a:lnTo>
                  <a:pt x="2176" y="986"/>
                </a:lnTo>
                <a:lnTo>
                  <a:pt x="2181" y="946"/>
                </a:lnTo>
                <a:lnTo>
                  <a:pt x="2186" y="919"/>
                </a:lnTo>
                <a:lnTo>
                  <a:pt x="2194" y="883"/>
                </a:lnTo>
                <a:lnTo>
                  <a:pt x="2194" y="881"/>
                </a:lnTo>
                <a:lnTo>
                  <a:pt x="2198" y="868"/>
                </a:lnTo>
                <a:lnTo>
                  <a:pt x="2203" y="855"/>
                </a:lnTo>
                <a:lnTo>
                  <a:pt x="2210" y="841"/>
                </a:lnTo>
                <a:lnTo>
                  <a:pt x="2216" y="830"/>
                </a:lnTo>
                <a:lnTo>
                  <a:pt x="2223" y="816"/>
                </a:lnTo>
                <a:lnTo>
                  <a:pt x="2231" y="804"/>
                </a:lnTo>
                <a:lnTo>
                  <a:pt x="2239" y="790"/>
                </a:lnTo>
                <a:lnTo>
                  <a:pt x="2248" y="778"/>
                </a:lnTo>
                <a:lnTo>
                  <a:pt x="2258" y="764"/>
                </a:lnTo>
                <a:lnTo>
                  <a:pt x="2266" y="754"/>
                </a:lnTo>
                <a:lnTo>
                  <a:pt x="2276" y="743"/>
                </a:lnTo>
                <a:lnTo>
                  <a:pt x="2285" y="734"/>
                </a:lnTo>
                <a:lnTo>
                  <a:pt x="2294" y="725"/>
                </a:lnTo>
                <a:lnTo>
                  <a:pt x="2303" y="717"/>
                </a:lnTo>
                <a:lnTo>
                  <a:pt x="2312" y="709"/>
                </a:lnTo>
                <a:lnTo>
                  <a:pt x="2318" y="703"/>
                </a:lnTo>
                <a:lnTo>
                  <a:pt x="2319" y="703"/>
                </a:lnTo>
                <a:lnTo>
                  <a:pt x="2340" y="689"/>
                </a:lnTo>
                <a:lnTo>
                  <a:pt x="2356" y="678"/>
                </a:lnTo>
                <a:lnTo>
                  <a:pt x="2379" y="665"/>
                </a:lnTo>
                <a:lnTo>
                  <a:pt x="2381" y="473"/>
                </a:lnTo>
                <a:lnTo>
                  <a:pt x="2368" y="477"/>
                </a:lnTo>
                <a:lnTo>
                  <a:pt x="2364" y="479"/>
                </a:lnTo>
                <a:lnTo>
                  <a:pt x="2344" y="485"/>
                </a:lnTo>
                <a:lnTo>
                  <a:pt x="2341" y="487"/>
                </a:lnTo>
                <a:lnTo>
                  <a:pt x="2328" y="492"/>
                </a:lnTo>
                <a:lnTo>
                  <a:pt x="2316" y="498"/>
                </a:lnTo>
                <a:lnTo>
                  <a:pt x="2303" y="503"/>
                </a:lnTo>
                <a:lnTo>
                  <a:pt x="2289" y="511"/>
                </a:lnTo>
                <a:lnTo>
                  <a:pt x="2277" y="517"/>
                </a:lnTo>
                <a:lnTo>
                  <a:pt x="2261" y="527"/>
                </a:lnTo>
                <a:lnTo>
                  <a:pt x="2249" y="535"/>
                </a:lnTo>
                <a:lnTo>
                  <a:pt x="2234" y="545"/>
                </a:lnTo>
                <a:lnTo>
                  <a:pt x="2231" y="547"/>
                </a:lnTo>
                <a:lnTo>
                  <a:pt x="2206" y="568"/>
                </a:lnTo>
                <a:lnTo>
                  <a:pt x="2194" y="578"/>
                </a:lnTo>
                <a:lnTo>
                  <a:pt x="2176" y="598"/>
                </a:lnTo>
                <a:lnTo>
                  <a:pt x="2176" y="464"/>
                </a:lnTo>
                <a:lnTo>
                  <a:pt x="1980" y="502"/>
                </a:lnTo>
                <a:lnTo>
                  <a:pt x="1982" y="1037"/>
                </a:lnTo>
                <a:lnTo>
                  <a:pt x="1842" y="1037"/>
                </a:lnTo>
                <a:lnTo>
                  <a:pt x="1842" y="1060"/>
                </a:lnTo>
                <a:lnTo>
                  <a:pt x="1841" y="1075"/>
                </a:lnTo>
                <a:lnTo>
                  <a:pt x="1838" y="1097"/>
                </a:lnTo>
                <a:lnTo>
                  <a:pt x="1838" y="1098"/>
                </a:lnTo>
                <a:lnTo>
                  <a:pt x="1837" y="1105"/>
                </a:lnTo>
                <a:lnTo>
                  <a:pt x="1835" y="1114"/>
                </a:lnTo>
                <a:lnTo>
                  <a:pt x="1834" y="1123"/>
                </a:lnTo>
                <a:lnTo>
                  <a:pt x="1832" y="1130"/>
                </a:lnTo>
                <a:lnTo>
                  <a:pt x="1830" y="1137"/>
                </a:lnTo>
                <a:lnTo>
                  <a:pt x="1827" y="1147"/>
                </a:lnTo>
                <a:lnTo>
                  <a:pt x="1825" y="1156"/>
                </a:lnTo>
                <a:lnTo>
                  <a:pt x="1820" y="1167"/>
                </a:lnTo>
                <a:lnTo>
                  <a:pt x="1816" y="1179"/>
                </a:lnTo>
                <a:lnTo>
                  <a:pt x="1811" y="1190"/>
                </a:lnTo>
                <a:lnTo>
                  <a:pt x="1806" y="1201"/>
                </a:lnTo>
                <a:lnTo>
                  <a:pt x="1800" y="1215"/>
                </a:lnTo>
                <a:lnTo>
                  <a:pt x="1793" y="1227"/>
                </a:lnTo>
                <a:lnTo>
                  <a:pt x="1787" y="1237"/>
                </a:lnTo>
                <a:lnTo>
                  <a:pt x="1780" y="1247"/>
                </a:lnTo>
                <a:lnTo>
                  <a:pt x="1775" y="1255"/>
                </a:lnTo>
                <a:lnTo>
                  <a:pt x="1770" y="1262"/>
                </a:lnTo>
                <a:lnTo>
                  <a:pt x="1763" y="1270"/>
                </a:lnTo>
                <a:lnTo>
                  <a:pt x="1756" y="1279"/>
                </a:lnTo>
                <a:lnTo>
                  <a:pt x="1751" y="1287"/>
                </a:lnTo>
                <a:lnTo>
                  <a:pt x="1744" y="1295"/>
                </a:lnTo>
                <a:lnTo>
                  <a:pt x="1736" y="1303"/>
                </a:lnTo>
                <a:lnTo>
                  <a:pt x="1730" y="1308"/>
                </a:lnTo>
                <a:lnTo>
                  <a:pt x="1724" y="1315"/>
                </a:lnTo>
                <a:lnTo>
                  <a:pt x="1718" y="1321"/>
                </a:lnTo>
                <a:lnTo>
                  <a:pt x="1710" y="1327"/>
                </a:lnTo>
                <a:lnTo>
                  <a:pt x="1702" y="1333"/>
                </a:lnTo>
                <a:lnTo>
                  <a:pt x="1694" y="1339"/>
                </a:lnTo>
                <a:lnTo>
                  <a:pt x="1685" y="1346"/>
                </a:lnTo>
                <a:lnTo>
                  <a:pt x="1677" y="1351"/>
                </a:lnTo>
                <a:lnTo>
                  <a:pt x="1668" y="1357"/>
                </a:lnTo>
                <a:lnTo>
                  <a:pt x="1660" y="1363"/>
                </a:lnTo>
                <a:lnTo>
                  <a:pt x="1652" y="1367"/>
                </a:lnTo>
                <a:lnTo>
                  <a:pt x="1644" y="1371"/>
                </a:lnTo>
                <a:lnTo>
                  <a:pt x="1637" y="1375"/>
                </a:lnTo>
                <a:lnTo>
                  <a:pt x="1631" y="1377"/>
                </a:lnTo>
                <a:lnTo>
                  <a:pt x="1626" y="1380"/>
                </a:lnTo>
                <a:lnTo>
                  <a:pt x="1617" y="1384"/>
                </a:lnTo>
                <a:lnTo>
                  <a:pt x="1608" y="1387"/>
                </a:lnTo>
                <a:lnTo>
                  <a:pt x="1595" y="1392"/>
                </a:lnTo>
                <a:lnTo>
                  <a:pt x="1583" y="1397"/>
                </a:lnTo>
                <a:lnTo>
                  <a:pt x="1571" y="1400"/>
                </a:lnTo>
                <a:lnTo>
                  <a:pt x="1561" y="1402"/>
                </a:lnTo>
                <a:lnTo>
                  <a:pt x="1552" y="1404"/>
                </a:lnTo>
                <a:lnTo>
                  <a:pt x="1544" y="1407"/>
                </a:lnTo>
                <a:lnTo>
                  <a:pt x="1535" y="1408"/>
                </a:lnTo>
                <a:lnTo>
                  <a:pt x="1526" y="1410"/>
                </a:lnTo>
                <a:lnTo>
                  <a:pt x="1519" y="1410"/>
                </a:lnTo>
                <a:lnTo>
                  <a:pt x="1511" y="1411"/>
                </a:lnTo>
                <a:lnTo>
                  <a:pt x="1500" y="1412"/>
                </a:lnTo>
                <a:lnTo>
                  <a:pt x="1487" y="1412"/>
                </a:lnTo>
                <a:lnTo>
                  <a:pt x="1471" y="1412"/>
                </a:lnTo>
                <a:lnTo>
                  <a:pt x="1455" y="1412"/>
                </a:lnTo>
                <a:lnTo>
                  <a:pt x="1443" y="1412"/>
                </a:lnTo>
                <a:lnTo>
                  <a:pt x="1431" y="1411"/>
                </a:lnTo>
                <a:lnTo>
                  <a:pt x="1421" y="1410"/>
                </a:lnTo>
                <a:lnTo>
                  <a:pt x="1413" y="1409"/>
                </a:lnTo>
                <a:lnTo>
                  <a:pt x="1404" y="1407"/>
                </a:lnTo>
                <a:lnTo>
                  <a:pt x="1395" y="1406"/>
                </a:lnTo>
                <a:lnTo>
                  <a:pt x="1389" y="1403"/>
                </a:lnTo>
                <a:lnTo>
                  <a:pt x="1381" y="1402"/>
                </a:lnTo>
                <a:lnTo>
                  <a:pt x="1372" y="1399"/>
                </a:lnTo>
                <a:lnTo>
                  <a:pt x="1363" y="1397"/>
                </a:lnTo>
                <a:lnTo>
                  <a:pt x="1352" y="1392"/>
                </a:lnTo>
                <a:lnTo>
                  <a:pt x="1342" y="1389"/>
                </a:lnTo>
                <a:lnTo>
                  <a:pt x="1330" y="1384"/>
                </a:lnTo>
                <a:lnTo>
                  <a:pt x="1321" y="1381"/>
                </a:lnTo>
                <a:lnTo>
                  <a:pt x="1312" y="1376"/>
                </a:lnTo>
                <a:lnTo>
                  <a:pt x="1303" y="1372"/>
                </a:lnTo>
                <a:lnTo>
                  <a:pt x="1293" y="1366"/>
                </a:lnTo>
                <a:lnTo>
                  <a:pt x="1282" y="1360"/>
                </a:lnTo>
                <a:lnTo>
                  <a:pt x="1272" y="1354"/>
                </a:lnTo>
                <a:lnTo>
                  <a:pt x="1262" y="1346"/>
                </a:lnTo>
                <a:lnTo>
                  <a:pt x="1253" y="1339"/>
                </a:lnTo>
                <a:lnTo>
                  <a:pt x="1243" y="1332"/>
                </a:lnTo>
                <a:lnTo>
                  <a:pt x="1235" y="1325"/>
                </a:lnTo>
                <a:lnTo>
                  <a:pt x="1226" y="1317"/>
                </a:lnTo>
                <a:lnTo>
                  <a:pt x="1219" y="1310"/>
                </a:lnTo>
                <a:lnTo>
                  <a:pt x="1211" y="1302"/>
                </a:lnTo>
                <a:lnTo>
                  <a:pt x="1204" y="1295"/>
                </a:lnTo>
                <a:lnTo>
                  <a:pt x="1196" y="1287"/>
                </a:lnTo>
                <a:lnTo>
                  <a:pt x="1189" y="1279"/>
                </a:lnTo>
                <a:lnTo>
                  <a:pt x="1183" y="1271"/>
                </a:lnTo>
                <a:lnTo>
                  <a:pt x="1178" y="1264"/>
                </a:lnTo>
                <a:lnTo>
                  <a:pt x="1172" y="1257"/>
                </a:lnTo>
                <a:lnTo>
                  <a:pt x="1168" y="1250"/>
                </a:lnTo>
                <a:lnTo>
                  <a:pt x="1162" y="1242"/>
                </a:lnTo>
                <a:lnTo>
                  <a:pt x="1157" y="1234"/>
                </a:lnTo>
                <a:lnTo>
                  <a:pt x="1154" y="1226"/>
                </a:lnTo>
                <a:lnTo>
                  <a:pt x="1148" y="1217"/>
                </a:lnTo>
                <a:lnTo>
                  <a:pt x="1145" y="1208"/>
                </a:lnTo>
                <a:lnTo>
                  <a:pt x="1140" y="1199"/>
                </a:lnTo>
                <a:lnTo>
                  <a:pt x="1136" y="1190"/>
                </a:lnTo>
                <a:lnTo>
                  <a:pt x="1131" y="1179"/>
                </a:lnTo>
                <a:lnTo>
                  <a:pt x="1128" y="1170"/>
                </a:lnTo>
                <a:lnTo>
                  <a:pt x="1124" y="1157"/>
                </a:lnTo>
                <a:lnTo>
                  <a:pt x="1121" y="1146"/>
                </a:lnTo>
                <a:lnTo>
                  <a:pt x="1118" y="1136"/>
                </a:lnTo>
                <a:lnTo>
                  <a:pt x="1115" y="1126"/>
                </a:lnTo>
                <a:lnTo>
                  <a:pt x="1114" y="1117"/>
                </a:lnTo>
                <a:lnTo>
                  <a:pt x="1112" y="1109"/>
                </a:lnTo>
                <a:lnTo>
                  <a:pt x="1111" y="1100"/>
                </a:lnTo>
                <a:lnTo>
                  <a:pt x="1110" y="1091"/>
                </a:lnTo>
                <a:lnTo>
                  <a:pt x="1108" y="1083"/>
                </a:lnTo>
                <a:lnTo>
                  <a:pt x="1108" y="1075"/>
                </a:lnTo>
                <a:lnTo>
                  <a:pt x="1107" y="1065"/>
                </a:lnTo>
                <a:lnTo>
                  <a:pt x="1107" y="1054"/>
                </a:lnTo>
                <a:lnTo>
                  <a:pt x="1107" y="1042"/>
                </a:lnTo>
                <a:lnTo>
                  <a:pt x="1107" y="1028"/>
                </a:lnTo>
                <a:lnTo>
                  <a:pt x="1108" y="1016"/>
                </a:lnTo>
                <a:lnTo>
                  <a:pt x="1110" y="1004"/>
                </a:lnTo>
                <a:lnTo>
                  <a:pt x="1112" y="990"/>
                </a:lnTo>
                <a:lnTo>
                  <a:pt x="1114" y="977"/>
                </a:lnTo>
                <a:lnTo>
                  <a:pt x="1116" y="964"/>
                </a:lnTo>
                <a:lnTo>
                  <a:pt x="1120" y="953"/>
                </a:lnTo>
                <a:lnTo>
                  <a:pt x="1122" y="942"/>
                </a:lnTo>
                <a:lnTo>
                  <a:pt x="1125" y="931"/>
                </a:lnTo>
                <a:lnTo>
                  <a:pt x="1129" y="921"/>
                </a:lnTo>
                <a:lnTo>
                  <a:pt x="1133" y="912"/>
                </a:lnTo>
                <a:lnTo>
                  <a:pt x="1137" y="903"/>
                </a:lnTo>
                <a:lnTo>
                  <a:pt x="1141" y="894"/>
                </a:lnTo>
                <a:lnTo>
                  <a:pt x="1145" y="886"/>
                </a:lnTo>
                <a:lnTo>
                  <a:pt x="1149" y="877"/>
                </a:lnTo>
                <a:lnTo>
                  <a:pt x="1154" y="869"/>
                </a:lnTo>
                <a:lnTo>
                  <a:pt x="1158" y="862"/>
                </a:lnTo>
                <a:lnTo>
                  <a:pt x="1164" y="853"/>
                </a:lnTo>
                <a:lnTo>
                  <a:pt x="1169" y="846"/>
                </a:lnTo>
                <a:lnTo>
                  <a:pt x="1173" y="838"/>
                </a:lnTo>
                <a:lnTo>
                  <a:pt x="1179" y="831"/>
                </a:lnTo>
                <a:lnTo>
                  <a:pt x="1186" y="821"/>
                </a:lnTo>
                <a:lnTo>
                  <a:pt x="1194" y="812"/>
                </a:lnTo>
                <a:lnTo>
                  <a:pt x="1204" y="800"/>
                </a:lnTo>
                <a:lnTo>
                  <a:pt x="1214" y="790"/>
                </a:lnTo>
                <a:lnTo>
                  <a:pt x="1224" y="780"/>
                </a:lnTo>
                <a:lnTo>
                  <a:pt x="1233" y="771"/>
                </a:lnTo>
                <a:lnTo>
                  <a:pt x="1245" y="762"/>
                </a:lnTo>
                <a:lnTo>
                  <a:pt x="1255" y="753"/>
                </a:lnTo>
                <a:lnTo>
                  <a:pt x="1266" y="745"/>
                </a:lnTo>
                <a:lnTo>
                  <a:pt x="1278" y="737"/>
                </a:lnTo>
                <a:lnTo>
                  <a:pt x="1290" y="730"/>
                </a:lnTo>
                <a:lnTo>
                  <a:pt x="1303" y="724"/>
                </a:lnTo>
                <a:lnTo>
                  <a:pt x="1314" y="717"/>
                </a:lnTo>
                <a:lnTo>
                  <a:pt x="1327" y="711"/>
                </a:lnTo>
                <a:lnTo>
                  <a:pt x="1339" y="707"/>
                </a:lnTo>
                <a:lnTo>
                  <a:pt x="1352" y="701"/>
                </a:lnTo>
                <a:lnTo>
                  <a:pt x="1363" y="698"/>
                </a:lnTo>
                <a:lnTo>
                  <a:pt x="1373" y="694"/>
                </a:lnTo>
                <a:lnTo>
                  <a:pt x="1382" y="692"/>
                </a:lnTo>
                <a:lnTo>
                  <a:pt x="1392" y="690"/>
                </a:lnTo>
                <a:lnTo>
                  <a:pt x="1403" y="687"/>
                </a:lnTo>
                <a:lnTo>
                  <a:pt x="1414" y="685"/>
                </a:lnTo>
                <a:lnTo>
                  <a:pt x="1426" y="683"/>
                </a:lnTo>
                <a:lnTo>
                  <a:pt x="1439" y="682"/>
                </a:lnTo>
                <a:lnTo>
                  <a:pt x="1452" y="681"/>
                </a:lnTo>
                <a:lnTo>
                  <a:pt x="1465" y="680"/>
                </a:lnTo>
                <a:lnTo>
                  <a:pt x="1479" y="680"/>
                </a:lnTo>
                <a:lnTo>
                  <a:pt x="1494" y="681"/>
                </a:lnTo>
                <a:lnTo>
                  <a:pt x="1505" y="681"/>
                </a:lnTo>
                <a:lnTo>
                  <a:pt x="1517" y="682"/>
                </a:lnTo>
                <a:lnTo>
                  <a:pt x="1525" y="682"/>
                </a:lnTo>
                <a:lnTo>
                  <a:pt x="1531" y="683"/>
                </a:lnTo>
                <a:lnTo>
                  <a:pt x="1542" y="684"/>
                </a:lnTo>
                <a:lnTo>
                  <a:pt x="1551" y="686"/>
                </a:lnTo>
                <a:lnTo>
                  <a:pt x="1560" y="689"/>
                </a:lnTo>
                <a:lnTo>
                  <a:pt x="1569" y="691"/>
                </a:lnTo>
                <a:lnTo>
                  <a:pt x="1581" y="695"/>
                </a:lnTo>
                <a:lnTo>
                  <a:pt x="1593" y="699"/>
                </a:lnTo>
                <a:lnTo>
                  <a:pt x="1611" y="706"/>
                </a:lnTo>
                <a:lnTo>
                  <a:pt x="1618" y="708"/>
                </a:lnTo>
                <a:lnTo>
                  <a:pt x="1637" y="716"/>
                </a:lnTo>
                <a:lnTo>
                  <a:pt x="1641" y="717"/>
                </a:lnTo>
                <a:lnTo>
                  <a:pt x="1650" y="722"/>
                </a:lnTo>
                <a:lnTo>
                  <a:pt x="1411" y="965"/>
                </a:lnTo>
                <a:lnTo>
                  <a:pt x="1551" y="1095"/>
                </a:lnTo>
                <a:lnTo>
                  <a:pt x="1924" y="715"/>
                </a:lnTo>
                <a:lnTo>
                  <a:pt x="1903" y="689"/>
                </a:lnTo>
                <a:lnTo>
                  <a:pt x="1891" y="674"/>
                </a:lnTo>
                <a:lnTo>
                  <a:pt x="1867" y="647"/>
                </a:lnTo>
                <a:lnTo>
                  <a:pt x="1866" y="646"/>
                </a:lnTo>
                <a:lnTo>
                  <a:pt x="1854" y="634"/>
                </a:lnTo>
                <a:lnTo>
                  <a:pt x="1843" y="623"/>
                </a:lnTo>
                <a:lnTo>
                  <a:pt x="1830" y="612"/>
                </a:lnTo>
                <a:lnTo>
                  <a:pt x="1819" y="603"/>
                </a:lnTo>
                <a:lnTo>
                  <a:pt x="1809" y="595"/>
                </a:lnTo>
                <a:lnTo>
                  <a:pt x="1795" y="585"/>
                </a:lnTo>
                <a:lnTo>
                  <a:pt x="1784" y="576"/>
                </a:lnTo>
                <a:lnTo>
                  <a:pt x="1772" y="569"/>
                </a:lnTo>
                <a:lnTo>
                  <a:pt x="1759" y="561"/>
                </a:lnTo>
                <a:lnTo>
                  <a:pt x="1742" y="551"/>
                </a:lnTo>
                <a:lnTo>
                  <a:pt x="1722" y="542"/>
                </a:lnTo>
                <a:lnTo>
                  <a:pt x="1697" y="531"/>
                </a:lnTo>
                <a:lnTo>
                  <a:pt x="1673" y="519"/>
                </a:lnTo>
                <a:lnTo>
                  <a:pt x="1655" y="511"/>
                </a:lnTo>
                <a:lnTo>
                  <a:pt x="1639" y="505"/>
                </a:lnTo>
                <a:lnTo>
                  <a:pt x="1631" y="502"/>
                </a:lnTo>
                <a:lnTo>
                  <a:pt x="1625" y="500"/>
                </a:lnTo>
                <a:lnTo>
                  <a:pt x="1615" y="498"/>
                </a:lnTo>
                <a:lnTo>
                  <a:pt x="1604" y="494"/>
                </a:lnTo>
                <a:lnTo>
                  <a:pt x="1596" y="493"/>
                </a:lnTo>
                <a:lnTo>
                  <a:pt x="1586" y="491"/>
                </a:lnTo>
                <a:lnTo>
                  <a:pt x="1570" y="488"/>
                </a:lnTo>
                <a:lnTo>
                  <a:pt x="1556" y="485"/>
                </a:lnTo>
                <a:lnTo>
                  <a:pt x="1536" y="483"/>
                </a:lnTo>
                <a:lnTo>
                  <a:pt x="1515" y="481"/>
                </a:lnTo>
                <a:lnTo>
                  <a:pt x="1497" y="480"/>
                </a:lnTo>
                <a:lnTo>
                  <a:pt x="1479" y="479"/>
                </a:lnTo>
                <a:lnTo>
                  <a:pt x="1460" y="479"/>
                </a:lnTo>
                <a:lnTo>
                  <a:pt x="1442" y="480"/>
                </a:lnTo>
                <a:lnTo>
                  <a:pt x="1426" y="481"/>
                </a:lnTo>
                <a:lnTo>
                  <a:pt x="1409" y="482"/>
                </a:lnTo>
                <a:lnTo>
                  <a:pt x="1395" y="483"/>
                </a:lnTo>
                <a:lnTo>
                  <a:pt x="1380" y="485"/>
                </a:lnTo>
                <a:lnTo>
                  <a:pt x="1367" y="488"/>
                </a:lnTo>
                <a:lnTo>
                  <a:pt x="1352" y="491"/>
                </a:lnTo>
                <a:lnTo>
                  <a:pt x="1340" y="493"/>
                </a:lnTo>
                <a:lnTo>
                  <a:pt x="1328" y="497"/>
                </a:lnTo>
                <a:lnTo>
                  <a:pt x="1313" y="500"/>
                </a:lnTo>
                <a:lnTo>
                  <a:pt x="1299" y="505"/>
                </a:lnTo>
                <a:lnTo>
                  <a:pt x="1285" y="510"/>
                </a:lnTo>
                <a:lnTo>
                  <a:pt x="1269" y="516"/>
                </a:lnTo>
                <a:lnTo>
                  <a:pt x="1254" y="522"/>
                </a:lnTo>
                <a:lnTo>
                  <a:pt x="1240" y="528"/>
                </a:lnTo>
                <a:lnTo>
                  <a:pt x="1226" y="535"/>
                </a:lnTo>
                <a:lnTo>
                  <a:pt x="1212" y="542"/>
                </a:lnTo>
                <a:lnTo>
                  <a:pt x="1198" y="549"/>
                </a:lnTo>
                <a:lnTo>
                  <a:pt x="1185" y="558"/>
                </a:lnTo>
                <a:lnTo>
                  <a:pt x="1171" y="566"/>
                </a:lnTo>
                <a:lnTo>
                  <a:pt x="1160" y="573"/>
                </a:lnTo>
                <a:lnTo>
                  <a:pt x="1147" y="581"/>
                </a:lnTo>
                <a:lnTo>
                  <a:pt x="1137" y="588"/>
                </a:lnTo>
                <a:lnTo>
                  <a:pt x="1129" y="594"/>
                </a:lnTo>
                <a:lnTo>
                  <a:pt x="1123" y="599"/>
                </a:lnTo>
                <a:lnTo>
                  <a:pt x="1111" y="610"/>
                </a:lnTo>
                <a:lnTo>
                  <a:pt x="1099" y="620"/>
                </a:lnTo>
                <a:lnTo>
                  <a:pt x="1088" y="631"/>
                </a:lnTo>
                <a:lnTo>
                  <a:pt x="1086" y="633"/>
                </a:lnTo>
                <a:lnTo>
                  <a:pt x="1055" y="666"/>
                </a:lnTo>
                <a:lnTo>
                  <a:pt x="1037" y="687"/>
                </a:lnTo>
                <a:lnTo>
                  <a:pt x="1008" y="722"/>
                </a:lnTo>
                <a:lnTo>
                  <a:pt x="982" y="692"/>
                </a:lnTo>
                <a:lnTo>
                  <a:pt x="963" y="669"/>
                </a:lnTo>
                <a:lnTo>
                  <a:pt x="941" y="646"/>
                </a:lnTo>
                <a:lnTo>
                  <a:pt x="941" y="646"/>
                </a:lnTo>
                <a:lnTo>
                  <a:pt x="937" y="641"/>
                </a:lnTo>
                <a:lnTo>
                  <a:pt x="927" y="632"/>
                </a:lnTo>
                <a:lnTo>
                  <a:pt x="914" y="622"/>
                </a:lnTo>
                <a:lnTo>
                  <a:pt x="903" y="612"/>
                </a:lnTo>
                <a:lnTo>
                  <a:pt x="889" y="602"/>
                </a:lnTo>
                <a:lnTo>
                  <a:pt x="874" y="590"/>
                </a:lnTo>
                <a:lnTo>
                  <a:pt x="862" y="581"/>
                </a:lnTo>
                <a:lnTo>
                  <a:pt x="848" y="571"/>
                </a:lnTo>
                <a:lnTo>
                  <a:pt x="833" y="562"/>
                </a:lnTo>
                <a:lnTo>
                  <a:pt x="820" y="555"/>
                </a:lnTo>
                <a:lnTo>
                  <a:pt x="804" y="547"/>
                </a:lnTo>
                <a:lnTo>
                  <a:pt x="789" y="540"/>
                </a:lnTo>
                <a:lnTo>
                  <a:pt x="773" y="532"/>
                </a:lnTo>
                <a:lnTo>
                  <a:pt x="762" y="527"/>
                </a:lnTo>
                <a:lnTo>
                  <a:pt x="749" y="522"/>
                </a:lnTo>
                <a:lnTo>
                  <a:pt x="742" y="519"/>
                </a:lnTo>
                <a:lnTo>
                  <a:pt x="736" y="517"/>
                </a:lnTo>
                <a:lnTo>
                  <a:pt x="728" y="514"/>
                </a:lnTo>
                <a:lnTo>
                  <a:pt x="717" y="510"/>
                </a:lnTo>
                <a:lnTo>
                  <a:pt x="709" y="508"/>
                </a:lnTo>
                <a:lnTo>
                  <a:pt x="701" y="506"/>
                </a:lnTo>
                <a:lnTo>
                  <a:pt x="690" y="502"/>
                </a:lnTo>
                <a:lnTo>
                  <a:pt x="681" y="500"/>
                </a:lnTo>
                <a:lnTo>
                  <a:pt x="667" y="497"/>
                </a:lnTo>
                <a:lnTo>
                  <a:pt x="657" y="494"/>
                </a:lnTo>
                <a:lnTo>
                  <a:pt x="646" y="492"/>
                </a:lnTo>
                <a:lnTo>
                  <a:pt x="635" y="490"/>
                </a:lnTo>
                <a:lnTo>
                  <a:pt x="624" y="488"/>
                </a:lnTo>
                <a:lnTo>
                  <a:pt x="614" y="487"/>
                </a:lnTo>
                <a:lnTo>
                  <a:pt x="603" y="485"/>
                </a:lnTo>
                <a:lnTo>
                  <a:pt x="589" y="484"/>
                </a:lnTo>
                <a:lnTo>
                  <a:pt x="578" y="484"/>
                </a:lnTo>
                <a:lnTo>
                  <a:pt x="564" y="483"/>
                </a:lnTo>
                <a:lnTo>
                  <a:pt x="548" y="483"/>
                </a:lnTo>
                <a:close/>
              </a:path>
            </a:pathLst>
          </a:custGeom>
          <a:solidFill>
            <a:srgbClr val="000000"/>
          </a:solidFill>
          <a:ln w="9525">
            <a:noFill/>
            <a:round/>
            <a:headEnd/>
            <a:tailEnd/>
          </a:ln>
        </p:spPr>
        <p:txBody>
          <a:bodyPr/>
          <a:lstStyle/>
          <a:p>
            <a:pPr>
              <a:defRPr/>
            </a:pPr>
            <a:endParaRPr lang="en-US"/>
          </a:p>
        </p:txBody>
      </p:sp>
      <p:sp>
        <p:nvSpPr>
          <p:cNvPr id="1067" name="Freeform 43"/>
          <p:cNvSpPr>
            <a:spLocks/>
          </p:cNvSpPr>
          <p:nvPr/>
        </p:nvSpPr>
        <p:spPr bwMode="auto">
          <a:xfrm>
            <a:off x="711200" y="8018463"/>
            <a:ext cx="541338" cy="363537"/>
          </a:xfrm>
          <a:custGeom>
            <a:avLst/>
            <a:gdLst/>
            <a:ahLst/>
            <a:cxnLst>
              <a:cxn ang="0">
                <a:pos x="429" y="493"/>
              </a:cxn>
              <a:cxn ang="0">
                <a:pos x="333" y="522"/>
              </a:cxn>
              <a:cxn ang="0">
                <a:pos x="240" y="569"/>
              </a:cxn>
              <a:cxn ang="0">
                <a:pos x="180" y="1473"/>
              </a:cxn>
              <a:cxn ang="0">
                <a:pos x="291" y="1546"/>
              </a:cxn>
              <a:cxn ang="0">
                <a:pos x="405" y="1586"/>
              </a:cxn>
              <a:cxn ang="0">
                <a:pos x="545" y="1602"/>
              </a:cxn>
              <a:cxn ang="0">
                <a:pos x="659" y="1587"/>
              </a:cxn>
              <a:cxn ang="0">
                <a:pos x="771" y="1549"/>
              </a:cxn>
              <a:cxn ang="0">
                <a:pos x="845" y="1507"/>
              </a:cxn>
              <a:cxn ang="0">
                <a:pos x="938" y="1428"/>
              </a:cxn>
              <a:cxn ang="0">
                <a:pos x="1050" y="1402"/>
              </a:cxn>
              <a:cxn ang="0">
                <a:pos x="1154" y="1496"/>
              </a:cxn>
              <a:cxn ang="0">
                <a:pos x="1230" y="1539"/>
              </a:cxn>
              <a:cxn ang="0">
                <a:pos x="1362" y="1583"/>
              </a:cxn>
              <a:cxn ang="0">
                <a:pos x="1479" y="1595"/>
              </a:cxn>
              <a:cxn ang="0">
                <a:pos x="1580" y="1586"/>
              </a:cxn>
              <a:cxn ang="0">
                <a:pos x="1687" y="1556"/>
              </a:cxn>
              <a:cxn ang="0">
                <a:pos x="1786" y="1505"/>
              </a:cxn>
              <a:cxn ang="0">
                <a:pos x="1880" y="1428"/>
              </a:cxn>
              <a:cxn ang="0">
                <a:pos x="1951" y="1342"/>
              </a:cxn>
              <a:cxn ang="0">
                <a:pos x="2176" y="1596"/>
              </a:cxn>
              <a:cxn ang="0">
                <a:pos x="2216" y="830"/>
              </a:cxn>
              <a:cxn ang="0">
                <a:pos x="2294" y="725"/>
              </a:cxn>
              <a:cxn ang="0">
                <a:pos x="2368" y="477"/>
              </a:cxn>
              <a:cxn ang="0">
                <a:pos x="2261" y="527"/>
              </a:cxn>
              <a:cxn ang="0">
                <a:pos x="1982" y="1037"/>
              </a:cxn>
              <a:cxn ang="0">
                <a:pos x="1832" y="1130"/>
              </a:cxn>
              <a:cxn ang="0">
                <a:pos x="1793" y="1227"/>
              </a:cxn>
              <a:cxn ang="0">
                <a:pos x="1736" y="1303"/>
              </a:cxn>
              <a:cxn ang="0">
                <a:pos x="1668" y="1357"/>
              </a:cxn>
              <a:cxn ang="0">
                <a:pos x="1595" y="1392"/>
              </a:cxn>
              <a:cxn ang="0">
                <a:pos x="1511" y="1411"/>
              </a:cxn>
              <a:cxn ang="0">
                <a:pos x="1404" y="1407"/>
              </a:cxn>
              <a:cxn ang="0">
                <a:pos x="1321" y="1381"/>
              </a:cxn>
              <a:cxn ang="0">
                <a:pos x="1235" y="1325"/>
              </a:cxn>
              <a:cxn ang="0">
                <a:pos x="1172" y="1257"/>
              </a:cxn>
              <a:cxn ang="0">
                <a:pos x="1131" y="1179"/>
              </a:cxn>
              <a:cxn ang="0">
                <a:pos x="1110" y="1091"/>
              </a:cxn>
              <a:cxn ang="0">
                <a:pos x="1112" y="990"/>
              </a:cxn>
              <a:cxn ang="0">
                <a:pos x="1141" y="894"/>
              </a:cxn>
              <a:cxn ang="0">
                <a:pos x="1186" y="821"/>
              </a:cxn>
              <a:cxn ang="0">
                <a:pos x="1278" y="737"/>
              </a:cxn>
              <a:cxn ang="0">
                <a:pos x="1382" y="692"/>
              </a:cxn>
              <a:cxn ang="0">
                <a:pos x="1494" y="681"/>
              </a:cxn>
              <a:cxn ang="0">
                <a:pos x="1581" y="695"/>
              </a:cxn>
              <a:cxn ang="0">
                <a:pos x="1924" y="715"/>
              </a:cxn>
              <a:cxn ang="0">
                <a:pos x="1809" y="595"/>
              </a:cxn>
              <a:cxn ang="0">
                <a:pos x="1655" y="511"/>
              </a:cxn>
              <a:cxn ang="0">
                <a:pos x="1556" y="485"/>
              </a:cxn>
              <a:cxn ang="0">
                <a:pos x="1395" y="483"/>
              </a:cxn>
              <a:cxn ang="0">
                <a:pos x="1269" y="516"/>
              </a:cxn>
              <a:cxn ang="0">
                <a:pos x="1147" y="581"/>
              </a:cxn>
              <a:cxn ang="0">
                <a:pos x="1037" y="687"/>
              </a:cxn>
              <a:cxn ang="0">
                <a:pos x="903" y="612"/>
              </a:cxn>
              <a:cxn ang="0">
                <a:pos x="773" y="532"/>
              </a:cxn>
              <a:cxn ang="0">
                <a:pos x="690" y="502"/>
              </a:cxn>
              <a:cxn ang="0">
                <a:pos x="589" y="484"/>
              </a:cxn>
            </a:cxnLst>
            <a:rect l="0" t="0" r="r" b="b"/>
            <a:pathLst>
              <a:path w="2381" h="1602">
                <a:moveTo>
                  <a:pt x="548" y="483"/>
                </a:moveTo>
                <a:lnTo>
                  <a:pt x="533" y="483"/>
                </a:lnTo>
                <a:lnTo>
                  <a:pt x="513" y="484"/>
                </a:lnTo>
                <a:lnTo>
                  <a:pt x="495" y="484"/>
                </a:lnTo>
                <a:lnTo>
                  <a:pt x="479" y="485"/>
                </a:lnTo>
                <a:lnTo>
                  <a:pt x="464" y="488"/>
                </a:lnTo>
                <a:lnTo>
                  <a:pt x="451" y="489"/>
                </a:lnTo>
                <a:lnTo>
                  <a:pt x="439" y="491"/>
                </a:lnTo>
                <a:lnTo>
                  <a:pt x="429" y="493"/>
                </a:lnTo>
                <a:lnTo>
                  <a:pt x="417" y="496"/>
                </a:lnTo>
                <a:lnTo>
                  <a:pt x="409" y="498"/>
                </a:lnTo>
                <a:lnTo>
                  <a:pt x="399" y="500"/>
                </a:lnTo>
                <a:lnTo>
                  <a:pt x="389" y="503"/>
                </a:lnTo>
                <a:lnTo>
                  <a:pt x="379" y="506"/>
                </a:lnTo>
                <a:lnTo>
                  <a:pt x="366" y="510"/>
                </a:lnTo>
                <a:lnTo>
                  <a:pt x="355" y="514"/>
                </a:lnTo>
                <a:lnTo>
                  <a:pt x="343" y="517"/>
                </a:lnTo>
                <a:lnTo>
                  <a:pt x="333" y="522"/>
                </a:lnTo>
                <a:lnTo>
                  <a:pt x="323" y="526"/>
                </a:lnTo>
                <a:lnTo>
                  <a:pt x="314" y="529"/>
                </a:lnTo>
                <a:lnTo>
                  <a:pt x="304" y="534"/>
                </a:lnTo>
                <a:lnTo>
                  <a:pt x="293" y="538"/>
                </a:lnTo>
                <a:lnTo>
                  <a:pt x="285" y="543"/>
                </a:lnTo>
                <a:lnTo>
                  <a:pt x="279" y="546"/>
                </a:lnTo>
                <a:lnTo>
                  <a:pt x="266" y="553"/>
                </a:lnTo>
                <a:lnTo>
                  <a:pt x="255" y="560"/>
                </a:lnTo>
                <a:lnTo>
                  <a:pt x="240" y="569"/>
                </a:lnTo>
                <a:lnTo>
                  <a:pt x="236" y="571"/>
                </a:lnTo>
                <a:lnTo>
                  <a:pt x="211" y="587"/>
                </a:lnTo>
                <a:lnTo>
                  <a:pt x="203" y="594"/>
                </a:lnTo>
                <a:lnTo>
                  <a:pt x="188" y="606"/>
                </a:lnTo>
                <a:lnTo>
                  <a:pt x="188" y="0"/>
                </a:lnTo>
                <a:lnTo>
                  <a:pt x="0" y="22"/>
                </a:lnTo>
                <a:lnTo>
                  <a:pt x="0" y="1595"/>
                </a:lnTo>
                <a:lnTo>
                  <a:pt x="180" y="1595"/>
                </a:lnTo>
                <a:lnTo>
                  <a:pt x="180" y="1473"/>
                </a:lnTo>
                <a:lnTo>
                  <a:pt x="197" y="1487"/>
                </a:lnTo>
                <a:lnTo>
                  <a:pt x="205" y="1494"/>
                </a:lnTo>
                <a:lnTo>
                  <a:pt x="231" y="1511"/>
                </a:lnTo>
                <a:lnTo>
                  <a:pt x="233" y="1513"/>
                </a:lnTo>
                <a:lnTo>
                  <a:pt x="248" y="1522"/>
                </a:lnTo>
                <a:lnTo>
                  <a:pt x="260" y="1529"/>
                </a:lnTo>
                <a:lnTo>
                  <a:pt x="273" y="1537"/>
                </a:lnTo>
                <a:lnTo>
                  <a:pt x="281" y="1541"/>
                </a:lnTo>
                <a:lnTo>
                  <a:pt x="291" y="1546"/>
                </a:lnTo>
                <a:lnTo>
                  <a:pt x="301" y="1551"/>
                </a:lnTo>
                <a:lnTo>
                  <a:pt x="314" y="1556"/>
                </a:lnTo>
                <a:lnTo>
                  <a:pt x="325" y="1560"/>
                </a:lnTo>
                <a:lnTo>
                  <a:pt x="336" y="1565"/>
                </a:lnTo>
                <a:lnTo>
                  <a:pt x="350" y="1570"/>
                </a:lnTo>
                <a:lnTo>
                  <a:pt x="363" y="1574"/>
                </a:lnTo>
                <a:lnTo>
                  <a:pt x="376" y="1578"/>
                </a:lnTo>
                <a:lnTo>
                  <a:pt x="389" y="1582"/>
                </a:lnTo>
                <a:lnTo>
                  <a:pt x="405" y="1586"/>
                </a:lnTo>
                <a:lnTo>
                  <a:pt x="418" y="1590"/>
                </a:lnTo>
                <a:lnTo>
                  <a:pt x="437" y="1593"/>
                </a:lnTo>
                <a:lnTo>
                  <a:pt x="456" y="1596"/>
                </a:lnTo>
                <a:lnTo>
                  <a:pt x="471" y="1599"/>
                </a:lnTo>
                <a:lnTo>
                  <a:pt x="488" y="1600"/>
                </a:lnTo>
                <a:lnTo>
                  <a:pt x="504" y="1601"/>
                </a:lnTo>
                <a:lnTo>
                  <a:pt x="520" y="1602"/>
                </a:lnTo>
                <a:lnTo>
                  <a:pt x="531" y="1602"/>
                </a:lnTo>
                <a:lnTo>
                  <a:pt x="545" y="1602"/>
                </a:lnTo>
                <a:lnTo>
                  <a:pt x="551" y="1602"/>
                </a:lnTo>
                <a:lnTo>
                  <a:pt x="559" y="1602"/>
                </a:lnTo>
                <a:lnTo>
                  <a:pt x="571" y="1601"/>
                </a:lnTo>
                <a:lnTo>
                  <a:pt x="582" y="1600"/>
                </a:lnTo>
                <a:lnTo>
                  <a:pt x="593" y="1599"/>
                </a:lnTo>
                <a:lnTo>
                  <a:pt x="606" y="1597"/>
                </a:lnTo>
                <a:lnTo>
                  <a:pt x="623" y="1595"/>
                </a:lnTo>
                <a:lnTo>
                  <a:pt x="638" y="1592"/>
                </a:lnTo>
                <a:lnTo>
                  <a:pt x="659" y="1587"/>
                </a:lnTo>
                <a:lnTo>
                  <a:pt x="681" y="1582"/>
                </a:lnTo>
                <a:lnTo>
                  <a:pt x="696" y="1578"/>
                </a:lnTo>
                <a:lnTo>
                  <a:pt x="709" y="1574"/>
                </a:lnTo>
                <a:lnTo>
                  <a:pt x="720" y="1570"/>
                </a:lnTo>
                <a:lnTo>
                  <a:pt x="730" y="1567"/>
                </a:lnTo>
                <a:lnTo>
                  <a:pt x="739" y="1562"/>
                </a:lnTo>
                <a:lnTo>
                  <a:pt x="751" y="1558"/>
                </a:lnTo>
                <a:lnTo>
                  <a:pt x="761" y="1553"/>
                </a:lnTo>
                <a:lnTo>
                  <a:pt x="771" y="1549"/>
                </a:lnTo>
                <a:lnTo>
                  <a:pt x="780" y="1546"/>
                </a:lnTo>
                <a:lnTo>
                  <a:pt x="788" y="1541"/>
                </a:lnTo>
                <a:lnTo>
                  <a:pt x="794" y="1539"/>
                </a:lnTo>
                <a:lnTo>
                  <a:pt x="798" y="1537"/>
                </a:lnTo>
                <a:lnTo>
                  <a:pt x="807" y="1531"/>
                </a:lnTo>
                <a:lnTo>
                  <a:pt x="815" y="1526"/>
                </a:lnTo>
                <a:lnTo>
                  <a:pt x="824" y="1521"/>
                </a:lnTo>
                <a:lnTo>
                  <a:pt x="834" y="1515"/>
                </a:lnTo>
                <a:lnTo>
                  <a:pt x="845" y="1507"/>
                </a:lnTo>
                <a:lnTo>
                  <a:pt x="855" y="1500"/>
                </a:lnTo>
                <a:lnTo>
                  <a:pt x="867" y="1491"/>
                </a:lnTo>
                <a:lnTo>
                  <a:pt x="879" y="1482"/>
                </a:lnTo>
                <a:lnTo>
                  <a:pt x="889" y="1474"/>
                </a:lnTo>
                <a:lnTo>
                  <a:pt x="900" y="1465"/>
                </a:lnTo>
                <a:lnTo>
                  <a:pt x="909" y="1456"/>
                </a:lnTo>
                <a:lnTo>
                  <a:pt x="919" y="1448"/>
                </a:lnTo>
                <a:lnTo>
                  <a:pt x="929" y="1438"/>
                </a:lnTo>
                <a:lnTo>
                  <a:pt x="938" y="1428"/>
                </a:lnTo>
                <a:lnTo>
                  <a:pt x="945" y="1421"/>
                </a:lnTo>
                <a:lnTo>
                  <a:pt x="946" y="1420"/>
                </a:lnTo>
                <a:lnTo>
                  <a:pt x="967" y="1394"/>
                </a:lnTo>
                <a:lnTo>
                  <a:pt x="983" y="1375"/>
                </a:lnTo>
                <a:lnTo>
                  <a:pt x="1006" y="1346"/>
                </a:lnTo>
                <a:lnTo>
                  <a:pt x="1020" y="1365"/>
                </a:lnTo>
                <a:lnTo>
                  <a:pt x="1028" y="1376"/>
                </a:lnTo>
                <a:lnTo>
                  <a:pt x="1048" y="1400"/>
                </a:lnTo>
                <a:lnTo>
                  <a:pt x="1050" y="1402"/>
                </a:lnTo>
                <a:lnTo>
                  <a:pt x="1062" y="1416"/>
                </a:lnTo>
                <a:lnTo>
                  <a:pt x="1074" y="1428"/>
                </a:lnTo>
                <a:lnTo>
                  <a:pt x="1087" y="1441"/>
                </a:lnTo>
                <a:lnTo>
                  <a:pt x="1100" y="1452"/>
                </a:lnTo>
                <a:lnTo>
                  <a:pt x="1115" y="1465"/>
                </a:lnTo>
                <a:lnTo>
                  <a:pt x="1125" y="1473"/>
                </a:lnTo>
                <a:lnTo>
                  <a:pt x="1137" y="1483"/>
                </a:lnTo>
                <a:lnTo>
                  <a:pt x="1146" y="1489"/>
                </a:lnTo>
                <a:lnTo>
                  <a:pt x="1154" y="1496"/>
                </a:lnTo>
                <a:lnTo>
                  <a:pt x="1162" y="1500"/>
                </a:lnTo>
                <a:lnTo>
                  <a:pt x="1171" y="1506"/>
                </a:lnTo>
                <a:lnTo>
                  <a:pt x="1176" y="1509"/>
                </a:lnTo>
                <a:lnTo>
                  <a:pt x="1181" y="1513"/>
                </a:lnTo>
                <a:lnTo>
                  <a:pt x="1190" y="1518"/>
                </a:lnTo>
                <a:lnTo>
                  <a:pt x="1198" y="1523"/>
                </a:lnTo>
                <a:lnTo>
                  <a:pt x="1208" y="1527"/>
                </a:lnTo>
                <a:lnTo>
                  <a:pt x="1218" y="1533"/>
                </a:lnTo>
                <a:lnTo>
                  <a:pt x="1230" y="1539"/>
                </a:lnTo>
                <a:lnTo>
                  <a:pt x="1241" y="1544"/>
                </a:lnTo>
                <a:lnTo>
                  <a:pt x="1257" y="1551"/>
                </a:lnTo>
                <a:lnTo>
                  <a:pt x="1271" y="1557"/>
                </a:lnTo>
                <a:lnTo>
                  <a:pt x="1286" y="1561"/>
                </a:lnTo>
                <a:lnTo>
                  <a:pt x="1299" y="1567"/>
                </a:lnTo>
                <a:lnTo>
                  <a:pt x="1315" y="1572"/>
                </a:lnTo>
                <a:lnTo>
                  <a:pt x="1331" y="1576"/>
                </a:lnTo>
                <a:lnTo>
                  <a:pt x="1346" y="1579"/>
                </a:lnTo>
                <a:lnTo>
                  <a:pt x="1362" y="1583"/>
                </a:lnTo>
                <a:lnTo>
                  <a:pt x="1377" y="1586"/>
                </a:lnTo>
                <a:lnTo>
                  <a:pt x="1392" y="1588"/>
                </a:lnTo>
                <a:lnTo>
                  <a:pt x="1405" y="1591"/>
                </a:lnTo>
                <a:lnTo>
                  <a:pt x="1418" y="1592"/>
                </a:lnTo>
                <a:lnTo>
                  <a:pt x="1427" y="1593"/>
                </a:lnTo>
                <a:lnTo>
                  <a:pt x="1438" y="1594"/>
                </a:lnTo>
                <a:lnTo>
                  <a:pt x="1450" y="1594"/>
                </a:lnTo>
                <a:lnTo>
                  <a:pt x="1464" y="1594"/>
                </a:lnTo>
                <a:lnTo>
                  <a:pt x="1479" y="1595"/>
                </a:lnTo>
                <a:lnTo>
                  <a:pt x="1495" y="1594"/>
                </a:lnTo>
                <a:lnTo>
                  <a:pt x="1509" y="1594"/>
                </a:lnTo>
                <a:lnTo>
                  <a:pt x="1521" y="1594"/>
                </a:lnTo>
                <a:lnTo>
                  <a:pt x="1534" y="1593"/>
                </a:lnTo>
                <a:lnTo>
                  <a:pt x="1545" y="1592"/>
                </a:lnTo>
                <a:lnTo>
                  <a:pt x="1554" y="1591"/>
                </a:lnTo>
                <a:lnTo>
                  <a:pt x="1565" y="1590"/>
                </a:lnTo>
                <a:lnTo>
                  <a:pt x="1572" y="1588"/>
                </a:lnTo>
                <a:lnTo>
                  <a:pt x="1580" y="1586"/>
                </a:lnTo>
                <a:lnTo>
                  <a:pt x="1590" y="1584"/>
                </a:lnTo>
                <a:lnTo>
                  <a:pt x="1601" y="1582"/>
                </a:lnTo>
                <a:lnTo>
                  <a:pt x="1613" y="1579"/>
                </a:lnTo>
                <a:lnTo>
                  <a:pt x="1625" y="1576"/>
                </a:lnTo>
                <a:lnTo>
                  <a:pt x="1637" y="1573"/>
                </a:lnTo>
                <a:lnTo>
                  <a:pt x="1648" y="1569"/>
                </a:lnTo>
                <a:lnTo>
                  <a:pt x="1662" y="1565"/>
                </a:lnTo>
                <a:lnTo>
                  <a:pt x="1675" y="1560"/>
                </a:lnTo>
                <a:lnTo>
                  <a:pt x="1687" y="1556"/>
                </a:lnTo>
                <a:lnTo>
                  <a:pt x="1701" y="1550"/>
                </a:lnTo>
                <a:lnTo>
                  <a:pt x="1714" y="1543"/>
                </a:lnTo>
                <a:lnTo>
                  <a:pt x="1728" y="1538"/>
                </a:lnTo>
                <a:lnTo>
                  <a:pt x="1739" y="1532"/>
                </a:lnTo>
                <a:lnTo>
                  <a:pt x="1751" y="1526"/>
                </a:lnTo>
                <a:lnTo>
                  <a:pt x="1759" y="1522"/>
                </a:lnTo>
                <a:lnTo>
                  <a:pt x="1768" y="1516"/>
                </a:lnTo>
                <a:lnTo>
                  <a:pt x="1776" y="1512"/>
                </a:lnTo>
                <a:lnTo>
                  <a:pt x="1786" y="1505"/>
                </a:lnTo>
                <a:lnTo>
                  <a:pt x="1795" y="1499"/>
                </a:lnTo>
                <a:lnTo>
                  <a:pt x="1803" y="1494"/>
                </a:lnTo>
                <a:lnTo>
                  <a:pt x="1814" y="1486"/>
                </a:lnTo>
                <a:lnTo>
                  <a:pt x="1824" y="1478"/>
                </a:lnTo>
                <a:lnTo>
                  <a:pt x="1834" y="1470"/>
                </a:lnTo>
                <a:lnTo>
                  <a:pt x="1845" y="1461"/>
                </a:lnTo>
                <a:lnTo>
                  <a:pt x="1857" y="1451"/>
                </a:lnTo>
                <a:lnTo>
                  <a:pt x="1868" y="1441"/>
                </a:lnTo>
                <a:lnTo>
                  <a:pt x="1880" y="1428"/>
                </a:lnTo>
                <a:lnTo>
                  <a:pt x="1893" y="1415"/>
                </a:lnTo>
                <a:lnTo>
                  <a:pt x="1902" y="1404"/>
                </a:lnTo>
                <a:lnTo>
                  <a:pt x="1911" y="1394"/>
                </a:lnTo>
                <a:lnTo>
                  <a:pt x="1919" y="1385"/>
                </a:lnTo>
                <a:lnTo>
                  <a:pt x="1926" y="1377"/>
                </a:lnTo>
                <a:lnTo>
                  <a:pt x="1933" y="1368"/>
                </a:lnTo>
                <a:lnTo>
                  <a:pt x="1938" y="1359"/>
                </a:lnTo>
                <a:lnTo>
                  <a:pt x="1945" y="1351"/>
                </a:lnTo>
                <a:lnTo>
                  <a:pt x="1951" y="1342"/>
                </a:lnTo>
                <a:lnTo>
                  <a:pt x="1955" y="1334"/>
                </a:lnTo>
                <a:lnTo>
                  <a:pt x="1961" y="1327"/>
                </a:lnTo>
                <a:lnTo>
                  <a:pt x="1966" y="1319"/>
                </a:lnTo>
                <a:lnTo>
                  <a:pt x="1968" y="1316"/>
                </a:lnTo>
                <a:lnTo>
                  <a:pt x="1974" y="1306"/>
                </a:lnTo>
                <a:lnTo>
                  <a:pt x="1976" y="1304"/>
                </a:lnTo>
                <a:lnTo>
                  <a:pt x="1980" y="1299"/>
                </a:lnTo>
                <a:lnTo>
                  <a:pt x="1980" y="1596"/>
                </a:lnTo>
                <a:lnTo>
                  <a:pt x="2176" y="1596"/>
                </a:lnTo>
                <a:lnTo>
                  <a:pt x="2176" y="986"/>
                </a:lnTo>
                <a:lnTo>
                  <a:pt x="2181" y="946"/>
                </a:lnTo>
                <a:lnTo>
                  <a:pt x="2186" y="919"/>
                </a:lnTo>
                <a:lnTo>
                  <a:pt x="2194" y="883"/>
                </a:lnTo>
                <a:lnTo>
                  <a:pt x="2194" y="881"/>
                </a:lnTo>
                <a:lnTo>
                  <a:pt x="2198" y="868"/>
                </a:lnTo>
                <a:lnTo>
                  <a:pt x="2203" y="855"/>
                </a:lnTo>
                <a:lnTo>
                  <a:pt x="2210" y="841"/>
                </a:lnTo>
                <a:lnTo>
                  <a:pt x="2216" y="830"/>
                </a:lnTo>
                <a:lnTo>
                  <a:pt x="2223" y="816"/>
                </a:lnTo>
                <a:lnTo>
                  <a:pt x="2231" y="804"/>
                </a:lnTo>
                <a:lnTo>
                  <a:pt x="2239" y="790"/>
                </a:lnTo>
                <a:lnTo>
                  <a:pt x="2248" y="778"/>
                </a:lnTo>
                <a:lnTo>
                  <a:pt x="2258" y="764"/>
                </a:lnTo>
                <a:lnTo>
                  <a:pt x="2266" y="754"/>
                </a:lnTo>
                <a:lnTo>
                  <a:pt x="2276" y="743"/>
                </a:lnTo>
                <a:lnTo>
                  <a:pt x="2285" y="734"/>
                </a:lnTo>
                <a:lnTo>
                  <a:pt x="2294" y="725"/>
                </a:lnTo>
                <a:lnTo>
                  <a:pt x="2303" y="717"/>
                </a:lnTo>
                <a:lnTo>
                  <a:pt x="2312" y="709"/>
                </a:lnTo>
                <a:lnTo>
                  <a:pt x="2318" y="703"/>
                </a:lnTo>
                <a:lnTo>
                  <a:pt x="2319" y="703"/>
                </a:lnTo>
                <a:lnTo>
                  <a:pt x="2340" y="689"/>
                </a:lnTo>
                <a:lnTo>
                  <a:pt x="2356" y="678"/>
                </a:lnTo>
                <a:lnTo>
                  <a:pt x="2379" y="665"/>
                </a:lnTo>
                <a:lnTo>
                  <a:pt x="2381" y="473"/>
                </a:lnTo>
                <a:lnTo>
                  <a:pt x="2368" y="477"/>
                </a:lnTo>
                <a:lnTo>
                  <a:pt x="2364" y="479"/>
                </a:lnTo>
                <a:lnTo>
                  <a:pt x="2344" y="485"/>
                </a:lnTo>
                <a:lnTo>
                  <a:pt x="2341" y="487"/>
                </a:lnTo>
                <a:lnTo>
                  <a:pt x="2328" y="492"/>
                </a:lnTo>
                <a:lnTo>
                  <a:pt x="2316" y="498"/>
                </a:lnTo>
                <a:lnTo>
                  <a:pt x="2303" y="503"/>
                </a:lnTo>
                <a:lnTo>
                  <a:pt x="2289" y="511"/>
                </a:lnTo>
                <a:lnTo>
                  <a:pt x="2277" y="517"/>
                </a:lnTo>
                <a:lnTo>
                  <a:pt x="2261" y="527"/>
                </a:lnTo>
                <a:lnTo>
                  <a:pt x="2249" y="535"/>
                </a:lnTo>
                <a:lnTo>
                  <a:pt x="2234" y="545"/>
                </a:lnTo>
                <a:lnTo>
                  <a:pt x="2231" y="547"/>
                </a:lnTo>
                <a:lnTo>
                  <a:pt x="2206" y="568"/>
                </a:lnTo>
                <a:lnTo>
                  <a:pt x="2194" y="578"/>
                </a:lnTo>
                <a:lnTo>
                  <a:pt x="2176" y="598"/>
                </a:lnTo>
                <a:lnTo>
                  <a:pt x="2176" y="464"/>
                </a:lnTo>
                <a:lnTo>
                  <a:pt x="1980" y="502"/>
                </a:lnTo>
                <a:lnTo>
                  <a:pt x="1982" y="1037"/>
                </a:lnTo>
                <a:lnTo>
                  <a:pt x="1842" y="1037"/>
                </a:lnTo>
                <a:lnTo>
                  <a:pt x="1842" y="1060"/>
                </a:lnTo>
                <a:lnTo>
                  <a:pt x="1841" y="1075"/>
                </a:lnTo>
                <a:lnTo>
                  <a:pt x="1838" y="1097"/>
                </a:lnTo>
                <a:lnTo>
                  <a:pt x="1838" y="1098"/>
                </a:lnTo>
                <a:lnTo>
                  <a:pt x="1837" y="1105"/>
                </a:lnTo>
                <a:lnTo>
                  <a:pt x="1835" y="1114"/>
                </a:lnTo>
                <a:lnTo>
                  <a:pt x="1834" y="1123"/>
                </a:lnTo>
                <a:lnTo>
                  <a:pt x="1832" y="1130"/>
                </a:lnTo>
                <a:lnTo>
                  <a:pt x="1830" y="1137"/>
                </a:lnTo>
                <a:lnTo>
                  <a:pt x="1827" y="1147"/>
                </a:lnTo>
                <a:lnTo>
                  <a:pt x="1825" y="1156"/>
                </a:lnTo>
                <a:lnTo>
                  <a:pt x="1820" y="1167"/>
                </a:lnTo>
                <a:lnTo>
                  <a:pt x="1816" y="1179"/>
                </a:lnTo>
                <a:lnTo>
                  <a:pt x="1811" y="1190"/>
                </a:lnTo>
                <a:lnTo>
                  <a:pt x="1806" y="1201"/>
                </a:lnTo>
                <a:lnTo>
                  <a:pt x="1800" y="1215"/>
                </a:lnTo>
                <a:lnTo>
                  <a:pt x="1793" y="1227"/>
                </a:lnTo>
                <a:lnTo>
                  <a:pt x="1787" y="1237"/>
                </a:lnTo>
                <a:lnTo>
                  <a:pt x="1780" y="1247"/>
                </a:lnTo>
                <a:lnTo>
                  <a:pt x="1775" y="1255"/>
                </a:lnTo>
                <a:lnTo>
                  <a:pt x="1770" y="1262"/>
                </a:lnTo>
                <a:lnTo>
                  <a:pt x="1763" y="1270"/>
                </a:lnTo>
                <a:lnTo>
                  <a:pt x="1756" y="1279"/>
                </a:lnTo>
                <a:lnTo>
                  <a:pt x="1751" y="1287"/>
                </a:lnTo>
                <a:lnTo>
                  <a:pt x="1744" y="1295"/>
                </a:lnTo>
                <a:lnTo>
                  <a:pt x="1736" y="1303"/>
                </a:lnTo>
                <a:lnTo>
                  <a:pt x="1730" y="1308"/>
                </a:lnTo>
                <a:lnTo>
                  <a:pt x="1724" y="1315"/>
                </a:lnTo>
                <a:lnTo>
                  <a:pt x="1718" y="1321"/>
                </a:lnTo>
                <a:lnTo>
                  <a:pt x="1710" y="1327"/>
                </a:lnTo>
                <a:lnTo>
                  <a:pt x="1702" y="1333"/>
                </a:lnTo>
                <a:lnTo>
                  <a:pt x="1694" y="1339"/>
                </a:lnTo>
                <a:lnTo>
                  <a:pt x="1685" y="1346"/>
                </a:lnTo>
                <a:lnTo>
                  <a:pt x="1677" y="1351"/>
                </a:lnTo>
                <a:lnTo>
                  <a:pt x="1668" y="1357"/>
                </a:lnTo>
                <a:lnTo>
                  <a:pt x="1660" y="1363"/>
                </a:lnTo>
                <a:lnTo>
                  <a:pt x="1652" y="1367"/>
                </a:lnTo>
                <a:lnTo>
                  <a:pt x="1644" y="1371"/>
                </a:lnTo>
                <a:lnTo>
                  <a:pt x="1637" y="1375"/>
                </a:lnTo>
                <a:lnTo>
                  <a:pt x="1631" y="1377"/>
                </a:lnTo>
                <a:lnTo>
                  <a:pt x="1626" y="1380"/>
                </a:lnTo>
                <a:lnTo>
                  <a:pt x="1617" y="1384"/>
                </a:lnTo>
                <a:lnTo>
                  <a:pt x="1608" y="1387"/>
                </a:lnTo>
                <a:lnTo>
                  <a:pt x="1595" y="1392"/>
                </a:lnTo>
                <a:lnTo>
                  <a:pt x="1583" y="1397"/>
                </a:lnTo>
                <a:lnTo>
                  <a:pt x="1571" y="1400"/>
                </a:lnTo>
                <a:lnTo>
                  <a:pt x="1561" y="1402"/>
                </a:lnTo>
                <a:lnTo>
                  <a:pt x="1552" y="1404"/>
                </a:lnTo>
                <a:lnTo>
                  <a:pt x="1544" y="1407"/>
                </a:lnTo>
                <a:lnTo>
                  <a:pt x="1535" y="1408"/>
                </a:lnTo>
                <a:lnTo>
                  <a:pt x="1526" y="1410"/>
                </a:lnTo>
                <a:lnTo>
                  <a:pt x="1519" y="1410"/>
                </a:lnTo>
                <a:lnTo>
                  <a:pt x="1511" y="1411"/>
                </a:lnTo>
                <a:lnTo>
                  <a:pt x="1500" y="1412"/>
                </a:lnTo>
                <a:lnTo>
                  <a:pt x="1487" y="1412"/>
                </a:lnTo>
                <a:lnTo>
                  <a:pt x="1471" y="1412"/>
                </a:lnTo>
                <a:lnTo>
                  <a:pt x="1455" y="1412"/>
                </a:lnTo>
                <a:lnTo>
                  <a:pt x="1443" y="1412"/>
                </a:lnTo>
                <a:lnTo>
                  <a:pt x="1431" y="1411"/>
                </a:lnTo>
                <a:lnTo>
                  <a:pt x="1421" y="1410"/>
                </a:lnTo>
                <a:lnTo>
                  <a:pt x="1413" y="1409"/>
                </a:lnTo>
                <a:lnTo>
                  <a:pt x="1404" y="1407"/>
                </a:lnTo>
                <a:lnTo>
                  <a:pt x="1395" y="1406"/>
                </a:lnTo>
                <a:lnTo>
                  <a:pt x="1389" y="1403"/>
                </a:lnTo>
                <a:lnTo>
                  <a:pt x="1381" y="1402"/>
                </a:lnTo>
                <a:lnTo>
                  <a:pt x="1372" y="1399"/>
                </a:lnTo>
                <a:lnTo>
                  <a:pt x="1363" y="1397"/>
                </a:lnTo>
                <a:lnTo>
                  <a:pt x="1352" y="1392"/>
                </a:lnTo>
                <a:lnTo>
                  <a:pt x="1342" y="1389"/>
                </a:lnTo>
                <a:lnTo>
                  <a:pt x="1330" y="1384"/>
                </a:lnTo>
                <a:lnTo>
                  <a:pt x="1321" y="1381"/>
                </a:lnTo>
                <a:lnTo>
                  <a:pt x="1312" y="1376"/>
                </a:lnTo>
                <a:lnTo>
                  <a:pt x="1303" y="1372"/>
                </a:lnTo>
                <a:lnTo>
                  <a:pt x="1293" y="1366"/>
                </a:lnTo>
                <a:lnTo>
                  <a:pt x="1282" y="1360"/>
                </a:lnTo>
                <a:lnTo>
                  <a:pt x="1272" y="1354"/>
                </a:lnTo>
                <a:lnTo>
                  <a:pt x="1262" y="1346"/>
                </a:lnTo>
                <a:lnTo>
                  <a:pt x="1253" y="1339"/>
                </a:lnTo>
                <a:lnTo>
                  <a:pt x="1243" y="1332"/>
                </a:lnTo>
                <a:lnTo>
                  <a:pt x="1235" y="1325"/>
                </a:lnTo>
                <a:lnTo>
                  <a:pt x="1226" y="1317"/>
                </a:lnTo>
                <a:lnTo>
                  <a:pt x="1219" y="1310"/>
                </a:lnTo>
                <a:lnTo>
                  <a:pt x="1211" y="1302"/>
                </a:lnTo>
                <a:lnTo>
                  <a:pt x="1204" y="1295"/>
                </a:lnTo>
                <a:lnTo>
                  <a:pt x="1196" y="1287"/>
                </a:lnTo>
                <a:lnTo>
                  <a:pt x="1189" y="1279"/>
                </a:lnTo>
                <a:lnTo>
                  <a:pt x="1183" y="1271"/>
                </a:lnTo>
                <a:lnTo>
                  <a:pt x="1178" y="1264"/>
                </a:lnTo>
                <a:lnTo>
                  <a:pt x="1172" y="1257"/>
                </a:lnTo>
                <a:lnTo>
                  <a:pt x="1168" y="1250"/>
                </a:lnTo>
                <a:lnTo>
                  <a:pt x="1162" y="1242"/>
                </a:lnTo>
                <a:lnTo>
                  <a:pt x="1157" y="1234"/>
                </a:lnTo>
                <a:lnTo>
                  <a:pt x="1154" y="1226"/>
                </a:lnTo>
                <a:lnTo>
                  <a:pt x="1148" y="1217"/>
                </a:lnTo>
                <a:lnTo>
                  <a:pt x="1145" y="1208"/>
                </a:lnTo>
                <a:lnTo>
                  <a:pt x="1140" y="1199"/>
                </a:lnTo>
                <a:lnTo>
                  <a:pt x="1136" y="1190"/>
                </a:lnTo>
                <a:lnTo>
                  <a:pt x="1131" y="1179"/>
                </a:lnTo>
                <a:lnTo>
                  <a:pt x="1128" y="1170"/>
                </a:lnTo>
                <a:lnTo>
                  <a:pt x="1124" y="1157"/>
                </a:lnTo>
                <a:lnTo>
                  <a:pt x="1121" y="1146"/>
                </a:lnTo>
                <a:lnTo>
                  <a:pt x="1118" y="1136"/>
                </a:lnTo>
                <a:lnTo>
                  <a:pt x="1115" y="1126"/>
                </a:lnTo>
                <a:lnTo>
                  <a:pt x="1114" y="1117"/>
                </a:lnTo>
                <a:lnTo>
                  <a:pt x="1112" y="1109"/>
                </a:lnTo>
                <a:lnTo>
                  <a:pt x="1111" y="1100"/>
                </a:lnTo>
                <a:lnTo>
                  <a:pt x="1110" y="1091"/>
                </a:lnTo>
                <a:lnTo>
                  <a:pt x="1108" y="1083"/>
                </a:lnTo>
                <a:lnTo>
                  <a:pt x="1108" y="1075"/>
                </a:lnTo>
                <a:lnTo>
                  <a:pt x="1107" y="1065"/>
                </a:lnTo>
                <a:lnTo>
                  <a:pt x="1107" y="1054"/>
                </a:lnTo>
                <a:lnTo>
                  <a:pt x="1107" y="1042"/>
                </a:lnTo>
                <a:lnTo>
                  <a:pt x="1107" y="1028"/>
                </a:lnTo>
                <a:lnTo>
                  <a:pt x="1108" y="1016"/>
                </a:lnTo>
                <a:lnTo>
                  <a:pt x="1110" y="1004"/>
                </a:lnTo>
                <a:lnTo>
                  <a:pt x="1112" y="990"/>
                </a:lnTo>
                <a:lnTo>
                  <a:pt x="1114" y="977"/>
                </a:lnTo>
                <a:lnTo>
                  <a:pt x="1116" y="964"/>
                </a:lnTo>
                <a:lnTo>
                  <a:pt x="1120" y="953"/>
                </a:lnTo>
                <a:lnTo>
                  <a:pt x="1122" y="942"/>
                </a:lnTo>
                <a:lnTo>
                  <a:pt x="1125" y="931"/>
                </a:lnTo>
                <a:lnTo>
                  <a:pt x="1129" y="921"/>
                </a:lnTo>
                <a:lnTo>
                  <a:pt x="1133" y="912"/>
                </a:lnTo>
                <a:lnTo>
                  <a:pt x="1137" y="903"/>
                </a:lnTo>
                <a:lnTo>
                  <a:pt x="1141" y="894"/>
                </a:lnTo>
                <a:lnTo>
                  <a:pt x="1145" y="886"/>
                </a:lnTo>
                <a:lnTo>
                  <a:pt x="1149" y="877"/>
                </a:lnTo>
                <a:lnTo>
                  <a:pt x="1154" y="869"/>
                </a:lnTo>
                <a:lnTo>
                  <a:pt x="1158" y="862"/>
                </a:lnTo>
                <a:lnTo>
                  <a:pt x="1164" y="853"/>
                </a:lnTo>
                <a:lnTo>
                  <a:pt x="1169" y="846"/>
                </a:lnTo>
                <a:lnTo>
                  <a:pt x="1173" y="838"/>
                </a:lnTo>
                <a:lnTo>
                  <a:pt x="1179" y="831"/>
                </a:lnTo>
                <a:lnTo>
                  <a:pt x="1186" y="821"/>
                </a:lnTo>
                <a:lnTo>
                  <a:pt x="1194" y="812"/>
                </a:lnTo>
                <a:lnTo>
                  <a:pt x="1204" y="800"/>
                </a:lnTo>
                <a:lnTo>
                  <a:pt x="1214" y="790"/>
                </a:lnTo>
                <a:lnTo>
                  <a:pt x="1224" y="780"/>
                </a:lnTo>
                <a:lnTo>
                  <a:pt x="1233" y="771"/>
                </a:lnTo>
                <a:lnTo>
                  <a:pt x="1245" y="762"/>
                </a:lnTo>
                <a:lnTo>
                  <a:pt x="1255" y="753"/>
                </a:lnTo>
                <a:lnTo>
                  <a:pt x="1266" y="745"/>
                </a:lnTo>
                <a:lnTo>
                  <a:pt x="1278" y="737"/>
                </a:lnTo>
                <a:lnTo>
                  <a:pt x="1290" y="730"/>
                </a:lnTo>
                <a:lnTo>
                  <a:pt x="1303" y="724"/>
                </a:lnTo>
                <a:lnTo>
                  <a:pt x="1314" y="717"/>
                </a:lnTo>
                <a:lnTo>
                  <a:pt x="1327" y="711"/>
                </a:lnTo>
                <a:lnTo>
                  <a:pt x="1339" y="707"/>
                </a:lnTo>
                <a:lnTo>
                  <a:pt x="1352" y="701"/>
                </a:lnTo>
                <a:lnTo>
                  <a:pt x="1363" y="698"/>
                </a:lnTo>
                <a:lnTo>
                  <a:pt x="1373" y="694"/>
                </a:lnTo>
                <a:lnTo>
                  <a:pt x="1382" y="692"/>
                </a:lnTo>
                <a:lnTo>
                  <a:pt x="1392" y="690"/>
                </a:lnTo>
                <a:lnTo>
                  <a:pt x="1403" y="687"/>
                </a:lnTo>
                <a:lnTo>
                  <a:pt x="1414" y="685"/>
                </a:lnTo>
                <a:lnTo>
                  <a:pt x="1426" y="683"/>
                </a:lnTo>
                <a:lnTo>
                  <a:pt x="1439" y="682"/>
                </a:lnTo>
                <a:lnTo>
                  <a:pt x="1452" y="681"/>
                </a:lnTo>
                <a:lnTo>
                  <a:pt x="1465" y="680"/>
                </a:lnTo>
                <a:lnTo>
                  <a:pt x="1479" y="680"/>
                </a:lnTo>
                <a:lnTo>
                  <a:pt x="1494" y="681"/>
                </a:lnTo>
                <a:lnTo>
                  <a:pt x="1505" y="681"/>
                </a:lnTo>
                <a:lnTo>
                  <a:pt x="1517" y="682"/>
                </a:lnTo>
                <a:lnTo>
                  <a:pt x="1525" y="682"/>
                </a:lnTo>
                <a:lnTo>
                  <a:pt x="1531" y="683"/>
                </a:lnTo>
                <a:lnTo>
                  <a:pt x="1542" y="684"/>
                </a:lnTo>
                <a:lnTo>
                  <a:pt x="1551" y="686"/>
                </a:lnTo>
                <a:lnTo>
                  <a:pt x="1560" y="689"/>
                </a:lnTo>
                <a:lnTo>
                  <a:pt x="1569" y="691"/>
                </a:lnTo>
                <a:lnTo>
                  <a:pt x="1581" y="695"/>
                </a:lnTo>
                <a:lnTo>
                  <a:pt x="1593" y="699"/>
                </a:lnTo>
                <a:lnTo>
                  <a:pt x="1611" y="706"/>
                </a:lnTo>
                <a:lnTo>
                  <a:pt x="1618" y="708"/>
                </a:lnTo>
                <a:lnTo>
                  <a:pt x="1637" y="716"/>
                </a:lnTo>
                <a:lnTo>
                  <a:pt x="1641" y="717"/>
                </a:lnTo>
                <a:lnTo>
                  <a:pt x="1650" y="722"/>
                </a:lnTo>
                <a:lnTo>
                  <a:pt x="1411" y="965"/>
                </a:lnTo>
                <a:lnTo>
                  <a:pt x="1551" y="1095"/>
                </a:lnTo>
                <a:lnTo>
                  <a:pt x="1924" y="715"/>
                </a:lnTo>
                <a:lnTo>
                  <a:pt x="1903" y="689"/>
                </a:lnTo>
                <a:lnTo>
                  <a:pt x="1891" y="674"/>
                </a:lnTo>
                <a:lnTo>
                  <a:pt x="1867" y="647"/>
                </a:lnTo>
                <a:lnTo>
                  <a:pt x="1866" y="646"/>
                </a:lnTo>
                <a:lnTo>
                  <a:pt x="1854" y="634"/>
                </a:lnTo>
                <a:lnTo>
                  <a:pt x="1843" y="623"/>
                </a:lnTo>
                <a:lnTo>
                  <a:pt x="1830" y="612"/>
                </a:lnTo>
                <a:lnTo>
                  <a:pt x="1819" y="603"/>
                </a:lnTo>
                <a:lnTo>
                  <a:pt x="1809" y="595"/>
                </a:lnTo>
                <a:lnTo>
                  <a:pt x="1795" y="585"/>
                </a:lnTo>
                <a:lnTo>
                  <a:pt x="1784" y="576"/>
                </a:lnTo>
                <a:lnTo>
                  <a:pt x="1772" y="569"/>
                </a:lnTo>
                <a:lnTo>
                  <a:pt x="1759" y="561"/>
                </a:lnTo>
                <a:lnTo>
                  <a:pt x="1742" y="551"/>
                </a:lnTo>
                <a:lnTo>
                  <a:pt x="1722" y="542"/>
                </a:lnTo>
                <a:lnTo>
                  <a:pt x="1697" y="531"/>
                </a:lnTo>
                <a:lnTo>
                  <a:pt x="1673" y="519"/>
                </a:lnTo>
                <a:lnTo>
                  <a:pt x="1655" y="511"/>
                </a:lnTo>
                <a:lnTo>
                  <a:pt x="1639" y="505"/>
                </a:lnTo>
                <a:lnTo>
                  <a:pt x="1631" y="502"/>
                </a:lnTo>
                <a:lnTo>
                  <a:pt x="1625" y="500"/>
                </a:lnTo>
                <a:lnTo>
                  <a:pt x="1615" y="498"/>
                </a:lnTo>
                <a:lnTo>
                  <a:pt x="1604" y="494"/>
                </a:lnTo>
                <a:lnTo>
                  <a:pt x="1596" y="493"/>
                </a:lnTo>
                <a:lnTo>
                  <a:pt x="1586" y="491"/>
                </a:lnTo>
                <a:lnTo>
                  <a:pt x="1570" y="488"/>
                </a:lnTo>
                <a:lnTo>
                  <a:pt x="1556" y="485"/>
                </a:lnTo>
                <a:lnTo>
                  <a:pt x="1536" y="483"/>
                </a:lnTo>
                <a:lnTo>
                  <a:pt x="1515" y="481"/>
                </a:lnTo>
                <a:lnTo>
                  <a:pt x="1497" y="480"/>
                </a:lnTo>
                <a:lnTo>
                  <a:pt x="1479" y="479"/>
                </a:lnTo>
                <a:lnTo>
                  <a:pt x="1460" y="479"/>
                </a:lnTo>
                <a:lnTo>
                  <a:pt x="1442" y="480"/>
                </a:lnTo>
                <a:lnTo>
                  <a:pt x="1426" y="481"/>
                </a:lnTo>
                <a:lnTo>
                  <a:pt x="1409" y="482"/>
                </a:lnTo>
                <a:lnTo>
                  <a:pt x="1395" y="483"/>
                </a:lnTo>
                <a:lnTo>
                  <a:pt x="1380" y="485"/>
                </a:lnTo>
                <a:lnTo>
                  <a:pt x="1367" y="488"/>
                </a:lnTo>
                <a:lnTo>
                  <a:pt x="1352" y="491"/>
                </a:lnTo>
                <a:lnTo>
                  <a:pt x="1340" y="493"/>
                </a:lnTo>
                <a:lnTo>
                  <a:pt x="1328" y="497"/>
                </a:lnTo>
                <a:lnTo>
                  <a:pt x="1313" y="500"/>
                </a:lnTo>
                <a:lnTo>
                  <a:pt x="1299" y="505"/>
                </a:lnTo>
                <a:lnTo>
                  <a:pt x="1285" y="510"/>
                </a:lnTo>
                <a:lnTo>
                  <a:pt x="1269" y="516"/>
                </a:lnTo>
                <a:lnTo>
                  <a:pt x="1254" y="522"/>
                </a:lnTo>
                <a:lnTo>
                  <a:pt x="1240" y="528"/>
                </a:lnTo>
                <a:lnTo>
                  <a:pt x="1226" y="535"/>
                </a:lnTo>
                <a:lnTo>
                  <a:pt x="1212" y="542"/>
                </a:lnTo>
                <a:lnTo>
                  <a:pt x="1198" y="549"/>
                </a:lnTo>
                <a:lnTo>
                  <a:pt x="1185" y="558"/>
                </a:lnTo>
                <a:lnTo>
                  <a:pt x="1171" y="566"/>
                </a:lnTo>
                <a:lnTo>
                  <a:pt x="1160" y="573"/>
                </a:lnTo>
                <a:lnTo>
                  <a:pt x="1147" y="581"/>
                </a:lnTo>
                <a:lnTo>
                  <a:pt x="1137" y="588"/>
                </a:lnTo>
                <a:lnTo>
                  <a:pt x="1129" y="594"/>
                </a:lnTo>
                <a:lnTo>
                  <a:pt x="1123" y="599"/>
                </a:lnTo>
                <a:lnTo>
                  <a:pt x="1111" y="610"/>
                </a:lnTo>
                <a:lnTo>
                  <a:pt x="1099" y="620"/>
                </a:lnTo>
                <a:lnTo>
                  <a:pt x="1088" y="631"/>
                </a:lnTo>
                <a:lnTo>
                  <a:pt x="1086" y="633"/>
                </a:lnTo>
                <a:lnTo>
                  <a:pt x="1055" y="666"/>
                </a:lnTo>
                <a:lnTo>
                  <a:pt x="1037" y="687"/>
                </a:lnTo>
                <a:lnTo>
                  <a:pt x="1008" y="722"/>
                </a:lnTo>
                <a:lnTo>
                  <a:pt x="982" y="692"/>
                </a:lnTo>
                <a:lnTo>
                  <a:pt x="963" y="669"/>
                </a:lnTo>
                <a:lnTo>
                  <a:pt x="941" y="646"/>
                </a:lnTo>
                <a:lnTo>
                  <a:pt x="941" y="646"/>
                </a:lnTo>
                <a:lnTo>
                  <a:pt x="937" y="641"/>
                </a:lnTo>
                <a:lnTo>
                  <a:pt x="927" y="632"/>
                </a:lnTo>
                <a:lnTo>
                  <a:pt x="914" y="622"/>
                </a:lnTo>
                <a:lnTo>
                  <a:pt x="903" y="612"/>
                </a:lnTo>
                <a:lnTo>
                  <a:pt x="889" y="602"/>
                </a:lnTo>
                <a:lnTo>
                  <a:pt x="874" y="590"/>
                </a:lnTo>
                <a:lnTo>
                  <a:pt x="862" y="581"/>
                </a:lnTo>
                <a:lnTo>
                  <a:pt x="848" y="571"/>
                </a:lnTo>
                <a:lnTo>
                  <a:pt x="833" y="562"/>
                </a:lnTo>
                <a:lnTo>
                  <a:pt x="820" y="555"/>
                </a:lnTo>
                <a:lnTo>
                  <a:pt x="804" y="547"/>
                </a:lnTo>
                <a:lnTo>
                  <a:pt x="789" y="540"/>
                </a:lnTo>
                <a:lnTo>
                  <a:pt x="773" y="532"/>
                </a:lnTo>
                <a:lnTo>
                  <a:pt x="762" y="527"/>
                </a:lnTo>
                <a:lnTo>
                  <a:pt x="749" y="522"/>
                </a:lnTo>
                <a:lnTo>
                  <a:pt x="742" y="519"/>
                </a:lnTo>
                <a:lnTo>
                  <a:pt x="736" y="517"/>
                </a:lnTo>
                <a:lnTo>
                  <a:pt x="728" y="514"/>
                </a:lnTo>
                <a:lnTo>
                  <a:pt x="717" y="510"/>
                </a:lnTo>
                <a:lnTo>
                  <a:pt x="709" y="508"/>
                </a:lnTo>
                <a:lnTo>
                  <a:pt x="701" y="506"/>
                </a:lnTo>
                <a:lnTo>
                  <a:pt x="690" y="502"/>
                </a:lnTo>
                <a:lnTo>
                  <a:pt x="681" y="500"/>
                </a:lnTo>
                <a:lnTo>
                  <a:pt x="667" y="497"/>
                </a:lnTo>
                <a:lnTo>
                  <a:pt x="657" y="494"/>
                </a:lnTo>
                <a:lnTo>
                  <a:pt x="646" y="492"/>
                </a:lnTo>
                <a:lnTo>
                  <a:pt x="635" y="490"/>
                </a:lnTo>
                <a:lnTo>
                  <a:pt x="624" y="488"/>
                </a:lnTo>
                <a:lnTo>
                  <a:pt x="614" y="487"/>
                </a:lnTo>
                <a:lnTo>
                  <a:pt x="603" y="485"/>
                </a:lnTo>
                <a:lnTo>
                  <a:pt x="589" y="484"/>
                </a:lnTo>
                <a:lnTo>
                  <a:pt x="578" y="484"/>
                </a:lnTo>
                <a:lnTo>
                  <a:pt x="564" y="483"/>
                </a:lnTo>
                <a:lnTo>
                  <a:pt x="548" y="483"/>
                </a:lnTo>
              </a:path>
            </a:pathLst>
          </a:custGeom>
          <a:noFill/>
          <a:ln w="0">
            <a:solidFill>
              <a:srgbClr val="000000"/>
            </a:solidFill>
            <a:prstDash val="solid"/>
            <a:round/>
            <a:headEnd/>
            <a:tailEnd/>
          </a:ln>
        </p:spPr>
        <p:txBody>
          <a:bodyPr/>
          <a:lstStyle/>
          <a:p>
            <a:pPr>
              <a:defRPr/>
            </a:pPr>
            <a:endParaRPr lang="en-US"/>
          </a:p>
        </p:txBody>
      </p:sp>
      <p:sp useBgFill="1">
        <p:nvSpPr>
          <p:cNvPr id="1068" name="Freeform 44"/>
          <p:cNvSpPr>
            <a:spLocks/>
          </p:cNvSpPr>
          <p:nvPr/>
        </p:nvSpPr>
        <p:spPr bwMode="auto">
          <a:xfrm>
            <a:off x="752475" y="8175625"/>
            <a:ext cx="165100" cy="163513"/>
          </a:xfrm>
          <a:custGeom>
            <a:avLst/>
            <a:gdLst/>
            <a:ahLst/>
            <a:cxnLst>
              <a:cxn ang="0">
                <a:pos x="152" y="653"/>
              </a:cxn>
              <a:cxn ang="0">
                <a:pos x="178" y="672"/>
              </a:cxn>
              <a:cxn ang="0">
                <a:pos x="209" y="687"/>
              </a:cxn>
              <a:cxn ang="0">
                <a:pos x="244" y="702"/>
              </a:cxn>
              <a:cxn ang="0">
                <a:pos x="287" y="716"/>
              </a:cxn>
              <a:cxn ang="0">
                <a:pos x="331" y="721"/>
              </a:cxn>
              <a:cxn ang="0">
                <a:pos x="367" y="722"/>
              </a:cxn>
              <a:cxn ang="0">
                <a:pos x="396" y="722"/>
              </a:cxn>
              <a:cxn ang="0">
                <a:pos x="418" y="719"/>
              </a:cxn>
              <a:cxn ang="0">
                <a:pos x="453" y="712"/>
              </a:cxn>
              <a:cxn ang="0">
                <a:pos x="481" y="704"/>
              </a:cxn>
              <a:cxn ang="0">
                <a:pos x="504" y="695"/>
              </a:cxn>
              <a:cxn ang="0">
                <a:pos x="529" y="684"/>
              </a:cxn>
              <a:cxn ang="0">
                <a:pos x="561" y="666"/>
              </a:cxn>
              <a:cxn ang="0">
                <a:pos x="585" y="649"/>
              </a:cxn>
              <a:cxn ang="0">
                <a:pos x="605" y="631"/>
              </a:cxn>
              <a:cxn ang="0">
                <a:pos x="629" y="611"/>
              </a:cxn>
              <a:cxn ang="0">
                <a:pos x="646" y="590"/>
              </a:cxn>
              <a:cxn ang="0">
                <a:pos x="663" y="567"/>
              </a:cxn>
              <a:cxn ang="0">
                <a:pos x="680" y="541"/>
              </a:cxn>
              <a:cxn ang="0">
                <a:pos x="694" y="516"/>
              </a:cxn>
              <a:cxn ang="0">
                <a:pos x="709" y="482"/>
              </a:cxn>
              <a:cxn ang="0">
                <a:pos x="718" y="449"/>
              </a:cxn>
              <a:cxn ang="0">
                <a:pos x="725" y="421"/>
              </a:cxn>
              <a:cxn ang="0">
                <a:pos x="728" y="398"/>
              </a:cxn>
              <a:cxn ang="0">
                <a:pos x="729" y="369"/>
              </a:cxn>
              <a:cxn ang="0">
                <a:pos x="728" y="335"/>
              </a:cxn>
              <a:cxn ang="0">
                <a:pos x="724" y="299"/>
              </a:cxn>
              <a:cxn ang="0">
                <a:pos x="714" y="257"/>
              </a:cxn>
              <a:cxn ang="0">
                <a:pos x="702" y="223"/>
              </a:cxn>
              <a:cxn ang="0">
                <a:pos x="687" y="191"/>
              </a:cxn>
              <a:cxn ang="0">
                <a:pos x="670" y="161"/>
              </a:cxn>
              <a:cxn ang="0">
                <a:pos x="652" y="136"/>
              </a:cxn>
              <a:cxn ang="0">
                <a:pos x="634" y="116"/>
              </a:cxn>
              <a:cxn ang="0">
                <a:pos x="618" y="99"/>
              </a:cxn>
              <a:cxn ang="0">
                <a:pos x="601" y="84"/>
              </a:cxn>
              <a:cxn ang="0">
                <a:pos x="580" y="69"/>
              </a:cxn>
              <a:cxn ang="0">
                <a:pos x="554" y="51"/>
              </a:cxn>
              <a:cxn ang="0">
                <a:pos x="529" y="36"/>
              </a:cxn>
              <a:cxn ang="0">
                <a:pos x="503" y="25"/>
              </a:cxn>
              <a:cxn ang="0">
                <a:pos x="475" y="14"/>
              </a:cxn>
              <a:cxn ang="0">
                <a:pos x="453" y="9"/>
              </a:cxn>
              <a:cxn ang="0">
                <a:pos x="427" y="4"/>
              </a:cxn>
              <a:cxn ang="0">
                <a:pos x="400" y="1"/>
              </a:cxn>
              <a:cxn ang="0">
                <a:pos x="369" y="0"/>
              </a:cxn>
              <a:cxn ang="0">
                <a:pos x="334" y="2"/>
              </a:cxn>
              <a:cxn ang="0">
                <a:pos x="297" y="8"/>
              </a:cxn>
              <a:cxn ang="0">
                <a:pos x="261" y="17"/>
              </a:cxn>
              <a:cxn ang="0">
                <a:pos x="224" y="30"/>
              </a:cxn>
              <a:cxn ang="0">
                <a:pos x="196" y="44"/>
              </a:cxn>
              <a:cxn ang="0">
                <a:pos x="169" y="60"/>
              </a:cxn>
              <a:cxn ang="0">
                <a:pos x="141" y="80"/>
              </a:cxn>
              <a:cxn ang="0">
                <a:pos x="103" y="116"/>
              </a:cxn>
              <a:cxn ang="0">
                <a:pos x="71" y="153"/>
              </a:cxn>
              <a:cxn ang="0">
                <a:pos x="53" y="183"/>
              </a:cxn>
              <a:cxn ang="0">
                <a:pos x="38" y="211"/>
              </a:cxn>
              <a:cxn ang="0">
                <a:pos x="27" y="238"/>
              </a:cxn>
              <a:cxn ang="0">
                <a:pos x="14" y="265"/>
              </a:cxn>
              <a:cxn ang="0">
                <a:pos x="4" y="303"/>
              </a:cxn>
              <a:cxn ang="0">
                <a:pos x="119" y="627"/>
              </a:cxn>
            </a:cxnLst>
            <a:rect l="0" t="0" r="r" b="b"/>
            <a:pathLst>
              <a:path w="729" h="722">
                <a:moveTo>
                  <a:pt x="119" y="627"/>
                </a:moveTo>
                <a:lnTo>
                  <a:pt x="138" y="643"/>
                </a:lnTo>
                <a:lnTo>
                  <a:pt x="152" y="653"/>
                </a:lnTo>
                <a:lnTo>
                  <a:pt x="171" y="667"/>
                </a:lnTo>
                <a:lnTo>
                  <a:pt x="172" y="667"/>
                </a:lnTo>
                <a:lnTo>
                  <a:pt x="178" y="672"/>
                </a:lnTo>
                <a:lnTo>
                  <a:pt x="188" y="677"/>
                </a:lnTo>
                <a:lnTo>
                  <a:pt x="198" y="683"/>
                </a:lnTo>
                <a:lnTo>
                  <a:pt x="209" y="687"/>
                </a:lnTo>
                <a:lnTo>
                  <a:pt x="219" y="692"/>
                </a:lnTo>
                <a:lnTo>
                  <a:pt x="232" y="697"/>
                </a:lnTo>
                <a:lnTo>
                  <a:pt x="244" y="702"/>
                </a:lnTo>
                <a:lnTo>
                  <a:pt x="259" y="708"/>
                </a:lnTo>
                <a:lnTo>
                  <a:pt x="273" y="712"/>
                </a:lnTo>
                <a:lnTo>
                  <a:pt x="287" y="716"/>
                </a:lnTo>
                <a:lnTo>
                  <a:pt x="301" y="718"/>
                </a:lnTo>
                <a:lnTo>
                  <a:pt x="315" y="720"/>
                </a:lnTo>
                <a:lnTo>
                  <a:pt x="331" y="721"/>
                </a:lnTo>
                <a:lnTo>
                  <a:pt x="343" y="722"/>
                </a:lnTo>
                <a:lnTo>
                  <a:pt x="356" y="722"/>
                </a:lnTo>
                <a:lnTo>
                  <a:pt x="367" y="722"/>
                </a:lnTo>
                <a:lnTo>
                  <a:pt x="377" y="722"/>
                </a:lnTo>
                <a:lnTo>
                  <a:pt x="387" y="722"/>
                </a:lnTo>
                <a:lnTo>
                  <a:pt x="396" y="722"/>
                </a:lnTo>
                <a:lnTo>
                  <a:pt x="402" y="721"/>
                </a:lnTo>
                <a:lnTo>
                  <a:pt x="409" y="721"/>
                </a:lnTo>
                <a:lnTo>
                  <a:pt x="418" y="719"/>
                </a:lnTo>
                <a:lnTo>
                  <a:pt x="428" y="718"/>
                </a:lnTo>
                <a:lnTo>
                  <a:pt x="440" y="714"/>
                </a:lnTo>
                <a:lnTo>
                  <a:pt x="453" y="712"/>
                </a:lnTo>
                <a:lnTo>
                  <a:pt x="463" y="710"/>
                </a:lnTo>
                <a:lnTo>
                  <a:pt x="473" y="707"/>
                </a:lnTo>
                <a:lnTo>
                  <a:pt x="481" y="704"/>
                </a:lnTo>
                <a:lnTo>
                  <a:pt x="488" y="702"/>
                </a:lnTo>
                <a:lnTo>
                  <a:pt x="496" y="699"/>
                </a:lnTo>
                <a:lnTo>
                  <a:pt x="504" y="695"/>
                </a:lnTo>
                <a:lnTo>
                  <a:pt x="511" y="693"/>
                </a:lnTo>
                <a:lnTo>
                  <a:pt x="519" y="690"/>
                </a:lnTo>
                <a:lnTo>
                  <a:pt x="529" y="684"/>
                </a:lnTo>
                <a:lnTo>
                  <a:pt x="537" y="679"/>
                </a:lnTo>
                <a:lnTo>
                  <a:pt x="548" y="673"/>
                </a:lnTo>
                <a:lnTo>
                  <a:pt x="561" y="666"/>
                </a:lnTo>
                <a:lnTo>
                  <a:pt x="569" y="660"/>
                </a:lnTo>
                <a:lnTo>
                  <a:pt x="578" y="653"/>
                </a:lnTo>
                <a:lnTo>
                  <a:pt x="585" y="649"/>
                </a:lnTo>
                <a:lnTo>
                  <a:pt x="591" y="644"/>
                </a:lnTo>
                <a:lnTo>
                  <a:pt x="598" y="638"/>
                </a:lnTo>
                <a:lnTo>
                  <a:pt x="605" y="631"/>
                </a:lnTo>
                <a:lnTo>
                  <a:pt x="613" y="624"/>
                </a:lnTo>
                <a:lnTo>
                  <a:pt x="621" y="617"/>
                </a:lnTo>
                <a:lnTo>
                  <a:pt x="629" y="611"/>
                </a:lnTo>
                <a:lnTo>
                  <a:pt x="635" y="604"/>
                </a:lnTo>
                <a:lnTo>
                  <a:pt x="641" y="597"/>
                </a:lnTo>
                <a:lnTo>
                  <a:pt x="646" y="590"/>
                </a:lnTo>
                <a:lnTo>
                  <a:pt x="652" y="583"/>
                </a:lnTo>
                <a:lnTo>
                  <a:pt x="658" y="574"/>
                </a:lnTo>
                <a:lnTo>
                  <a:pt x="663" y="567"/>
                </a:lnTo>
                <a:lnTo>
                  <a:pt x="669" y="559"/>
                </a:lnTo>
                <a:lnTo>
                  <a:pt x="676" y="548"/>
                </a:lnTo>
                <a:lnTo>
                  <a:pt x="680" y="541"/>
                </a:lnTo>
                <a:lnTo>
                  <a:pt x="685" y="533"/>
                </a:lnTo>
                <a:lnTo>
                  <a:pt x="689" y="525"/>
                </a:lnTo>
                <a:lnTo>
                  <a:pt x="694" y="516"/>
                </a:lnTo>
                <a:lnTo>
                  <a:pt x="699" y="506"/>
                </a:lnTo>
                <a:lnTo>
                  <a:pt x="703" y="494"/>
                </a:lnTo>
                <a:lnTo>
                  <a:pt x="709" y="482"/>
                </a:lnTo>
                <a:lnTo>
                  <a:pt x="712" y="472"/>
                </a:lnTo>
                <a:lnTo>
                  <a:pt x="716" y="460"/>
                </a:lnTo>
                <a:lnTo>
                  <a:pt x="718" y="449"/>
                </a:lnTo>
                <a:lnTo>
                  <a:pt x="720" y="439"/>
                </a:lnTo>
                <a:lnTo>
                  <a:pt x="722" y="430"/>
                </a:lnTo>
                <a:lnTo>
                  <a:pt x="725" y="421"/>
                </a:lnTo>
                <a:lnTo>
                  <a:pt x="726" y="414"/>
                </a:lnTo>
                <a:lnTo>
                  <a:pt x="727" y="407"/>
                </a:lnTo>
                <a:lnTo>
                  <a:pt x="728" y="398"/>
                </a:lnTo>
                <a:lnTo>
                  <a:pt x="728" y="389"/>
                </a:lnTo>
                <a:lnTo>
                  <a:pt x="729" y="379"/>
                </a:lnTo>
                <a:lnTo>
                  <a:pt x="729" y="369"/>
                </a:lnTo>
                <a:lnTo>
                  <a:pt x="729" y="358"/>
                </a:lnTo>
                <a:lnTo>
                  <a:pt x="729" y="347"/>
                </a:lnTo>
                <a:lnTo>
                  <a:pt x="728" y="335"/>
                </a:lnTo>
                <a:lnTo>
                  <a:pt x="727" y="324"/>
                </a:lnTo>
                <a:lnTo>
                  <a:pt x="726" y="311"/>
                </a:lnTo>
                <a:lnTo>
                  <a:pt x="724" y="299"/>
                </a:lnTo>
                <a:lnTo>
                  <a:pt x="721" y="284"/>
                </a:lnTo>
                <a:lnTo>
                  <a:pt x="718" y="270"/>
                </a:lnTo>
                <a:lnTo>
                  <a:pt x="714" y="257"/>
                </a:lnTo>
                <a:lnTo>
                  <a:pt x="710" y="245"/>
                </a:lnTo>
                <a:lnTo>
                  <a:pt x="706" y="233"/>
                </a:lnTo>
                <a:lnTo>
                  <a:pt x="702" y="223"/>
                </a:lnTo>
                <a:lnTo>
                  <a:pt x="697" y="212"/>
                </a:lnTo>
                <a:lnTo>
                  <a:pt x="693" y="201"/>
                </a:lnTo>
                <a:lnTo>
                  <a:pt x="687" y="191"/>
                </a:lnTo>
                <a:lnTo>
                  <a:pt x="681" y="179"/>
                </a:lnTo>
                <a:lnTo>
                  <a:pt x="676" y="170"/>
                </a:lnTo>
                <a:lnTo>
                  <a:pt x="670" y="161"/>
                </a:lnTo>
                <a:lnTo>
                  <a:pt x="664" y="152"/>
                </a:lnTo>
                <a:lnTo>
                  <a:pt x="658" y="143"/>
                </a:lnTo>
                <a:lnTo>
                  <a:pt x="652" y="136"/>
                </a:lnTo>
                <a:lnTo>
                  <a:pt x="645" y="128"/>
                </a:lnTo>
                <a:lnTo>
                  <a:pt x="641" y="123"/>
                </a:lnTo>
                <a:lnTo>
                  <a:pt x="634" y="116"/>
                </a:lnTo>
                <a:lnTo>
                  <a:pt x="628" y="109"/>
                </a:lnTo>
                <a:lnTo>
                  <a:pt x="622" y="104"/>
                </a:lnTo>
                <a:lnTo>
                  <a:pt x="618" y="99"/>
                </a:lnTo>
                <a:lnTo>
                  <a:pt x="613" y="95"/>
                </a:lnTo>
                <a:lnTo>
                  <a:pt x="606" y="89"/>
                </a:lnTo>
                <a:lnTo>
                  <a:pt x="601" y="84"/>
                </a:lnTo>
                <a:lnTo>
                  <a:pt x="595" y="79"/>
                </a:lnTo>
                <a:lnTo>
                  <a:pt x="588" y="74"/>
                </a:lnTo>
                <a:lnTo>
                  <a:pt x="580" y="69"/>
                </a:lnTo>
                <a:lnTo>
                  <a:pt x="572" y="63"/>
                </a:lnTo>
                <a:lnTo>
                  <a:pt x="563" y="56"/>
                </a:lnTo>
                <a:lnTo>
                  <a:pt x="554" y="51"/>
                </a:lnTo>
                <a:lnTo>
                  <a:pt x="545" y="45"/>
                </a:lnTo>
                <a:lnTo>
                  <a:pt x="537" y="40"/>
                </a:lnTo>
                <a:lnTo>
                  <a:pt x="529" y="36"/>
                </a:lnTo>
                <a:lnTo>
                  <a:pt x="521" y="32"/>
                </a:lnTo>
                <a:lnTo>
                  <a:pt x="513" y="28"/>
                </a:lnTo>
                <a:lnTo>
                  <a:pt x="503" y="25"/>
                </a:lnTo>
                <a:lnTo>
                  <a:pt x="494" y="21"/>
                </a:lnTo>
                <a:lnTo>
                  <a:pt x="483" y="18"/>
                </a:lnTo>
                <a:lnTo>
                  <a:pt x="475" y="14"/>
                </a:lnTo>
                <a:lnTo>
                  <a:pt x="465" y="12"/>
                </a:lnTo>
                <a:lnTo>
                  <a:pt x="459" y="11"/>
                </a:lnTo>
                <a:lnTo>
                  <a:pt x="453" y="9"/>
                </a:lnTo>
                <a:lnTo>
                  <a:pt x="444" y="8"/>
                </a:lnTo>
                <a:lnTo>
                  <a:pt x="436" y="5"/>
                </a:lnTo>
                <a:lnTo>
                  <a:pt x="427" y="4"/>
                </a:lnTo>
                <a:lnTo>
                  <a:pt x="419" y="3"/>
                </a:lnTo>
                <a:lnTo>
                  <a:pt x="409" y="2"/>
                </a:lnTo>
                <a:lnTo>
                  <a:pt x="400" y="1"/>
                </a:lnTo>
                <a:lnTo>
                  <a:pt x="389" y="1"/>
                </a:lnTo>
                <a:lnTo>
                  <a:pt x="379" y="0"/>
                </a:lnTo>
                <a:lnTo>
                  <a:pt x="369" y="0"/>
                </a:lnTo>
                <a:lnTo>
                  <a:pt x="357" y="1"/>
                </a:lnTo>
                <a:lnTo>
                  <a:pt x="346" y="1"/>
                </a:lnTo>
                <a:lnTo>
                  <a:pt x="334" y="2"/>
                </a:lnTo>
                <a:lnTo>
                  <a:pt x="321" y="3"/>
                </a:lnTo>
                <a:lnTo>
                  <a:pt x="310" y="5"/>
                </a:lnTo>
                <a:lnTo>
                  <a:pt x="297" y="8"/>
                </a:lnTo>
                <a:lnTo>
                  <a:pt x="285" y="10"/>
                </a:lnTo>
                <a:lnTo>
                  <a:pt x="272" y="13"/>
                </a:lnTo>
                <a:lnTo>
                  <a:pt x="261" y="17"/>
                </a:lnTo>
                <a:lnTo>
                  <a:pt x="247" y="21"/>
                </a:lnTo>
                <a:lnTo>
                  <a:pt x="235" y="26"/>
                </a:lnTo>
                <a:lnTo>
                  <a:pt x="224" y="30"/>
                </a:lnTo>
                <a:lnTo>
                  <a:pt x="213" y="35"/>
                </a:lnTo>
                <a:lnTo>
                  <a:pt x="205" y="39"/>
                </a:lnTo>
                <a:lnTo>
                  <a:pt x="196" y="44"/>
                </a:lnTo>
                <a:lnTo>
                  <a:pt x="187" y="48"/>
                </a:lnTo>
                <a:lnTo>
                  <a:pt x="178" y="54"/>
                </a:lnTo>
                <a:lnTo>
                  <a:pt x="169" y="60"/>
                </a:lnTo>
                <a:lnTo>
                  <a:pt x="160" y="66"/>
                </a:lnTo>
                <a:lnTo>
                  <a:pt x="151" y="73"/>
                </a:lnTo>
                <a:lnTo>
                  <a:pt x="141" y="80"/>
                </a:lnTo>
                <a:lnTo>
                  <a:pt x="131" y="88"/>
                </a:lnTo>
                <a:lnTo>
                  <a:pt x="122" y="96"/>
                </a:lnTo>
                <a:lnTo>
                  <a:pt x="103" y="116"/>
                </a:lnTo>
                <a:lnTo>
                  <a:pt x="85" y="136"/>
                </a:lnTo>
                <a:lnTo>
                  <a:pt x="78" y="144"/>
                </a:lnTo>
                <a:lnTo>
                  <a:pt x="71" y="153"/>
                </a:lnTo>
                <a:lnTo>
                  <a:pt x="64" y="163"/>
                </a:lnTo>
                <a:lnTo>
                  <a:pt x="58" y="172"/>
                </a:lnTo>
                <a:lnTo>
                  <a:pt x="53" y="183"/>
                </a:lnTo>
                <a:lnTo>
                  <a:pt x="47" y="192"/>
                </a:lnTo>
                <a:lnTo>
                  <a:pt x="41" y="204"/>
                </a:lnTo>
                <a:lnTo>
                  <a:pt x="38" y="211"/>
                </a:lnTo>
                <a:lnTo>
                  <a:pt x="35" y="219"/>
                </a:lnTo>
                <a:lnTo>
                  <a:pt x="30" y="229"/>
                </a:lnTo>
                <a:lnTo>
                  <a:pt x="27" y="238"/>
                </a:lnTo>
                <a:lnTo>
                  <a:pt x="22" y="247"/>
                </a:lnTo>
                <a:lnTo>
                  <a:pt x="19" y="255"/>
                </a:lnTo>
                <a:lnTo>
                  <a:pt x="14" y="265"/>
                </a:lnTo>
                <a:lnTo>
                  <a:pt x="13" y="268"/>
                </a:lnTo>
                <a:lnTo>
                  <a:pt x="6" y="290"/>
                </a:lnTo>
                <a:lnTo>
                  <a:pt x="4" y="303"/>
                </a:lnTo>
                <a:lnTo>
                  <a:pt x="0" y="325"/>
                </a:lnTo>
                <a:lnTo>
                  <a:pt x="2" y="708"/>
                </a:lnTo>
                <a:lnTo>
                  <a:pt x="119" y="627"/>
                </a:lnTo>
                <a:close/>
              </a:path>
            </a:pathLst>
          </a:custGeom>
          <a:ln w="9525">
            <a:noFill/>
            <a:round/>
            <a:headEnd/>
            <a:tailEnd/>
          </a:ln>
        </p:spPr>
        <p:txBody>
          <a:bodyPr/>
          <a:lstStyle/>
          <a:p>
            <a:pPr>
              <a:defRPr/>
            </a:pPr>
            <a:endParaRPr lang="en-US"/>
          </a:p>
        </p:txBody>
      </p:sp>
      <p:sp>
        <p:nvSpPr>
          <p:cNvPr id="1069" name="Freeform 45"/>
          <p:cNvSpPr>
            <a:spLocks/>
          </p:cNvSpPr>
          <p:nvPr/>
        </p:nvSpPr>
        <p:spPr bwMode="auto">
          <a:xfrm>
            <a:off x="752475" y="8175625"/>
            <a:ext cx="165100" cy="163513"/>
          </a:xfrm>
          <a:custGeom>
            <a:avLst/>
            <a:gdLst/>
            <a:ahLst/>
            <a:cxnLst>
              <a:cxn ang="0">
                <a:pos x="152" y="653"/>
              </a:cxn>
              <a:cxn ang="0">
                <a:pos x="178" y="672"/>
              </a:cxn>
              <a:cxn ang="0">
                <a:pos x="209" y="687"/>
              </a:cxn>
              <a:cxn ang="0">
                <a:pos x="244" y="702"/>
              </a:cxn>
              <a:cxn ang="0">
                <a:pos x="287" y="716"/>
              </a:cxn>
              <a:cxn ang="0">
                <a:pos x="331" y="721"/>
              </a:cxn>
              <a:cxn ang="0">
                <a:pos x="367" y="722"/>
              </a:cxn>
              <a:cxn ang="0">
                <a:pos x="396" y="722"/>
              </a:cxn>
              <a:cxn ang="0">
                <a:pos x="418" y="719"/>
              </a:cxn>
              <a:cxn ang="0">
                <a:pos x="453" y="712"/>
              </a:cxn>
              <a:cxn ang="0">
                <a:pos x="481" y="704"/>
              </a:cxn>
              <a:cxn ang="0">
                <a:pos x="504" y="695"/>
              </a:cxn>
              <a:cxn ang="0">
                <a:pos x="529" y="684"/>
              </a:cxn>
              <a:cxn ang="0">
                <a:pos x="561" y="666"/>
              </a:cxn>
              <a:cxn ang="0">
                <a:pos x="585" y="649"/>
              </a:cxn>
              <a:cxn ang="0">
                <a:pos x="605" y="631"/>
              </a:cxn>
              <a:cxn ang="0">
                <a:pos x="629" y="611"/>
              </a:cxn>
              <a:cxn ang="0">
                <a:pos x="646" y="590"/>
              </a:cxn>
              <a:cxn ang="0">
                <a:pos x="663" y="567"/>
              </a:cxn>
              <a:cxn ang="0">
                <a:pos x="680" y="541"/>
              </a:cxn>
              <a:cxn ang="0">
                <a:pos x="694" y="516"/>
              </a:cxn>
              <a:cxn ang="0">
                <a:pos x="709" y="482"/>
              </a:cxn>
              <a:cxn ang="0">
                <a:pos x="718" y="449"/>
              </a:cxn>
              <a:cxn ang="0">
                <a:pos x="725" y="421"/>
              </a:cxn>
              <a:cxn ang="0">
                <a:pos x="728" y="398"/>
              </a:cxn>
              <a:cxn ang="0">
                <a:pos x="729" y="369"/>
              </a:cxn>
              <a:cxn ang="0">
                <a:pos x="728" y="335"/>
              </a:cxn>
              <a:cxn ang="0">
                <a:pos x="724" y="299"/>
              </a:cxn>
              <a:cxn ang="0">
                <a:pos x="714" y="257"/>
              </a:cxn>
              <a:cxn ang="0">
                <a:pos x="702" y="223"/>
              </a:cxn>
              <a:cxn ang="0">
                <a:pos x="687" y="191"/>
              </a:cxn>
              <a:cxn ang="0">
                <a:pos x="670" y="161"/>
              </a:cxn>
              <a:cxn ang="0">
                <a:pos x="652" y="136"/>
              </a:cxn>
              <a:cxn ang="0">
                <a:pos x="634" y="116"/>
              </a:cxn>
              <a:cxn ang="0">
                <a:pos x="618" y="99"/>
              </a:cxn>
              <a:cxn ang="0">
                <a:pos x="601" y="84"/>
              </a:cxn>
              <a:cxn ang="0">
                <a:pos x="580" y="69"/>
              </a:cxn>
              <a:cxn ang="0">
                <a:pos x="554" y="51"/>
              </a:cxn>
              <a:cxn ang="0">
                <a:pos x="529" y="36"/>
              </a:cxn>
              <a:cxn ang="0">
                <a:pos x="503" y="25"/>
              </a:cxn>
              <a:cxn ang="0">
                <a:pos x="475" y="14"/>
              </a:cxn>
              <a:cxn ang="0">
                <a:pos x="453" y="9"/>
              </a:cxn>
              <a:cxn ang="0">
                <a:pos x="427" y="4"/>
              </a:cxn>
              <a:cxn ang="0">
                <a:pos x="400" y="1"/>
              </a:cxn>
              <a:cxn ang="0">
                <a:pos x="369" y="0"/>
              </a:cxn>
              <a:cxn ang="0">
                <a:pos x="334" y="2"/>
              </a:cxn>
              <a:cxn ang="0">
                <a:pos x="297" y="8"/>
              </a:cxn>
              <a:cxn ang="0">
                <a:pos x="261" y="17"/>
              </a:cxn>
              <a:cxn ang="0">
                <a:pos x="224" y="30"/>
              </a:cxn>
              <a:cxn ang="0">
                <a:pos x="196" y="44"/>
              </a:cxn>
              <a:cxn ang="0">
                <a:pos x="169" y="60"/>
              </a:cxn>
              <a:cxn ang="0">
                <a:pos x="141" y="80"/>
              </a:cxn>
              <a:cxn ang="0">
                <a:pos x="103" y="116"/>
              </a:cxn>
              <a:cxn ang="0">
                <a:pos x="71" y="153"/>
              </a:cxn>
              <a:cxn ang="0">
                <a:pos x="53" y="183"/>
              </a:cxn>
              <a:cxn ang="0">
                <a:pos x="38" y="211"/>
              </a:cxn>
              <a:cxn ang="0">
                <a:pos x="27" y="238"/>
              </a:cxn>
              <a:cxn ang="0">
                <a:pos x="14" y="265"/>
              </a:cxn>
              <a:cxn ang="0">
                <a:pos x="4" y="303"/>
              </a:cxn>
              <a:cxn ang="0">
                <a:pos x="119" y="627"/>
              </a:cxn>
            </a:cxnLst>
            <a:rect l="0" t="0" r="r" b="b"/>
            <a:pathLst>
              <a:path w="729" h="722">
                <a:moveTo>
                  <a:pt x="119" y="627"/>
                </a:moveTo>
                <a:lnTo>
                  <a:pt x="138" y="643"/>
                </a:lnTo>
                <a:lnTo>
                  <a:pt x="152" y="653"/>
                </a:lnTo>
                <a:lnTo>
                  <a:pt x="171" y="667"/>
                </a:lnTo>
                <a:lnTo>
                  <a:pt x="172" y="667"/>
                </a:lnTo>
                <a:lnTo>
                  <a:pt x="178" y="672"/>
                </a:lnTo>
                <a:lnTo>
                  <a:pt x="188" y="677"/>
                </a:lnTo>
                <a:lnTo>
                  <a:pt x="198" y="683"/>
                </a:lnTo>
                <a:lnTo>
                  <a:pt x="209" y="687"/>
                </a:lnTo>
                <a:lnTo>
                  <a:pt x="219" y="692"/>
                </a:lnTo>
                <a:lnTo>
                  <a:pt x="232" y="697"/>
                </a:lnTo>
                <a:lnTo>
                  <a:pt x="244" y="702"/>
                </a:lnTo>
                <a:lnTo>
                  <a:pt x="259" y="708"/>
                </a:lnTo>
                <a:lnTo>
                  <a:pt x="273" y="712"/>
                </a:lnTo>
                <a:lnTo>
                  <a:pt x="287" y="716"/>
                </a:lnTo>
                <a:lnTo>
                  <a:pt x="301" y="718"/>
                </a:lnTo>
                <a:lnTo>
                  <a:pt x="315" y="720"/>
                </a:lnTo>
                <a:lnTo>
                  <a:pt x="331" y="721"/>
                </a:lnTo>
                <a:lnTo>
                  <a:pt x="343" y="722"/>
                </a:lnTo>
                <a:lnTo>
                  <a:pt x="356" y="722"/>
                </a:lnTo>
                <a:lnTo>
                  <a:pt x="367" y="722"/>
                </a:lnTo>
                <a:lnTo>
                  <a:pt x="377" y="722"/>
                </a:lnTo>
                <a:lnTo>
                  <a:pt x="387" y="722"/>
                </a:lnTo>
                <a:lnTo>
                  <a:pt x="396" y="722"/>
                </a:lnTo>
                <a:lnTo>
                  <a:pt x="402" y="721"/>
                </a:lnTo>
                <a:lnTo>
                  <a:pt x="409" y="721"/>
                </a:lnTo>
                <a:lnTo>
                  <a:pt x="418" y="719"/>
                </a:lnTo>
                <a:lnTo>
                  <a:pt x="428" y="718"/>
                </a:lnTo>
                <a:lnTo>
                  <a:pt x="440" y="714"/>
                </a:lnTo>
                <a:lnTo>
                  <a:pt x="453" y="712"/>
                </a:lnTo>
                <a:lnTo>
                  <a:pt x="463" y="710"/>
                </a:lnTo>
                <a:lnTo>
                  <a:pt x="473" y="707"/>
                </a:lnTo>
                <a:lnTo>
                  <a:pt x="481" y="704"/>
                </a:lnTo>
                <a:lnTo>
                  <a:pt x="488" y="702"/>
                </a:lnTo>
                <a:lnTo>
                  <a:pt x="496" y="699"/>
                </a:lnTo>
                <a:lnTo>
                  <a:pt x="504" y="695"/>
                </a:lnTo>
                <a:lnTo>
                  <a:pt x="511" y="693"/>
                </a:lnTo>
                <a:lnTo>
                  <a:pt x="519" y="690"/>
                </a:lnTo>
                <a:lnTo>
                  <a:pt x="529" y="684"/>
                </a:lnTo>
                <a:lnTo>
                  <a:pt x="537" y="679"/>
                </a:lnTo>
                <a:lnTo>
                  <a:pt x="548" y="673"/>
                </a:lnTo>
                <a:lnTo>
                  <a:pt x="561" y="666"/>
                </a:lnTo>
                <a:lnTo>
                  <a:pt x="569" y="660"/>
                </a:lnTo>
                <a:lnTo>
                  <a:pt x="578" y="653"/>
                </a:lnTo>
                <a:lnTo>
                  <a:pt x="585" y="649"/>
                </a:lnTo>
                <a:lnTo>
                  <a:pt x="591" y="644"/>
                </a:lnTo>
                <a:lnTo>
                  <a:pt x="598" y="638"/>
                </a:lnTo>
                <a:lnTo>
                  <a:pt x="605" y="631"/>
                </a:lnTo>
                <a:lnTo>
                  <a:pt x="613" y="624"/>
                </a:lnTo>
                <a:lnTo>
                  <a:pt x="621" y="617"/>
                </a:lnTo>
                <a:lnTo>
                  <a:pt x="629" y="611"/>
                </a:lnTo>
                <a:lnTo>
                  <a:pt x="635" y="604"/>
                </a:lnTo>
                <a:lnTo>
                  <a:pt x="641" y="597"/>
                </a:lnTo>
                <a:lnTo>
                  <a:pt x="646" y="590"/>
                </a:lnTo>
                <a:lnTo>
                  <a:pt x="652" y="583"/>
                </a:lnTo>
                <a:lnTo>
                  <a:pt x="658" y="574"/>
                </a:lnTo>
                <a:lnTo>
                  <a:pt x="663" y="567"/>
                </a:lnTo>
                <a:lnTo>
                  <a:pt x="669" y="559"/>
                </a:lnTo>
                <a:lnTo>
                  <a:pt x="676" y="548"/>
                </a:lnTo>
                <a:lnTo>
                  <a:pt x="680" y="541"/>
                </a:lnTo>
                <a:lnTo>
                  <a:pt x="685" y="533"/>
                </a:lnTo>
                <a:lnTo>
                  <a:pt x="689" y="525"/>
                </a:lnTo>
                <a:lnTo>
                  <a:pt x="694" y="516"/>
                </a:lnTo>
                <a:lnTo>
                  <a:pt x="699" y="506"/>
                </a:lnTo>
                <a:lnTo>
                  <a:pt x="703" y="494"/>
                </a:lnTo>
                <a:lnTo>
                  <a:pt x="709" y="482"/>
                </a:lnTo>
                <a:lnTo>
                  <a:pt x="712" y="472"/>
                </a:lnTo>
                <a:lnTo>
                  <a:pt x="716" y="460"/>
                </a:lnTo>
                <a:lnTo>
                  <a:pt x="718" y="449"/>
                </a:lnTo>
                <a:lnTo>
                  <a:pt x="720" y="439"/>
                </a:lnTo>
                <a:lnTo>
                  <a:pt x="722" y="430"/>
                </a:lnTo>
                <a:lnTo>
                  <a:pt x="725" y="421"/>
                </a:lnTo>
                <a:lnTo>
                  <a:pt x="726" y="414"/>
                </a:lnTo>
                <a:lnTo>
                  <a:pt x="727" y="407"/>
                </a:lnTo>
                <a:lnTo>
                  <a:pt x="728" y="398"/>
                </a:lnTo>
                <a:lnTo>
                  <a:pt x="728" y="389"/>
                </a:lnTo>
                <a:lnTo>
                  <a:pt x="729" y="379"/>
                </a:lnTo>
                <a:lnTo>
                  <a:pt x="729" y="369"/>
                </a:lnTo>
                <a:lnTo>
                  <a:pt x="729" y="358"/>
                </a:lnTo>
                <a:lnTo>
                  <a:pt x="729" y="347"/>
                </a:lnTo>
                <a:lnTo>
                  <a:pt x="728" y="335"/>
                </a:lnTo>
                <a:lnTo>
                  <a:pt x="727" y="324"/>
                </a:lnTo>
                <a:lnTo>
                  <a:pt x="726" y="311"/>
                </a:lnTo>
                <a:lnTo>
                  <a:pt x="724" y="299"/>
                </a:lnTo>
                <a:lnTo>
                  <a:pt x="721" y="284"/>
                </a:lnTo>
                <a:lnTo>
                  <a:pt x="718" y="270"/>
                </a:lnTo>
                <a:lnTo>
                  <a:pt x="714" y="257"/>
                </a:lnTo>
                <a:lnTo>
                  <a:pt x="710" y="245"/>
                </a:lnTo>
                <a:lnTo>
                  <a:pt x="706" y="233"/>
                </a:lnTo>
                <a:lnTo>
                  <a:pt x="702" y="223"/>
                </a:lnTo>
                <a:lnTo>
                  <a:pt x="697" y="212"/>
                </a:lnTo>
                <a:lnTo>
                  <a:pt x="693" y="201"/>
                </a:lnTo>
                <a:lnTo>
                  <a:pt x="687" y="191"/>
                </a:lnTo>
                <a:lnTo>
                  <a:pt x="681" y="179"/>
                </a:lnTo>
                <a:lnTo>
                  <a:pt x="676" y="170"/>
                </a:lnTo>
                <a:lnTo>
                  <a:pt x="670" y="161"/>
                </a:lnTo>
                <a:lnTo>
                  <a:pt x="664" y="152"/>
                </a:lnTo>
                <a:lnTo>
                  <a:pt x="658" y="143"/>
                </a:lnTo>
                <a:lnTo>
                  <a:pt x="652" y="136"/>
                </a:lnTo>
                <a:lnTo>
                  <a:pt x="645" y="128"/>
                </a:lnTo>
                <a:lnTo>
                  <a:pt x="641" y="123"/>
                </a:lnTo>
                <a:lnTo>
                  <a:pt x="634" y="116"/>
                </a:lnTo>
                <a:lnTo>
                  <a:pt x="628" y="109"/>
                </a:lnTo>
                <a:lnTo>
                  <a:pt x="622" y="104"/>
                </a:lnTo>
                <a:lnTo>
                  <a:pt x="618" y="99"/>
                </a:lnTo>
                <a:lnTo>
                  <a:pt x="613" y="95"/>
                </a:lnTo>
                <a:lnTo>
                  <a:pt x="606" y="89"/>
                </a:lnTo>
                <a:lnTo>
                  <a:pt x="601" y="84"/>
                </a:lnTo>
                <a:lnTo>
                  <a:pt x="595" y="79"/>
                </a:lnTo>
                <a:lnTo>
                  <a:pt x="588" y="74"/>
                </a:lnTo>
                <a:lnTo>
                  <a:pt x="580" y="69"/>
                </a:lnTo>
                <a:lnTo>
                  <a:pt x="572" y="63"/>
                </a:lnTo>
                <a:lnTo>
                  <a:pt x="563" y="56"/>
                </a:lnTo>
                <a:lnTo>
                  <a:pt x="554" y="51"/>
                </a:lnTo>
                <a:lnTo>
                  <a:pt x="545" y="45"/>
                </a:lnTo>
                <a:lnTo>
                  <a:pt x="537" y="40"/>
                </a:lnTo>
                <a:lnTo>
                  <a:pt x="529" y="36"/>
                </a:lnTo>
                <a:lnTo>
                  <a:pt x="521" y="32"/>
                </a:lnTo>
                <a:lnTo>
                  <a:pt x="513" y="28"/>
                </a:lnTo>
                <a:lnTo>
                  <a:pt x="503" y="25"/>
                </a:lnTo>
                <a:lnTo>
                  <a:pt x="494" y="21"/>
                </a:lnTo>
                <a:lnTo>
                  <a:pt x="483" y="18"/>
                </a:lnTo>
                <a:lnTo>
                  <a:pt x="475" y="14"/>
                </a:lnTo>
                <a:lnTo>
                  <a:pt x="465" y="12"/>
                </a:lnTo>
                <a:lnTo>
                  <a:pt x="459" y="11"/>
                </a:lnTo>
                <a:lnTo>
                  <a:pt x="453" y="9"/>
                </a:lnTo>
                <a:lnTo>
                  <a:pt x="444" y="8"/>
                </a:lnTo>
                <a:lnTo>
                  <a:pt x="436" y="5"/>
                </a:lnTo>
                <a:lnTo>
                  <a:pt x="427" y="4"/>
                </a:lnTo>
                <a:lnTo>
                  <a:pt x="419" y="3"/>
                </a:lnTo>
                <a:lnTo>
                  <a:pt x="409" y="2"/>
                </a:lnTo>
                <a:lnTo>
                  <a:pt x="400" y="1"/>
                </a:lnTo>
                <a:lnTo>
                  <a:pt x="389" y="1"/>
                </a:lnTo>
                <a:lnTo>
                  <a:pt x="379" y="0"/>
                </a:lnTo>
                <a:lnTo>
                  <a:pt x="369" y="0"/>
                </a:lnTo>
                <a:lnTo>
                  <a:pt x="357" y="1"/>
                </a:lnTo>
                <a:lnTo>
                  <a:pt x="346" y="1"/>
                </a:lnTo>
                <a:lnTo>
                  <a:pt x="334" y="2"/>
                </a:lnTo>
                <a:lnTo>
                  <a:pt x="321" y="3"/>
                </a:lnTo>
                <a:lnTo>
                  <a:pt x="310" y="5"/>
                </a:lnTo>
                <a:lnTo>
                  <a:pt x="297" y="8"/>
                </a:lnTo>
                <a:lnTo>
                  <a:pt x="285" y="10"/>
                </a:lnTo>
                <a:lnTo>
                  <a:pt x="272" y="13"/>
                </a:lnTo>
                <a:lnTo>
                  <a:pt x="261" y="17"/>
                </a:lnTo>
                <a:lnTo>
                  <a:pt x="247" y="21"/>
                </a:lnTo>
                <a:lnTo>
                  <a:pt x="235" y="26"/>
                </a:lnTo>
                <a:lnTo>
                  <a:pt x="224" y="30"/>
                </a:lnTo>
                <a:lnTo>
                  <a:pt x="213" y="35"/>
                </a:lnTo>
                <a:lnTo>
                  <a:pt x="205" y="39"/>
                </a:lnTo>
                <a:lnTo>
                  <a:pt x="196" y="44"/>
                </a:lnTo>
                <a:lnTo>
                  <a:pt x="187" y="48"/>
                </a:lnTo>
                <a:lnTo>
                  <a:pt x="178" y="54"/>
                </a:lnTo>
                <a:lnTo>
                  <a:pt x="169" y="60"/>
                </a:lnTo>
                <a:lnTo>
                  <a:pt x="160" y="66"/>
                </a:lnTo>
                <a:lnTo>
                  <a:pt x="151" y="73"/>
                </a:lnTo>
                <a:lnTo>
                  <a:pt x="141" y="80"/>
                </a:lnTo>
                <a:lnTo>
                  <a:pt x="131" y="88"/>
                </a:lnTo>
                <a:lnTo>
                  <a:pt x="122" y="96"/>
                </a:lnTo>
                <a:lnTo>
                  <a:pt x="103" y="116"/>
                </a:lnTo>
                <a:lnTo>
                  <a:pt x="85" y="136"/>
                </a:lnTo>
                <a:lnTo>
                  <a:pt x="78" y="144"/>
                </a:lnTo>
                <a:lnTo>
                  <a:pt x="71" y="153"/>
                </a:lnTo>
                <a:lnTo>
                  <a:pt x="64" y="163"/>
                </a:lnTo>
                <a:lnTo>
                  <a:pt x="58" y="172"/>
                </a:lnTo>
                <a:lnTo>
                  <a:pt x="53" y="183"/>
                </a:lnTo>
                <a:lnTo>
                  <a:pt x="47" y="192"/>
                </a:lnTo>
                <a:lnTo>
                  <a:pt x="41" y="204"/>
                </a:lnTo>
                <a:lnTo>
                  <a:pt x="38" y="211"/>
                </a:lnTo>
                <a:lnTo>
                  <a:pt x="35" y="219"/>
                </a:lnTo>
                <a:lnTo>
                  <a:pt x="30" y="229"/>
                </a:lnTo>
                <a:lnTo>
                  <a:pt x="27" y="238"/>
                </a:lnTo>
                <a:lnTo>
                  <a:pt x="22" y="247"/>
                </a:lnTo>
                <a:lnTo>
                  <a:pt x="19" y="255"/>
                </a:lnTo>
                <a:lnTo>
                  <a:pt x="14" y="265"/>
                </a:lnTo>
                <a:lnTo>
                  <a:pt x="13" y="268"/>
                </a:lnTo>
                <a:lnTo>
                  <a:pt x="6" y="290"/>
                </a:lnTo>
                <a:lnTo>
                  <a:pt x="4" y="303"/>
                </a:lnTo>
                <a:lnTo>
                  <a:pt x="0" y="325"/>
                </a:lnTo>
                <a:lnTo>
                  <a:pt x="2" y="708"/>
                </a:lnTo>
                <a:lnTo>
                  <a:pt x="119" y="627"/>
                </a:lnTo>
              </a:path>
            </a:pathLst>
          </a:custGeom>
          <a:noFill/>
          <a:ln w="0">
            <a:solidFill>
              <a:srgbClr val="000000"/>
            </a:solidFill>
            <a:prstDash val="solid"/>
            <a:round/>
            <a:headEnd/>
            <a:tailEnd/>
          </a:ln>
        </p:spPr>
        <p:txBody>
          <a:bodyPr/>
          <a:lstStyle/>
          <a:p>
            <a:pPr>
              <a:defRPr/>
            </a:pPr>
            <a:endParaRPr lang="en-US"/>
          </a:p>
        </p:txBody>
      </p:sp>
      <p:sp>
        <p:nvSpPr>
          <p:cNvPr id="1070" name="Freeform 46"/>
          <p:cNvSpPr>
            <a:spLocks/>
          </p:cNvSpPr>
          <p:nvPr/>
        </p:nvSpPr>
        <p:spPr bwMode="auto">
          <a:xfrm>
            <a:off x="1279525" y="8096250"/>
            <a:ext cx="73025" cy="280988"/>
          </a:xfrm>
          <a:custGeom>
            <a:avLst/>
            <a:gdLst/>
            <a:ahLst/>
            <a:cxnLst>
              <a:cxn ang="0">
                <a:pos x="0" y="1057"/>
              </a:cxn>
              <a:cxn ang="0">
                <a:pos x="1" y="778"/>
              </a:cxn>
              <a:cxn ang="0">
                <a:pos x="2" y="498"/>
              </a:cxn>
              <a:cxn ang="0">
                <a:pos x="2" y="219"/>
              </a:cxn>
              <a:cxn ang="0">
                <a:pos x="3" y="34"/>
              </a:cxn>
              <a:cxn ang="0">
                <a:pos x="3" y="34"/>
              </a:cxn>
              <a:cxn ang="0">
                <a:pos x="198" y="0"/>
              </a:cxn>
              <a:cxn ang="0">
                <a:pos x="198" y="150"/>
              </a:cxn>
              <a:cxn ang="0">
                <a:pos x="317" y="150"/>
              </a:cxn>
              <a:cxn ang="0">
                <a:pos x="301" y="338"/>
              </a:cxn>
              <a:cxn ang="0">
                <a:pos x="196" y="336"/>
              </a:cxn>
              <a:cxn ang="0">
                <a:pos x="196" y="650"/>
              </a:cxn>
              <a:cxn ang="0">
                <a:pos x="196" y="929"/>
              </a:cxn>
              <a:cxn ang="0">
                <a:pos x="196" y="1242"/>
              </a:cxn>
              <a:cxn ang="0">
                <a:pos x="196" y="1242"/>
              </a:cxn>
              <a:cxn ang="0">
                <a:pos x="0" y="1242"/>
              </a:cxn>
              <a:cxn ang="0">
                <a:pos x="0" y="1057"/>
              </a:cxn>
            </a:cxnLst>
            <a:rect l="0" t="0" r="r" b="b"/>
            <a:pathLst>
              <a:path w="317" h="1242">
                <a:moveTo>
                  <a:pt x="0" y="1057"/>
                </a:moveTo>
                <a:lnTo>
                  <a:pt x="1" y="778"/>
                </a:lnTo>
                <a:lnTo>
                  <a:pt x="2" y="498"/>
                </a:lnTo>
                <a:lnTo>
                  <a:pt x="2" y="219"/>
                </a:lnTo>
                <a:lnTo>
                  <a:pt x="3" y="34"/>
                </a:lnTo>
                <a:lnTo>
                  <a:pt x="3" y="34"/>
                </a:lnTo>
                <a:lnTo>
                  <a:pt x="198" y="0"/>
                </a:lnTo>
                <a:lnTo>
                  <a:pt x="198" y="150"/>
                </a:lnTo>
                <a:lnTo>
                  <a:pt x="317" y="150"/>
                </a:lnTo>
                <a:lnTo>
                  <a:pt x="301" y="338"/>
                </a:lnTo>
                <a:lnTo>
                  <a:pt x="196" y="336"/>
                </a:lnTo>
                <a:lnTo>
                  <a:pt x="196" y="650"/>
                </a:lnTo>
                <a:lnTo>
                  <a:pt x="196" y="929"/>
                </a:lnTo>
                <a:lnTo>
                  <a:pt x="196" y="1242"/>
                </a:lnTo>
                <a:lnTo>
                  <a:pt x="196" y="1242"/>
                </a:lnTo>
                <a:lnTo>
                  <a:pt x="0" y="1242"/>
                </a:lnTo>
                <a:lnTo>
                  <a:pt x="0" y="1057"/>
                </a:lnTo>
                <a:close/>
              </a:path>
            </a:pathLst>
          </a:custGeom>
          <a:solidFill>
            <a:srgbClr val="000000"/>
          </a:solidFill>
          <a:ln w="9525">
            <a:noFill/>
            <a:round/>
            <a:headEnd/>
            <a:tailEnd/>
          </a:ln>
        </p:spPr>
        <p:txBody>
          <a:bodyPr/>
          <a:lstStyle/>
          <a:p>
            <a:pPr>
              <a:defRPr/>
            </a:pPr>
            <a:endParaRPr lang="en-US"/>
          </a:p>
        </p:txBody>
      </p:sp>
      <p:sp>
        <p:nvSpPr>
          <p:cNvPr id="1071" name="Freeform 47"/>
          <p:cNvSpPr>
            <a:spLocks/>
          </p:cNvSpPr>
          <p:nvPr/>
        </p:nvSpPr>
        <p:spPr bwMode="auto">
          <a:xfrm>
            <a:off x="1279525" y="8096250"/>
            <a:ext cx="73025" cy="280988"/>
          </a:xfrm>
          <a:custGeom>
            <a:avLst/>
            <a:gdLst/>
            <a:ahLst/>
            <a:cxnLst>
              <a:cxn ang="0">
                <a:pos x="0" y="1057"/>
              </a:cxn>
              <a:cxn ang="0">
                <a:pos x="1" y="778"/>
              </a:cxn>
              <a:cxn ang="0">
                <a:pos x="2" y="498"/>
              </a:cxn>
              <a:cxn ang="0">
                <a:pos x="2" y="219"/>
              </a:cxn>
              <a:cxn ang="0">
                <a:pos x="3" y="34"/>
              </a:cxn>
              <a:cxn ang="0">
                <a:pos x="3" y="34"/>
              </a:cxn>
              <a:cxn ang="0">
                <a:pos x="198" y="0"/>
              </a:cxn>
              <a:cxn ang="0">
                <a:pos x="198" y="150"/>
              </a:cxn>
              <a:cxn ang="0">
                <a:pos x="317" y="150"/>
              </a:cxn>
              <a:cxn ang="0">
                <a:pos x="301" y="338"/>
              </a:cxn>
              <a:cxn ang="0">
                <a:pos x="196" y="336"/>
              </a:cxn>
              <a:cxn ang="0">
                <a:pos x="196" y="650"/>
              </a:cxn>
              <a:cxn ang="0">
                <a:pos x="196" y="929"/>
              </a:cxn>
              <a:cxn ang="0">
                <a:pos x="196" y="1242"/>
              </a:cxn>
              <a:cxn ang="0">
                <a:pos x="196" y="1242"/>
              </a:cxn>
              <a:cxn ang="0">
                <a:pos x="0" y="1242"/>
              </a:cxn>
              <a:cxn ang="0">
                <a:pos x="0" y="1057"/>
              </a:cxn>
            </a:cxnLst>
            <a:rect l="0" t="0" r="r" b="b"/>
            <a:pathLst>
              <a:path w="317" h="1242">
                <a:moveTo>
                  <a:pt x="0" y="1057"/>
                </a:moveTo>
                <a:lnTo>
                  <a:pt x="1" y="778"/>
                </a:lnTo>
                <a:lnTo>
                  <a:pt x="2" y="498"/>
                </a:lnTo>
                <a:lnTo>
                  <a:pt x="2" y="219"/>
                </a:lnTo>
                <a:lnTo>
                  <a:pt x="3" y="34"/>
                </a:lnTo>
                <a:lnTo>
                  <a:pt x="3" y="34"/>
                </a:lnTo>
                <a:lnTo>
                  <a:pt x="198" y="0"/>
                </a:lnTo>
                <a:lnTo>
                  <a:pt x="198" y="150"/>
                </a:lnTo>
                <a:lnTo>
                  <a:pt x="317" y="150"/>
                </a:lnTo>
                <a:lnTo>
                  <a:pt x="301" y="338"/>
                </a:lnTo>
                <a:lnTo>
                  <a:pt x="196" y="336"/>
                </a:lnTo>
                <a:lnTo>
                  <a:pt x="196" y="650"/>
                </a:lnTo>
                <a:lnTo>
                  <a:pt x="196" y="929"/>
                </a:lnTo>
                <a:lnTo>
                  <a:pt x="196" y="1242"/>
                </a:lnTo>
                <a:lnTo>
                  <a:pt x="196" y="1242"/>
                </a:lnTo>
                <a:lnTo>
                  <a:pt x="0" y="1242"/>
                </a:lnTo>
                <a:lnTo>
                  <a:pt x="0" y="1057"/>
                </a:lnTo>
              </a:path>
            </a:pathLst>
          </a:custGeom>
          <a:noFill/>
          <a:ln w="0">
            <a:solidFill>
              <a:srgbClr val="000000"/>
            </a:solidFill>
            <a:prstDash val="solid"/>
            <a:round/>
            <a:headEnd/>
            <a:tailEnd/>
          </a:ln>
        </p:spPr>
        <p:txBody>
          <a:bodyPr/>
          <a:lstStyle/>
          <a:p>
            <a:pPr>
              <a:defRPr/>
            </a:pPr>
            <a:endParaRPr lang="en-US"/>
          </a:p>
        </p:txBody>
      </p:sp>
      <p:sp>
        <p:nvSpPr>
          <p:cNvPr id="1072" name="Freeform 48"/>
          <p:cNvSpPr>
            <a:spLocks/>
          </p:cNvSpPr>
          <p:nvPr/>
        </p:nvSpPr>
        <p:spPr bwMode="auto">
          <a:xfrm>
            <a:off x="1349375" y="8126413"/>
            <a:ext cx="257175" cy="254000"/>
          </a:xfrm>
          <a:custGeom>
            <a:avLst/>
            <a:gdLst/>
            <a:ahLst/>
            <a:cxnLst>
              <a:cxn ang="0">
                <a:pos x="1131" y="33"/>
              </a:cxn>
              <a:cxn ang="0">
                <a:pos x="871" y="97"/>
              </a:cxn>
              <a:cxn ang="0">
                <a:pos x="788" y="50"/>
              </a:cxn>
              <a:cxn ang="0">
                <a:pos x="734" y="28"/>
              </a:cxn>
              <a:cxn ang="0">
                <a:pos x="672" y="9"/>
              </a:cxn>
              <a:cxn ang="0">
                <a:pos x="596" y="1"/>
              </a:cxn>
              <a:cxn ang="0">
                <a:pos x="549" y="0"/>
              </a:cxn>
              <a:cxn ang="0">
                <a:pos x="516" y="1"/>
              </a:cxn>
              <a:cxn ang="0">
                <a:pos x="483" y="5"/>
              </a:cxn>
              <a:cxn ang="0">
                <a:pos x="433" y="15"/>
              </a:cxn>
              <a:cxn ang="0">
                <a:pos x="387" y="27"/>
              </a:cxn>
              <a:cxn ang="0">
                <a:pos x="357" y="37"/>
              </a:cxn>
              <a:cxn ang="0">
                <a:pos x="317" y="56"/>
              </a:cxn>
              <a:cxn ang="0">
                <a:pos x="289" y="70"/>
              </a:cxn>
              <a:cxn ang="0">
                <a:pos x="251" y="93"/>
              </a:cxn>
              <a:cxn ang="0">
                <a:pos x="219" y="115"/>
              </a:cxn>
              <a:cxn ang="0">
                <a:pos x="187" y="144"/>
              </a:cxn>
              <a:cxn ang="0">
                <a:pos x="148" y="181"/>
              </a:cxn>
              <a:cxn ang="0">
                <a:pos x="112" y="224"/>
              </a:cxn>
              <a:cxn ang="0">
                <a:pos x="88" y="259"/>
              </a:cxn>
              <a:cxn ang="0">
                <a:pos x="63" y="302"/>
              </a:cxn>
              <a:cxn ang="0">
                <a:pos x="38" y="355"/>
              </a:cxn>
              <a:cxn ang="0">
                <a:pos x="24" y="398"/>
              </a:cxn>
              <a:cxn ang="0">
                <a:pos x="15" y="430"/>
              </a:cxn>
              <a:cxn ang="0">
                <a:pos x="7" y="473"/>
              </a:cxn>
              <a:cxn ang="0">
                <a:pos x="1" y="527"/>
              </a:cxn>
              <a:cxn ang="0">
                <a:pos x="2" y="613"/>
              </a:cxn>
              <a:cxn ang="0">
                <a:pos x="16" y="693"/>
              </a:cxn>
              <a:cxn ang="0">
                <a:pos x="34" y="753"/>
              </a:cxn>
              <a:cxn ang="0">
                <a:pos x="55" y="806"/>
              </a:cxn>
              <a:cxn ang="0">
                <a:pos x="85" y="857"/>
              </a:cxn>
              <a:cxn ang="0">
                <a:pos x="128" y="916"/>
              </a:cxn>
              <a:cxn ang="0">
                <a:pos x="173" y="964"/>
              </a:cxn>
              <a:cxn ang="0">
                <a:pos x="218" y="1003"/>
              </a:cxn>
              <a:cxn ang="0">
                <a:pos x="264" y="1033"/>
              </a:cxn>
              <a:cxn ang="0">
                <a:pos x="307" y="1058"/>
              </a:cxn>
              <a:cxn ang="0">
                <a:pos x="362" y="1082"/>
              </a:cxn>
              <a:cxn ang="0">
                <a:pos x="410" y="1097"/>
              </a:cxn>
              <a:cxn ang="0">
                <a:pos x="460" y="1108"/>
              </a:cxn>
              <a:cxn ang="0">
                <a:pos x="509" y="1115"/>
              </a:cxn>
              <a:cxn ang="0">
                <a:pos x="571" y="1117"/>
              </a:cxn>
              <a:cxn ang="0">
                <a:pos x="618" y="1113"/>
              </a:cxn>
              <a:cxn ang="0">
                <a:pos x="660" y="1108"/>
              </a:cxn>
              <a:cxn ang="0">
                <a:pos x="698" y="1099"/>
              </a:cxn>
              <a:cxn ang="0">
                <a:pos x="740" y="1086"/>
              </a:cxn>
              <a:cxn ang="0">
                <a:pos x="791" y="1066"/>
              </a:cxn>
              <a:cxn ang="0">
                <a:pos x="835" y="1043"/>
              </a:cxn>
              <a:cxn ang="0">
                <a:pos x="881" y="1014"/>
              </a:cxn>
              <a:cxn ang="0">
                <a:pos x="913" y="989"/>
              </a:cxn>
            </a:cxnLst>
            <a:rect l="0" t="0" r="r" b="b"/>
            <a:pathLst>
              <a:path w="1131" h="1117">
                <a:moveTo>
                  <a:pt x="941" y="966"/>
                </a:moveTo>
                <a:lnTo>
                  <a:pt x="941" y="1109"/>
                </a:lnTo>
                <a:lnTo>
                  <a:pt x="1131" y="1108"/>
                </a:lnTo>
                <a:lnTo>
                  <a:pt x="1131" y="33"/>
                </a:lnTo>
                <a:lnTo>
                  <a:pt x="945" y="18"/>
                </a:lnTo>
                <a:lnTo>
                  <a:pt x="941" y="148"/>
                </a:lnTo>
                <a:lnTo>
                  <a:pt x="899" y="117"/>
                </a:lnTo>
                <a:lnTo>
                  <a:pt x="871" y="97"/>
                </a:lnTo>
                <a:lnTo>
                  <a:pt x="825" y="69"/>
                </a:lnTo>
                <a:lnTo>
                  <a:pt x="822" y="67"/>
                </a:lnTo>
                <a:lnTo>
                  <a:pt x="804" y="57"/>
                </a:lnTo>
                <a:lnTo>
                  <a:pt x="788" y="50"/>
                </a:lnTo>
                <a:lnTo>
                  <a:pt x="768" y="41"/>
                </a:lnTo>
                <a:lnTo>
                  <a:pt x="759" y="37"/>
                </a:lnTo>
                <a:lnTo>
                  <a:pt x="750" y="34"/>
                </a:lnTo>
                <a:lnTo>
                  <a:pt x="734" y="28"/>
                </a:lnTo>
                <a:lnTo>
                  <a:pt x="721" y="24"/>
                </a:lnTo>
                <a:lnTo>
                  <a:pt x="706" y="18"/>
                </a:lnTo>
                <a:lnTo>
                  <a:pt x="690" y="14"/>
                </a:lnTo>
                <a:lnTo>
                  <a:pt x="672" y="9"/>
                </a:lnTo>
                <a:lnTo>
                  <a:pt x="655" y="7"/>
                </a:lnTo>
                <a:lnTo>
                  <a:pt x="633" y="5"/>
                </a:lnTo>
                <a:lnTo>
                  <a:pt x="609" y="2"/>
                </a:lnTo>
                <a:lnTo>
                  <a:pt x="596" y="1"/>
                </a:lnTo>
                <a:lnTo>
                  <a:pt x="576" y="0"/>
                </a:lnTo>
                <a:lnTo>
                  <a:pt x="569" y="0"/>
                </a:lnTo>
                <a:lnTo>
                  <a:pt x="559" y="0"/>
                </a:lnTo>
                <a:lnTo>
                  <a:pt x="549" y="0"/>
                </a:lnTo>
                <a:lnTo>
                  <a:pt x="539" y="0"/>
                </a:lnTo>
                <a:lnTo>
                  <a:pt x="532" y="0"/>
                </a:lnTo>
                <a:lnTo>
                  <a:pt x="525" y="1"/>
                </a:lnTo>
                <a:lnTo>
                  <a:pt x="516" y="1"/>
                </a:lnTo>
                <a:lnTo>
                  <a:pt x="509" y="1"/>
                </a:lnTo>
                <a:lnTo>
                  <a:pt x="500" y="2"/>
                </a:lnTo>
                <a:lnTo>
                  <a:pt x="493" y="4"/>
                </a:lnTo>
                <a:lnTo>
                  <a:pt x="483" y="5"/>
                </a:lnTo>
                <a:lnTo>
                  <a:pt x="472" y="7"/>
                </a:lnTo>
                <a:lnTo>
                  <a:pt x="459" y="9"/>
                </a:lnTo>
                <a:lnTo>
                  <a:pt x="445" y="12"/>
                </a:lnTo>
                <a:lnTo>
                  <a:pt x="433" y="15"/>
                </a:lnTo>
                <a:lnTo>
                  <a:pt x="422" y="17"/>
                </a:lnTo>
                <a:lnTo>
                  <a:pt x="409" y="21"/>
                </a:lnTo>
                <a:lnTo>
                  <a:pt x="398" y="24"/>
                </a:lnTo>
                <a:lnTo>
                  <a:pt x="387" y="27"/>
                </a:lnTo>
                <a:lnTo>
                  <a:pt x="378" y="30"/>
                </a:lnTo>
                <a:lnTo>
                  <a:pt x="373" y="32"/>
                </a:lnTo>
                <a:lnTo>
                  <a:pt x="366" y="34"/>
                </a:lnTo>
                <a:lnTo>
                  <a:pt x="357" y="37"/>
                </a:lnTo>
                <a:lnTo>
                  <a:pt x="348" y="42"/>
                </a:lnTo>
                <a:lnTo>
                  <a:pt x="336" y="47"/>
                </a:lnTo>
                <a:lnTo>
                  <a:pt x="326" y="51"/>
                </a:lnTo>
                <a:lnTo>
                  <a:pt x="317" y="56"/>
                </a:lnTo>
                <a:lnTo>
                  <a:pt x="309" y="59"/>
                </a:lnTo>
                <a:lnTo>
                  <a:pt x="302" y="62"/>
                </a:lnTo>
                <a:lnTo>
                  <a:pt x="297" y="66"/>
                </a:lnTo>
                <a:lnTo>
                  <a:pt x="289" y="70"/>
                </a:lnTo>
                <a:lnTo>
                  <a:pt x="281" y="75"/>
                </a:lnTo>
                <a:lnTo>
                  <a:pt x="270" y="80"/>
                </a:lnTo>
                <a:lnTo>
                  <a:pt x="260" y="87"/>
                </a:lnTo>
                <a:lnTo>
                  <a:pt x="251" y="93"/>
                </a:lnTo>
                <a:lnTo>
                  <a:pt x="243" y="98"/>
                </a:lnTo>
                <a:lnTo>
                  <a:pt x="235" y="104"/>
                </a:lnTo>
                <a:lnTo>
                  <a:pt x="227" y="110"/>
                </a:lnTo>
                <a:lnTo>
                  <a:pt x="219" y="115"/>
                </a:lnTo>
                <a:lnTo>
                  <a:pt x="211" y="122"/>
                </a:lnTo>
                <a:lnTo>
                  <a:pt x="204" y="128"/>
                </a:lnTo>
                <a:lnTo>
                  <a:pt x="196" y="135"/>
                </a:lnTo>
                <a:lnTo>
                  <a:pt x="187" y="144"/>
                </a:lnTo>
                <a:lnTo>
                  <a:pt x="178" y="152"/>
                </a:lnTo>
                <a:lnTo>
                  <a:pt x="168" y="161"/>
                </a:lnTo>
                <a:lnTo>
                  <a:pt x="158" y="171"/>
                </a:lnTo>
                <a:lnTo>
                  <a:pt x="148" y="181"/>
                </a:lnTo>
                <a:lnTo>
                  <a:pt x="138" y="191"/>
                </a:lnTo>
                <a:lnTo>
                  <a:pt x="129" y="202"/>
                </a:lnTo>
                <a:lnTo>
                  <a:pt x="119" y="215"/>
                </a:lnTo>
                <a:lnTo>
                  <a:pt x="112" y="224"/>
                </a:lnTo>
                <a:lnTo>
                  <a:pt x="104" y="234"/>
                </a:lnTo>
                <a:lnTo>
                  <a:pt x="100" y="241"/>
                </a:lnTo>
                <a:lnTo>
                  <a:pt x="94" y="249"/>
                </a:lnTo>
                <a:lnTo>
                  <a:pt x="88" y="259"/>
                </a:lnTo>
                <a:lnTo>
                  <a:pt x="82" y="269"/>
                </a:lnTo>
                <a:lnTo>
                  <a:pt x="76" y="279"/>
                </a:lnTo>
                <a:lnTo>
                  <a:pt x="70" y="289"/>
                </a:lnTo>
                <a:lnTo>
                  <a:pt x="63" y="302"/>
                </a:lnTo>
                <a:lnTo>
                  <a:pt x="58" y="313"/>
                </a:lnTo>
                <a:lnTo>
                  <a:pt x="50" y="328"/>
                </a:lnTo>
                <a:lnTo>
                  <a:pt x="44" y="342"/>
                </a:lnTo>
                <a:lnTo>
                  <a:pt x="38" y="355"/>
                </a:lnTo>
                <a:lnTo>
                  <a:pt x="34" y="367"/>
                </a:lnTo>
                <a:lnTo>
                  <a:pt x="30" y="377"/>
                </a:lnTo>
                <a:lnTo>
                  <a:pt x="27" y="387"/>
                </a:lnTo>
                <a:lnTo>
                  <a:pt x="24" y="398"/>
                </a:lnTo>
                <a:lnTo>
                  <a:pt x="20" y="407"/>
                </a:lnTo>
                <a:lnTo>
                  <a:pt x="19" y="413"/>
                </a:lnTo>
                <a:lnTo>
                  <a:pt x="17" y="421"/>
                </a:lnTo>
                <a:lnTo>
                  <a:pt x="15" y="430"/>
                </a:lnTo>
                <a:lnTo>
                  <a:pt x="12" y="439"/>
                </a:lnTo>
                <a:lnTo>
                  <a:pt x="10" y="451"/>
                </a:lnTo>
                <a:lnTo>
                  <a:pt x="9" y="460"/>
                </a:lnTo>
                <a:lnTo>
                  <a:pt x="7" y="473"/>
                </a:lnTo>
                <a:lnTo>
                  <a:pt x="4" y="485"/>
                </a:lnTo>
                <a:lnTo>
                  <a:pt x="3" y="497"/>
                </a:lnTo>
                <a:lnTo>
                  <a:pt x="2" y="508"/>
                </a:lnTo>
                <a:lnTo>
                  <a:pt x="1" y="527"/>
                </a:lnTo>
                <a:lnTo>
                  <a:pt x="0" y="544"/>
                </a:lnTo>
                <a:lnTo>
                  <a:pt x="0" y="568"/>
                </a:lnTo>
                <a:lnTo>
                  <a:pt x="1" y="592"/>
                </a:lnTo>
                <a:lnTo>
                  <a:pt x="2" y="613"/>
                </a:lnTo>
                <a:lnTo>
                  <a:pt x="4" y="634"/>
                </a:lnTo>
                <a:lnTo>
                  <a:pt x="8" y="655"/>
                </a:lnTo>
                <a:lnTo>
                  <a:pt x="12" y="677"/>
                </a:lnTo>
                <a:lnTo>
                  <a:pt x="16" y="693"/>
                </a:lnTo>
                <a:lnTo>
                  <a:pt x="20" y="713"/>
                </a:lnTo>
                <a:lnTo>
                  <a:pt x="24" y="725"/>
                </a:lnTo>
                <a:lnTo>
                  <a:pt x="28" y="740"/>
                </a:lnTo>
                <a:lnTo>
                  <a:pt x="34" y="753"/>
                </a:lnTo>
                <a:lnTo>
                  <a:pt x="38" y="767"/>
                </a:lnTo>
                <a:lnTo>
                  <a:pt x="44" y="780"/>
                </a:lnTo>
                <a:lnTo>
                  <a:pt x="50" y="793"/>
                </a:lnTo>
                <a:lnTo>
                  <a:pt x="55" y="806"/>
                </a:lnTo>
                <a:lnTo>
                  <a:pt x="62" y="819"/>
                </a:lnTo>
                <a:lnTo>
                  <a:pt x="69" y="831"/>
                </a:lnTo>
                <a:lnTo>
                  <a:pt x="76" y="844"/>
                </a:lnTo>
                <a:lnTo>
                  <a:pt x="85" y="857"/>
                </a:lnTo>
                <a:lnTo>
                  <a:pt x="94" y="871"/>
                </a:lnTo>
                <a:lnTo>
                  <a:pt x="106" y="887"/>
                </a:lnTo>
                <a:lnTo>
                  <a:pt x="117" y="902"/>
                </a:lnTo>
                <a:lnTo>
                  <a:pt x="128" y="916"/>
                </a:lnTo>
                <a:lnTo>
                  <a:pt x="140" y="929"/>
                </a:lnTo>
                <a:lnTo>
                  <a:pt x="151" y="942"/>
                </a:lnTo>
                <a:lnTo>
                  <a:pt x="162" y="953"/>
                </a:lnTo>
                <a:lnTo>
                  <a:pt x="173" y="964"/>
                </a:lnTo>
                <a:lnTo>
                  <a:pt x="185" y="976"/>
                </a:lnTo>
                <a:lnTo>
                  <a:pt x="195" y="985"/>
                </a:lnTo>
                <a:lnTo>
                  <a:pt x="208" y="995"/>
                </a:lnTo>
                <a:lnTo>
                  <a:pt x="218" y="1003"/>
                </a:lnTo>
                <a:lnTo>
                  <a:pt x="231" y="1012"/>
                </a:lnTo>
                <a:lnTo>
                  <a:pt x="241" y="1020"/>
                </a:lnTo>
                <a:lnTo>
                  <a:pt x="252" y="1027"/>
                </a:lnTo>
                <a:lnTo>
                  <a:pt x="264" y="1033"/>
                </a:lnTo>
                <a:lnTo>
                  <a:pt x="274" y="1040"/>
                </a:lnTo>
                <a:lnTo>
                  <a:pt x="284" y="1046"/>
                </a:lnTo>
                <a:lnTo>
                  <a:pt x="294" y="1051"/>
                </a:lnTo>
                <a:lnTo>
                  <a:pt x="307" y="1058"/>
                </a:lnTo>
                <a:lnTo>
                  <a:pt x="319" y="1064"/>
                </a:lnTo>
                <a:lnTo>
                  <a:pt x="334" y="1071"/>
                </a:lnTo>
                <a:lnTo>
                  <a:pt x="350" y="1077"/>
                </a:lnTo>
                <a:lnTo>
                  <a:pt x="362" y="1082"/>
                </a:lnTo>
                <a:lnTo>
                  <a:pt x="376" y="1086"/>
                </a:lnTo>
                <a:lnTo>
                  <a:pt x="386" y="1091"/>
                </a:lnTo>
                <a:lnTo>
                  <a:pt x="398" y="1094"/>
                </a:lnTo>
                <a:lnTo>
                  <a:pt x="410" y="1097"/>
                </a:lnTo>
                <a:lnTo>
                  <a:pt x="423" y="1100"/>
                </a:lnTo>
                <a:lnTo>
                  <a:pt x="435" y="1103"/>
                </a:lnTo>
                <a:lnTo>
                  <a:pt x="447" y="1106"/>
                </a:lnTo>
                <a:lnTo>
                  <a:pt x="460" y="1108"/>
                </a:lnTo>
                <a:lnTo>
                  <a:pt x="472" y="1110"/>
                </a:lnTo>
                <a:lnTo>
                  <a:pt x="483" y="1112"/>
                </a:lnTo>
                <a:lnTo>
                  <a:pt x="495" y="1113"/>
                </a:lnTo>
                <a:lnTo>
                  <a:pt x="509" y="1115"/>
                </a:lnTo>
                <a:lnTo>
                  <a:pt x="524" y="1116"/>
                </a:lnTo>
                <a:lnTo>
                  <a:pt x="540" y="1116"/>
                </a:lnTo>
                <a:lnTo>
                  <a:pt x="556" y="1116"/>
                </a:lnTo>
                <a:lnTo>
                  <a:pt x="571" y="1117"/>
                </a:lnTo>
                <a:lnTo>
                  <a:pt x="584" y="1116"/>
                </a:lnTo>
                <a:lnTo>
                  <a:pt x="596" y="1116"/>
                </a:lnTo>
                <a:lnTo>
                  <a:pt x="608" y="1115"/>
                </a:lnTo>
                <a:lnTo>
                  <a:pt x="618" y="1113"/>
                </a:lnTo>
                <a:lnTo>
                  <a:pt x="631" y="1112"/>
                </a:lnTo>
                <a:lnTo>
                  <a:pt x="640" y="1111"/>
                </a:lnTo>
                <a:lnTo>
                  <a:pt x="650" y="1109"/>
                </a:lnTo>
                <a:lnTo>
                  <a:pt x="660" y="1108"/>
                </a:lnTo>
                <a:lnTo>
                  <a:pt x="669" y="1106"/>
                </a:lnTo>
                <a:lnTo>
                  <a:pt x="679" y="1104"/>
                </a:lnTo>
                <a:lnTo>
                  <a:pt x="688" y="1102"/>
                </a:lnTo>
                <a:lnTo>
                  <a:pt x="698" y="1099"/>
                </a:lnTo>
                <a:lnTo>
                  <a:pt x="708" y="1097"/>
                </a:lnTo>
                <a:lnTo>
                  <a:pt x="717" y="1093"/>
                </a:lnTo>
                <a:lnTo>
                  <a:pt x="727" y="1090"/>
                </a:lnTo>
                <a:lnTo>
                  <a:pt x="740" y="1086"/>
                </a:lnTo>
                <a:lnTo>
                  <a:pt x="751" y="1082"/>
                </a:lnTo>
                <a:lnTo>
                  <a:pt x="765" y="1076"/>
                </a:lnTo>
                <a:lnTo>
                  <a:pt x="777" y="1072"/>
                </a:lnTo>
                <a:lnTo>
                  <a:pt x="791" y="1066"/>
                </a:lnTo>
                <a:lnTo>
                  <a:pt x="802" y="1060"/>
                </a:lnTo>
                <a:lnTo>
                  <a:pt x="814" y="1055"/>
                </a:lnTo>
                <a:lnTo>
                  <a:pt x="825" y="1049"/>
                </a:lnTo>
                <a:lnTo>
                  <a:pt x="835" y="1043"/>
                </a:lnTo>
                <a:lnTo>
                  <a:pt x="848" y="1036"/>
                </a:lnTo>
                <a:lnTo>
                  <a:pt x="859" y="1029"/>
                </a:lnTo>
                <a:lnTo>
                  <a:pt x="871" y="1021"/>
                </a:lnTo>
                <a:lnTo>
                  <a:pt x="881" y="1014"/>
                </a:lnTo>
                <a:lnTo>
                  <a:pt x="890" y="1007"/>
                </a:lnTo>
                <a:lnTo>
                  <a:pt x="896" y="1003"/>
                </a:lnTo>
                <a:lnTo>
                  <a:pt x="897" y="1003"/>
                </a:lnTo>
                <a:lnTo>
                  <a:pt x="913" y="989"/>
                </a:lnTo>
                <a:lnTo>
                  <a:pt x="924" y="980"/>
                </a:lnTo>
                <a:lnTo>
                  <a:pt x="941" y="966"/>
                </a:lnTo>
                <a:close/>
              </a:path>
            </a:pathLst>
          </a:custGeom>
          <a:solidFill>
            <a:srgbClr val="000000"/>
          </a:solidFill>
          <a:ln w="9525">
            <a:noFill/>
            <a:round/>
            <a:headEnd/>
            <a:tailEnd/>
          </a:ln>
        </p:spPr>
        <p:txBody>
          <a:bodyPr/>
          <a:lstStyle/>
          <a:p>
            <a:pPr>
              <a:defRPr/>
            </a:pPr>
            <a:endParaRPr lang="en-US"/>
          </a:p>
        </p:txBody>
      </p:sp>
      <p:sp>
        <p:nvSpPr>
          <p:cNvPr id="1073" name="Freeform 49"/>
          <p:cNvSpPr>
            <a:spLocks/>
          </p:cNvSpPr>
          <p:nvPr/>
        </p:nvSpPr>
        <p:spPr bwMode="auto">
          <a:xfrm>
            <a:off x="1349375" y="8126413"/>
            <a:ext cx="257175" cy="254000"/>
          </a:xfrm>
          <a:custGeom>
            <a:avLst/>
            <a:gdLst/>
            <a:ahLst/>
            <a:cxnLst>
              <a:cxn ang="0">
                <a:pos x="1131" y="33"/>
              </a:cxn>
              <a:cxn ang="0">
                <a:pos x="871" y="97"/>
              </a:cxn>
              <a:cxn ang="0">
                <a:pos x="788" y="50"/>
              </a:cxn>
              <a:cxn ang="0">
                <a:pos x="734" y="28"/>
              </a:cxn>
              <a:cxn ang="0">
                <a:pos x="672" y="9"/>
              </a:cxn>
              <a:cxn ang="0">
                <a:pos x="596" y="1"/>
              </a:cxn>
              <a:cxn ang="0">
                <a:pos x="549" y="0"/>
              </a:cxn>
              <a:cxn ang="0">
                <a:pos x="516" y="1"/>
              </a:cxn>
              <a:cxn ang="0">
                <a:pos x="483" y="5"/>
              </a:cxn>
              <a:cxn ang="0">
                <a:pos x="433" y="15"/>
              </a:cxn>
              <a:cxn ang="0">
                <a:pos x="387" y="27"/>
              </a:cxn>
              <a:cxn ang="0">
                <a:pos x="357" y="37"/>
              </a:cxn>
              <a:cxn ang="0">
                <a:pos x="317" y="56"/>
              </a:cxn>
              <a:cxn ang="0">
                <a:pos x="289" y="70"/>
              </a:cxn>
              <a:cxn ang="0">
                <a:pos x="251" y="93"/>
              </a:cxn>
              <a:cxn ang="0">
                <a:pos x="219" y="115"/>
              </a:cxn>
              <a:cxn ang="0">
                <a:pos x="187" y="144"/>
              </a:cxn>
              <a:cxn ang="0">
                <a:pos x="148" y="181"/>
              </a:cxn>
              <a:cxn ang="0">
                <a:pos x="112" y="224"/>
              </a:cxn>
              <a:cxn ang="0">
                <a:pos x="88" y="259"/>
              </a:cxn>
              <a:cxn ang="0">
                <a:pos x="63" y="302"/>
              </a:cxn>
              <a:cxn ang="0">
                <a:pos x="38" y="355"/>
              </a:cxn>
              <a:cxn ang="0">
                <a:pos x="24" y="398"/>
              </a:cxn>
              <a:cxn ang="0">
                <a:pos x="15" y="430"/>
              </a:cxn>
              <a:cxn ang="0">
                <a:pos x="7" y="473"/>
              </a:cxn>
              <a:cxn ang="0">
                <a:pos x="1" y="527"/>
              </a:cxn>
              <a:cxn ang="0">
                <a:pos x="2" y="613"/>
              </a:cxn>
              <a:cxn ang="0">
                <a:pos x="16" y="693"/>
              </a:cxn>
              <a:cxn ang="0">
                <a:pos x="34" y="753"/>
              </a:cxn>
              <a:cxn ang="0">
                <a:pos x="55" y="806"/>
              </a:cxn>
              <a:cxn ang="0">
                <a:pos x="85" y="857"/>
              </a:cxn>
              <a:cxn ang="0">
                <a:pos x="128" y="916"/>
              </a:cxn>
              <a:cxn ang="0">
                <a:pos x="173" y="964"/>
              </a:cxn>
              <a:cxn ang="0">
                <a:pos x="218" y="1003"/>
              </a:cxn>
              <a:cxn ang="0">
                <a:pos x="264" y="1033"/>
              </a:cxn>
              <a:cxn ang="0">
                <a:pos x="307" y="1058"/>
              </a:cxn>
              <a:cxn ang="0">
                <a:pos x="362" y="1082"/>
              </a:cxn>
              <a:cxn ang="0">
                <a:pos x="410" y="1097"/>
              </a:cxn>
              <a:cxn ang="0">
                <a:pos x="460" y="1108"/>
              </a:cxn>
              <a:cxn ang="0">
                <a:pos x="509" y="1115"/>
              </a:cxn>
              <a:cxn ang="0">
                <a:pos x="571" y="1117"/>
              </a:cxn>
              <a:cxn ang="0">
                <a:pos x="618" y="1113"/>
              </a:cxn>
              <a:cxn ang="0">
                <a:pos x="660" y="1108"/>
              </a:cxn>
              <a:cxn ang="0">
                <a:pos x="698" y="1099"/>
              </a:cxn>
              <a:cxn ang="0">
                <a:pos x="740" y="1086"/>
              </a:cxn>
              <a:cxn ang="0">
                <a:pos x="791" y="1066"/>
              </a:cxn>
              <a:cxn ang="0">
                <a:pos x="835" y="1043"/>
              </a:cxn>
              <a:cxn ang="0">
                <a:pos x="881" y="1014"/>
              </a:cxn>
              <a:cxn ang="0">
                <a:pos x="913" y="989"/>
              </a:cxn>
            </a:cxnLst>
            <a:rect l="0" t="0" r="r" b="b"/>
            <a:pathLst>
              <a:path w="1131" h="1117">
                <a:moveTo>
                  <a:pt x="941" y="966"/>
                </a:moveTo>
                <a:lnTo>
                  <a:pt x="941" y="1109"/>
                </a:lnTo>
                <a:lnTo>
                  <a:pt x="1131" y="1108"/>
                </a:lnTo>
                <a:lnTo>
                  <a:pt x="1131" y="33"/>
                </a:lnTo>
                <a:lnTo>
                  <a:pt x="945" y="18"/>
                </a:lnTo>
                <a:lnTo>
                  <a:pt x="941" y="148"/>
                </a:lnTo>
                <a:lnTo>
                  <a:pt x="899" y="117"/>
                </a:lnTo>
                <a:lnTo>
                  <a:pt x="871" y="97"/>
                </a:lnTo>
                <a:lnTo>
                  <a:pt x="825" y="69"/>
                </a:lnTo>
                <a:lnTo>
                  <a:pt x="822" y="67"/>
                </a:lnTo>
                <a:lnTo>
                  <a:pt x="804" y="57"/>
                </a:lnTo>
                <a:lnTo>
                  <a:pt x="788" y="50"/>
                </a:lnTo>
                <a:lnTo>
                  <a:pt x="768" y="41"/>
                </a:lnTo>
                <a:lnTo>
                  <a:pt x="759" y="37"/>
                </a:lnTo>
                <a:lnTo>
                  <a:pt x="750" y="34"/>
                </a:lnTo>
                <a:lnTo>
                  <a:pt x="734" y="28"/>
                </a:lnTo>
                <a:lnTo>
                  <a:pt x="721" y="24"/>
                </a:lnTo>
                <a:lnTo>
                  <a:pt x="706" y="18"/>
                </a:lnTo>
                <a:lnTo>
                  <a:pt x="690" y="14"/>
                </a:lnTo>
                <a:lnTo>
                  <a:pt x="672" y="9"/>
                </a:lnTo>
                <a:lnTo>
                  <a:pt x="655" y="7"/>
                </a:lnTo>
                <a:lnTo>
                  <a:pt x="633" y="5"/>
                </a:lnTo>
                <a:lnTo>
                  <a:pt x="609" y="2"/>
                </a:lnTo>
                <a:lnTo>
                  <a:pt x="596" y="1"/>
                </a:lnTo>
                <a:lnTo>
                  <a:pt x="576" y="0"/>
                </a:lnTo>
                <a:lnTo>
                  <a:pt x="569" y="0"/>
                </a:lnTo>
                <a:lnTo>
                  <a:pt x="559" y="0"/>
                </a:lnTo>
                <a:lnTo>
                  <a:pt x="549" y="0"/>
                </a:lnTo>
                <a:lnTo>
                  <a:pt x="539" y="0"/>
                </a:lnTo>
                <a:lnTo>
                  <a:pt x="532" y="0"/>
                </a:lnTo>
                <a:lnTo>
                  <a:pt x="525" y="1"/>
                </a:lnTo>
                <a:lnTo>
                  <a:pt x="516" y="1"/>
                </a:lnTo>
                <a:lnTo>
                  <a:pt x="509" y="1"/>
                </a:lnTo>
                <a:lnTo>
                  <a:pt x="500" y="2"/>
                </a:lnTo>
                <a:lnTo>
                  <a:pt x="493" y="4"/>
                </a:lnTo>
                <a:lnTo>
                  <a:pt x="483" y="5"/>
                </a:lnTo>
                <a:lnTo>
                  <a:pt x="472" y="7"/>
                </a:lnTo>
                <a:lnTo>
                  <a:pt x="459" y="9"/>
                </a:lnTo>
                <a:lnTo>
                  <a:pt x="445" y="12"/>
                </a:lnTo>
                <a:lnTo>
                  <a:pt x="433" y="15"/>
                </a:lnTo>
                <a:lnTo>
                  <a:pt x="422" y="17"/>
                </a:lnTo>
                <a:lnTo>
                  <a:pt x="409" y="21"/>
                </a:lnTo>
                <a:lnTo>
                  <a:pt x="398" y="24"/>
                </a:lnTo>
                <a:lnTo>
                  <a:pt x="387" y="27"/>
                </a:lnTo>
                <a:lnTo>
                  <a:pt x="378" y="30"/>
                </a:lnTo>
                <a:lnTo>
                  <a:pt x="373" y="32"/>
                </a:lnTo>
                <a:lnTo>
                  <a:pt x="366" y="34"/>
                </a:lnTo>
                <a:lnTo>
                  <a:pt x="357" y="37"/>
                </a:lnTo>
                <a:lnTo>
                  <a:pt x="348" y="42"/>
                </a:lnTo>
                <a:lnTo>
                  <a:pt x="336" y="47"/>
                </a:lnTo>
                <a:lnTo>
                  <a:pt x="326" y="51"/>
                </a:lnTo>
                <a:lnTo>
                  <a:pt x="317" y="56"/>
                </a:lnTo>
                <a:lnTo>
                  <a:pt x="309" y="59"/>
                </a:lnTo>
                <a:lnTo>
                  <a:pt x="302" y="62"/>
                </a:lnTo>
                <a:lnTo>
                  <a:pt x="297" y="66"/>
                </a:lnTo>
                <a:lnTo>
                  <a:pt x="289" y="70"/>
                </a:lnTo>
                <a:lnTo>
                  <a:pt x="281" y="75"/>
                </a:lnTo>
                <a:lnTo>
                  <a:pt x="270" y="80"/>
                </a:lnTo>
                <a:lnTo>
                  <a:pt x="260" y="87"/>
                </a:lnTo>
                <a:lnTo>
                  <a:pt x="251" y="93"/>
                </a:lnTo>
                <a:lnTo>
                  <a:pt x="243" y="98"/>
                </a:lnTo>
                <a:lnTo>
                  <a:pt x="235" y="104"/>
                </a:lnTo>
                <a:lnTo>
                  <a:pt x="227" y="110"/>
                </a:lnTo>
                <a:lnTo>
                  <a:pt x="219" y="115"/>
                </a:lnTo>
                <a:lnTo>
                  <a:pt x="211" y="122"/>
                </a:lnTo>
                <a:lnTo>
                  <a:pt x="204" y="128"/>
                </a:lnTo>
                <a:lnTo>
                  <a:pt x="196" y="135"/>
                </a:lnTo>
                <a:lnTo>
                  <a:pt x="187" y="144"/>
                </a:lnTo>
                <a:lnTo>
                  <a:pt x="178" y="152"/>
                </a:lnTo>
                <a:lnTo>
                  <a:pt x="168" y="161"/>
                </a:lnTo>
                <a:lnTo>
                  <a:pt x="158" y="171"/>
                </a:lnTo>
                <a:lnTo>
                  <a:pt x="148" y="181"/>
                </a:lnTo>
                <a:lnTo>
                  <a:pt x="138" y="191"/>
                </a:lnTo>
                <a:lnTo>
                  <a:pt x="129" y="202"/>
                </a:lnTo>
                <a:lnTo>
                  <a:pt x="119" y="215"/>
                </a:lnTo>
                <a:lnTo>
                  <a:pt x="112" y="224"/>
                </a:lnTo>
                <a:lnTo>
                  <a:pt x="104" y="234"/>
                </a:lnTo>
                <a:lnTo>
                  <a:pt x="100" y="241"/>
                </a:lnTo>
                <a:lnTo>
                  <a:pt x="94" y="249"/>
                </a:lnTo>
                <a:lnTo>
                  <a:pt x="88" y="259"/>
                </a:lnTo>
                <a:lnTo>
                  <a:pt x="82" y="269"/>
                </a:lnTo>
                <a:lnTo>
                  <a:pt x="76" y="279"/>
                </a:lnTo>
                <a:lnTo>
                  <a:pt x="70" y="289"/>
                </a:lnTo>
                <a:lnTo>
                  <a:pt x="63" y="302"/>
                </a:lnTo>
                <a:lnTo>
                  <a:pt x="58" y="313"/>
                </a:lnTo>
                <a:lnTo>
                  <a:pt x="50" y="328"/>
                </a:lnTo>
                <a:lnTo>
                  <a:pt x="44" y="342"/>
                </a:lnTo>
                <a:lnTo>
                  <a:pt x="38" y="355"/>
                </a:lnTo>
                <a:lnTo>
                  <a:pt x="34" y="367"/>
                </a:lnTo>
                <a:lnTo>
                  <a:pt x="30" y="377"/>
                </a:lnTo>
                <a:lnTo>
                  <a:pt x="27" y="387"/>
                </a:lnTo>
                <a:lnTo>
                  <a:pt x="24" y="398"/>
                </a:lnTo>
                <a:lnTo>
                  <a:pt x="20" y="407"/>
                </a:lnTo>
                <a:lnTo>
                  <a:pt x="19" y="413"/>
                </a:lnTo>
                <a:lnTo>
                  <a:pt x="17" y="421"/>
                </a:lnTo>
                <a:lnTo>
                  <a:pt x="15" y="430"/>
                </a:lnTo>
                <a:lnTo>
                  <a:pt x="12" y="439"/>
                </a:lnTo>
                <a:lnTo>
                  <a:pt x="10" y="451"/>
                </a:lnTo>
                <a:lnTo>
                  <a:pt x="9" y="460"/>
                </a:lnTo>
                <a:lnTo>
                  <a:pt x="7" y="473"/>
                </a:lnTo>
                <a:lnTo>
                  <a:pt x="4" y="485"/>
                </a:lnTo>
                <a:lnTo>
                  <a:pt x="3" y="497"/>
                </a:lnTo>
                <a:lnTo>
                  <a:pt x="2" y="508"/>
                </a:lnTo>
                <a:lnTo>
                  <a:pt x="1" y="527"/>
                </a:lnTo>
                <a:lnTo>
                  <a:pt x="0" y="544"/>
                </a:lnTo>
                <a:lnTo>
                  <a:pt x="0" y="568"/>
                </a:lnTo>
                <a:lnTo>
                  <a:pt x="1" y="592"/>
                </a:lnTo>
                <a:lnTo>
                  <a:pt x="2" y="613"/>
                </a:lnTo>
                <a:lnTo>
                  <a:pt x="4" y="634"/>
                </a:lnTo>
                <a:lnTo>
                  <a:pt x="8" y="655"/>
                </a:lnTo>
                <a:lnTo>
                  <a:pt x="12" y="677"/>
                </a:lnTo>
                <a:lnTo>
                  <a:pt x="16" y="693"/>
                </a:lnTo>
                <a:lnTo>
                  <a:pt x="20" y="713"/>
                </a:lnTo>
                <a:lnTo>
                  <a:pt x="24" y="725"/>
                </a:lnTo>
                <a:lnTo>
                  <a:pt x="28" y="740"/>
                </a:lnTo>
                <a:lnTo>
                  <a:pt x="34" y="753"/>
                </a:lnTo>
                <a:lnTo>
                  <a:pt x="38" y="767"/>
                </a:lnTo>
                <a:lnTo>
                  <a:pt x="44" y="780"/>
                </a:lnTo>
                <a:lnTo>
                  <a:pt x="50" y="793"/>
                </a:lnTo>
                <a:lnTo>
                  <a:pt x="55" y="806"/>
                </a:lnTo>
                <a:lnTo>
                  <a:pt x="62" y="819"/>
                </a:lnTo>
                <a:lnTo>
                  <a:pt x="69" y="831"/>
                </a:lnTo>
                <a:lnTo>
                  <a:pt x="76" y="844"/>
                </a:lnTo>
                <a:lnTo>
                  <a:pt x="85" y="857"/>
                </a:lnTo>
                <a:lnTo>
                  <a:pt x="94" y="871"/>
                </a:lnTo>
                <a:lnTo>
                  <a:pt x="106" y="887"/>
                </a:lnTo>
                <a:lnTo>
                  <a:pt x="117" y="902"/>
                </a:lnTo>
                <a:lnTo>
                  <a:pt x="128" y="916"/>
                </a:lnTo>
                <a:lnTo>
                  <a:pt x="140" y="929"/>
                </a:lnTo>
                <a:lnTo>
                  <a:pt x="151" y="942"/>
                </a:lnTo>
                <a:lnTo>
                  <a:pt x="162" y="953"/>
                </a:lnTo>
                <a:lnTo>
                  <a:pt x="173" y="964"/>
                </a:lnTo>
                <a:lnTo>
                  <a:pt x="185" y="976"/>
                </a:lnTo>
                <a:lnTo>
                  <a:pt x="195" y="985"/>
                </a:lnTo>
                <a:lnTo>
                  <a:pt x="208" y="995"/>
                </a:lnTo>
                <a:lnTo>
                  <a:pt x="218" y="1003"/>
                </a:lnTo>
                <a:lnTo>
                  <a:pt x="231" y="1012"/>
                </a:lnTo>
                <a:lnTo>
                  <a:pt x="241" y="1020"/>
                </a:lnTo>
                <a:lnTo>
                  <a:pt x="252" y="1027"/>
                </a:lnTo>
                <a:lnTo>
                  <a:pt x="264" y="1033"/>
                </a:lnTo>
                <a:lnTo>
                  <a:pt x="274" y="1040"/>
                </a:lnTo>
                <a:lnTo>
                  <a:pt x="284" y="1046"/>
                </a:lnTo>
                <a:lnTo>
                  <a:pt x="294" y="1051"/>
                </a:lnTo>
                <a:lnTo>
                  <a:pt x="307" y="1058"/>
                </a:lnTo>
                <a:lnTo>
                  <a:pt x="319" y="1064"/>
                </a:lnTo>
                <a:lnTo>
                  <a:pt x="334" y="1071"/>
                </a:lnTo>
                <a:lnTo>
                  <a:pt x="350" y="1077"/>
                </a:lnTo>
                <a:lnTo>
                  <a:pt x="362" y="1082"/>
                </a:lnTo>
                <a:lnTo>
                  <a:pt x="376" y="1086"/>
                </a:lnTo>
                <a:lnTo>
                  <a:pt x="386" y="1091"/>
                </a:lnTo>
                <a:lnTo>
                  <a:pt x="398" y="1094"/>
                </a:lnTo>
                <a:lnTo>
                  <a:pt x="410" y="1097"/>
                </a:lnTo>
                <a:lnTo>
                  <a:pt x="423" y="1100"/>
                </a:lnTo>
                <a:lnTo>
                  <a:pt x="435" y="1103"/>
                </a:lnTo>
                <a:lnTo>
                  <a:pt x="447" y="1106"/>
                </a:lnTo>
                <a:lnTo>
                  <a:pt x="460" y="1108"/>
                </a:lnTo>
                <a:lnTo>
                  <a:pt x="472" y="1110"/>
                </a:lnTo>
                <a:lnTo>
                  <a:pt x="483" y="1112"/>
                </a:lnTo>
                <a:lnTo>
                  <a:pt x="495" y="1113"/>
                </a:lnTo>
                <a:lnTo>
                  <a:pt x="509" y="1115"/>
                </a:lnTo>
                <a:lnTo>
                  <a:pt x="524" y="1116"/>
                </a:lnTo>
                <a:lnTo>
                  <a:pt x="540" y="1116"/>
                </a:lnTo>
                <a:lnTo>
                  <a:pt x="556" y="1116"/>
                </a:lnTo>
                <a:lnTo>
                  <a:pt x="571" y="1117"/>
                </a:lnTo>
                <a:lnTo>
                  <a:pt x="584" y="1116"/>
                </a:lnTo>
                <a:lnTo>
                  <a:pt x="596" y="1116"/>
                </a:lnTo>
                <a:lnTo>
                  <a:pt x="608" y="1115"/>
                </a:lnTo>
                <a:lnTo>
                  <a:pt x="618" y="1113"/>
                </a:lnTo>
                <a:lnTo>
                  <a:pt x="631" y="1112"/>
                </a:lnTo>
                <a:lnTo>
                  <a:pt x="640" y="1111"/>
                </a:lnTo>
                <a:lnTo>
                  <a:pt x="650" y="1109"/>
                </a:lnTo>
                <a:lnTo>
                  <a:pt x="660" y="1108"/>
                </a:lnTo>
                <a:lnTo>
                  <a:pt x="669" y="1106"/>
                </a:lnTo>
                <a:lnTo>
                  <a:pt x="679" y="1104"/>
                </a:lnTo>
                <a:lnTo>
                  <a:pt x="688" y="1102"/>
                </a:lnTo>
                <a:lnTo>
                  <a:pt x="698" y="1099"/>
                </a:lnTo>
                <a:lnTo>
                  <a:pt x="708" y="1097"/>
                </a:lnTo>
                <a:lnTo>
                  <a:pt x="717" y="1093"/>
                </a:lnTo>
                <a:lnTo>
                  <a:pt x="727" y="1090"/>
                </a:lnTo>
                <a:lnTo>
                  <a:pt x="740" y="1086"/>
                </a:lnTo>
                <a:lnTo>
                  <a:pt x="751" y="1082"/>
                </a:lnTo>
                <a:lnTo>
                  <a:pt x="765" y="1076"/>
                </a:lnTo>
                <a:lnTo>
                  <a:pt x="777" y="1072"/>
                </a:lnTo>
                <a:lnTo>
                  <a:pt x="791" y="1066"/>
                </a:lnTo>
                <a:lnTo>
                  <a:pt x="802" y="1060"/>
                </a:lnTo>
                <a:lnTo>
                  <a:pt x="814" y="1055"/>
                </a:lnTo>
                <a:lnTo>
                  <a:pt x="825" y="1049"/>
                </a:lnTo>
                <a:lnTo>
                  <a:pt x="835" y="1043"/>
                </a:lnTo>
                <a:lnTo>
                  <a:pt x="848" y="1036"/>
                </a:lnTo>
                <a:lnTo>
                  <a:pt x="859" y="1029"/>
                </a:lnTo>
                <a:lnTo>
                  <a:pt x="871" y="1021"/>
                </a:lnTo>
                <a:lnTo>
                  <a:pt x="881" y="1014"/>
                </a:lnTo>
                <a:lnTo>
                  <a:pt x="890" y="1007"/>
                </a:lnTo>
                <a:lnTo>
                  <a:pt x="896" y="1003"/>
                </a:lnTo>
                <a:lnTo>
                  <a:pt x="897" y="1003"/>
                </a:lnTo>
                <a:lnTo>
                  <a:pt x="913" y="989"/>
                </a:lnTo>
                <a:lnTo>
                  <a:pt x="924" y="980"/>
                </a:lnTo>
                <a:lnTo>
                  <a:pt x="941" y="966"/>
                </a:lnTo>
              </a:path>
            </a:pathLst>
          </a:custGeom>
          <a:noFill/>
          <a:ln w="0">
            <a:solidFill>
              <a:srgbClr val="000000"/>
            </a:solidFill>
            <a:prstDash val="solid"/>
            <a:round/>
            <a:headEnd/>
            <a:tailEnd/>
          </a:ln>
        </p:spPr>
        <p:txBody>
          <a:bodyPr/>
          <a:lstStyle/>
          <a:p>
            <a:pPr>
              <a:defRPr/>
            </a:pPr>
            <a:endParaRPr lang="en-US"/>
          </a:p>
        </p:txBody>
      </p:sp>
      <p:sp>
        <p:nvSpPr>
          <p:cNvPr id="1074" name="Freeform 50"/>
          <p:cNvSpPr>
            <a:spLocks/>
          </p:cNvSpPr>
          <p:nvPr/>
        </p:nvSpPr>
        <p:spPr bwMode="auto">
          <a:xfrm>
            <a:off x="333375" y="8018463"/>
            <a:ext cx="282575" cy="361950"/>
          </a:xfrm>
          <a:custGeom>
            <a:avLst/>
            <a:gdLst/>
            <a:ahLst/>
            <a:cxnLst>
              <a:cxn ang="0">
                <a:pos x="1244" y="0"/>
              </a:cxn>
              <a:cxn ang="0">
                <a:pos x="1244" y="377"/>
              </a:cxn>
              <a:cxn ang="0">
                <a:pos x="1244" y="656"/>
              </a:cxn>
              <a:cxn ang="0">
                <a:pos x="1244" y="935"/>
              </a:cxn>
              <a:cxn ang="0">
                <a:pos x="1244" y="1215"/>
              </a:cxn>
              <a:cxn ang="0">
                <a:pos x="1244" y="1591"/>
              </a:cxn>
              <a:cxn ang="0">
                <a:pos x="1244" y="1591"/>
              </a:cxn>
              <a:cxn ang="0">
                <a:pos x="1022" y="1591"/>
              </a:cxn>
              <a:cxn ang="0">
                <a:pos x="754" y="1394"/>
              </a:cxn>
              <a:cxn ang="0">
                <a:pos x="628" y="1301"/>
              </a:cxn>
              <a:cxn ang="0">
                <a:pos x="734" y="1151"/>
              </a:cxn>
              <a:cxn ang="0">
                <a:pos x="1064" y="1392"/>
              </a:cxn>
              <a:cxn ang="0">
                <a:pos x="1064" y="1094"/>
              </a:cxn>
              <a:cxn ang="0">
                <a:pos x="1064" y="815"/>
              </a:cxn>
              <a:cxn ang="0">
                <a:pos x="1064" y="516"/>
              </a:cxn>
              <a:cxn ang="0">
                <a:pos x="1064" y="516"/>
              </a:cxn>
              <a:cxn ang="0">
                <a:pos x="902" y="724"/>
              </a:cxn>
              <a:cxn ang="0">
                <a:pos x="730" y="944"/>
              </a:cxn>
              <a:cxn ang="0">
                <a:pos x="557" y="1164"/>
              </a:cxn>
              <a:cxn ang="0">
                <a:pos x="384" y="1384"/>
              </a:cxn>
              <a:cxn ang="0">
                <a:pos x="223" y="1591"/>
              </a:cxn>
              <a:cxn ang="0">
                <a:pos x="223" y="1591"/>
              </a:cxn>
              <a:cxn ang="0">
                <a:pos x="0" y="1592"/>
              </a:cxn>
              <a:cxn ang="0">
                <a:pos x="191" y="1347"/>
              </a:cxn>
              <a:cxn ang="0">
                <a:pos x="364" y="1127"/>
              </a:cxn>
              <a:cxn ang="0">
                <a:pos x="535" y="907"/>
              </a:cxn>
              <a:cxn ang="0">
                <a:pos x="708" y="686"/>
              </a:cxn>
              <a:cxn ang="0">
                <a:pos x="881" y="465"/>
              </a:cxn>
              <a:cxn ang="0">
                <a:pos x="1053" y="245"/>
              </a:cxn>
              <a:cxn ang="0">
                <a:pos x="1244" y="0"/>
              </a:cxn>
            </a:cxnLst>
            <a:rect l="0" t="0" r="r" b="b"/>
            <a:pathLst>
              <a:path w="1244" h="1592">
                <a:moveTo>
                  <a:pt x="1244" y="0"/>
                </a:moveTo>
                <a:lnTo>
                  <a:pt x="1244" y="377"/>
                </a:lnTo>
                <a:lnTo>
                  <a:pt x="1244" y="656"/>
                </a:lnTo>
                <a:lnTo>
                  <a:pt x="1244" y="935"/>
                </a:lnTo>
                <a:lnTo>
                  <a:pt x="1244" y="1215"/>
                </a:lnTo>
                <a:lnTo>
                  <a:pt x="1244" y="1591"/>
                </a:lnTo>
                <a:lnTo>
                  <a:pt x="1244" y="1591"/>
                </a:lnTo>
                <a:lnTo>
                  <a:pt x="1022" y="1591"/>
                </a:lnTo>
                <a:lnTo>
                  <a:pt x="754" y="1394"/>
                </a:lnTo>
                <a:lnTo>
                  <a:pt x="628" y="1301"/>
                </a:lnTo>
                <a:lnTo>
                  <a:pt x="734" y="1151"/>
                </a:lnTo>
                <a:lnTo>
                  <a:pt x="1064" y="1392"/>
                </a:lnTo>
                <a:lnTo>
                  <a:pt x="1064" y="1094"/>
                </a:lnTo>
                <a:lnTo>
                  <a:pt x="1064" y="815"/>
                </a:lnTo>
                <a:lnTo>
                  <a:pt x="1064" y="516"/>
                </a:lnTo>
                <a:lnTo>
                  <a:pt x="1064" y="516"/>
                </a:lnTo>
                <a:lnTo>
                  <a:pt x="902" y="724"/>
                </a:lnTo>
                <a:lnTo>
                  <a:pt x="730" y="944"/>
                </a:lnTo>
                <a:lnTo>
                  <a:pt x="557" y="1164"/>
                </a:lnTo>
                <a:lnTo>
                  <a:pt x="384" y="1384"/>
                </a:lnTo>
                <a:lnTo>
                  <a:pt x="223" y="1591"/>
                </a:lnTo>
                <a:lnTo>
                  <a:pt x="223" y="1591"/>
                </a:lnTo>
                <a:lnTo>
                  <a:pt x="0" y="1592"/>
                </a:lnTo>
                <a:lnTo>
                  <a:pt x="191" y="1347"/>
                </a:lnTo>
                <a:lnTo>
                  <a:pt x="364" y="1127"/>
                </a:lnTo>
                <a:lnTo>
                  <a:pt x="535" y="907"/>
                </a:lnTo>
                <a:lnTo>
                  <a:pt x="708" y="686"/>
                </a:lnTo>
                <a:lnTo>
                  <a:pt x="881" y="465"/>
                </a:lnTo>
                <a:lnTo>
                  <a:pt x="1053" y="245"/>
                </a:lnTo>
                <a:lnTo>
                  <a:pt x="1244" y="0"/>
                </a:lnTo>
                <a:close/>
              </a:path>
            </a:pathLst>
          </a:custGeom>
          <a:solidFill>
            <a:srgbClr val="000000"/>
          </a:solidFill>
          <a:ln w="9525">
            <a:noFill/>
            <a:round/>
            <a:headEnd/>
            <a:tailEnd/>
          </a:ln>
        </p:spPr>
        <p:txBody>
          <a:bodyPr/>
          <a:lstStyle/>
          <a:p>
            <a:pPr>
              <a:defRPr/>
            </a:pPr>
            <a:endParaRPr lang="en-US"/>
          </a:p>
        </p:txBody>
      </p:sp>
      <p:sp>
        <p:nvSpPr>
          <p:cNvPr id="1075" name="Freeform 51"/>
          <p:cNvSpPr>
            <a:spLocks/>
          </p:cNvSpPr>
          <p:nvPr/>
        </p:nvSpPr>
        <p:spPr bwMode="auto">
          <a:xfrm>
            <a:off x="333375" y="8018463"/>
            <a:ext cx="282575" cy="361950"/>
          </a:xfrm>
          <a:custGeom>
            <a:avLst/>
            <a:gdLst/>
            <a:ahLst/>
            <a:cxnLst>
              <a:cxn ang="0">
                <a:pos x="1244" y="0"/>
              </a:cxn>
              <a:cxn ang="0">
                <a:pos x="1244" y="377"/>
              </a:cxn>
              <a:cxn ang="0">
                <a:pos x="1244" y="656"/>
              </a:cxn>
              <a:cxn ang="0">
                <a:pos x="1244" y="935"/>
              </a:cxn>
              <a:cxn ang="0">
                <a:pos x="1244" y="1215"/>
              </a:cxn>
              <a:cxn ang="0">
                <a:pos x="1244" y="1591"/>
              </a:cxn>
              <a:cxn ang="0">
                <a:pos x="1244" y="1591"/>
              </a:cxn>
              <a:cxn ang="0">
                <a:pos x="1022" y="1591"/>
              </a:cxn>
              <a:cxn ang="0">
                <a:pos x="754" y="1394"/>
              </a:cxn>
              <a:cxn ang="0">
                <a:pos x="628" y="1301"/>
              </a:cxn>
              <a:cxn ang="0">
                <a:pos x="734" y="1151"/>
              </a:cxn>
              <a:cxn ang="0">
                <a:pos x="1064" y="1392"/>
              </a:cxn>
              <a:cxn ang="0">
                <a:pos x="1064" y="1094"/>
              </a:cxn>
              <a:cxn ang="0">
                <a:pos x="1064" y="815"/>
              </a:cxn>
              <a:cxn ang="0">
                <a:pos x="1064" y="516"/>
              </a:cxn>
              <a:cxn ang="0">
                <a:pos x="1064" y="516"/>
              </a:cxn>
              <a:cxn ang="0">
                <a:pos x="902" y="724"/>
              </a:cxn>
              <a:cxn ang="0">
                <a:pos x="730" y="944"/>
              </a:cxn>
              <a:cxn ang="0">
                <a:pos x="557" y="1164"/>
              </a:cxn>
              <a:cxn ang="0">
                <a:pos x="384" y="1384"/>
              </a:cxn>
              <a:cxn ang="0">
                <a:pos x="223" y="1591"/>
              </a:cxn>
              <a:cxn ang="0">
                <a:pos x="223" y="1591"/>
              </a:cxn>
              <a:cxn ang="0">
                <a:pos x="0" y="1592"/>
              </a:cxn>
              <a:cxn ang="0">
                <a:pos x="191" y="1347"/>
              </a:cxn>
              <a:cxn ang="0">
                <a:pos x="364" y="1127"/>
              </a:cxn>
              <a:cxn ang="0">
                <a:pos x="535" y="907"/>
              </a:cxn>
              <a:cxn ang="0">
                <a:pos x="708" y="686"/>
              </a:cxn>
              <a:cxn ang="0">
                <a:pos x="881" y="465"/>
              </a:cxn>
              <a:cxn ang="0">
                <a:pos x="1053" y="245"/>
              </a:cxn>
              <a:cxn ang="0">
                <a:pos x="1244" y="0"/>
              </a:cxn>
            </a:cxnLst>
            <a:rect l="0" t="0" r="r" b="b"/>
            <a:pathLst>
              <a:path w="1244" h="1592">
                <a:moveTo>
                  <a:pt x="1244" y="0"/>
                </a:moveTo>
                <a:lnTo>
                  <a:pt x="1244" y="377"/>
                </a:lnTo>
                <a:lnTo>
                  <a:pt x="1244" y="656"/>
                </a:lnTo>
                <a:lnTo>
                  <a:pt x="1244" y="935"/>
                </a:lnTo>
                <a:lnTo>
                  <a:pt x="1244" y="1215"/>
                </a:lnTo>
                <a:lnTo>
                  <a:pt x="1244" y="1591"/>
                </a:lnTo>
                <a:lnTo>
                  <a:pt x="1244" y="1591"/>
                </a:lnTo>
                <a:lnTo>
                  <a:pt x="1022" y="1591"/>
                </a:lnTo>
                <a:lnTo>
                  <a:pt x="754" y="1394"/>
                </a:lnTo>
                <a:lnTo>
                  <a:pt x="628" y="1301"/>
                </a:lnTo>
                <a:lnTo>
                  <a:pt x="734" y="1151"/>
                </a:lnTo>
                <a:lnTo>
                  <a:pt x="1064" y="1392"/>
                </a:lnTo>
                <a:lnTo>
                  <a:pt x="1064" y="1094"/>
                </a:lnTo>
                <a:lnTo>
                  <a:pt x="1064" y="815"/>
                </a:lnTo>
                <a:lnTo>
                  <a:pt x="1064" y="516"/>
                </a:lnTo>
                <a:lnTo>
                  <a:pt x="1064" y="516"/>
                </a:lnTo>
                <a:lnTo>
                  <a:pt x="902" y="724"/>
                </a:lnTo>
                <a:lnTo>
                  <a:pt x="730" y="944"/>
                </a:lnTo>
                <a:lnTo>
                  <a:pt x="557" y="1164"/>
                </a:lnTo>
                <a:lnTo>
                  <a:pt x="384" y="1384"/>
                </a:lnTo>
                <a:lnTo>
                  <a:pt x="223" y="1591"/>
                </a:lnTo>
                <a:lnTo>
                  <a:pt x="223" y="1591"/>
                </a:lnTo>
                <a:lnTo>
                  <a:pt x="0" y="1592"/>
                </a:lnTo>
                <a:lnTo>
                  <a:pt x="191" y="1347"/>
                </a:lnTo>
                <a:lnTo>
                  <a:pt x="364" y="1127"/>
                </a:lnTo>
                <a:lnTo>
                  <a:pt x="535" y="907"/>
                </a:lnTo>
                <a:lnTo>
                  <a:pt x="708" y="686"/>
                </a:lnTo>
                <a:lnTo>
                  <a:pt x="881" y="465"/>
                </a:lnTo>
                <a:lnTo>
                  <a:pt x="1053" y="245"/>
                </a:lnTo>
                <a:lnTo>
                  <a:pt x="1244" y="0"/>
                </a:lnTo>
              </a:path>
            </a:pathLst>
          </a:custGeom>
          <a:noFill/>
          <a:ln w="0">
            <a:solidFill>
              <a:srgbClr val="000000"/>
            </a:solidFill>
            <a:prstDash val="solid"/>
            <a:round/>
            <a:headEnd/>
            <a:tailEnd/>
          </a:ln>
        </p:spPr>
        <p:txBody>
          <a:bodyPr/>
          <a:lstStyle/>
          <a:p>
            <a:pPr>
              <a:defRPr/>
            </a:pPr>
            <a:endParaRPr lang="en-US"/>
          </a:p>
        </p:txBody>
      </p:sp>
      <p:sp useBgFill="1">
        <p:nvSpPr>
          <p:cNvPr id="1076" name="Freeform 52"/>
          <p:cNvSpPr>
            <a:spLocks/>
          </p:cNvSpPr>
          <p:nvPr/>
        </p:nvSpPr>
        <p:spPr bwMode="auto">
          <a:xfrm>
            <a:off x="1393825" y="8169275"/>
            <a:ext cx="169863" cy="166688"/>
          </a:xfrm>
          <a:custGeom>
            <a:avLst/>
            <a:gdLst/>
            <a:ahLst/>
            <a:cxnLst>
              <a:cxn ang="0">
                <a:pos x="604" y="654"/>
              </a:cxn>
              <a:cxn ang="0">
                <a:pos x="566" y="681"/>
              </a:cxn>
              <a:cxn ang="0">
                <a:pos x="539" y="697"/>
              </a:cxn>
              <a:cxn ang="0">
                <a:pos x="516" y="709"/>
              </a:cxn>
              <a:cxn ang="0">
                <a:pos x="494" y="716"/>
              </a:cxn>
              <a:cxn ang="0">
                <a:pos x="456" y="729"/>
              </a:cxn>
              <a:cxn ang="0">
                <a:pos x="421" y="736"/>
              </a:cxn>
              <a:cxn ang="0">
                <a:pos x="389" y="738"/>
              </a:cxn>
              <a:cxn ang="0">
                <a:pos x="353" y="739"/>
              </a:cxn>
              <a:cxn ang="0">
                <a:pos x="325" y="736"/>
              </a:cxn>
              <a:cxn ang="0">
                <a:pos x="291" y="730"/>
              </a:cxn>
              <a:cxn ang="0">
                <a:pos x="259" y="722"/>
              </a:cxn>
              <a:cxn ang="0">
                <a:pos x="235" y="714"/>
              </a:cxn>
              <a:cxn ang="0">
                <a:pos x="207" y="701"/>
              </a:cxn>
              <a:cxn ang="0">
                <a:pos x="178" y="686"/>
              </a:cxn>
              <a:cxn ang="0">
                <a:pos x="142" y="660"/>
              </a:cxn>
              <a:cxn ang="0">
                <a:pos x="78" y="598"/>
              </a:cxn>
              <a:cxn ang="0">
                <a:pos x="59" y="570"/>
              </a:cxn>
              <a:cxn ang="0">
                <a:pos x="48" y="552"/>
              </a:cxn>
              <a:cxn ang="0">
                <a:pos x="39" y="535"/>
              </a:cxn>
              <a:cxn ang="0">
                <a:pos x="29" y="517"/>
              </a:cxn>
              <a:cxn ang="0">
                <a:pos x="19" y="492"/>
              </a:cxn>
              <a:cxn ang="0">
                <a:pos x="11" y="461"/>
              </a:cxn>
              <a:cxn ang="0">
                <a:pos x="4" y="436"/>
              </a:cxn>
              <a:cxn ang="0">
                <a:pos x="1" y="412"/>
              </a:cxn>
              <a:cxn ang="0">
                <a:pos x="0" y="386"/>
              </a:cxn>
              <a:cxn ang="0">
                <a:pos x="0" y="359"/>
              </a:cxn>
              <a:cxn ang="0">
                <a:pos x="1" y="335"/>
              </a:cxn>
              <a:cxn ang="0">
                <a:pos x="4" y="312"/>
              </a:cxn>
              <a:cxn ang="0">
                <a:pos x="9" y="285"/>
              </a:cxn>
              <a:cxn ang="0">
                <a:pos x="20" y="248"/>
              </a:cxn>
              <a:cxn ang="0">
                <a:pos x="33" y="215"/>
              </a:cxn>
              <a:cxn ang="0">
                <a:pos x="48" y="187"/>
              </a:cxn>
              <a:cxn ang="0">
                <a:pos x="60" y="167"/>
              </a:cxn>
              <a:cxn ang="0">
                <a:pos x="80" y="140"/>
              </a:cxn>
              <a:cxn ang="0">
                <a:pos x="106" y="110"/>
              </a:cxn>
              <a:cxn ang="0">
                <a:pos x="133" y="85"/>
              </a:cxn>
              <a:cxn ang="0">
                <a:pos x="155" y="68"/>
              </a:cxn>
              <a:cxn ang="0">
                <a:pos x="176" y="54"/>
              </a:cxn>
              <a:cxn ang="0">
                <a:pos x="200" y="40"/>
              </a:cxn>
              <a:cxn ang="0">
                <a:pos x="224" y="29"/>
              </a:cxn>
              <a:cxn ang="0">
                <a:pos x="245" y="20"/>
              </a:cxn>
              <a:cxn ang="0">
                <a:pos x="269" y="12"/>
              </a:cxn>
              <a:cxn ang="0">
                <a:pos x="300" y="5"/>
              </a:cxn>
              <a:cxn ang="0">
                <a:pos x="330" y="1"/>
              </a:cxn>
              <a:cxn ang="0">
                <a:pos x="356" y="0"/>
              </a:cxn>
              <a:cxn ang="0">
                <a:pos x="406" y="2"/>
              </a:cxn>
              <a:cxn ang="0">
                <a:pos x="448" y="7"/>
              </a:cxn>
              <a:cxn ang="0">
                <a:pos x="484" y="18"/>
              </a:cxn>
              <a:cxn ang="0">
                <a:pos x="519" y="31"/>
              </a:cxn>
              <a:cxn ang="0">
                <a:pos x="551" y="46"/>
              </a:cxn>
              <a:cxn ang="0">
                <a:pos x="583" y="66"/>
              </a:cxn>
              <a:cxn ang="0">
                <a:pos x="614" y="91"/>
              </a:cxn>
              <a:cxn ang="0">
                <a:pos x="641" y="117"/>
              </a:cxn>
              <a:cxn ang="0">
                <a:pos x="660" y="140"/>
              </a:cxn>
              <a:cxn ang="0">
                <a:pos x="681" y="164"/>
              </a:cxn>
              <a:cxn ang="0">
                <a:pos x="699" y="190"/>
              </a:cxn>
              <a:cxn ang="0">
                <a:pos x="716" y="219"/>
              </a:cxn>
              <a:cxn ang="0">
                <a:pos x="728" y="240"/>
              </a:cxn>
              <a:cxn ang="0">
                <a:pos x="749" y="310"/>
              </a:cxn>
            </a:cxnLst>
            <a:rect l="0" t="0" r="r" b="b"/>
            <a:pathLst>
              <a:path w="749" h="739">
                <a:moveTo>
                  <a:pt x="641" y="622"/>
                </a:moveTo>
                <a:lnTo>
                  <a:pt x="618" y="642"/>
                </a:lnTo>
                <a:lnTo>
                  <a:pt x="604" y="654"/>
                </a:lnTo>
                <a:lnTo>
                  <a:pt x="580" y="672"/>
                </a:lnTo>
                <a:lnTo>
                  <a:pt x="577" y="675"/>
                </a:lnTo>
                <a:lnTo>
                  <a:pt x="566" y="681"/>
                </a:lnTo>
                <a:lnTo>
                  <a:pt x="557" y="687"/>
                </a:lnTo>
                <a:lnTo>
                  <a:pt x="546" y="694"/>
                </a:lnTo>
                <a:lnTo>
                  <a:pt x="539" y="697"/>
                </a:lnTo>
                <a:lnTo>
                  <a:pt x="532" y="701"/>
                </a:lnTo>
                <a:lnTo>
                  <a:pt x="524" y="705"/>
                </a:lnTo>
                <a:lnTo>
                  <a:pt x="516" y="709"/>
                </a:lnTo>
                <a:lnTo>
                  <a:pt x="510" y="711"/>
                </a:lnTo>
                <a:lnTo>
                  <a:pt x="505" y="713"/>
                </a:lnTo>
                <a:lnTo>
                  <a:pt x="494" y="716"/>
                </a:lnTo>
                <a:lnTo>
                  <a:pt x="484" y="720"/>
                </a:lnTo>
                <a:lnTo>
                  <a:pt x="469" y="724"/>
                </a:lnTo>
                <a:lnTo>
                  <a:pt x="456" y="729"/>
                </a:lnTo>
                <a:lnTo>
                  <a:pt x="443" y="731"/>
                </a:lnTo>
                <a:lnTo>
                  <a:pt x="432" y="735"/>
                </a:lnTo>
                <a:lnTo>
                  <a:pt x="421" y="736"/>
                </a:lnTo>
                <a:lnTo>
                  <a:pt x="411" y="737"/>
                </a:lnTo>
                <a:lnTo>
                  <a:pt x="400" y="738"/>
                </a:lnTo>
                <a:lnTo>
                  <a:pt x="389" y="738"/>
                </a:lnTo>
                <a:lnTo>
                  <a:pt x="377" y="739"/>
                </a:lnTo>
                <a:lnTo>
                  <a:pt x="365" y="739"/>
                </a:lnTo>
                <a:lnTo>
                  <a:pt x="353" y="739"/>
                </a:lnTo>
                <a:lnTo>
                  <a:pt x="343" y="738"/>
                </a:lnTo>
                <a:lnTo>
                  <a:pt x="334" y="737"/>
                </a:lnTo>
                <a:lnTo>
                  <a:pt x="325" y="736"/>
                </a:lnTo>
                <a:lnTo>
                  <a:pt x="315" y="735"/>
                </a:lnTo>
                <a:lnTo>
                  <a:pt x="303" y="732"/>
                </a:lnTo>
                <a:lnTo>
                  <a:pt x="291" y="730"/>
                </a:lnTo>
                <a:lnTo>
                  <a:pt x="280" y="728"/>
                </a:lnTo>
                <a:lnTo>
                  <a:pt x="268" y="724"/>
                </a:lnTo>
                <a:lnTo>
                  <a:pt x="259" y="722"/>
                </a:lnTo>
                <a:lnTo>
                  <a:pt x="251" y="720"/>
                </a:lnTo>
                <a:lnTo>
                  <a:pt x="244" y="718"/>
                </a:lnTo>
                <a:lnTo>
                  <a:pt x="235" y="714"/>
                </a:lnTo>
                <a:lnTo>
                  <a:pt x="226" y="710"/>
                </a:lnTo>
                <a:lnTo>
                  <a:pt x="216" y="705"/>
                </a:lnTo>
                <a:lnTo>
                  <a:pt x="207" y="701"/>
                </a:lnTo>
                <a:lnTo>
                  <a:pt x="197" y="696"/>
                </a:lnTo>
                <a:lnTo>
                  <a:pt x="188" y="692"/>
                </a:lnTo>
                <a:lnTo>
                  <a:pt x="178" y="686"/>
                </a:lnTo>
                <a:lnTo>
                  <a:pt x="169" y="680"/>
                </a:lnTo>
                <a:lnTo>
                  <a:pt x="160" y="674"/>
                </a:lnTo>
                <a:lnTo>
                  <a:pt x="142" y="660"/>
                </a:lnTo>
                <a:lnTo>
                  <a:pt x="105" y="627"/>
                </a:lnTo>
                <a:lnTo>
                  <a:pt x="90" y="611"/>
                </a:lnTo>
                <a:lnTo>
                  <a:pt x="78" y="598"/>
                </a:lnTo>
                <a:lnTo>
                  <a:pt x="70" y="587"/>
                </a:lnTo>
                <a:lnTo>
                  <a:pt x="64" y="578"/>
                </a:lnTo>
                <a:lnTo>
                  <a:pt x="59" y="570"/>
                </a:lnTo>
                <a:lnTo>
                  <a:pt x="53" y="562"/>
                </a:lnTo>
                <a:lnTo>
                  <a:pt x="51" y="556"/>
                </a:lnTo>
                <a:lnTo>
                  <a:pt x="48" y="552"/>
                </a:lnTo>
                <a:lnTo>
                  <a:pt x="44" y="546"/>
                </a:lnTo>
                <a:lnTo>
                  <a:pt x="41" y="539"/>
                </a:lnTo>
                <a:lnTo>
                  <a:pt x="39" y="535"/>
                </a:lnTo>
                <a:lnTo>
                  <a:pt x="36" y="530"/>
                </a:lnTo>
                <a:lnTo>
                  <a:pt x="33" y="523"/>
                </a:lnTo>
                <a:lnTo>
                  <a:pt x="29" y="517"/>
                </a:lnTo>
                <a:lnTo>
                  <a:pt x="26" y="509"/>
                </a:lnTo>
                <a:lnTo>
                  <a:pt x="23" y="500"/>
                </a:lnTo>
                <a:lnTo>
                  <a:pt x="19" y="492"/>
                </a:lnTo>
                <a:lnTo>
                  <a:pt x="17" y="483"/>
                </a:lnTo>
                <a:lnTo>
                  <a:pt x="14" y="471"/>
                </a:lnTo>
                <a:lnTo>
                  <a:pt x="11" y="461"/>
                </a:lnTo>
                <a:lnTo>
                  <a:pt x="9" y="453"/>
                </a:lnTo>
                <a:lnTo>
                  <a:pt x="7" y="444"/>
                </a:lnTo>
                <a:lnTo>
                  <a:pt x="4" y="436"/>
                </a:lnTo>
                <a:lnTo>
                  <a:pt x="3" y="429"/>
                </a:lnTo>
                <a:lnTo>
                  <a:pt x="2" y="421"/>
                </a:lnTo>
                <a:lnTo>
                  <a:pt x="1" y="412"/>
                </a:lnTo>
                <a:lnTo>
                  <a:pt x="1" y="404"/>
                </a:lnTo>
                <a:lnTo>
                  <a:pt x="0" y="395"/>
                </a:lnTo>
                <a:lnTo>
                  <a:pt x="0" y="386"/>
                </a:lnTo>
                <a:lnTo>
                  <a:pt x="0" y="377"/>
                </a:lnTo>
                <a:lnTo>
                  <a:pt x="0" y="368"/>
                </a:lnTo>
                <a:lnTo>
                  <a:pt x="0" y="359"/>
                </a:lnTo>
                <a:lnTo>
                  <a:pt x="0" y="351"/>
                </a:lnTo>
                <a:lnTo>
                  <a:pt x="1" y="342"/>
                </a:lnTo>
                <a:lnTo>
                  <a:pt x="1" y="335"/>
                </a:lnTo>
                <a:lnTo>
                  <a:pt x="2" y="329"/>
                </a:lnTo>
                <a:lnTo>
                  <a:pt x="3" y="320"/>
                </a:lnTo>
                <a:lnTo>
                  <a:pt x="4" y="312"/>
                </a:lnTo>
                <a:lnTo>
                  <a:pt x="6" y="304"/>
                </a:lnTo>
                <a:lnTo>
                  <a:pt x="7" y="296"/>
                </a:lnTo>
                <a:lnTo>
                  <a:pt x="9" y="285"/>
                </a:lnTo>
                <a:lnTo>
                  <a:pt x="11" y="275"/>
                </a:lnTo>
                <a:lnTo>
                  <a:pt x="16" y="261"/>
                </a:lnTo>
                <a:lnTo>
                  <a:pt x="20" y="248"/>
                </a:lnTo>
                <a:lnTo>
                  <a:pt x="24" y="237"/>
                </a:lnTo>
                <a:lnTo>
                  <a:pt x="28" y="225"/>
                </a:lnTo>
                <a:lnTo>
                  <a:pt x="33" y="215"/>
                </a:lnTo>
                <a:lnTo>
                  <a:pt x="39" y="205"/>
                </a:lnTo>
                <a:lnTo>
                  <a:pt x="42" y="196"/>
                </a:lnTo>
                <a:lnTo>
                  <a:pt x="48" y="187"/>
                </a:lnTo>
                <a:lnTo>
                  <a:pt x="51" y="181"/>
                </a:lnTo>
                <a:lnTo>
                  <a:pt x="54" y="176"/>
                </a:lnTo>
                <a:lnTo>
                  <a:pt x="60" y="167"/>
                </a:lnTo>
                <a:lnTo>
                  <a:pt x="66" y="159"/>
                </a:lnTo>
                <a:lnTo>
                  <a:pt x="73" y="149"/>
                </a:lnTo>
                <a:lnTo>
                  <a:pt x="80" y="140"/>
                </a:lnTo>
                <a:lnTo>
                  <a:pt x="89" y="129"/>
                </a:lnTo>
                <a:lnTo>
                  <a:pt x="97" y="120"/>
                </a:lnTo>
                <a:lnTo>
                  <a:pt x="106" y="110"/>
                </a:lnTo>
                <a:lnTo>
                  <a:pt x="116" y="100"/>
                </a:lnTo>
                <a:lnTo>
                  <a:pt x="124" y="93"/>
                </a:lnTo>
                <a:lnTo>
                  <a:pt x="133" y="85"/>
                </a:lnTo>
                <a:lnTo>
                  <a:pt x="140" y="80"/>
                </a:lnTo>
                <a:lnTo>
                  <a:pt x="148" y="74"/>
                </a:lnTo>
                <a:lnTo>
                  <a:pt x="155" y="68"/>
                </a:lnTo>
                <a:lnTo>
                  <a:pt x="162" y="63"/>
                </a:lnTo>
                <a:lnTo>
                  <a:pt x="169" y="58"/>
                </a:lnTo>
                <a:lnTo>
                  <a:pt x="176" y="54"/>
                </a:lnTo>
                <a:lnTo>
                  <a:pt x="184" y="49"/>
                </a:lnTo>
                <a:lnTo>
                  <a:pt x="192" y="45"/>
                </a:lnTo>
                <a:lnTo>
                  <a:pt x="200" y="40"/>
                </a:lnTo>
                <a:lnTo>
                  <a:pt x="208" y="36"/>
                </a:lnTo>
                <a:lnTo>
                  <a:pt x="216" y="32"/>
                </a:lnTo>
                <a:lnTo>
                  <a:pt x="224" y="29"/>
                </a:lnTo>
                <a:lnTo>
                  <a:pt x="231" y="25"/>
                </a:lnTo>
                <a:lnTo>
                  <a:pt x="238" y="23"/>
                </a:lnTo>
                <a:lnTo>
                  <a:pt x="245" y="20"/>
                </a:lnTo>
                <a:lnTo>
                  <a:pt x="253" y="18"/>
                </a:lnTo>
                <a:lnTo>
                  <a:pt x="261" y="15"/>
                </a:lnTo>
                <a:lnTo>
                  <a:pt x="269" y="12"/>
                </a:lnTo>
                <a:lnTo>
                  <a:pt x="278" y="10"/>
                </a:lnTo>
                <a:lnTo>
                  <a:pt x="288" y="7"/>
                </a:lnTo>
                <a:lnTo>
                  <a:pt x="300" y="5"/>
                </a:lnTo>
                <a:lnTo>
                  <a:pt x="310" y="4"/>
                </a:lnTo>
                <a:lnTo>
                  <a:pt x="321" y="2"/>
                </a:lnTo>
                <a:lnTo>
                  <a:pt x="330" y="1"/>
                </a:lnTo>
                <a:lnTo>
                  <a:pt x="336" y="1"/>
                </a:lnTo>
                <a:lnTo>
                  <a:pt x="343" y="0"/>
                </a:lnTo>
                <a:lnTo>
                  <a:pt x="356" y="0"/>
                </a:lnTo>
                <a:lnTo>
                  <a:pt x="371" y="1"/>
                </a:lnTo>
                <a:lnTo>
                  <a:pt x="389" y="1"/>
                </a:lnTo>
                <a:lnTo>
                  <a:pt x="406" y="2"/>
                </a:lnTo>
                <a:lnTo>
                  <a:pt x="423" y="3"/>
                </a:lnTo>
                <a:lnTo>
                  <a:pt x="435" y="5"/>
                </a:lnTo>
                <a:lnTo>
                  <a:pt x="448" y="7"/>
                </a:lnTo>
                <a:lnTo>
                  <a:pt x="459" y="10"/>
                </a:lnTo>
                <a:lnTo>
                  <a:pt x="471" y="13"/>
                </a:lnTo>
                <a:lnTo>
                  <a:pt x="484" y="18"/>
                </a:lnTo>
                <a:lnTo>
                  <a:pt x="496" y="21"/>
                </a:lnTo>
                <a:lnTo>
                  <a:pt x="508" y="25"/>
                </a:lnTo>
                <a:lnTo>
                  <a:pt x="519" y="31"/>
                </a:lnTo>
                <a:lnTo>
                  <a:pt x="531" y="36"/>
                </a:lnTo>
                <a:lnTo>
                  <a:pt x="541" y="41"/>
                </a:lnTo>
                <a:lnTo>
                  <a:pt x="551" y="46"/>
                </a:lnTo>
                <a:lnTo>
                  <a:pt x="562" y="53"/>
                </a:lnTo>
                <a:lnTo>
                  <a:pt x="573" y="59"/>
                </a:lnTo>
                <a:lnTo>
                  <a:pt x="583" y="66"/>
                </a:lnTo>
                <a:lnTo>
                  <a:pt x="595" y="75"/>
                </a:lnTo>
                <a:lnTo>
                  <a:pt x="605" y="83"/>
                </a:lnTo>
                <a:lnTo>
                  <a:pt x="614" y="91"/>
                </a:lnTo>
                <a:lnTo>
                  <a:pt x="624" y="100"/>
                </a:lnTo>
                <a:lnTo>
                  <a:pt x="634" y="109"/>
                </a:lnTo>
                <a:lnTo>
                  <a:pt x="641" y="117"/>
                </a:lnTo>
                <a:lnTo>
                  <a:pt x="649" y="126"/>
                </a:lnTo>
                <a:lnTo>
                  <a:pt x="655" y="132"/>
                </a:lnTo>
                <a:lnTo>
                  <a:pt x="660" y="140"/>
                </a:lnTo>
                <a:lnTo>
                  <a:pt x="667" y="147"/>
                </a:lnTo>
                <a:lnTo>
                  <a:pt x="674" y="155"/>
                </a:lnTo>
                <a:lnTo>
                  <a:pt x="681" y="164"/>
                </a:lnTo>
                <a:lnTo>
                  <a:pt x="687" y="172"/>
                </a:lnTo>
                <a:lnTo>
                  <a:pt x="693" y="181"/>
                </a:lnTo>
                <a:lnTo>
                  <a:pt x="699" y="190"/>
                </a:lnTo>
                <a:lnTo>
                  <a:pt x="706" y="200"/>
                </a:lnTo>
                <a:lnTo>
                  <a:pt x="710" y="207"/>
                </a:lnTo>
                <a:lnTo>
                  <a:pt x="716" y="219"/>
                </a:lnTo>
                <a:lnTo>
                  <a:pt x="722" y="229"/>
                </a:lnTo>
                <a:lnTo>
                  <a:pt x="726" y="238"/>
                </a:lnTo>
                <a:lnTo>
                  <a:pt x="728" y="240"/>
                </a:lnTo>
                <a:lnTo>
                  <a:pt x="737" y="266"/>
                </a:lnTo>
                <a:lnTo>
                  <a:pt x="742" y="283"/>
                </a:lnTo>
                <a:lnTo>
                  <a:pt x="749" y="310"/>
                </a:lnTo>
                <a:lnTo>
                  <a:pt x="749" y="697"/>
                </a:lnTo>
                <a:lnTo>
                  <a:pt x="641" y="622"/>
                </a:lnTo>
                <a:close/>
              </a:path>
            </a:pathLst>
          </a:custGeom>
          <a:ln w="9525">
            <a:noFill/>
            <a:round/>
            <a:headEnd/>
            <a:tailEnd/>
          </a:ln>
        </p:spPr>
        <p:txBody>
          <a:bodyPr/>
          <a:lstStyle/>
          <a:p>
            <a:pPr>
              <a:defRPr/>
            </a:pPr>
            <a:endParaRPr lang="en-US"/>
          </a:p>
        </p:txBody>
      </p:sp>
      <p:sp>
        <p:nvSpPr>
          <p:cNvPr id="1077" name="Freeform 53"/>
          <p:cNvSpPr>
            <a:spLocks/>
          </p:cNvSpPr>
          <p:nvPr/>
        </p:nvSpPr>
        <p:spPr bwMode="auto">
          <a:xfrm>
            <a:off x="1393825" y="8169275"/>
            <a:ext cx="169863" cy="166688"/>
          </a:xfrm>
          <a:custGeom>
            <a:avLst/>
            <a:gdLst/>
            <a:ahLst/>
            <a:cxnLst>
              <a:cxn ang="0">
                <a:pos x="604" y="654"/>
              </a:cxn>
              <a:cxn ang="0">
                <a:pos x="566" y="681"/>
              </a:cxn>
              <a:cxn ang="0">
                <a:pos x="539" y="697"/>
              </a:cxn>
              <a:cxn ang="0">
                <a:pos x="516" y="709"/>
              </a:cxn>
              <a:cxn ang="0">
                <a:pos x="494" y="716"/>
              </a:cxn>
              <a:cxn ang="0">
                <a:pos x="456" y="729"/>
              </a:cxn>
              <a:cxn ang="0">
                <a:pos x="421" y="736"/>
              </a:cxn>
              <a:cxn ang="0">
                <a:pos x="389" y="738"/>
              </a:cxn>
              <a:cxn ang="0">
                <a:pos x="353" y="739"/>
              </a:cxn>
              <a:cxn ang="0">
                <a:pos x="325" y="736"/>
              </a:cxn>
              <a:cxn ang="0">
                <a:pos x="291" y="730"/>
              </a:cxn>
              <a:cxn ang="0">
                <a:pos x="259" y="722"/>
              </a:cxn>
              <a:cxn ang="0">
                <a:pos x="235" y="714"/>
              </a:cxn>
              <a:cxn ang="0">
                <a:pos x="207" y="701"/>
              </a:cxn>
              <a:cxn ang="0">
                <a:pos x="178" y="686"/>
              </a:cxn>
              <a:cxn ang="0">
                <a:pos x="142" y="660"/>
              </a:cxn>
              <a:cxn ang="0">
                <a:pos x="78" y="598"/>
              </a:cxn>
              <a:cxn ang="0">
                <a:pos x="59" y="570"/>
              </a:cxn>
              <a:cxn ang="0">
                <a:pos x="48" y="552"/>
              </a:cxn>
              <a:cxn ang="0">
                <a:pos x="39" y="535"/>
              </a:cxn>
              <a:cxn ang="0">
                <a:pos x="29" y="517"/>
              </a:cxn>
              <a:cxn ang="0">
                <a:pos x="19" y="492"/>
              </a:cxn>
              <a:cxn ang="0">
                <a:pos x="11" y="461"/>
              </a:cxn>
              <a:cxn ang="0">
                <a:pos x="4" y="436"/>
              </a:cxn>
              <a:cxn ang="0">
                <a:pos x="1" y="412"/>
              </a:cxn>
              <a:cxn ang="0">
                <a:pos x="0" y="386"/>
              </a:cxn>
              <a:cxn ang="0">
                <a:pos x="0" y="359"/>
              </a:cxn>
              <a:cxn ang="0">
                <a:pos x="1" y="335"/>
              </a:cxn>
              <a:cxn ang="0">
                <a:pos x="4" y="312"/>
              </a:cxn>
              <a:cxn ang="0">
                <a:pos x="9" y="285"/>
              </a:cxn>
              <a:cxn ang="0">
                <a:pos x="20" y="248"/>
              </a:cxn>
              <a:cxn ang="0">
                <a:pos x="33" y="215"/>
              </a:cxn>
              <a:cxn ang="0">
                <a:pos x="48" y="187"/>
              </a:cxn>
              <a:cxn ang="0">
                <a:pos x="60" y="167"/>
              </a:cxn>
              <a:cxn ang="0">
                <a:pos x="80" y="140"/>
              </a:cxn>
              <a:cxn ang="0">
                <a:pos x="106" y="110"/>
              </a:cxn>
              <a:cxn ang="0">
                <a:pos x="133" y="85"/>
              </a:cxn>
              <a:cxn ang="0">
                <a:pos x="155" y="68"/>
              </a:cxn>
              <a:cxn ang="0">
                <a:pos x="176" y="54"/>
              </a:cxn>
              <a:cxn ang="0">
                <a:pos x="200" y="40"/>
              </a:cxn>
              <a:cxn ang="0">
                <a:pos x="224" y="29"/>
              </a:cxn>
              <a:cxn ang="0">
                <a:pos x="245" y="20"/>
              </a:cxn>
              <a:cxn ang="0">
                <a:pos x="269" y="12"/>
              </a:cxn>
              <a:cxn ang="0">
                <a:pos x="300" y="5"/>
              </a:cxn>
              <a:cxn ang="0">
                <a:pos x="330" y="1"/>
              </a:cxn>
              <a:cxn ang="0">
                <a:pos x="356" y="0"/>
              </a:cxn>
              <a:cxn ang="0">
                <a:pos x="406" y="2"/>
              </a:cxn>
              <a:cxn ang="0">
                <a:pos x="448" y="7"/>
              </a:cxn>
              <a:cxn ang="0">
                <a:pos x="484" y="18"/>
              </a:cxn>
              <a:cxn ang="0">
                <a:pos x="519" y="31"/>
              </a:cxn>
              <a:cxn ang="0">
                <a:pos x="551" y="46"/>
              </a:cxn>
              <a:cxn ang="0">
                <a:pos x="583" y="66"/>
              </a:cxn>
              <a:cxn ang="0">
                <a:pos x="614" y="91"/>
              </a:cxn>
              <a:cxn ang="0">
                <a:pos x="641" y="117"/>
              </a:cxn>
              <a:cxn ang="0">
                <a:pos x="660" y="140"/>
              </a:cxn>
              <a:cxn ang="0">
                <a:pos x="681" y="164"/>
              </a:cxn>
              <a:cxn ang="0">
                <a:pos x="699" y="190"/>
              </a:cxn>
              <a:cxn ang="0">
                <a:pos x="716" y="219"/>
              </a:cxn>
              <a:cxn ang="0">
                <a:pos x="728" y="240"/>
              </a:cxn>
              <a:cxn ang="0">
                <a:pos x="749" y="310"/>
              </a:cxn>
            </a:cxnLst>
            <a:rect l="0" t="0" r="r" b="b"/>
            <a:pathLst>
              <a:path w="749" h="739">
                <a:moveTo>
                  <a:pt x="641" y="622"/>
                </a:moveTo>
                <a:lnTo>
                  <a:pt x="618" y="642"/>
                </a:lnTo>
                <a:lnTo>
                  <a:pt x="604" y="654"/>
                </a:lnTo>
                <a:lnTo>
                  <a:pt x="580" y="672"/>
                </a:lnTo>
                <a:lnTo>
                  <a:pt x="577" y="675"/>
                </a:lnTo>
                <a:lnTo>
                  <a:pt x="566" y="681"/>
                </a:lnTo>
                <a:lnTo>
                  <a:pt x="557" y="687"/>
                </a:lnTo>
                <a:lnTo>
                  <a:pt x="546" y="694"/>
                </a:lnTo>
                <a:lnTo>
                  <a:pt x="539" y="697"/>
                </a:lnTo>
                <a:lnTo>
                  <a:pt x="532" y="701"/>
                </a:lnTo>
                <a:lnTo>
                  <a:pt x="524" y="705"/>
                </a:lnTo>
                <a:lnTo>
                  <a:pt x="516" y="709"/>
                </a:lnTo>
                <a:lnTo>
                  <a:pt x="510" y="711"/>
                </a:lnTo>
                <a:lnTo>
                  <a:pt x="505" y="713"/>
                </a:lnTo>
                <a:lnTo>
                  <a:pt x="494" y="716"/>
                </a:lnTo>
                <a:lnTo>
                  <a:pt x="484" y="720"/>
                </a:lnTo>
                <a:lnTo>
                  <a:pt x="469" y="724"/>
                </a:lnTo>
                <a:lnTo>
                  <a:pt x="456" y="729"/>
                </a:lnTo>
                <a:lnTo>
                  <a:pt x="443" y="731"/>
                </a:lnTo>
                <a:lnTo>
                  <a:pt x="432" y="735"/>
                </a:lnTo>
                <a:lnTo>
                  <a:pt x="421" y="736"/>
                </a:lnTo>
                <a:lnTo>
                  <a:pt x="411" y="737"/>
                </a:lnTo>
                <a:lnTo>
                  <a:pt x="400" y="738"/>
                </a:lnTo>
                <a:lnTo>
                  <a:pt x="389" y="738"/>
                </a:lnTo>
                <a:lnTo>
                  <a:pt x="377" y="739"/>
                </a:lnTo>
                <a:lnTo>
                  <a:pt x="365" y="739"/>
                </a:lnTo>
                <a:lnTo>
                  <a:pt x="353" y="739"/>
                </a:lnTo>
                <a:lnTo>
                  <a:pt x="343" y="738"/>
                </a:lnTo>
                <a:lnTo>
                  <a:pt x="334" y="737"/>
                </a:lnTo>
                <a:lnTo>
                  <a:pt x="325" y="736"/>
                </a:lnTo>
                <a:lnTo>
                  <a:pt x="315" y="735"/>
                </a:lnTo>
                <a:lnTo>
                  <a:pt x="303" y="732"/>
                </a:lnTo>
                <a:lnTo>
                  <a:pt x="291" y="730"/>
                </a:lnTo>
                <a:lnTo>
                  <a:pt x="280" y="728"/>
                </a:lnTo>
                <a:lnTo>
                  <a:pt x="268" y="724"/>
                </a:lnTo>
                <a:lnTo>
                  <a:pt x="259" y="722"/>
                </a:lnTo>
                <a:lnTo>
                  <a:pt x="251" y="720"/>
                </a:lnTo>
                <a:lnTo>
                  <a:pt x="244" y="718"/>
                </a:lnTo>
                <a:lnTo>
                  <a:pt x="235" y="714"/>
                </a:lnTo>
                <a:lnTo>
                  <a:pt x="226" y="710"/>
                </a:lnTo>
                <a:lnTo>
                  <a:pt x="216" y="705"/>
                </a:lnTo>
                <a:lnTo>
                  <a:pt x="207" y="701"/>
                </a:lnTo>
                <a:lnTo>
                  <a:pt x="197" y="696"/>
                </a:lnTo>
                <a:lnTo>
                  <a:pt x="188" y="692"/>
                </a:lnTo>
                <a:lnTo>
                  <a:pt x="178" y="686"/>
                </a:lnTo>
                <a:lnTo>
                  <a:pt x="169" y="680"/>
                </a:lnTo>
                <a:lnTo>
                  <a:pt x="160" y="674"/>
                </a:lnTo>
                <a:lnTo>
                  <a:pt x="142" y="660"/>
                </a:lnTo>
                <a:lnTo>
                  <a:pt x="105" y="627"/>
                </a:lnTo>
                <a:lnTo>
                  <a:pt x="90" y="611"/>
                </a:lnTo>
                <a:lnTo>
                  <a:pt x="78" y="598"/>
                </a:lnTo>
                <a:lnTo>
                  <a:pt x="70" y="587"/>
                </a:lnTo>
                <a:lnTo>
                  <a:pt x="64" y="578"/>
                </a:lnTo>
                <a:lnTo>
                  <a:pt x="59" y="570"/>
                </a:lnTo>
                <a:lnTo>
                  <a:pt x="53" y="562"/>
                </a:lnTo>
                <a:lnTo>
                  <a:pt x="51" y="556"/>
                </a:lnTo>
                <a:lnTo>
                  <a:pt x="48" y="552"/>
                </a:lnTo>
                <a:lnTo>
                  <a:pt x="44" y="546"/>
                </a:lnTo>
                <a:lnTo>
                  <a:pt x="41" y="539"/>
                </a:lnTo>
                <a:lnTo>
                  <a:pt x="39" y="535"/>
                </a:lnTo>
                <a:lnTo>
                  <a:pt x="36" y="530"/>
                </a:lnTo>
                <a:lnTo>
                  <a:pt x="33" y="523"/>
                </a:lnTo>
                <a:lnTo>
                  <a:pt x="29" y="517"/>
                </a:lnTo>
                <a:lnTo>
                  <a:pt x="26" y="509"/>
                </a:lnTo>
                <a:lnTo>
                  <a:pt x="23" y="500"/>
                </a:lnTo>
                <a:lnTo>
                  <a:pt x="19" y="492"/>
                </a:lnTo>
                <a:lnTo>
                  <a:pt x="17" y="483"/>
                </a:lnTo>
                <a:lnTo>
                  <a:pt x="14" y="471"/>
                </a:lnTo>
                <a:lnTo>
                  <a:pt x="11" y="461"/>
                </a:lnTo>
                <a:lnTo>
                  <a:pt x="9" y="453"/>
                </a:lnTo>
                <a:lnTo>
                  <a:pt x="7" y="444"/>
                </a:lnTo>
                <a:lnTo>
                  <a:pt x="4" y="436"/>
                </a:lnTo>
                <a:lnTo>
                  <a:pt x="3" y="429"/>
                </a:lnTo>
                <a:lnTo>
                  <a:pt x="2" y="421"/>
                </a:lnTo>
                <a:lnTo>
                  <a:pt x="1" y="412"/>
                </a:lnTo>
                <a:lnTo>
                  <a:pt x="1" y="404"/>
                </a:lnTo>
                <a:lnTo>
                  <a:pt x="0" y="395"/>
                </a:lnTo>
                <a:lnTo>
                  <a:pt x="0" y="386"/>
                </a:lnTo>
                <a:lnTo>
                  <a:pt x="0" y="377"/>
                </a:lnTo>
                <a:lnTo>
                  <a:pt x="0" y="368"/>
                </a:lnTo>
                <a:lnTo>
                  <a:pt x="0" y="359"/>
                </a:lnTo>
                <a:lnTo>
                  <a:pt x="0" y="351"/>
                </a:lnTo>
                <a:lnTo>
                  <a:pt x="1" y="342"/>
                </a:lnTo>
                <a:lnTo>
                  <a:pt x="1" y="335"/>
                </a:lnTo>
                <a:lnTo>
                  <a:pt x="2" y="329"/>
                </a:lnTo>
                <a:lnTo>
                  <a:pt x="3" y="320"/>
                </a:lnTo>
                <a:lnTo>
                  <a:pt x="4" y="312"/>
                </a:lnTo>
                <a:lnTo>
                  <a:pt x="6" y="304"/>
                </a:lnTo>
                <a:lnTo>
                  <a:pt x="7" y="296"/>
                </a:lnTo>
                <a:lnTo>
                  <a:pt x="9" y="285"/>
                </a:lnTo>
                <a:lnTo>
                  <a:pt x="11" y="275"/>
                </a:lnTo>
                <a:lnTo>
                  <a:pt x="16" y="261"/>
                </a:lnTo>
                <a:lnTo>
                  <a:pt x="20" y="248"/>
                </a:lnTo>
                <a:lnTo>
                  <a:pt x="24" y="237"/>
                </a:lnTo>
                <a:lnTo>
                  <a:pt x="28" y="225"/>
                </a:lnTo>
                <a:lnTo>
                  <a:pt x="33" y="215"/>
                </a:lnTo>
                <a:lnTo>
                  <a:pt x="39" y="205"/>
                </a:lnTo>
                <a:lnTo>
                  <a:pt x="42" y="196"/>
                </a:lnTo>
                <a:lnTo>
                  <a:pt x="48" y="187"/>
                </a:lnTo>
                <a:lnTo>
                  <a:pt x="51" y="181"/>
                </a:lnTo>
                <a:lnTo>
                  <a:pt x="54" y="176"/>
                </a:lnTo>
                <a:lnTo>
                  <a:pt x="60" y="167"/>
                </a:lnTo>
                <a:lnTo>
                  <a:pt x="66" y="159"/>
                </a:lnTo>
                <a:lnTo>
                  <a:pt x="73" y="149"/>
                </a:lnTo>
                <a:lnTo>
                  <a:pt x="80" y="140"/>
                </a:lnTo>
                <a:lnTo>
                  <a:pt x="89" y="129"/>
                </a:lnTo>
                <a:lnTo>
                  <a:pt x="97" y="120"/>
                </a:lnTo>
                <a:lnTo>
                  <a:pt x="106" y="110"/>
                </a:lnTo>
                <a:lnTo>
                  <a:pt x="116" y="100"/>
                </a:lnTo>
                <a:lnTo>
                  <a:pt x="124" y="93"/>
                </a:lnTo>
                <a:lnTo>
                  <a:pt x="133" y="85"/>
                </a:lnTo>
                <a:lnTo>
                  <a:pt x="140" y="80"/>
                </a:lnTo>
                <a:lnTo>
                  <a:pt x="148" y="74"/>
                </a:lnTo>
                <a:lnTo>
                  <a:pt x="155" y="68"/>
                </a:lnTo>
                <a:lnTo>
                  <a:pt x="162" y="63"/>
                </a:lnTo>
                <a:lnTo>
                  <a:pt x="169" y="58"/>
                </a:lnTo>
                <a:lnTo>
                  <a:pt x="176" y="54"/>
                </a:lnTo>
                <a:lnTo>
                  <a:pt x="184" y="49"/>
                </a:lnTo>
                <a:lnTo>
                  <a:pt x="192" y="45"/>
                </a:lnTo>
                <a:lnTo>
                  <a:pt x="200" y="40"/>
                </a:lnTo>
                <a:lnTo>
                  <a:pt x="208" y="36"/>
                </a:lnTo>
                <a:lnTo>
                  <a:pt x="216" y="32"/>
                </a:lnTo>
                <a:lnTo>
                  <a:pt x="224" y="29"/>
                </a:lnTo>
                <a:lnTo>
                  <a:pt x="231" y="25"/>
                </a:lnTo>
                <a:lnTo>
                  <a:pt x="238" y="23"/>
                </a:lnTo>
                <a:lnTo>
                  <a:pt x="245" y="20"/>
                </a:lnTo>
                <a:lnTo>
                  <a:pt x="253" y="18"/>
                </a:lnTo>
                <a:lnTo>
                  <a:pt x="261" y="15"/>
                </a:lnTo>
                <a:lnTo>
                  <a:pt x="269" y="12"/>
                </a:lnTo>
                <a:lnTo>
                  <a:pt x="278" y="10"/>
                </a:lnTo>
                <a:lnTo>
                  <a:pt x="288" y="7"/>
                </a:lnTo>
                <a:lnTo>
                  <a:pt x="300" y="5"/>
                </a:lnTo>
                <a:lnTo>
                  <a:pt x="310" y="4"/>
                </a:lnTo>
                <a:lnTo>
                  <a:pt x="321" y="2"/>
                </a:lnTo>
                <a:lnTo>
                  <a:pt x="330" y="1"/>
                </a:lnTo>
                <a:lnTo>
                  <a:pt x="336" y="1"/>
                </a:lnTo>
                <a:lnTo>
                  <a:pt x="343" y="0"/>
                </a:lnTo>
                <a:lnTo>
                  <a:pt x="356" y="0"/>
                </a:lnTo>
                <a:lnTo>
                  <a:pt x="371" y="1"/>
                </a:lnTo>
                <a:lnTo>
                  <a:pt x="389" y="1"/>
                </a:lnTo>
                <a:lnTo>
                  <a:pt x="406" y="2"/>
                </a:lnTo>
                <a:lnTo>
                  <a:pt x="423" y="3"/>
                </a:lnTo>
                <a:lnTo>
                  <a:pt x="435" y="5"/>
                </a:lnTo>
                <a:lnTo>
                  <a:pt x="448" y="7"/>
                </a:lnTo>
                <a:lnTo>
                  <a:pt x="459" y="10"/>
                </a:lnTo>
                <a:lnTo>
                  <a:pt x="471" y="13"/>
                </a:lnTo>
                <a:lnTo>
                  <a:pt x="484" y="18"/>
                </a:lnTo>
                <a:lnTo>
                  <a:pt x="496" y="21"/>
                </a:lnTo>
                <a:lnTo>
                  <a:pt x="508" y="25"/>
                </a:lnTo>
                <a:lnTo>
                  <a:pt x="519" y="31"/>
                </a:lnTo>
                <a:lnTo>
                  <a:pt x="531" y="36"/>
                </a:lnTo>
                <a:lnTo>
                  <a:pt x="541" y="41"/>
                </a:lnTo>
                <a:lnTo>
                  <a:pt x="551" y="46"/>
                </a:lnTo>
                <a:lnTo>
                  <a:pt x="562" y="53"/>
                </a:lnTo>
                <a:lnTo>
                  <a:pt x="573" y="59"/>
                </a:lnTo>
                <a:lnTo>
                  <a:pt x="583" y="66"/>
                </a:lnTo>
                <a:lnTo>
                  <a:pt x="595" y="75"/>
                </a:lnTo>
                <a:lnTo>
                  <a:pt x="605" y="83"/>
                </a:lnTo>
                <a:lnTo>
                  <a:pt x="614" y="91"/>
                </a:lnTo>
                <a:lnTo>
                  <a:pt x="624" y="100"/>
                </a:lnTo>
                <a:lnTo>
                  <a:pt x="634" y="109"/>
                </a:lnTo>
                <a:lnTo>
                  <a:pt x="641" y="117"/>
                </a:lnTo>
                <a:lnTo>
                  <a:pt x="649" y="126"/>
                </a:lnTo>
                <a:lnTo>
                  <a:pt x="655" y="132"/>
                </a:lnTo>
                <a:lnTo>
                  <a:pt x="660" y="140"/>
                </a:lnTo>
                <a:lnTo>
                  <a:pt x="667" y="147"/>
                </a:lnTo>
                <a:lnTo>
                  <a:pt x="674" y="155"/>
                </a:lnTo>
                <a:lnTo>
                  <a:pt x="681" y="164"/>
                </a:lnTo>
                <a:lnTo>
                  <a:pt x="687" y="172"/>
                </a:lnTo>
                <a:lnTo>
                  <a:pt x="693" y="181"/>
                </a:lnTo>
                <a:lnTo>
                  <a:pt x="699" y="190"/>
                </a:lnTo>
                <a:lnTo>
                  <a:pt x="706" y="200"/>
                </a:lnTo>
                <a:lnTo>
                  <a:pt x="710" y="207"/>
                </a:lnTo>
                <a:lnTo>
                  <a:pt x="716" y="219"/>
                </a:lnTo>
                <a:lnTo>
                  <a:pt x="722" y="229"/>
                </a:lnTo>
                <a:lnTo>
                  <a:pt x="726" y="238"/>
                </a:lnTo>
                <a:lnTo>
                  <a:pt x="728" y="240"/>
                </a:lnTo>
                <a:lnTo>
                  <a:pt x="737" y="266"/>
                </a:lnTo>
                <a:lnTo>
                  <a:pt x="742" y="283"/>
                </a:lnTo>
                <a:lnTo>
                  <a:pt x="749" y="310"/>
                </a:lnTo>
                <a:lnTo>
                  <a:pt x="749" y="697"/>
                </a:lnTo>
                <a:lnTo>
                  <a:pt x="641" y="622"/>
                </a:lnTo>
              </a:path>
            </a:pathLst>
          </a:custGeom>
          <a:noFill/>
          <a:ln w="0">
            <a:solidFill>
              <a:srgbClr val="000000"/>
            </a:solidFill>
            <a:prstDash val="solid"/>
            <a:round/>
            <a:headEnd/>
            <a:tailEnd/>
          </a:ln>
        </p:spPr>
        <p:txBody>
          <a:bodyPr/>
          <a:lstStyle/>
          <a:p>
            <a:pPr>
              <a:defRPr/>
            </a:pPr>
            <a:endParaRPr lang="en-US"/>
          </a:p>
        </p:txBody>
      </p:sp>
      <p:sp>
        <p:nvSpPr>
          <p:cNvPr id="1062" name="Rectangle 38"/>
          <p:cNvSpPr>
            <a:spLocks noChangeArrowheads="1"/>
          </p:cNvSpPr>
          <p:nvPr/>
        </p:nvSpPr>
        <p:spPr bwMode="auto">
          <a:xfrm>
            <a:off x="357188" y="8397875"/>
            <a:ext cx="1362075" cy="333375"/>
          </a:xfrm>
          <a:prstGeom prst="rect">
            <a:avLst/>
          </a:prstGeom>
          <a:noFill/>
          <a:ln w="12700">
            <a:noFill/>
            <a:miter lim="800000"/>
            <a:headEnd/>
            <a:tailEnd/>
          </a:ln>
          <a:effectLst/>
        </p:spPr>
        <p:txBody>
          <a:bodyPr wrap="none" lIns="90488" tIns="44450" rIns="90488" bIns="44450">
            <a:spAutoFit/>
          </a:bodyPr>
          <a:lstStyle/>
          <a:p>
            <a:pPr algn="r" defTabSz="762000">
              <a:defRPr/>
            </a:pPr>
            <a:r>
              <a:rPr lang="en-US" sz="800">
                <a:latin typeface="Arial" charset="0"/>
              </a:rPr>
              <a:t>INFRASTRUCTURE</a:t>
            </a:r>
          </a:p>
          <a:p>
            <a:pPr algn="r" defTabSz="762000">
              <a:defRPr/>
            </a:pPr>
            <a:r>
              <a:rPr lang="en-US" sz="800">
                <a:latin typeface="Arial" charset="0"/>
              </a:rPr>
              <a:t>AND TRANSPORTATION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81063" rtl="0" eaLnBrk="0" fontAlgn="base" hangingPunct="0">
        <a:lnSpc>
          <a:spcPct val="120000"/>
        </a:lnSpc>
        <a:spcBef>
          <a:spcPct val="0"/>
        </a:spcBef>
        <a:spcAft>
          <a:spcPct val="0"/>
        </a:spcAft>
        <a:defRPr sz="2400" b="1">
          <a:solidFill>
            <a:schemeClr val="tx2"/>
          </a:solidFill>
          <a:latin typeface="+mj-lt"/>
          <a:ea typeface="+mj-ea"/>
          <a:cs typeface="+mj-cs"/>
        </a:defRPr>
      </a:lvl1pPr>
      <a:lvl2pPr algn="ctr" defTabSz="881063" rtl="0" eaLnBrk="0" fontAlgn="base" hangingPunct="0">
        <a:lnSpc>
          <a:spcPct val="120000"/>
        </a:lnSpc>
        <a:spcBef>
          <a:spcPct val="0"/>
        </a:spcBef>
        <a:spcAft>
          <a:spcPct val="0"/>
        </a:spcAft>
        <a:defRPr sz="2400" b="1">
          <a:solidFill>
            <a:schemeClr val="tx2"/>
          </a:solidFill>
          <a:latin typeface="Arial" charset="0"/>
        </a:defRPr>
      </a:lvl2pPr>
      <a:lvl3pPr algn="ctr" defTabSz="881063" rtl="0" eaLnBrk="0" fontAlgn="base" hangingPunct="0">
        <a:lnSpc>
          <a:spcPct val="120000"/>
        </a:lnSpc>
        <a:spcBef>
          <a:spcPct val="0"/>
        </a:spcBef>
        <a:spcAft>
          <a:spcPct val="0"/>
        </a:spcAft>
        <a:defRPr sz="2400" b="1">
          <a:solidFill>
            <a:schemeClr val="tx2"/>
          </a:solidFill>
          <a:latin typeface="Arial" charset="0"/>
        </a:defRPr>
      </a:lvl3pPr>
      <a:lvl4pPr algn="ctr" defTabSz="881063" rtl="0" eaLnBrk="0" fontAlgn="base" hangingPunct="0">
        <a:lnSpc>
          <a:spcPct val="120000"/>
        </a:lnSpc>
        <a:spcBef>
          <a:spcPct val="0"/>
        </a:spcBef>
        <a:spcAft>
          <a:spcPct val="0"/>
        </a:spcAft>
        <a:defRPr sz="2400" b="1">
          <a:solidFill>
            <a:schemeClr val="tx2"/>
          </a:solidFill>
          <a:latin typeface="Arial" charset="0"/>
        </a:defRPr>
      </a:lvl4pPr>
      <a:lvl5pPr algn="ctr" defTabSz="881063" rtl="0" eaLnBrk="0" fontAlgn="base" hangingPunct="0">
        <a:lnSpc>
          <a:spcPct val="120000"/>
        </a:lnSpc>
        <a:spcBef>
          <a:spcPct val="0"/>
        </a:spcBef>
        <a:spcAft>
          <a:spcPct val="0"/>
        </a:spcAft>
        <a:defRPr sz="2400" b="1">
          <a:solidFill>
            <a:schemeClr val="tx2"/>
          </a:solidFill>
          <a:latin typeface="Arial" charset="0"/>
        </a:defRPr>
      </a:lvl5pPr>
      <a:lvl6pPr marL="457200" algn="ctr" defTabSz="881063" rtl="0" eaLnBrk="0" fontAlgn="base" hangingPunct="0">
        <a:lnSpc>
          <a:spcPct val="120000"/>
        </a:lnSpc>
        <a:spcBef>
          <a:spcPct val="0"/>
        </a:spcBef>
        <a:spcAft>
          <a:spcPct val="0"/>
        </a:spcAft>
        <a:defRPr sz="2400" b="1">
          <a:solidFill>
            <a:schemeClr val="tx2"/>
          </a:solidFill>
          <a:latin typeface="Arial" charset="0"/>
        </a:defRPr>
      </a:lvl6pPr>
      <a:lvl7pPr marL="914400" algn="ctr" defTabSz="881063" rtl="0" eaLnBrk="0" fontAlgn="base" hangingPunct="0">
        <a:lnSpc>
          <a:spcPct val="120000"/>
        </a:lnSpc>
        <a:spcBef>
          <a:spcPct val="0"/>
        </a:spcBef>
        <a:spcAft>
          <a:spcPct val="0"/>
        </a:spcAft>
        <a:defRPr sz="2400" b="1">
          <a:solidFill>
            <a:schemeClr val="tx2"/>
          </a:solidFill>
          <a:latin typeface="Arial" charset="0"/>
        </a:defRPr>
      </a:lvl7pPr>
      <a:lvl8pPr marL="1371600" algn="ctr" defTabSz="881063" rtl="0" eaLnBrk="0" fontAlgn="base" hangingPunct="0">
        <a:lnSpc>
          <a:spcPct val="120000"/>
        </a:lnSpc>
        <a:spcBef>
          <a:spcPct val="0"/>
        </a:spcBef>
        <a:spcAft>
          <a:spcPct val="0"/>
        </a:spcAft>
        <a:defRPr sz="2400" b="1">
          <a:solidFill>
            <a:schemeClr val="tx2"/>
          </a:solidFill>
          <a:latin typeface="Arial" charset="0"/>
        </a:defRPr>
      </a:lvl8pPr>
      <a:lvl9pPr marL="1828800" algn="ctr" defTabSz="881063" rtl="0" eaLnBrk="0" fontAlgn="base" hangingPunct="0">
        <a:lnSpc>
          <a:spcPct val="120000"/>
        </a:lnSpc>
        <a:spcBef>
          <a:spcPct val="0"/>
        </a:spcBef>
        <a:spcAft>
          <a:spcPct val="0"/>
        </a:spcAft>
        <a:defRPr sz="2400" b="1">
          <a:solidFill>
            <a:schemeClr val="tx2"/>
          </a:solidFill>
          <a:latin typeface="Arial" charset="0"/>
        </a:defRPr>
      </a:lvl9pPr>
    </p:titleStyle>
    <p:bodyStyle>
      <a:lvl1pPr marL="276225" indent="-276225" algn="l" defTabSz="881063" rtl="0" eaLnBrk="0" fontAlgn="base" hangingPunct="0">
        <a:lnSpc>
          <a:spcPct val="89000"/>
        </a:lnSpc>
        <a:spcBef>
          <a:spcPct val="60000"/>
        </a:spcBef>
        <a:spcAft>
          <a:spcPct val="0"/>
        </a:spcAft>
        <a:buSzPct val="100000"/>
        <a:buChar char="•"/>
        <a:defRPr>
          <a:solidFill>
            <a:schemeClr val="tx1"/>
          </a:solidFill>
          <a:latin typeface="+mn-lt"/>
          <a:ea typeface="+mn-ea"/>
          <a:cs typeface="+mn-cs"/>
        </a:defRPr>
      </a:lvl1pPr>
      <a:lvl2pPr marL="660400" indent="-219075" algn="l" defTabSz="881063" rtl="0" eaLnBrk="0" fontAlgn="base" hangingPunct="0">
        <a:lnSpc>
          <a:spcPct val="89000"/>
        </a:lnSpc>
        <a:spcBef>
          <a:spcPct val="30000"/>
        </a:spcBef>
        <a:spcAft>
          <a:spcPct val="0"/>
        </a:spcAft>
        <a:buSzPct val="100000"/>
        <a:buChar char="–"/>
        <a:defRPr sz="1600">
          <a:solidFill>
            <a:schemeClr val="tx1"/>
          </a:solidFill>
          <a:latin typeface="+mn-lt"/>
        </a:defRPr>
      </a:lvl2pPr>
      <a:lvl3pPr marL="1100138" indent="-219075" algn="l" defTabSz="881063" rtl="0" eaLnBrk="0" fontAlgn="base" hangingPunct="0">
        <a:lnSpc>
          <a:spcPct val="89000"/>
        </a:lnSpc>
        <a:spcBef>
          <a:spcPct val="30000"/>
        </a:spcBef>
        <a:spcAft>
          <a:spcPct val="0"/>
        </a:spcAft>
        <a:buSzPct val="100000"/>
        <a:buChar char="»"/>
        <a:defRPr sz="1400">
          <a:solidFill>
            <a:schemeClr val="tx1"/>
          </a:solidFill>
          <a:latin typeface="+mn-lt"/>
        </a:defRPr>
      </a:lvl3pPr>
      <a:lvl4pPr marL="1487488" indent="-166688" algn="l" defTabSz="881063" rtl="0" eaLnBrk="0" fontAlgn="base" hangingPunct="0">
        <a:lnSpc>
          <a:spcPct val="89000"/>
        </a:lnSpc>
        <a:spcBef>
          <a:spcPct val="30000"/>
        </a:spcBef>
        <a:spcAft>
          <a:spcPct val="0"/>
        </a:spcAft>
        <a:buSzPct val="100000"/>
        <a:buChar char="•"/>
        <a:defRPr sz="1600">
          <a:solidFill>
            <a:schemeClr val="tx1"/>
          </a:solidFill>
          <a:latin typeface="+mn-lt"/>
        </a:defRPr>
      </a:lvl4pPr>
      <a:lvl5pPr marL="1925638" indent="-165100" algn="l" defTabSz="881063" rtl="0" eaLnBrk="0" fontAlgn="base" hangingPunct="0">
        <a:lnSpc>
          <a:spcPct val="89000"/>
        </a:lnSpc>
        <a:spcBef>
          <a:spcPct val="30000"/>
        </a:spcBef>
        <a:spcAft>
          <a:spcPct val="0"/>
        </a:spcAft>
        <a:buSzPct val="100000"/>
        <a:buChar char="–"/>
        <a:defRPr sz="1400">
          <a:solidFill>
            <a:schemeClr val="tx1"/>
          </a:solidFill>
          <a:latin typeface="+mn-lt"/>
        </a:defRPr>
      </a:lvl5pPr>
      <a:lvl6pPr marL="2382838" indent="-165100" algn="l" defTabSz="881063" rtl="0" eaLnBrk="0" fontAlgn="base" hangingPunct="0">
        <a:lnSpc>
          <a:spcPct val="89000"/>
        </a:lnSpc>
        <a:spcBef>
          <a:spcPct val="30000"/>
        </a:spcBef>
        <a:spcAft>
          <a:spcPct val="0"/>
        </a:spcAft>
        <a:buSzPct val="100000"/>
        <a:buChar char="–"/>
        <a:defRPr sz="1400">
          <a:solidFill>
            <a:schemeClr val="tx1"/>
          </a:solidFill>
          <a:latin typeface="+mn-lt"/>
        </a:defRPr>
      </a:lvl6pPr>
      <a:lvl7pPr marL="2840038" indent="-165100" algn="l" defTabSz="881063" rtl="0" eaLnBrk="0" fontAlgn="base" hangingPunct="0">
        <a:lnSpc>
          <a:spcPct val="89000"/>
        </a:lnSpc>
        <a:spcBef>
          <a:spcPct val="30000"/>
        </a:spcBef>
        <a:spcAft>
          <a:spcPct val="0"/>
        </a:spcAft>
        <a:buSzPct val="100000"/>
        <a:buChar char="–"/>
        <a:defRPr sz="1400">
          <a:solidFill>
            <a:schemeClr val="tx1"/>
          </a:solidFill>
          <a:latin typeface="+mn-lt"/>
        </a:defRPr>
      </a:lvl7pPr>
      <a:lvl8pPr marL="3297238" indent="-165100" algn="l" defTabSz="881063" rtl="0" eaLnBrk="0" fontAlgn="base" hangingPunct="0">
        <a:lnSpc>
          <a:spcPct val="89000"/>
        </a:lnSpc>
        <a:spcBef>
          <a:spcPct val="30000"/>
        </a:spcBef>
        <a:spcAft>
          <a:spcPct val="0"/>
        </a:spcAft>
        <a:buSzPct val="100000"/>
        <a:buChar char="–"/>
        <a:defRPr sz="1400">
          <a:solidFill>
            <a:schemeClr val="tx1"/>
          </a:solidFill>
          <a:latin typeface="+mn-lt"/>
        </a:defRPr>
      </a:lvl8pPr>
      <a:lvl9pPr marL="3754438" indent="-165100" algn="l" defTabSz="881063" rtl="0" eaLnBrk="0" fontAlgn="base" hangingPunct="0">
        <a:lnSpc>
          <a:spcPct val="89000"/>
        </a:lnSpc>
        <a:spcBef>
          <a:spcPct val="30000"/>
        </a:spcBef>
        <a:spcAft>
          <a:spcPct val="0"/>
        </a:spcAft>
        <a:buSzPct val="100000"/>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27.wmf"/></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2667000"/>
            <a:ext cx="4953000" cy="1754326"/>
          </a:xfrm>
          <a:prstGeom prst="rect">
            <a:avLst/>
          </a:prstGeom>
          <a:noFill/>
        </p:spPr>
        <p:txBody>
          <a:bodyPr wrap="square" rtlCol="0">
            <a:spAutoFit/>
          </a:bodyPr>
          <a:lstStyle/>
          <a:p>
            <a:pPr algn="ctr"/>
            <a:r>
              <a:rPr lang="en-CA" sz="5400" b="1" dirty="0" smtClean="0">
                <a:latin typeface="Calibri" panose="020F0502020204030204" pitchFamily="34" charset="0"/>
              </a:rPr>
              <a:t>Basic Structural Considerations</a:t>
            </a:r>
            <a:endParaRPr lang="en-CA" sz="5400" b="1" dirty="0">
              <a:latin typeface="Calibri" panose="020F0502020204030204" pitchFamily="34" charset="0"/>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9 </a:t>
            </a:r>
          </a:p>
        </p:txBody>
      </p:sp>
      <p:sp>
        <p:nvSpPr>
          <p:cNvPr id="11267"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Hangers - Tension Stress</a:t>
            </a:r>
          </a:p>
        </p:txBody>
      </p:sp>
      <p:sp>
        <p:nvSpPr>
          <p:cNvPr id="11268" name="Rectangle 4"/>
          <p:cNvSpPr>
            <a:spLocks noGrp="1" noChangeArrowheads="1"/>
          </p:cNvSpPr>
          <p:nvPr>
            <p:ph type="body" idx="1"/>
          </p:nvPr>
        </p:nvSpPr>
        <p:spPr>
          <a:xfrm>
            <a:off x="152400" y="1600200"/>
            <a:ext cx="6553200" cy="2106613"/>
          </a:xfrm>
          <a:noFill/>
        </p:spPr>
        <p:txBody>
          <a:bodyPr/>
          <a:lstStyle/>
          <a:p>
            <a:pPr>
              <a:lnSpc>
                <a:spcPct val="90000"/>
              </a:lnSpc>
            </a:pPr>
            <a:r>
              <a:rPr lang="en-US" altLang="en-US" sz="2400" dirty="0" smtClean="0">
                <a:latin typeface="Calibri" panose="020F0502020204030204" pitchFamily="34" charset="0"/>
              </a:rPr>
              <a:t>Below is a Free Body Diagram of a hanger as well as of a piece cut out from the hanger.</a:t>
            </a:r>
          </a:p>
          <a:p>
            <a:pPr>
              <a:lnSpc>
                <a:spcPct val="90000"/>
              </a:lnSpc>
            </a:pPr>
            <a:r>
              <a:rPr lang="en-US" altLang="en-US" sz="2400" dirty="0" smtClean="0">
                <a:latin typeface="Calibri" panose="020F0502020204030204" pitchFamily="34" charset="0"/>
              </a:rPr>
              <a:t>What stresses must be present at the cuts to keep the pieces of the hanger from separating?</a:t>
            </a:r>
          </a:p>
          <a:p>
            <a:pPr>
              <a:lnSpc>
                <a:spcPct val="90000"/>
              </a:lnSpc>
            </a:pPr>
            <a:r>
              <a:rPr lang="en-US" altLang="en-US" sz="2400" dirty="0" smtClean="0">
                <a:latin typeface="Calibri" panose="020F0502020204030204" pitchFamily="34" charset="0"/>
              </a:rPr>
              <a:t>The stresses are the same at each location and try to lengthen the hanger.</a:t>
            </a:r>
          </a:p>
        </p:txBody>
      </p:sp>
      <p:pic>
        <p:nvPicPr>
          <p:cNvPr id="11269"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4056063"/>
            <a:ext cx="5727700" cy="278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10 </a:t>
            </a:r>
          </a:p>
        </p:txBody>
      </p:sp>
      <p:sp>
        <p:nvSpPr>
          <p:cNvPr id="12291"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Columns - Compression Stress</a:t>
            </a:r>
          </a:p>
        </p:txBody>
      </p:sp>
      <p:sp>
        <p:nvSpPr>
          <p:cNvPr id="12292" name="Rectangle 4"/>
          <p:cNvSpPr>
            <a:spLocks noGrp="1" noChangeArrowheads="1"/>
          </p:cNvSpPr>
          <p:nvPr>
            <p:ph type="body" idx="1"/>
          </p:nvPr>
        </p:nvSpPr>
        <p:spPr>
          <a:xfrm>
            <a:off x="152400" y="1752600"/>
            <a:ext cx="6553200" cy="2314575"/>
          </a:xfrm>
          <a:noFill/>
        </p:spPr>
        <p:txBody>
          <a:bodyPr/>
          <a:lstStyle/>
          <a:p>
            <a:pPr>
              <a:lnSpc>
                <a:spcPct val="90000"/>
              </a:lnSpc>
            </a:pPr>
            <a:r>
              <a:rPr lang="en-US" altLang="en-US" sz="2000" dirty="0" smtClean="0">
                <a:latin typeface="Calibri" panose="020F0502020204030204" pitchFamily="34" charset="0"/>
              </a:rPr>
              <a:t>Below is a Free Body Diagram of a column as well as of a piece cut out from the column.</a:t>
            </a:r>
          </a:p>
          <a:p>
            <a:pPr>
              <a:lnSpc>
                <a:spcPct val="90000"/>
              </a:lnSpc>
            </a:pPr>
            <a:r>
              <a:rPr lang="en-US" altLang="en-US" sz="2000" dirty="0" smtClean="0">
                <a:latin typeface="Calibri" panose="020F0502020204030204" pitchFamily="34" charset="0"/>
              </a:rPr>
              <a:t>What stresses must be present at the cuts to keep the pieces of the column apart?</a:t>
            </a:r>
          </a:p>
          <a:p>
            <a:pPr>
              <a:lnSpc>
                <a:spcPct val="90000"/>
              </a:lnSpc>
            </a:pPr>
            <a:r>
              <a:rPr lang="en-US" altLang="en-US" sz="2000" dirty="0" smtClean="0">
                <a:latin typeface="Calibri" panose="020F0502020204030204" pitchFamily="34" charset="0"/>
              </a:rPr>
              <a:t>The stresses are the same at each location and try to shorten the column.</a:t>
            </a:r>
          </a:p>
        </p:txBody>
      </p:sp>
      <p:pic>
        <p:nvPicPr>
          <p:cNvPr id="12293"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4027488"/>
            <a:ext cx="5851525" cy="2728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11 </a:t>
            </a:r>
          </a:p>
        </p:txBody>
      </p:sp>
      <p:sp>
        <p:nvSpPr>
          <p:cNvPr id="13315"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Columns - Buckling</a:t>
            </a:r>
          </a:p>
        </p:txBody>
      </p:sp>
      <p:sp>
        <p:nvSpPr>
          <p:cNvPr id="13316" name="Rectangle 4"/>
          <p:cNvSpPr>
            <a:spLocks noGrp="1" noChangeArrowheads="1"/>
          </p:cNvSpPr>
          <p:nvPr>
            <p:ph type="body" idx="1"/>
          </p:nvPr>
        </p:nvSpPr>
        <p:spPr>
          <a:xfrm>
            <a:off x="152400" y="1752600"/>
            <a:ext cx="6553200" cy="1466850"/>
          </a:xfrm>
          <a:noFill/>
        </p:spPr>
        <p:txBody>
          <a:bodyPr/>
          <a:lstStyle/>
          <a:p>
            <a:pPr>
              <a:lnSpc>
                <a:spcPct val="90000"/>
              </a:lnSpc>
            </a:pPr>
            <a:r>
              <a:rPr lang="en-US" altLang="en-US" sz="2400" dirty="0" smtClean="0">
                <a:latin typeface="Calibri" panose="020F0502020204030204" pitchFamily="34" charset="0"/>
              </a:rPr>
              <a:t>Compression stresses can also cause buckling of a column.</a:t>
            </a:r>
          </a:p>
          <a:p>
            <a:pPr>
              <a:lnSpc>
                <a:spcPct val="90000"/>
              </a:lnSpc>
            </a:pPr>
            <a:r>
              <a:rPr lang="en-US" altLang="en-US" sz="2400" dirty="0" smtClean="0">
                <a:latin typeface="Calibri" panose="020F0502020204030204" pitchFamily="34" charset="0"/>
              </a:rPr>
              <a:t>Slender columns buckle easier than stocky ones.</a:t>
            </a:r>
          </a:p>
          <a:p>
            <a:pPr>
              <a:lnSpc>
                <a:spcPct val="90000"/>
              </a:lnSpc>
            </a:pPr>
            <a:r>
              <a:rPr lang="en-US" altLang="en-US" sz="2400" dirty="0" smtClean="0">
                <a:latin typeface="Calibri" panose="020F0502020204030204" pitchFamily="34" charset="0"/>
              </a:rPr>
              <a:t>Misaligned columns buckle easier than straight ones.</a:t>
            </a:r>
          </a:p>
        </p:txBody>
      </p:sp>
      <p:pic>
        <p:nvPicPr>
          <p:cNvPr id="13317"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0600" y="3546475"/>
            <a:ext cx="4976813" cy="340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12 </a:t>
            </a:r>
          </a:p>
        </p:txBody>
      </p:sp>
      <p:sp>
        <p:nvSpPr>
          <p:cNvPr id="14339"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Simple Beams - Curvature</a:t>
            </a:r>
          </a:p>
        </p:txBody>
      </p:sp>
      <p:sp>
        <p:nvSpPr>
          <p:cNvPr id="14340" name="Rectangle 4"/>
          <p:cNvSpPr>
            <a:spLocks noGrp="1" noChangeArrowheads="1"/>
          </p:cNvSpPr>
          <p:nvPr>
            <p:ph type="body" idx="1"/>
          </p:nvPr>
        </p:nvSpPr>
        <p:spPr>
          <a:xfrm>
            <a:off x="152400" y="1752600"/>
            <a:ext cx="6553200" cy="1335088"/>
          </a:xfrm>
          <a:noFill/>
        </p:spPr>
        <p:txBody>
          <a:bodyPr/>
          <a:lstStyle/>
          <a:p>
            <a:pPr>
              <a:lnSpc>
                <a:spcPct val="90000"/>
              </a:lnSpc>
            </a:pPr>
            <a:r>
              <a:rPr lang="en-US" altLang="en-US" sz="2000" dirty="0" smtClean="0">
                <a:latin typeface="Calibri" panose="020F0502020204030204" pitchFamily="34" charset="0"/>
              </a:rPr>
              <a:t>Bending stresses caused curvature of the beam.</a:t>
            </a:r>
          </a:p>
          <a:p>
            <a:pPr>
              <a:lnSpc>
                <a:spcPct val="90000"/>
              </a:lnSpc>
            </a:pPr>
            <a:r>
              <a:rPr lang="en-US" altLang="en-US" sz="2000" dirty="0" smtClean="0">
                <a:latin typeface="Calibri" panose="020F0502020204030204" pitchFamily="34" charset="0"/>
              </a:rPr>
              <a:t>The larger the curvature; the larger the bending stresses.</a:t>
            </a:r>
          </a:p>
          <a:p>
            <a:pPr>
              <a:lnSpc>
                <a:spcPct val="90000"/>
              </a:lnSpc>
            </a:pPr>
            <a:r>
              <a:rPr lang="en-US" altLang="en-US" sz="2000" dirty="0" smtClean="0">
                <a:latin typeface="Calibri" panose="020F0502020204030204" pitchFamily="34" charset="0"/>
              </a:rPr>
              <a:t>The curvature causes sections of the beam to rotate.</a:t>
            </a:r>
          </a:p>
          <a:p>
            <a:pPr>
              <a:lnSpc>
                <a:spcPct val="90000"/>
              </a:lnSpc>
            </a:pPr>
            <a:r>
              <a:rPr lang="en-US" altLang="en-US" sz="2000" dirty="0" smtClean="0">
                <a:latin typeface="Calibri" panose="020F0502020204030204" pitchFamily="34" charset="0"/>
              </a:rPr>
              <a:t>Simple beams go into positive curvature.</a:t>
            </a:r>
          </a:p>
        </p:txBody>
      </p:sp>
      <p:pic>
        <p:nvPicPr>
          <p:cNvPr id="14341"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0" y="3913188"/>
            <a:ext cx="4759325" cy="2728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13 </a:t>
            </a:r>
          </a:p>
        </p:txBody>
      </p:sp>
      <p:sp>
        <p:nvSpPr>
          <p:cNvPr id="15363" name="Rectangle 3"/>
          <p:cNvSpPr>
            <a:spLocks noGrp="1" noChangeArrowheads="1"/>
          </p:cNvSpPr>
          <p:nvPr>
            <p:ph type="title"/>
          </p:nvPr>
        </p:nvSpPr>
        <p:spPr>
          <a:xfrm>
            <a:off x="228600" y="838200"/>
            <a:ext cx="6400800" cy="704850"/>
          </a:xfrm>
          <a:noFill/>
        </p:spPr>
        <p:txBody>
          <a:bodyPr/>
          <a:lstStyle/>
          <a:p>
            <a:r>
              <a:rPr lang="en-US" altLang="en-US" sz="3600" dirty="0" smtClean="0">
                <a:latin typeface="Calibri" panose="020F0502020204030204" pitchFamily="34" charset="0"/>
              </a:rPr>
              <a:t>Continuous Beams - Curvature</a:t>
            </a:r>
          </a:p>
        </p:txBody>
      </p:sp>
      <p:sp>
        <p:nvSpPr>
          <p:cNvPr id="15364" name="Rectangle 4"/>
          <p:cNvSpPr>
            <a:spLocks noGrp="1" noChangeArrowheads="1"/>
          </p:cNvSpPr>
          <p:nvPr>
            <p:ph type="body" idx="1"/>
          </p:nvPr>
        </p:nvSpPr>
        <p:spPr>
          <a:xfrm>
            <a:off x="152400" y="1771650"/>
            <a:ext cx="6553200" cy="6000750"/>
          </a:xfrm>
          <a:noFill/>
        </p:spPr>
        <p:txBody>
          <a:bodyPr/>
          <a:lstStyle/>
          <a:p>
            <a:pPr>
              <a:lnSpc>
                <a:spcPct val="90000"/>
              </a:lnSpc>
            </a:pPr>
            <a:r>
              <a:rPr lang="en-US" altLang="en-US" sz="2000" dirty="0" smtClean="0">
                <a:latin typeface="Calibri" panose="020F0502020204030204" pitchFamily="34" charset="0"/>
              </a:rPr>
              <a:t>Continuous beams go into both positive and negative curvature</a:t>
            </a:r>
            <a:r>
              <a:rPr lang="en-US" altLang="en-US" sz="2000" dirty="0" smtClean="0">
                <a:latin typeface="Calibri" panose="020F0502020204030204" pitchFamily="34" charset="0"/>
              </a:rPr>
              <a:t>.</a:t>
            </a: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pPr>
            <a:r>
              <a:rPr lang="en-US" altLang="en-US" sz="2000" dirty="0" smtClean="0">
                <a:latin typeface="Calibri" panose="020F0502020204030204" pitchFamily="34" charset="0"/>
              </a:rPr>
              <a:t>Curvature is generally positive away from intermediate  supports with maximum positive curvatures occurring beneath the loads.</a:t>
            </a:r>
          </a:p>
          <a:p>
            <a:pPr>
              <a:lnSpc>
                <a:spcPct val="90000"/>
              </a:lnSpc>
            </a:pPr>
            <a:r>
              <a:rPr lang="en-US" altLang="en-US" sz="2000" dirty="0" smtClean="0">
                <a:latin typeface="Calibri" panose="020F0502020204030204" pitchFamily="34" charset="0"/>
              </a:rPr>
              <a:t>Curvature is generally negative near intermediate supports with maximum negative curvatures occurring at intermediate supports.</a:t>
            </a:r>
          </a:p>
        </p:txBody>
      </p:sp>
      <p:pic>
        <p:nvPicPr>
          <p:cNvPr id="15365"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2624138"/>
            <a:ext cx="5783263" cy="279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14 </a:t>
            </a:r>
          </a:p>
        </p:txBody>
      </p:sp>
      <p:sp>
        <p:nvSpPr>
          <p:cNvPr id="16387" name="Rectangle 3"/>
          <p:cNvSpPr>
            <a:spLocks noGrp="1" noChangeArrowheads="1"/>
          </p:cNvSpPr>
          <p:nvPr>
            <p:ph type="title"/>
          </p:nvPr>
        </p:nvSpPr>
        <p:spPr>
          <a:xfrm>
            <a:off x="438150" y="838200"/>
            <a:ext cx="6191250" cy="704850"/>
          </a:xfrm>
          <a:noFill/>
        </p:spPr>
        <p:txBody>
          <a:bodyPr/>
          <a:lstStyle/>
          <a:p>
            <a:r>
              <a:rPr lang="en-US" altLang="en-US" sz="3600" dirty="0" smtClean="0">
                <a:latin typeface="Calibri" panose="020F0502020204030204" pitchFamily="34" charset="0"/>
              </a:rPr>
              <a:t>Simple Beams - Bending Stress</a:t>
            </a:r>
          </a:p>
        </p:txBody>
      </p:sp>
      <p:sp>
        <p:nvSpPr>
          <p:cNvPr id="16388" name="Rectangle 4"/>
          <p:cNvSpPr>
            <a:spLocks noGrp="1" noChangeArrowheads="1"/>
          </p:cNvSpPr>
          <p:nvPr>
            <p:ph type="body" idx="1"/>
          </p:nvPr>
        </p:nvSpPr>
        <p:spPr>
          <a:xfrm>
            <a:off x="152400" y="1752600"/>
            <a:ext cx="6553200" cy="5867400"/>
          </a:xfrm>
          <a:noFill/>
        </p:spPr>
        <p:txBody>
          <a:bodyPr/>
          <a:lstStyle/>
          <a:p>
            <a:pPr>
              <a:lnSpc>
                <a:spcPct val="90000"/>
              </a:lnSpc>
            </a:pPr>
            <a:r>
              <a:rPr lang="en-US" altLang="en-US" sz="2000" dirty="0" smtClean="0">
                <a:latin typeface="Calibri" panose="020F0502020204030204" pitchFamily="34" charset="0"/>
              </a:rPr>
              <a:t>Below is a Free Body Diagram showing a section of beam in positive curvature</a:t>
            </a:r>
            <a:r>
              <a:rPr lang="en-US" altLang="en-US" sz="2000" dirty="0" smtClean="0">
                <a:latin typeface="Calibri" panose="020F0502020204030204" pitchFamily="34" charset="0"/>
              </a:rPr>
              <a:t>.</a:t>
            </a: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pPr>
            <a:r>
              <a:rPr lang="en-US" altLang="en-US" sz="2000" dirty="0" smtClean="0">
                <a:latin typeface="Calibri" panose="020F0502020204030204" pitchFamily="34" charset="0"/>
              </a:rPr>
              <a:t>The top of the beam is being pushed together (compression) while the bottom of the beam is being pulled apart (tension).</a:t>
            </a:r>
          </a:p>
          <a:p>
            <a:pPr>
              <a:lnSpc>
                <a:spcPct val="90000"/>
              </a:lnSpc>
            </a:pPr>
            <a:r>
              <a:rPr lang="en-US" altLang="en-US" sz="2000" dirty="0" smtClean="0">
                <a:latin typeface="Calibri" panose="020F0502020204030204" pitchFamily="34" charset="0"/>
              </a:rPr>
              <a:t>The mid-height of the beam does not change length and is not stressed.</a:t>
            </a:r>
          </a:p>
        </p:txBody>
      </p:sp>
      <p:pic>
        <p:nvPicPr>
          <p:cNvPr id="16389"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19213" y="2590800"/>
            <a:ext cx="4179887"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15 </a:t>
            </a:r>
          </a:p>
        </p:txBody>
      </p:sp>
      <p:sp>
        <p:nvSpPr>
          <p:cNvPr id="17411" name="Rectangle 3"/>
          <p:cNvSpPr>
            <a:spLocks noGrp="1" noChangeArrowheads="1"/>
          </p:cNvSpPr>
          <p:nvPr>
            <p:ph type="title"/>
          </p:nvPr>
        </p:nvSpPr>
        <p:spPr>
          <a:xfrm>
            <a:off x="228600" y="838200"/>
            <a:ext cx="6400800" cy="704850"/>
          </a:xfrm>
          <a:noFill/>
        </p:spPr>
        <p:txBody>
          <a:bodyPr/>
          <a:lstStyle/>
          <a:p>
            <a:r>
              <a:rPr lang="en-US" altLang="en-US" sz="3200" smtClean="0">
                <a:latin typeface="Calibri" panose="020F0502020204030204" pitchFamily="34" charset="0"/>
              </a:rPr>
              <a:t>Continuous Beams - Bending Stress</a:t>
            </a:r>
          </a:p>
        </p:txBody>
      </p:sp>
      <p:sp>
        <p:nvSpPr>
          <p:cNvPr id="17412" name="Rectangle 4"/>
          <p:cNvSpPr>
            <a:spLocks noGrp="1" noChangeArrowheads="1"/>
          </p:cNvSpPr>
          <p:nvPr>
            <p:ph type="body" idx="1"/>
          </p:nvPr>
        </p:nvSpPr>
        <p:spPr>
          <a:xfrm>
            <a:off x="152400" y="1752600"/>
            <a:ext cx="6553200" cy="5568950"/>
          </a:xfrm>
          <a:noFill/>
        </p:spPr>
        <p:txBody>
          <a:bodyPr/>
          <a:lstStyle/>
          <a:p>
            <a:pPr>
              <a:lnSpc>
                <a:spcPct val="90000"/>
              </a:lnSpc>
            </a:pPr>
            <a:r>
              <a:rPr lang="en-US" altLang="en-US" sz="2000" dirty="0" smtClean="0">
                <a:latin typeface="Calibri" panose="020F0502020204030204" pitchFamily="34" charset="0"/>
              </a:rPr>
              <a:t>Below is a Free Body Diagram showing a section of beam in negative curvature</a:t>
            </a:r>
            <a:r>
              <a:rPr lang="en-US" altLang="en-US" sz="2000" dirty="0" smtClean="0">
                <a:latin typeface="Calibri" panose="020F0502020204030204" pitchFamily="34" charset="0"/>
              </a:rPr>
              <a:t>.</a:t>
            </a: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pPr>
            <a:r>
              <a:rPr lang="en-US" altLang="en-US" sz="2000" dirty="0" smtClean="0">
                <a:latin typeface="Calibri" panose="020F0502020204030204" pitchFamily="34" charset="0"/>
              </a:rPr>
              <a:t>The top of the beam is being pulled apart (tension) while the bottom of the beam is being pushed together (compression).</a:t>
            </a:r>
          </a:p>
          <a:p>
            <a:pPr>
              <a:lnSpc>
                <a:spcPct val="90000"/>
              </a:lnSpc>
            </a:pPr>
            <a:r>
              <a:rPr lang="en-US" altLang="en-US" sz="2000" dirty="0" smtClean="0">
                <a:latin typeface="Calibri" panose="020F0502020204030204" pitchFamily="34" charset="0"/>
              </a:rPr>
              <a:t>The mid-height of the beam does not change length and is not stressed.</a:t>
            </a:r>
          </a:p>
        </p:txBody>
      </p:sp>
      <p:pic>
        <p:nvPicPr>
          <p:cNvPr id="17413"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0" y="2428875"/>
            <a:ext cx="4510088" cy="352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16 </a:t>
            </a:r>
          </a:p>
        </p:txBody>
      </p:sp>
      <p:sp>
        <p:nvSpPr>
          <p:cNvPr id="18435" name="Rectangle 3"/>
          <p:cNvSpPr>
            <a:spLocks noGrp="1" noChangeArrowheads="1"/>
          </p:cNvSpPr>
          <p:nvPr>
            <p:ph type="title"/>
          </p:nvPr>
        </p:nvSpPr>
        <p:spPr>
          <a:xfrm>
            <a:off x="314325" y="838200"/>
            <a:ext cx="6229350" cy="704850"/>
          </a:xfrm>
          <a:noFill/>
        </p:spPr>
        <p:txBody>
          <a:bodyPr/>
          <a:lstStyle/>
          <a:p>
            <a:r>
              <a:rPr lang="en-US" altLang="en-US" sz="3600" dirty="0" smtClean="0">
                <a:latin typeface="Calibri" panose="020F0502020204030204" pitchFamily="34" charset="0"/>
              </a:rPr>
              <a:t>Beams - Horizontal Shear Stress</a:t>
            </a:r>
          </a:p>
        </p:txBody>
      </p:sp>
      <p:sp>
        <p:nvSpPr>
          <p:cNvPr id="18436" name="Rectangle 4"/>
          <p:cNvSpPr>
            <a:spLocks noGrp="1" noChangeArrowheads="1"/>
          </p:cNvSpPr>
          <p:nvPr>
            <p:ph type="body" idx="1"/>
          </p:nvPr>
        </p:nvSpPr>
        <p:spPr>
          <a:xfrm>
            <a:off x="152400" y="1752600"/>
            <a:ext cx="6553200" cy="5181600"/>
          </a:xfrm>
          <a:noFill/>
        </p:spPr>
        <p:txBody>
          <a:bodyPr/>
          <a:lstStyle/>
          <a:p>
            <a:pPr>
              <a:lnSpc>
                <a:spcPct val="90000"/>
              </a:lnSpc>
            </a:pPr>
            <a:r>
              <a:rPr lang="en-US" altLang="en-US" sz="2000" dirty="0" smtClean="0">
                <a:latin typeface="Calibri" panose="020F0502020204030204" pitchFamily="34" charset="0"/>
              </a:rPr>
              <a:t>Horizontal shear stress is caused by beam curvature.</a:t>
            </a:r>
          </a:p>
          <a:p>
            <a:pPr>
              <a:lnSpc>
                <a:spcPct val="90000"/>
              </a:lnSpc>
            </a:pPr>
            <a:r>
              <a:rPr lang="en-US" altLang="en-US" sz="2000" dirty="0" smtClean="0">
                <a:latin typeface="Calibri" panose="020F0502020204030204" pitchFamily="34" charset="0"/>
              </a:rPr>
              <a:t>Below are two beams in bending, one on top of the other.</a:t>
            </a:r>
          </a:p>
          <a:p>
            <a:pPr>
              <a:lnSpc>
                <a:spcPct val="90000"/>
              </a:lnSpc>
            </a:pPr>
            <a:r>
              <a:rPr lang="en-US" altLang="en-US" sz="2000" dirty="0" smtClean="0">
                <a:latin typeface="Calibri" panose="020F0502020204030204" pitchFamily="34" charset="0"/>
              </a:rPr>
              <a:t>The bottom of the top beam lengthens while the top of the bottom beam shortens causing the beams to slide past each other.</a:t>
            </a: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pPr>
            <a:r>
              <a:rPr lang="en-US" altLang="en-US" sz="2000" dirty="0" smtClean="0">
                <a:latin typeface="Calibri" panose="020F0502020204030204" pitchFamily="34" charset="0"/>
              </a:rPr>
              <a:t>If the two beams become one beam sliding can no longer occur.</a:t>
            </a:r>
          </a:p>
        </p:txBody>
      </p:sp>
      <p:pic>
        <p:nvPicPr>
          <p:cNvPr id="18437"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0" y="3836988"/>
            <a:ext cx="4708525" cy="135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17 </a:t>
            </a:r>
          </a:p>
        </p:txBody>
      </p:sp>
      <p:sp>
        <p:nvSpPr>
          <p:cNvPr id="19459" name="Rectangle 3"/>
          <p:cNvSpPr>
            <a:spLocks noGrp="1" noChangeArrowheads="1"/>
          </p:cNvSpPr>
          <p:nvPr>
            <p:ph type="title"/>
          </p:nvPr>
        </p:nvSpPr>
        <p:spPr>
          <a:xfrm>
            <a:off x="106362" y="838200"/>
            <a:ext cx="6553200" cy="704850"/>
          </a:xfrm>
          <a:noFill/>
        </p:spPr>
        <p:txBody>
          <a:bodyPr/>
          <a:lstStyle/>
          <a:p>
            <a:r>
              <a:rPr lang="en-US" altLang="en-US" sz="3600" dirty="0" smtClean="0">
                <a:latin typeface="Calibri" panose="020F0502020204030204" pitchFamily="34" charset="0"/>
              </a:rPr>
              <a:t>Beams - Horizontal Shear Stress  </a:t>
            </a:r>
          </a:p>
        </p:txBody>
      </p:sp>
      <p:sp>
        <p:nvSpPr>
          <p:cNvPr id="19460" name="Rectangle 4"/>
          <p:cNvSpPr>
            <a:spLocks noGrp="1" noChangeArrowheads="1"/>
          </p:cNvSpPr>
          <p:nvPr>
            <p:ph type="body" idx="1"/>
          </p:nvPr>
        </p:nvSpPr>
        <p:spPr>
          <a:xfrm>
            <a:off x="152400" y="1752600"/>
            <a:ext cx="6553200" cy="1241425"/>
          </a:xfrm>
          <a:noFill/>
        </p:spPr>
        <p:txBody>
          <a:bodyPr/>
          <a:lstStyle/>
          <a:p>
            <a:pPr>
              <a:lnSpc>
                <a:spcPct val="90000"/>
              </a:lnSpc>
            </a:pPr>
            <a:r>
              <a:rPr lang="en-US" altLang="en-US" sz="2400" dirty="0" smtClean="0">
                <a:latin typeface="Calibri" panose="020F0502020204030204" pitchFamily="34" charset="0"/>
              </a:rPr>
              <a:t>Below are two Free Body Diagrams showing the horizontal shear stresses required to prevent sliding along a longitudinal cut of a beam in positive curvature.</a:t>
            </a:r>
          </a:p>
        </p:txBody>
      </p:sp>
      <p:pic>
        <p:nvPicPr>
          <p:cNvPr id="19461"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3105150"/>
            <a:ext cx="5089525" cy="313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18 </a:t>
            </a:r>
          </a:p>
        </p:txBody>
      </p:sp>
      <p:sp>
        <p:nvSpPr>
          <p:cNvPr id="20483"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Beams - Vertical Shear Stress</a:t>
            </a:r>
          </a:p>
        </p:txBody>
      </p:sp>
      <p:sp>
        <p:nvSpPr>
          <p:cNvPr id="20484" name="Rectangle 4"/>
          <p:cNvSpPr>
            <a:spLocks noGrp="1" noChangeArrowheads="1"/>
          </p:cNvSpPr>
          <p:nvPr>
            <p:ph type="body" idx="1"/>
          </p:nvPr>
        </p:nvSpPr>
        <p:spPr>
          <a:xfrm>
            <a:off x="152400" y="1752600"/>
            <a:ext cx="6553200" cy="1598613"/>
          </a:xfrm>
          <a:noFill/>
        </p:spPr>
        <p:txBody>
          <a:bodyPr/>
          <a:lstStyle/>
          <a:p>
            <a:pPr>
              <a:lnSpc>
                <a:spcPct val="90000"/>
              </a:lnSpc>
            </a:pPr>
            <a:r>
              <a:rPr lang="en-US" altLang="en-US" sz="2400" dirty="0" smtClean="0">
                <a:latin typeface="Calibri" panose="020F0502020204030204" pitchFamily="34" charset="0"/>
              </a:rPr>
              <a:t>Below is a Free Body Diagram of a piece of beam.</a:t>
            </a:r>
          </a:p>
          <a:p>
            <a:pPr>
              <a:lnSpc>
                <a:spcPct val="90000"/>
              </a:lnSpc>
            </a:pPr>
            <a:r>
              <a:rPr lang="en-US" altLang="en-US" sz="2400" dirty="0" smtClean="0">
                <a:latin typeface="Calibri" panose="020F0502020204030204" pitchFamily="34" charset="0"/>
              </a:rPr>
              <a:t>Shear stress must be present at the vertical cuts to keep the pieces of the beam from sliding past each other.</a:t>
            </a:r>
          </a:p>
        </p:txBody>
      </p:sp>
      <p:pic>
        <p:nvPicPr>
          <p:cNvPr id="20485"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0" y="3240088"/>
            <a:ext cx="4557713" cy="347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 </a:t>
            </a:r>
          </a:p>
        </p:txBody>
      </p:sp>
      <p:sp>
        <p:nvSpPr>
          <p:cNvPr id="3075" name="Rectangle 3"/>
          <p:cNvSpPr>
            <a:spLocks noChangeArrowheads="1"/>
          </p:cNvSpPr>
          <p:nvPr/>
        </p:nvSpPr>
        <p:spPr bwMode="auto">
          <a:xfrm>
            <a:off x="438150" y="838200"/>
            <a:ext cx="59436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88900" tIns="44450" rIns="88900" bIns="44450" anchor="ctr"/>
          <a:lstStyle>
            <a:lvl1pPr defTabSz="881063">
              <a:defRPr sz="2400">
                <a:solidFill>
                  <a:schemeClr val="tx1"/>
                </a:solidFill>
                <a:latin typeface="Times New Roman" pitchFamily="18" charset="0"/>
              </a:defRPr>
            </a:lvl1pPr>
            <a:lvl2pPr marL="742950" indent="-285750" defTabSz="881063">
              <a:defRPr sz="2400">
                <a:solidFill>
                  <a:schemeClr val="tx1"/>
                </a:solidFill>
                <a:latin typeface="Times New Roman" pitchFamily="18" charset="0"/>
              </a:defRPr>
            </a:lvl2pPr>
            <a:lvl3pPr marL="1143000" indent="-228600" defTabSz="881063">
              <a:defRPr sz="2400">
                <a:solidFill>
                  <a:schemeClr val="tx1"/>
                </a:solidFill>
                <a:latin typeface="Times New Roman" pitchFamily="18" charset="0"/>
              </a:defRPr>
            </a:lvl3pPr>
            <a:lvl4pPr marL="1600200" indent="-228600" defTabSz="881063">
              <a:defRPr sz="2400">
                <a:solidFill>
                  <a:schemeClr val="tx1"/>
                </a:solidFill>
                <a:latin typeface="Times New Roman" pitchFamily="18" charset="0"/>
              </a:defRPr>
            </a:lvl4pPr>
            <a:lvl5pPr marL="2057400" indent="-228600" defTabSz="881063">
              <a:defRPr sz="2400">
                <a:solidFill>
                  <a:schemeClr val="tx1"/>
                </a:solidFill>
                <a:latin typeface="Times New Roman" pitchFamily="18" charset="0"/>
              </a:defRPr>
            </a:lvl5pPr>
            <a:lvl6pPr marL="2514600" indent="-228600" defTabSz="881063" eaLnBrk="0" fontAlgn="base" hangingPunct="0">
              <a:spcBef>
                <a:spcPct val="0"/>
              </a:spcBef>
              <a:spcAft>
                <a:spcPct val="0"/>
              </a:spcAft>
              <a:defRPr sz="2400">
                <a:solidFill>
                  <a:schemeClr val="tx1"/>
                </a:solidFill>
                <a:latin typeface="Times New Roman" pitchFamily="18" charset="0"/>
              </a:defRPr>
            </a:lvl6pPr>
            <a:lvl7pPr marL="2971800" indent="-228600" defTabSz="881063" eaLnBrk="0" fontAlgn="base" hangingPunct="0">
              <a:spcBef>
                <a:spcPct val="0"/>
              </a:spcBef>
              <a:spcAft>
                <a:spcPct val="0"/>
              </a:spcAft>
              <a:defRPr sz="2400">
                <a:solidFill>
                  <a:schemeClr val="tx1"/>
                </a:solidFill>
                <a:latin typeface="Times New Roman" pitchFamily="18" charset="0"/>
              </a:defRPr>
            </a:lvl7pPr>
            <a:lvl8pPr marL="3429000" indent="-228600" defTabSz="881063" eaLnBrk="0" fontAlgn="base" hangingPunct="0">
              <a:spcBef>
                <a:spcPct val="0"/>
              </a:spcBef>
              <a:spcAft>
                <a:spcPct val="0"/>
              </a:spcAft>
              <a:defRPr sz="2400">
                <a:solidFill>
                  <a:schemeClr val="tx1"/>
                </a:solidFill>
                <a:latin typeface="Times New Roman" pitchFamily="18" charset="0"/>
              </a:defRPr>
            </a:lvl8pPr>
            <a:lvl9pPr marL="3886200" indent="-228600" defTabSz="881063" eaLnBrk="0" fontAlgn="base" hangingPunct="0">
              <a:spcBef>
                <a:spcPct val="0"/>
              </a:spcBef>
              <a:spcAft>
                <a:spcPct val="0"/>
              </a:spcAft>
              <a:defRPr sz="2400">
                <a:solidFill>
                  <a:schemeClr val="tx1"/>
                </a:solidFill>
                <a:latin typeface="Times New Roman" pitchFamily="18" charset="0"/>
              </a:defRPr>
            </a:lvl9pPr>
          </a:lstStyle>
          <a:p>
            <a:pPr algn="ctr">
              <a:lnSpc>
                <a:spcPct val="120000"/>
              </a:lnSpc>
            </a:pPr>
            <a:r>
              <a:rPr lang="en-US" altLang="en-US" sz="3600" b="1" dirty="0">
                <a:solidFill>
                  <a:schemeClr val="tx2"/>
                </a:solidFill>
                <a:latin typeface="Calibri" panose="020F0502020204030204" pitchFamily="34" charset="0"/>
              </a:rPr>
              <a:t>Introduction</a:t>
            </a:r>
          </a:p>
        </p:txBody>
      </p:sp>
      <p:sp>
        <p:nvSpPr>
          <p:cNvPr id="3076" name="Rectangle 4"/>
          <p:cNvSpPr>
            <a:spLocks noChangeArrowheads="1"/>
          </p:cNvSpPr>
          <p:nvPr/>
        </p:nvSpPr>
        <p:spPr bwMode="auto">
          <a:xfrm>
            <a:off x="533400" y="1676400"/>
            <a:ext cx="57150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88900" tIns="44450" rIns="88900" bIns="44450"/>
          <a:lstStyle>
            <a:lvl1pPr marL="276225" indent="-276225" defTabSz="881063">
              <a:defRPr sz="2400">
                <a:solidFill>
                  <a:schemeClr val="tx1"/>
                </a:solidFill>
                <a:latin typeface="Times New Roman" pitchFamily="18" charset="0"/>
              </a:defRPr>
            </a:lvl1pPr>
            <a:lvl2pPr marL="660400" indent="-219075" defTabSz="881063">
              <a:defRPr sz="2400">
                <a:solidFill>
                  <a:schemeClr val="tx1"/>
                </a:solidFill>
                <a:latin typeface="Times New Roman" pitchFamily="18" charset="0"/>
              </a:defRPr>
            </a:lvl2pPr>
            <a:lvl3pPr marL="1143000" indent="-228600" defTabSz="881063">
              <a:defRPr sz="2400">
                <a:solidFill>
                  <a:schemeClr val="tx1"/>
                </a:solidFill>
                <a:latin typeface="Times New Roman" pitchFamily="18" charset="0"/>
              </a:defRPr>
            </a:lvl3pPr>
            <a:lvl4pPr marL="1600200" indent="-228600" defTabSz="881063">
              <a:defRPr sz="2400">
                <a:solidFill>
                  <a:schemeClr val="tx1"/>
                </a:solidFill>
                <a:latin typeface="Times New Roman" pitchFamily="18" charset="0"/>
              </a:defRPr>
            </a:lvl4pPr>
            <a:lvl5pPr marL="2057400" indent="-228600" defTabSz="881063">
              <a:defRPr sz="2400">
                <a:solidFill>
                  <a:schemeClr val="tx1"/>
                </a:solidFill>
                <a:latin typeface="Times New Roman" pitchFamily="18" charset="0"/>
              </a:defRPr>
            </a:lvl5pPr>
            <a:lvl6pPr marL="2514600" indent="-228600" defTabSz="881063" eaLnBrk="0" fontAlgn="base" hangingPunct="0">
              <a:spcBef>
                <a:spcPct val="0"/>
              </a:spcBef>
              <a:spcAft>
                <a:spcPct val="0"/>
              </a:spcAft>
              <a:defRPr sz="2400">
                <a:solidFill>
                  <a:schemeClr val="tx1"/>
                </a:solidFill>
                <a:latin typeface="Times New Roman" pitchFamily="18" charset="0"/>
              </a:defRPr>
            </a:lvl6pPr>
            <a:lvl7pPr marL="2971800" indent="-228600" defTabSz="881063" eaLnBrk="0" fontAlgn="base" hangingPunct="0">
              <a:spcBef>
                <a:spcPct val="0"/>
              </a:spcBef>
              <a:spcAft>
                <a:spcPct val="0"/>
              </a:spcAft>
              <a:defRPr sz="2400">
                <a:solidFill>
                  <a:schemeClr val="tx1"/>
                </a:solidFill>
                <a:latin typeface="Times New Roman" pitchFamily="18" charset="0"/>
              </a:defRPr>
            </a:lvl7pPr>
            <a:lvl8pPr marL="3429000" indent="-228600" defTabSz="881063" eaLnBrk="0" fontAlgn="base" hangingPunct="0">
              <a:spcBef>
                <a:spcPct val="0"/>
              </a:spcBef>
              <a:spcAft>
                <a:spcPct val="0"/>
              </a:spcAft>
              <a:defRPr sz="2400">
                <a:solidFill>
                  <a:schemeClr val="tx1"/>
                </a:solidFill>
                <a:latin typeface="Times New Roman" pitchFamily="18" charset="0"/>
              </a:defRPr>
            </a:lvl8pPr>
            <a:lvl9pPr marL="3886200" indent="-228600" defTabSz="881063" eaLnBrk="0" fontAlgn="base" hangingPunct="0">
              <a:spcBef>
                <a:spcPct val="0"/>
              </a:spcBef>
              <a:spcAft>
                <a:spcPct val="0"/>
              </a:spcAft>
              <a:defRPr sz="2400">
                <a:solidFill>
                  <a:schemeClr val="tx1"/>
                </a:solidFill>
                <a:latin typeface="Times New Roman" pitchFamily="18" charset="0"/>
              </a:defRPr>
            </a:lvl9pPr>
          </a:lstStyle>
          <a:p>
            <a:pPr>
              <a:lnSpc>
                <a:spcPct val="90000"/>
              </a:lnSpc>
              <a:spcBef>
                <a:spcPct val="60000"/>
              </a:spcBef>
              <a:buFontTx/>
              <a:buChar char="•"/>
            </a:pPr>
            <a:r>
              <a:rPr lang="en-US" altLang="en-US" dirty="0">
                <a:latin typeface="Calibri" panose="020F0502020204030204" pitchFamily="34" charset="0"/>
              </a:rPr>
              <a:t>Bridge members must be able to carry the loads applied to them.</a:t>
            </a:r>
          </a:p>
          <a:p>
            <a:pPr>
              <a:lnSpc>
                <a:spcPct val="90000"/>
              </a:lnSpc>
              <a:spcBef>
                <a:spcPct val="60000"/>
              </a:spcBef>
              <a:buFontTx/>
              <a:buChar char="•"/>
            </a:pPr>
            <a:r>
              <a:rPr lang="en-US" altLang="en-US" dirty="0">
                <a:latin typeface="Calibri" panose="020F0502020204030204" pitchFamily="34" charset="0"/>
              </a:rPr>
              <a:t>This presentation considers:</a:t>
            </a:r>
          </a:p>
          <a:p>
            <a:pPr marL="784225" lvl="1" indent="-342900">
              <a:lnSpc>
                <a:spcPct val="90000"/>
              </a:lnSpc>
              <a:spcBef>
                <a:spcPct val="30000"/>
              </a:spcBef>
              <a:buFont typeface="Wingdings" panose="05000000000000000000" pitchFamily="2" charset="2"/>
              <a:buChar char="Ø"/>
            </a:pPr>
            <a:r>
              <a:rPr lang="en-US" altLang="en-US" dirty="0">
                <a:latin typeface="Calibri" panose="020F0502020204030204" pitchFamily="34" charset="0"/>
              </a:rPr>
              <a:t>how loads are applied to members</a:t>
            </a:r>
          </a:p>
          <a:p>
            <a:pPr marL="784225" lvl="1" indent="-342900">
              <a:lnSpc>
                <a:spcPct val="90000"/>
              </a:lnSpc>
              <a:spcBef>
                <a:spcPct val="30000"/>
              </a:spcBef>
              <a:buFont typeface="Wingdings" panose="05000000000000000000" pitchFamily="2" charset="2"/>
              <a:buChar char="Ø"/>
            </a:pPr>
            <a:r>
              <a:rPr lang="en-US" altLang="en-US" dirty="0">
                <a:latin typeface="Calibri" panose="020F0502020204030204" pitchFamily="34" charset="0"/>
              </a:rPr>
              <a:t>how bridge members are stressed by loads</a:t>
            </a:r>
          </a:p>
          <a:p>
            <a:pPr marL="784225" lvl="1" indent="-342900">
              <a:lnSpc>
                <a:spcPct val="90000"/>
              </a:lnSpc>
              <a:spcBef>
                <a:spcPct val="30000"/>
              </a:spcBef>
              <a:buFont typeface="Wingdings" panose="05000000000000000000" pitchFamily="2" charset="2"/>
              <a:buChar char="Ø"/>
            </a:pPr>
            <a:r>
              <a:rPr lang="en-US" altLang="en-US" dirty="0">
                <a:latin typeface="Calibri" panose="020F0502020204030204" pitchFamily="34" charset="0"/>
              </a:rPr>
              <a:t>how bridge materials resist stress</a:t>
            </a: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19 </a:t>
            </a:r>
          </a:p>
        </p:txBody>
      </p:sp>
      <p:sp>
        <p:nvSpPr>
          <p:cNvPr id="21507" name="Rectangle 3"/>
          <p:cNvSpPr>
            <a:spLocks noGrp="1" noChangeArrowheads="1"/>
          </p:cNvSpPr>
          <p:nvPr>
            <p:ph type="title"/>
          </p:nvPr>
        </p:nvSpPr>
        <p:spPr>
          <a:xfrm>
            <a:off x="457200" y="762000"/>
            <a:ext cx="5943600" cy="704850"/>
          </a:xfrm>
          <a:noFill/>
        </p:spPr>
        <p:txBody>
          <a:bodyPr/>
          <a:lstStyle/>
          <a:p>
            <a:r>
              <a:rPr lang="en-US" altLang="en-US" sz="3600" dirty="0" smtClean="0">
                <a:latin typeface="Calibri" panose="020F0502020204030204" pitchFamily="34" charset="0"/>
              </a:rPr>
              <a:t>Beams - Vertical Shear Stress  </a:t>
            </a:r>
          </a:p>
        </p:txBody>
      </p:sp>
      <p:sp>
        <p:nvSpPr>
          <p:cNvPr id="21508" name="Rectangle 4"/>
          <p:cNvSpPr>
            <a:spLocks noGrp="1" noChangeArrowheads="1"/>
          </p:cNvSpPr>
          <p:nvPr>
            <p:ph type="body" idx="1"/>
          </p:nvPr>
        </p:nvSpPr>
        <p:spPr>
          <a:xfrm>
            <a:off x="152400" y="1676400"/>
            <a:ext cx="6553200" cy="1504950"/>
          </a:xfrm>
          <a:noFill/>
        </p:spPr>
        <p:txBody>
          <a:bodyPr/>
          <a:lstStyle/>
          <a:p>
            <a:pPr>
              <a:lnSpc>
                <a:spcPct val="90000"/>
              </a:lnSpc>
            </a:pPr>
            <a:r>
              <a:rPr lang="en-US" altLang="en-US" sz="2400" dirty="0" smtClean="0">
                <a:latin typeface="Calibri" panose="020F0502020204030204" pitchFamily="34" charset="0"/>
              </a:rPr>
              <a:t>Below is a Free Body Diagram of a different piece of the same beam.</a:t>
            </a:r>
          </a:p>
          <a:p>
            <a:pPr>
              <a:lnSpc>
                <a:spcPct val="90000"/>
              </a:lnSpc>
            </a:pPr>
            <a:r>
              <a:rPr lang="en-US" altLang="en-US" sz="2400" dirty="0" smtClean="0">
                <a:latin typeface="Calibri" panose="020F0502020204030204" pitchFamily="34" charset="0"/>
              </a:rPr>
              <a:t>Tension stresses must be present at the inclined cuts to keep the pieces of the beam from separating.</a:t>
            </a:r>
          </a:p>
        </p:txBody>
      </p:sp>
      <p:pic>
        <p:nvPicPr>
          <p:cNvPr id="21509"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5688" y="3429000"/>
            <a:ext cx="4567237" cy="334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20 </a:t>
            </a:r>
          </a:p>
        </p:txBody>
      </p:sp>
      <p:sp>
        <p:nvSpPr>
          <p:cNvPr id="22531"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Steel</a:t>
            </a:r>
          </a:p>
        </p:txBody>
      </p:sp>
      <p:sp>
        <p:nvSpPr>
          <p:cNvPr id="22532" name="Rectangle 4"/>
          <p:cNvSpPr>
            <a:spLocks noGrp="1" noChangeArrowheads="1"/>
          </p:cNvSpPr>
          <p:nvPr>
            <p:ph type="body" idx="1"/>
          </p:nvPr>
        </p:nvSpPr>
        <p:spPr>
          <a:xfrm>
            <a:off x="152400" y="1752600"/>
            <a:ext cx="6553200" cy="5794375"/>
          </a:xfrm>
          <a:noFill/>
        </p:spPr>
        <p:txBody>
          <a:bodyPr/>
          <a:lstStyle/>
          <a:p>
            <a:pPr>
              <a:lnSpc>
                <a:spcPct val="90000"/>
              </a:lnSpc>
            </a:pPr>
            <a:r>
              <a:rPr lang="en-US" altLang="en-US" dirty="0" smtClean="0">
                <a:latin typeface="Calibri" panose="020F0502020204030204" pitchFamily="34" charset="0"/>
              </a:rPr>
              <a:t>Different bridge materials respond to stress in different ways.</a:t>
            </a:r>
          </a:p>
          <a:p>
            <a:pPr>
              <a:lnSpc>
                <a:spcPct val="90000"/>
              </a:lnSpc>
            </a:pPr>
            <a:r>
              <a:rPr lang="en-US" altLang="en-US" dirty="0" smtClean="0">
                <a:latin typeface="Calibri" panose="020F0502020204030204" pitchFamily="34" charset="0"/>
              </a:rPr>
              <a:t>Shown below is a stress-strain diagram for steel.</a:t>
            </a:r>
          </a:p>
          <a:p>
            <a:pPr>
              <a:lnSpc>
                <a:spcPct val="90000"/>
              </a:lnSpc>
            </a:pPr>
            <a:r>
              <a:rPr lang="en-US" altLang="en-US" dirty="0" smtClean="0">
                <a:latin typeface="Calibri" panose="020F0502020204030204" pitchFamily="34" charset="0"/>
              </a:rPr>
              <a:t>Strain is a measure of the stretching or shortening of a member under stress.</a:t>
            </a:r>
          </a:p>
          <a:p>
            <a:pPr>
              <a:lnSpc>
                <a:spcPct val="90000"/>
              </a:lnSpc>
              <a:buFontTx/>
              <a:buNone/>
            </a:pPr>
            <a:endParaRPr lang="en-US" altLang="en-US"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a:lnSpc>
                <a:spcPct val="90000"/>
              </a:lnSpc>
            </a:pPr>
            <a:r>
              <a:rPr lang="en-US" altLang="en-US" dirty="0" smtClean="0">
                <a:latin typeface="Calibri" panose="020F0502020204030204" pitchFamily="34" charset="0"/>
              </a:rPr>
              <a:t>Steel is strong in both tension and compression.</a:t>
            </a:r>
          </a:p>
          <a:p>
            <a:pPr>
              <a:lnSpc>
                <a:spcPct val="90000"/>
              </a:lnSpc>
            </a:pPr>
            <a:r>
              <a:rPr lang="en-US" altLang="en-US" dirty="0" smtClean="0">
                <a:latin typeface="Calibri" panose="020F0502020204030204" pitchFamily="34" charset="0"/>
              </a:rPr>
              <a:t>Steel that has reached its yield stress lengthens or shortens under constant stress.</a:t>
            </a:r>
          </a:p>
        </p:txBody>
      </p:sp>
      <p:pic>
        <p:nvPicPr>
          <p:cNvPr id="22533"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68500" y="3505200"/>
            <a:ext cx="2892425" cy="292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21 </a:t>
            </a:r>
          </a:p>
        </p:txBody>
      </p:sp>
      <p:sp>
        <p:nvSpPr>
          <p:cNvPr id="23555"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Steel  </a:t>
            </a:r>
          </a:p>
        </p:txBody>
      </p:sp>
      <p:sp>
        <p:nvSpPr>
          <p:cNvPr id="23556" name="Rectangle 4"/>
          <p:cNvSpPr>
            <a:spLocks noGrp="1" noChangeArrowheads="1"/>
          </p:cNvSpPr>
          <p:nvPr>
            <p:ph type="body" idx="1"/>
          </p:nvPr>
        </p:nvSpPr>
        <p:spPr>
          <a:xfrm>
            <a:off x="153987" y="1600200"/>
            <a:ext cx="6553200" cy="5868988"/>
          </a:xfrm>
          <a:noFill/>
        </p:spPr>
        <p:txBody>
          <a:bodyPr/>
          <a:lstStyle/>
          <a:p>
            <a:pPr>
              <a:lnSpc>
                <a:spcPct val="90000"/>
              </a:lnSpc>
            </a:pPr>
            <a:r>
              <a:rPr lang="en-US" altLang="en-US" sz="2400" dirty="0" smtClean="0">
                <a:latin typeface="Calibri" panose="020F0502020204030204" pitchFamily="34" charset="0"/>
              </a:rPr>
              <a:t>An important property to remember when inspecting bridges is that a steel bending member that has reached its yield stress will develop a kink or sag.</a:t>
            </a:r>
          </a:p>
          <a:p>
            <a:pPr>
              <a:lnSpc>
                <a:spcPct val="90000"/>
              </a:lnSpc>
            </a:pPr>
            <a:r>
              <a:rPr lang="en-US" altLang="en-US" sz="2400" dirty="0" smtClean="0">
                <a:latin typeface="Calibri" panose="020F0502020204030204" pitchFamily="34" charset="0"/>
              </a:rPr>
              <a:t>A beam that has developed a kink and sagged is shown below.</a:t>
            </a: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p:txBody>
      </p:sp>
      <p:pic>
        <p:nvPicPr>
          <p:cNvPr id="23557"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0" y="4267200"/>
            <a:ext cx="4727575"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22 </a:t>
            </a:r>
          </a:p>
        </p:txBody>
      </p:sp>
      <p:sp>
        <p:nvSpPr>
          <p:cNvPr id="24579"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Steel  </a:t>
            </a:r>
          </a:p>
        </p:txBody>
      </p:sp>
      <p:sp>
        <p:nvSpPr>
          <p:cNvPr id="24580"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Steel members are normally made up of slender  components (flanges and webs).</a:t>
            </a:r>
          </a:p>
          <a:p>
            <a:pPr>
              <a:lnSpc>
                <a:spcPct val="90000"/>
              </a:lnSpc>
            </a:pPr>
            <a:r>
              <a:rPr lang="en-US" altLang="en-US" sz="2400" dirty="0" smtClean="0">
                <a:latin typeface="Calibri" panose="020F0502020204030204" pitchFamily="34" charset="0"/>
              </a:rPr>
              <a:t>Therefore steel compression members (including parts of beams in compression) are susceptible to buckling.</a:t>
            </a:r>
          </a:p>
          <a:p>
            <a:pPr>
              <a:lnSpc>
                <a:spcPct val="90000"/>
              </a:lnSpc>
            </a:pPr>
            <a:r>
              <a:rPr lang="en-US" altLang="en-US" sz="2400" dirty="0" smtClean="0">
                <a:latin typeface="Calibri" panose="020F0502020204030204" pitchFamily="34" charset="0"/>
              </a:rPr>
              <a:t>Misalignment of a member in compression lowers the load at which it buckles.</a:t>
            </a: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23 </a:t>
            </a:r>
          </a:p>
        </p:txBody>
      </p:sp>
      <p:sp>
        <p:nvSpPr>
          <p:cNvPr id="25603"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Concrete</a:t>
            </a:r>
          </a:p>
        </p:txBody>
      </p:sp>
      <p:sp>
        <p:nvSpPr>
          <p:cNvPr id="25604" name="Rectangle 4"/>
          <p:cNvSpPr>
            <a:spLocks noGrp="1" noChangeArrowheads="1"/>
          </p:cNvSpPr>
          <p:nvPr>
            <p:ph type="body" idx="1"/>
          </p:nvPr>
        </p:nvSpPr>
        <p:spPr>
          <a:xfrm>
            <a:off x="152400" y="1752600"/>
            <a:ext cx="6553200" cy="4665663"/>
          </a:xfrm>
          <a:noFill/>
        </p:spPr>
        <p:txBody>
          <a:bodyPr/>
          <a:lstStyle/>
          <a:p>
            <a:pPr>
              <a:lnSpc>
                <a:spcPct val="90000"/>
              </a:lnSpc>
            </a:pPr>
            <a:r>
              <a:rPr lang="en-US" altLang="en-US" sz="2000" dirty="0" smtClean="0">
                <a:latin typeface="Calibri" panose="020F0502020204030204" pitchFamily="34" charset="0"/>
              </a:rPr>
              <a:t>Shown below is a stress-strain diagram for concrete.</a:t>
            </a: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a:lnSpc>
                <a:spcPct val="90000"/>
              </a:lnSpc>
            </a:pPr>
            <a:r>
              <a:rPr lang="en-US" altLang="en-US" sz="2000" dirty="0" smtClean="0">
                <a:latin typeface="Calibri" panose="020F0502020204030204" pitchFamily="34" charset="0"/>
              </a:rPr>
              <a:t>Concrete is strong in compression and weak in tension.</a:t>
            </a:r>
          </a:p>
        </p:txBody>
      </p:sp>
      <p:pic>
        <p:nvPicPr>
          <p:cNvPr id="25605"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600" y="2351088"/>
            <a:ext cx="3336925" cy="295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24 </a:t>
            </a:r>
          </a:p>
        </p:txBody>
      </p:sp>
      <p:sp>
        <p:nvSpPr>
          <p:cNvPr id="26627"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Concrete  </a:t>
            </a:r>
          </a:p>
        </p:txBody>
      </p:sp>
      <p:sp>
        <p:nvSpPr>
          <p:cNvPr id="26628"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An unreinforced concrete beam will fail in tension under a small load.</a:t>
            </a: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p:txBody>
      </p:sp>
      <p:pic>
        <p:nvPicPr>
          <p:cNvPr id="26629"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0" y="2732088"/>
            <a:ext cx="4713288" cy="200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25 </a:t>
            </a:r>
          </a:p>
        </p:txBody>
      </p:sp>
      <p:sp>
        <p:nvSpPr>
          <p:cNvPr id="27651" name="Rectangle 3"/>
          <p:cNvSpPr>
            <a:spLocks noGrp="1" noChangeArrowheads="1"/>
          </p:cNvSpPr>
          <p:nvPr>
            <p:ph type="title"/>
          </p:nvPr>
        </p:nvSpPr>
        <p:spPr>
          <a:noFill/>
        </p:spPr>
        <p:txBody>
          <a:bodyPr/>
          <a:lstStyle/>
          <a:p>
            <a:r>
              <a:rPr lang="en-US" altLang="en-US" sz="3600" smtClean="0">
                <a:latin typeface="Calibri" panose="020F0502020204030204" pitchFamily="34" charset="0"/>
              </a:rPr>
              <a:t>Stress In Concrete  </a:t>
            </a:r>
          </a:p>
        </p:txBody>
      </p:sp>
      <p:sp>
        <p:nvSpPr>
          <p:cNvPr id="27652" name="Rectangle 4"/>
          <p:cNvSpPr>
            <a:spLocks noGrp="1" noChangeArrowheads="1"/>
          </p:cNvSpPr>
          <p:nvPr>
            <p:ph type="body" idx="1"/>
          </p:nvPr>
        </p:nvSpPr>
        <p:spPr>
          <a:noFill/>
        </p:spPr>
        <p:txBody>
          <a:bodyPr/>
          <a:lstStyle/>
          <a:p>
            <a:pPr>
              <a:lnSpc>
                <a:spcPct val="90000"/>
              </a:lnSpc>
            </a:pPr>
            <a:r>
              <a:rPr lang="en-US" altLang="en-US" sz="2000" dirty="0" smtClean="0">
                <a:latin typeface="Calibri" panose="020F0502020204030204" pitchFamily="34" charset="0"/>
              </a:rPr>
              <a:t>Reinforcing steel placed on the tension side of a beam increases its strength.</a:t>
            </a: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pPr>
            <a:r>
              <a:rPr lang="en-US" altLang="en-US" sz="2000" dirty="0" smtClean="0">
                <a:latin typeface="Calibri" panose="020F0502020204030204" pitchFamily="34" charset="0"/>
              </a:rPr>
              <a:t>Cracking of the concrete may still occur but the reinforcing steel acting in tension prevents failure.</a:t>
            </a:r>
          </a:p>
          <a:p>
            <a:pPr>
              <a:lnSpc>
                <a:spcPct val="90000"/>
              </a:lnSpc>
            </a:pPr>
            <a:r>
              <a:rPr lang="en-US" altLang="en-US" sz="2000" dirty="0" smtClean="0">
                <a:latin typeface="Calibri" panose="020F0502020204030204" pitchFamily="34" charset="0"/>
              </a:rPr>
              <a:t>Cracks caused by bending stresses occur in the middle of the span near the bottom of the beam or at intermediate supports near the top of the beam.</a:t>
            </a:r>
          </a:p>
          <a:p>
            <a:pPr>
              <a:lnSpc>
                <a:spcPct val="90000"/>
              </a:lnSpc>
            </a:pPr>
            <a:r>
              <a:rPr lang="en-US" altLang="en-US" sz="2000" dirty="0" smtClean="0">
                <a:latin typeface="Calibri" panose="020F0502020204030204" pitchFamily="34" charset="0"/>
              </a:rPr>
              <a:t>These vertical cracks are normal unless they have opened  up indicating that the reinforcing steel has yielded.</a:t>
            </a:r>
          </a:p>
        </p:txBody>
      </p:sp>
      <p:pic>
        <p:nvPicPr>
          <p:cNvPr id="27653"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2406650"/>
            <a:ext cx="5089525"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26 </a:t>
            </a:r>
          </a:p>
        </p:txBody>
      </p:sp>
      <p:sp>
        <p:nvSpPr>
          <p:cNvPr id="28675"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Concrete  </a:t>
            </a:r>
          </a:p>
        </p:txBody>
      </p:sp>
      <p:sp>
        <p:nvSpPr>
          <p:cNvPr id="28676"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High strength steel is sometimes used to control concrete cracking caused by bending stresses.</a:t>
            </a:r>
          </a:p>
          <a:p>
            <a:pPr>
              <a:lnSpc>
                <a:spcPct val="90000"/>
              </a:lnSpc>
            </a:pPr>
            <a:r>
              <a:rPr lang="en-US" altLang="en-US" sz="2400" dirty="0" smtClean="0">
                <a:latin typeface="Calibri" panose="020F0502020204030204" pitchFamily="34" charset="0"/>
              </a:rPr>
              <a:t>The high strength steel is stretched and the concrete beam cast around it.</a:t>
            </a: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pPr>
            <a:endParaRPr lang="en-US" altLang="en-US" sz="2400" dirty="0" smtClean="0">
              <a:latin typeface="Calibri" panose="020F0502020204030204" pitchFamily="34" charset="0"/>
            </a:endParaRPr>
          </a:p>
          <a:p>
            <a:pPr>
              <a:lnSpc>
                <a:spcPct val="90000"/>
              </a:lnSpc>
            </a:pPr>
            <a:r>
              <a:rPr lang="en-US" altLang="en-US" sz="2400" dirty="0" smtClean="0">
                <a:latin typeface="Calibri" panose="020F0502020204030204" pitchFamily="34" charset="0"/>
              </a:rPr>
              <a:t>When </a:t>
            </a:r>
            <a:r>
              <a:rPr lang="en-US" altLang="en-US" sz="2400" dirty="0" smtClean="0">
                <a:latin typeface="Calibri" panose="020F0502020204030204" pitchFamily="34" charset="0"/>
              </a:rPr>
              <a:t>the concrete has gained adequate strength the high strength steel is cut.</a:t>
            </a:r>
          </a:p>
          <a:p>
            <a:pPr>
              <a:lnSpc>
                <a:spcPct val="90000"/>
              </a:lnSpc>
            </a:pPr>
            <a:endParaRPr lang="en-US" altLang="en-US" sz="2400" dirty="0" smtClean="0">
              <a:latin typeface="Calibri" panose="020F0502020204030204" pitchFamily="34" charset="0"/>
            </a:endParaRPr>
          </a:p>
        </p:txBody>
      </p:sp>
      <p:pic>
        <p:nvPicPr>
          <p:cNvPr id="28677"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7725" y="3810000"/>
            <a:ext cx="5213350"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27 </a:t>
            </a:r>
          </a:p>
        </p:txBody>
      </p:sp>
      <p:sp>
        <p:nvSpPr>
          <p:cNvPr id="29699"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Concrete  </a:t>
            </a:r>
          </a:p>
        </p:txBody>
      </p:sp>
      <p:sp>
        <p:nvSpPr>
          <p:cNvPr id="29700"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Shown below is a concrete beam after the high strength steel has been cut.</a:t>
            </a: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pPr>
            <a:r>
              <a:rPr lang="en-US" altLang="en-US" sz="2400" dirty="0" smtClean="0">
                <a:latin typeface="Calibri" panose="020F0502020204030204" pitchFamily="34" charset="0"/>
              </a:rPr>
              <a:t>The cutting of the high strength steel results in the steel and also the bottom of the beam shortening and going into  compression counteracting the tension caused by the loads and delaying cracking.</a:t>
            </a:r>
          </a:p>
        </p:txBody>
      </p:sp>
      <p:pic>
        <p:nvPicPr>
          <p:cNvPr id="29701"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2787650"/>
            <a:ext cx="5165725"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28 </a:t>
            </a:r>
          </a:p>
        </p:txBody>
      </p:sp>
      <p:sp>
        <p:nvSpPr>
          <p:cNvPr id="30723"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Concrete  </a:t>
            </a:r>
          </a:p>
        </p:txBody>
      </p:sp>
      <p:sp>
        <p:nvSpPr>
          <p:cNvPr id="30724" name="Rectangle 4"/>
          <p:cNvSpPr>
            <a:spLocks noGrp="1" noChangeArrowheads="1"/>
          </p:cNvSpPr>
          <p:nvPr>
            <p:ph type="body" idx="1"/>
          </p:nvPr>
        </p:nvSpPr>
        <p:spPr>
          <a:xfrm>
            <a:off x="152400" y="1676400"/>
            <a:ext cx="6553200" cy="6096000"/>
          </a:xfrm>
          <a:noFill/>
        </p:spPr>
        <p:txBody>
          <a:bodyPr/>
          <a:lstStyle/>
          <a:p>
            <a:pPr>
              <a:lnSpc>
                <a:spcPct val="90000"/>
              </a:lnSpc>
            </a:pPr>
            <a:r>
              <a:rPr lang="en-US" altLang="en-US" sz="2000" dirty="0" smtClean="0">
                <a:latin typeface="Calibri" panose="020F0502020204030204" pitchFamily="34" charset="0"/>
              </a:rPr>
              <a:t>Shear in an unreinforced concrete beam can cause an inclined crack to form resulting in sudden failure.</a:t>
            </a: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pPr>
            <a:r>
              <a:rPr lang="en-US" altLang="en-US" sz="2000" dirty="0" smtClean="0">
                <a:latin typeface="Calibri" panose="020F0502020204030204" pitchFamily="34" charset="0"/>
              </a:rPr>
              <a:t>Stirrups placed across the inclined tension crack increase the shear strength above the concrete cracking strength thus giving warning of failure.</a:t>
            </a:r>
          </a:p>
          <a:p>
            <a:pPr>
              <a:lnSpc>
                <a:spcPct val="90000"/>
              </a:lnSpc>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pPr>
            <a:r>
              <a:rPr lang="en-US" altLang="en-US" sz="2000" dirty="0" smtClean="0">
                <a:latin typeface="Calibri" panose="020F0502020204030204" pitchFamily="34" charset="0"/>
              </a:rPr>
              <a:t>It is important to report inclined cracking in a beam as the opening up of an inclined crack can result in sudden failure  of the beam.</a:t>
            </a:r>
          </a:p>
        </p:txBody>
      </p:sp>
      <p:pic>
        <p:nvPicPr>
          <p:cNvPr id="30725"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19200" y="5205413"/>
            <a:ext cx="5089525" cy="108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726" name="Picture 6"/>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68400" y="2362200"/>
            <a:ext cx="40132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 </a:t>
            </a:r>
          </a:p>
        </p:txBody>
      </p:sp>
      <p:sp>
        <p:nvSpPr>
          <p:cNvPr id="4099" name="Rectangle 3"/>
          <p:cNvSpPr>
            <a:spLocks noGrp="1" noChangeArrowheads="1"/>
          </p:cNvSpPr>
          <p:nvPr>
            <p:ph type="title"/>
          </p:nvPr>
        </p:nvSpPr>
        <p:spPr>
          <a:xfrm>
            <a:off x="457200" y="762000"/>
            <a:ext cx="5943600" cy="704850"/>
          </a:xfrm>
          <a:noFill/>
        </p:spPr>
        <p:txBody>
          <a:bodyPr/>
          <a:lstStyle/>
          <a:p>
            <a:r>
              <a:rPr lang="en-US" altLang="en-US" sz="3600" dirty="0" smtClean="0">
                <a:latin typeface="Calibri" panose="020F0502020204030204" pitchFamily="34" charset="0"/>
              </a:rPr>
              <a:t>Beams</a:t>
            </a:r>
          </a:p>
        </p:txBody>
      </p:sp>
      <p:sp>
        <p:nvSpPr>
          <p:cNvPr id="4100" name="Rectangle 4"/>
          <p:cNvSpPr>
            <a:spLocks noGrp="1" noChangeArrowheads="1"/>
          </p:cNvSpPr>
          <p:nvPr>
            <p:ph type="body" idx="1"/>
          </p:nvPr>
        </p:nvSpPr>
        <p:spPr>
          <a:xfrm>
            <a:off x="152400" y="1447800"/>
            <a:ext cx="6553200" cy="1579563"/>
          </a:xfrm>
          <a:noFill/>
        </p:spPr>
        <p:txBody>
          <a:bodyPr/>
          <a:lstStyle/>
          <a:p>
            <a:pPr>
              <a:lnSpc>
                <a:spcPct val="90000"/>
              </a:lnSpc>
            </a:pPr>
            <a:r>
              <a:rPr lang="en-US" altLang="en-US" sz="2400" dirty="0" smtClean="0">
                <a:latin typeface="Calibri" panose="020F0502020204030204" pitchFamily="34" charset="0"/>
              </a:rPr>
              <a:t>Different member types carry load in different ways.</a:t>
            </a:r>
          </a:p>
          <a:p>
            <a:pPr>
              <a:lnSpc>
                <a:spcPct val="90000"/>
              </a:lnSpc>
            </a:pPr>
            <a:r>
              <a:rPr lang="en-US" altLang="en-US" sz="2400" dirty="0" smtClean="0">
                <a:latin typeface="Calibri" panose="020F0502020204030204" pitchFamily="34" charset="0"/>
              </a:rPr>
              <a:t>Beams are members which are loaded perpendicular to their length.</a:t>
            </a:r>
          </a:p>
          <a:p>
            <a:pPr>
              <a:lnSpc>
                <a:spcPct val="90000"/>
              </a:lnSpc>
            </a:pPr>
            <a:r>
              <a:rPr lang="en-US" altLang="en-US" sz="2400" dirty="0" smtClean="0">
                <a:latin typeface="Calibri" panose="020F0502020204030204" pitchFamily="34" charset="0"/>
              </a:rPr>
              <a:t>They are also referred to as stringers and girders.</a:t>
            </a:r>
          </a:p>
        </p:txBody>
      </p:sp>
      <p:pic>
        <p:nvPicPr>
          <p:cNvPr id="4101"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5" y="3805238"/>
            <a:ext cx="5413375"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29 </a:t>
            </a:r>
          </a:p>
        </p:txBody>
      </p:sp>
      <p:sp>
        <p:nvSpPr>
          <p:cNvPr id="31747"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Timber</a:t>
            </a:r>
          </a:p>
        </p:txBody>
      </p:sp>
      <p:sp>
        <p:nvSpPr>
          <p:cNvPr id="31748"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Timber is a “natural” material and has different strength properties in different directions.</a:t>
            </a:r>
          </a:p>
          <a:p>
            <a:pPr>
              <a:lnSpc>
                <a:spcPct val="90000"/>
              </a:lnSpc>
            </a:pPr>
            <a:r>
              <a:rPr lang="en-US" altLang="en-US" sz="2400" dirty="0" smtClean="0">
                <a:latin typeface="Calibri" panose="020F0502020204030204" pitchFamily="34" charset="0"/>
              </a:rPr>
              <a:t>Its internal structure can be thought of as a bundle of straws running in the direction of the grain.</a:t>
            </a:r>
          </a:p>
        </p:txBody>
      </p:sp>
      <p:pic>
        <p:nvPicPr>
          <p:cNvPr id="31749"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3717925"/>
            <a:ext cx="3641725" cy="227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30 </a:t>
            </a:r>
          </a:p>
        </p:txBody>
      </p:sp>
      <p:sp>
        <p:nvSpPr>
          <p:cNvPr id="32771" name="Rectangle 3"/>
          <p:cNvSpPr>
            <a:spLocks noGrp="1" noChangeArrowheads="1"/>
          </p:cNvSpPr>
          <p:nvPr>
            <p:ph type="title"/>
          </p:nvPr>
        </p:nvSpPr>
        <p:spPr>
          <a:noFill/>
        </p:spPr>
        <p:txBody>
          <a:bodyPr/>
          <a:lstStyle/>
          <a:p>
            <a:r>
              <a:rPr lang="en-US" altLang="en-US" sz="3600" smtClean="0">
                <a:latin typeface="Calibri" panose="020F0502020204030204" pitchFamily="34" charset="0"/>
              </a:rPr>
              <a:t>Stress In Timber  </a:t>
            </a:r>
          </a:p>
        </p:txBody>
      </p:sp>
      <p:sp>
        <p:nvSpPr>
          <p:cNvPr id="32772"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Timber is strong in tension and compression in the direction of the grain.</a:t>
            </a:r>
          </a:p>
          <a:p>
            <a:pPr>
              <a:lnSpc>
                <a:spcPct val="90000"/>
              </a:lnSpc>
            </a:pPr>
            <a:r>
              <a:rPr lang="en-US" altLang="en-US" sz="2400" dirty="0" smtClean="0">
                <a:latin typeface="Calibri" panose="020F0502020204030204" pitchFamily="34" charset="0"/>
              </a:rPr>
              <a:t>Failure due to bending stresses often occurs at a defect such as a knot. </a:t>
            </a:r>
          </a:p>
        </p:txBody>
      </p:sp>
      <p:pic>
        <p:nvPicPr>
          <p:cNvPr id="32773"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0275" y="3429000"/>
            <a:ext cx="5332413" cy="207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31 </a:t>
            </a:r>
          </a:p>
        </p:txBody>
      </p:sp>
      <p:sp>
        <p:nvSpPr>
          <p:cNvPr id="33795" name="Rectangle 3"/>
          <p:cNvSpPr>
            <a:spLocks noGrp="1" noChangeArrowheads="1"/>
          </p:cNvSpPr>
          <p:nvPr>
            <p:ph type="title"/>
          </p:nvPr>
        </p:nvSpPr>
        <p:spPr>
          <a:noFill/>
        </p:spPr>
        <p:txBody>
          <a:bodyPr/>
          <a:lstStyle/>
          <a:p>
            <a:r>
              <a:rPr lang="en-US" altLang="en-US" sz="3600" smtClean="0">
                <a:latin typeface="Calibri" panose="020F0502020204030204" pitchFamily="34" charset="0"/>
              </a:rPr>
              <a:t>Stress In Timber  </a:t>
            </a:r>
          </a:p>
        </p:txBody>
      </p:sp>
      <p:sp>
        <p:nvSpPr>
          <p:cNvPr id="33796"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Timber is weak in shear along the grain just as straws in a bundle easily slide past each other.</a:t>
            </a:r>
          </a:p>
          <a:p>
            <a:pPr>
              <a:lnSpc>
                <a:spcPct val="90000"/>
              </a:lnSpc>
            </a:pPr>
            <a:r>
              <a:rPr lang="en-US" altLang="en-US" sz="2400" dirty="0" smtClean="0">
                <a:latin typeface="Calibri" panose="020F0502020204030204" pitchFamily="34" charset="0"/>
              </a:rPr>
              <a:t>Horizontal cracks caused by horizontal shear stresses can occur at the ends of a timber beam.</a:t>
            </a:r>
          </a:p>
        </p:txBody>
      </p:sp>
      <p:pic>
        <p:nvPicPr>
          <p:cNvPr id="33797"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3529013"/>
            <a:ext cx="5292725" cy="189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32 </a:t>
            </a:r>
          </a:p>
        </p:txBody>
      </p:sp>
      <p:sp>
        <p:nvSpPr>
          <p:cNvPr id="34819"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Timber  </a:t>
            </a:r>
          </a:p>
        </p:txBody>
      </p:sp>
      <p:sp>
        <p:nvSpPr>
          <p:cNvPr id="34820"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Timber is weak in compression across the grain just as straws are weak against crushing.</a:t>
            </a: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pPr>
            <a:r>
              <a:rPr lang="en-US" altLang="en-US" sz="2400" dirty="0" smtClean="0">
                <a:latin typeface="Calibri" panose="020F0502020204030204" pitchFamily="34" charset="0"/>
              </a:rPr>
              <a:t>Crushing can occur where timber caps support beams and also where timber caps are supported by piles.</a:t>
            </a:r>
          </a:p>
        </p:txBody>
      </p:sp>
      <p:pic>
        <p:nvPicPr>
          <p:cNvPr id="34821"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799" y="2819400"/>
            <a:ext cx="5554663" cy="266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3 </a:t>
            </a:r>
          </a:p>
        </p:txBody>
      </p:sp>
      <p:sp>
        <p:nvSpPr>
          <p:cNvPr id="5123"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Simple Beams</a:t>
            </a:r>
          </a:p>
        </p:txBody>
      </p:sp>
      <p:sp>
        <p:nvSpPr>
          <p:cNvPr id="5124" name="Rectangle 4"/>
          <p:cNvSpPr>
            <a:spLocks noGrp="1" noChangeArrowheads="1"/>
          </p:cNvSpPr>
          <p:nvPr>
            <p:ph type="body" idx="1"/>
          </p:nvPr>
        </p:nvSpPr>
        <p:spPr>
          <a:xfrm>
            <a:off x="152400" y="1752600"/>
            <a:ext cx="6553200" cy="5418138"/>
          </a:xfrm>
          <a:noFill/>
        </p:spPr>
        <p:txBody>
          <a:bodyPr/>
          <a:lstStyle/>
          <a:p>
            <a:pPr>
              <a:lnSpc>
                <a:spcPct val="90000"/>
              </a:lnSpc>
            </a:pPr>
            <a:r>
              <a:rPr lang="en-US" altLang="en-US" sz="2000" smtClean="0">
                <a:latin typeface="Calibri" panose="020F0502020204030204" pitchFamily="34" charset="0"/>
              </a:rPr>
              <a:t>Shown below is a Free Body Diagram of a simple beam.</a:t>
            </a:r>
          </a:p>
          <a:p>
            <a:pPr>
              <a:lnSpc>
                <a:spcPct val="90000"/>
              </a:lnSpc>
              <a:buFontTx/>
              <a:buNone/>
            </a:pPr>
            <a:endParaRPr lang="en-US" altLang="en-US" sz="2000" smtClean="0">
              <a:latin typeface="Calibri" panose="020F0502020204030204" pitchFamily="34" charset="0"/>
            </a:endParaRPr>
          </a:p>
          <a:p>
            <a:pPr>
              <a:lnSpc>
                <a:spcPct val="90000"/>
              </a:lnSpc>
              <a:buFontTx/>
              <a:buNone/>
            </a:pPr>
            <a:endParaRPr lang="en-US" altLang="en-US" sz="2000" smtClean="0">
              <a:latin typeface="Calibri" panose="020F0502020204030204" pitchFamily="34" charset="0"/>
            </a:endParaRPr>
          </a:p>
          <a:p>
            <a:pPr>
              <a:lnSpc>
                <a:spcPct val="90000"/>
              </a:lnSpc>
              <a:buFontTx/>
              <a:buNone/>
            </a:pPr>
            <a:endParaRPr lang="en-US" altLang="en-US" sz="2000" smtClean="0">
              <a:latin typeface="Calibri" panose="020F0502020204030204" pitchFamily="34" charset="0"/>
            </a:endParaRPr>
          </a:p>
          <a:p>
            <a:pPr>
              <a:lnSpc>
                <a:spcPct val="90000"/>
              </a:lnSpc>
              <a:buFontTx/>
              <a:buNone/>
            </a:pPr>
            <a:endParaRPr lang="en-US" altLang="en-US" sz="2000" smtClean="0">
              <a:latin typeface="Calibri" panose="020F0502020204030204" pitchFamily="34" charset="0"/>
            </a:endParaRPr>
          </a:p>
          <a:p>
            <a:pPr>
              <a:lnSpc>
                <a:spcPct val="90000"/>
              </a:lnSpc>
              <a:buFontTx/>
              <a:buNone/>
            </a:pPr>
            <a:endParaRPr lang="en-US" altLang="en-US" sz="2000" smtClean="0">
              <a:latin typeface="Calibri" panose="020F0502020204030204" pitchFamily="34" charset="0"/>
            </a:endParaRPr>
          </a:p>
          <a:p>
            <a:pPr>
              <a:lnSpc>
                <a:spcPct val="90000"/>
              </a:lnSpc>
              <a:buFontTx/>
              <a:buNone/>
            </a:pPr>
            <a:endParaRPr lang="en-US" altLang="en-US" sz="2000" smtClean="0">
              <a:latin typeface="Calibri" panose="020F0502020204030204" pitchFamily="34" charset="0"/>
            </a:endParaRPr>
          </a:p>
          <a:p>
            <a:pPr>
              <a:lnSpc>
                <a:spcPct val="90000"/>
              </a:lnSpc>
            </a:pPr>
            <a:r>
              <a:rPr lang="en-US" altLang="en-US" sz="2000" smtClean="0">
                <a:latin typeface="Calibri" panose="020F0502020204030204" pitchFamily="34" charset="0"/>
              </a:rPr>
              <a:t>In this diagram arrows are used to show the forces (loads and reactions) acting on the beam.</a:t>
            </a:r>
          </a:p>
          <a:p>
            <a:pPr>
              <a:lnSpc>
                <a:spcPct val="90000"/>
              </a:lnSpc>
            </a:pPr>
            <a:r>
              <a:rPr lang="en-US" altLang="en-US" sz="2000" smtClean="0">
                <a:latin typeface="Calibri" panose="020F0502020204030204" pitchFamily="34" charset="0"/>
              </a:rPr>
              <a:t>These arrows are drawn at the points the forces are applied and in the directions they act.</a:t>
            </a:r>
          </a:p>
          <a:p>
            <a:pPr>
              <a:lnSpc>
                <a:spcPct val="90000"/>
              </a:lnSpc>
            </a:pPr>
            <a:r>
              <a:rPr lang="en-US" altLang="en-US" sz="2000" smtClean="0">
                <a:latin typeface="Calibri" panose="020F0502020204030204" pitchFamily="34" charset="0"/>
              </a:rPr>
              <a:t>Reactions are the forces that support a member.</a:t>
            </a:r>
          </a:p>
          <a:p>
            <a:pPr>
              <a:lnSpc>
                <a:spcPct val="90000"/>
              </a:lnSpc>
            </a:pPr>
            <a:r>
              <a:rPr lang="en-US" altLang="en-US" sz="2000" smtClean="0">
                <a:latin typeface="Calibri" panose="020F0502020204030204" pitchFamily="34" charset="0"/>
              </a:rPr>
              <a:t>They are exerted by other members or by the ground.</a:t>
            </a:r>
          </a:p>
        </p:txBody>
      </p:sp>
      <p:pic>
        <p:nvPicPr>
          <p:cNvPr id="5125"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2346325"/>
            <a:ext cx="5089525" cy="197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4 </a:t>
            </a:r>
          </a:p>
        </p:txBody>
      </p:sp>
      <p:sp>
        <p:nvSpPr>
          <p:cNvPr id="6147"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Continuous Beams</a:t>
            </a:r>
          </a:p>
        </p:txBody>
      </p:sp>
      <p:sp>
        <p:nvSpPr>
          <p:cNvPr id="6148"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A continuous beam is a beam that is supported at intermediate points along its length.</a:t>
            </a:r>
          </a:p>
        </p:txBody>
      </p:sp>
      <p:pic>
        <p:nvPicPr>
          <p:cNvPr id="6149"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838450"/>
            <a:ext cx="6337300" cy="391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5 </a:t>
            </a:r>
          </a:p>
        </p:txBody>
      </p:sp>
      <p:sp>
        <p:nvSpPr>
          <p:cNvPr id="7171"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Continuous Beams  </a:t>
            </a:r>
          </a:p>
        </p:txBody>
      </p:sp>
      <p:sp>
        <p:nvSpPr>
          <p:cNvPr id="7172" name="Rectangle 4"/>
          <p:cNvSpPr>
            <a:spLocks noGrp="1" noChangeArrowheads="1"/>
          </p:cNvSpPr>
          <p:nvPr>
            <p:ph type="body" idx="1"/>
          </p:nvPr>
        </p:nvSpPr>
        <p:spPr>
          <a:xfrm>
            <a:off x="152400" y="1752600"/>
            <a:ext cx="6553200" cy="5097463"/>
          </a:xfrm>
          <a:noFill/>
        </p:spPr>
        <p:txBody>
          <a:bodyPr/>
          <a:lstStyle/>
          <a:p>
            <a:pPr>
              <a:lnSpc>
                <a:spcPct val="90000"/>
              </a:lnSpc>
            </a:pPr>
            <a:r>
              <a:rPr lang="en-US" altLang="en-US" sz="2400" dirty="0" smtClean="0">
                <a:latin typeface="Calibri" panose="020F0502020204030204" pitchFamily="34" charset="0"/>
              </a:rPr>
              <a:t>Shown below is a Free Body Diagram of a continuous beam.</a:t>
            </a: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pPr>
            <a:r>
              <a:rPr lang="en-US" altLang="en-US" sz="2400" dirty="0" smtClean="0">
                <a:latin typeface="Calibri" panose="020F0502020204030204" pitchFamily="34" charset="0"/>
              </a:rPr>
              <a:t>The addition of intermediate supports allows a beam to carry more load.</a:t>
            </a:r>
          </a:p>
        </p:txBody>
      </p:sp>
      <p:pic>
        <p:nvPicPr>
          <p:cNvPr id="7173"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2555875"/>
            <a:ext cx="5699125" cy="221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6 </a:t>
            </a:r>
          </a:p>
        </p:txBody>
      </p:sp>
      <p:sp>
        <p:nvSpPr>
          <p:cNvPr id="8195" name="Rectangle 3"/>
          <p:cNvSpPr>
            <a:spLocks noGrp="1" noChangeArrowheads="1"/>
          </p:cNvSpPr>
          <p:nvPr>
            <p:ph type="title"/>
          </p:nvPr>
        </p:nvSpPr>
        <p:spPr>
          <a:noFill/>
        </p:spPr>
        <p:txBody>
          <a:bodyPr/>
          <a:lstStyle/>
          <a:p>
            <a:r>
              <a:rPr lang="en-US" altLang="en-US" sz="3600" smtClean="0">
                <a:latin typeface="Calibri" panose="020F0502020204030204" pitchFamily="34" charset="0"/>
              </a:rPr>
              <a:t>Columns and Hangers</a:t>
            </a:r>
          </a:p>
        </p:txBody>
      </p:sp>
      <p:sp>
        <p:nvSpPr>
          <p:cNvPr id="8196" name="Rectangle 4"/>
          <p:cNvSpPr>
            <a:spLocks noGrp="1" noChangeArrowheads="1"/>
          </p:cNvSpPr>
          <p:nvPr>
            <p:ph type="body" idx="1"/>
          </p:nvPr>
        </p:nvSpPr>
        <p:spPr>
          <a:xfrm>
            <a:off x="152400" y="1600200"/>
            <a:ext cx="6553200" cy="1279525"/>
          </a:xfrm>
          <a:noFill/>
        </p:spPr>
        <p:txBody>
          <a:bodyPr/>
          <a:lstStyle/>
          <a:p>
            <a:pPr>
              <a:lnSpc>
                <a:spcPct val="90000"/>
              </a:lnSpc>
            </a:pPr>
            <a:r>
              <a:rPr lang="en-US" altLang="en-US" sz="2400" dirty="0" smtClean="0">
                <a:latin typeface="Calibri" panose="020F0502020204030204" pitchFamily="34" charset="0"/>
              </a:rPr>
              <a:t>Columns and hangers are members which are loaded parallel to their length.</a:t>
            </a:r>
          </a:p>
          <a:p>
            <a:pPr>
              <a:lnSpc>
                <a:spcPct val="90000"/>
              </a:lnSpc>
            </a:pPr>
            <a:r>
              <a:rPr lang="en-US" altLang="en-US" sz="2400" dirty="0" smtClean="0">
                <a:latin typeface="Calibri" panose="020F0502020204030204" pitchFamily="34" charset="0"/>
              </a:rPr>
              <a:t>Columns are loaded in compression; hangers in tension.</a:t>
            </a:r>
          </a:p>
        </p:txBody>
      </p:sp>
      <p:pic>
        <p:nvPicPr>
          <p:cNvPr id="8197"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3259138"/>
            <a:ext cx="6232525" cy="385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7 </a:t>
            </a:r>
          </a:p>
        </p:txBody>
      </p:sp>
      <p:sp>
        <p:nvSpPr>
          <p:cNvPr id="9219"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Columns and Hangers  </a:t>
            </a:r>
          </a:p>
        </p:txBody>
      </p:sp>
      <p:sp>
        <p:nvSpPr>
          <p:cNvPr id="9220" name="Rectangle 4"/>
          <p:cNvSpPr>
            <a:spLocks noGrp="1" noChangeArrowheads="1"/>
          </p:cNvSpPr>
          <p:nvPr>
            <p:ph type="body" idx="1"/>
          </p:nvPr>
        </p:nvSpPr>
        <p:spPr>
          <a:xfrm>
            <a:off x="152400" y="1752600"/>
            <a:ext cx="6553200" cy="677863"/>
          </a:xfrm>
          <a:noFill/>
        </p:spPr>
        <p:txBody>
          <a:bodyPr/>
          <a:lstStyle/>
          <a:p>
            <a:pPr>
              <a:lnSpc>
                <a:spcPct val="90000"/>
              </a:lnSpc>
            </a:pPr>
            <a:r>
              <a:rPr lang="en-US" altLang="en-US" sz="2400" dirty="0" smtClean="0">
                <a:latin typeface="Calibri" panose="020F0502020204030204" pitchFamily="34" charset="0"/>
              </a:rPr>
              <a:t>Shown below are Free Body Diagrams for a column and a hanger.</a:t>
            </a:r>
          </a:p>
        </p:txBody>
      </p:sp>
      <p:sp>
        <p:nvSpPr>
          <p:cNvPr id="9221" name="Rectangle 5"/>
          <p:cNvSpPr>
            <a:spLocks noChangeArrowheads="1"/>
          </p:cNvSpPr>
          <p:nvPr/>
        </p:nvSpPr>
        <p:spPr bwMode="auto">
          <a:xfrm>
            <a:off x="1350963" y="6089650"/>
            <a:ext cx="8921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600">
                <a:latin typeface="Arial" charset="0"/>
              </a:rPr>
              <a:t>Column</a:t>
            </a:r>
          </a:p>
        </p:txBody>
      </p:sp>
      <p:sp>
        <p:nvSpPr>
          <p:cNvPr id="9222" name="Rectangle 6"/>
          <p:cNvSpPr>
            <a:spLocks noChangeArrowheads="1"/>
          </p:cNvSpPr>
          <p:nvPr/>
        </p:nvSpPr>
        <p:spPr bwMode="auto">
          <a:xfrm>
            <a:off x="4627563" y="6089650"/>
            <a:ext cx="858837"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600">
                <a:latin typeface="Arial" charset="0"/>
              </a:rPr>
              <a:t>Hanger</a:t>
            </a:r>
          </a:p>
        </p:txBody>
      </p:sp>
      <p:pic>
        <p:nvPicPr>
          <p:cNvPr id="9223" name="Picture 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35100" y="2590800"/>
            <a:ext cx="3883025"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8 </a:t>
            </a:r>
          </a:p>
        </p:txBody>
      </p:sp>
      <p:sp>
        <p:nvSpPr>
          <p:cNvPr id="10243"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Stresses</a:t>
            </a:r>
          </a:p>
        </p:txBody>
      </p:sp>
      <p:sp>
        <p:nvSpPr>
          <p:cNvPr id="10244"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Loads cause stresses in a member.</a:t>
            </a:r>
          </a:p>
          <a:p>
            <a:pPr>
              <a:lnSpc>
                <a:spcPct val="90000"/>
              </a:lnSpc>
            </a:pPr>
            <a:r>
              <a:rPr lang="en-US" altLang="en-US" sz="2400" dirty="0" smtClean="0">
                <a:latin typeface="Calibri" panose="020F0502020204030204" pitchFamily="34" charset="0"/>
              </a:rPr>
              <a:t>Stresses are the internal forces that the member experiences at its different locations.</a:t>
            </a:r>
          </a:p>
          <a:p>
            <a:pPr>
              <a:lnSpc>
                <a:spcPct val="90000"/>
              </a:lnSpc>
            </a:pPr>
            <a:r>
              <a:rPr lang="en-US" altLang="en-US" sz="2400" dirty="0" smtClean="0">
                <a:latin typeface="Calibri" panose="020F0502020204030204" pitchFamily="34" charset="0"/>
              </a:rPr>
              <a:t>Stress has units of Force/Area e.g. kips per square inch (</a:t>
            </a:r>
            <a:r>
              <a:rPr lang="en-US" altLang="en-US" sz="2400" dirty="0" err="1" smtClean="0">
                <a:latin typeface="Calibri" panose="020F0502020204030204" pitchFamily="34" charset="0"/>
              </a:rPr>
              <a:t>ksi</a:t>
            </a:r>
            <a:r>
              <a:rPr lang="en-US" altLang="en-US" sz="2400" dirty="0" smtClean="0">
                <a:latin typeface="Calibri" panose="020F0502020204030204" pitchFamily="34" charset="0"/>
              </a:rPr>
              <a:t>), </a:t>
            </a:r>
            <a:r>
              <a:rPr lang="en-US" altLang="en-US" sz="2400" dirty="0" err="1" smtClean="0">
                <a:latin typeface="Calibri" panose="020F0502020204030204" pitchFamily="34" charset="0"/>
              </a:rPr>
              <a:t>Newtons</a:t>
            </a:r>
            <a:r>
              <a:rPr lang="en-US" altLang="en-US" sz="2400" dirty="0" smtClean="0">
                <a:latin typeface="Calibri" panose="020F0502020204030204" pitchFamily="34" charset="0"/>
              </a:rPr>
              <a:t> per square </a:t>
            </a:r>
            <a:r>
              <a:rPr lang="en-US" altLang="en-US" sz="2400" dirty="0" err="1" smtClean="0">
                <a:latin typeface="Calibri" panose="020F0502020204030204" pitchFamily="34" charset="0"/>
              </a:rPr>
              <a:t>millimetre</a:t>
            </a:r>
            <a:r>
              <a:rPr lang="en-US" altLang="en-US" sz="2400" dirty="0" smtClean="0">
                <a:latin typeface="Calibri" panose="020F0502020204030204" pitchFamily="34" charset="0"/>
              </a:rPr>
              <a:t> (MPa).</a:t>
            </a:r>
          </a:p>
          <a:p>
            <a:pPr>
              <a:lnSpc>
                <a:spcPct val="90000"/>
              </a:lnSpc>
            </a:pPr>
            <a:r>
              <a:rPr lang="en-US" altLang="en-US" sz="2400" dirty="0" smtClean="0">
                <a:latin typeface="Calibri" panose="020F0502020204030204" pitchFamily="34" charset="0"/>
              </a:rPr>
              <a:t>The following types of stress occur in bridge members:</a:t>
            </a:r>
          </a:p>
          <a:p>
            <a:pPr lvl="1">
              <a:lnSpc>
                <a:spcPct val="90000"/>
              </a:lnSpc>
            </a:pPr>
            <a:r>
              <a:rPr lang="en-US" altLang="en-US" sz="2400" dirty="0" smtClean="0">
                <a:latin typeface="Calibri" panose="020F0502020204030204" pitchFamily="34" charset="0"/>
              </a:rPr>
              <a:t>tension stress</a:t>
            </a:r>
          </a:p>
          <a:p>
            <a:pPr lvl="1">
              <a:lnSpc>
                <a:spcPct val="90000"/>
              </a:lnSpc>
            </a:pPr>
            <a:r>
              <a:rPr lang="en-US" altLang="en-US" sz="2400" dirty="0" smtClean="0">
                <a:latin typeface="Calibri" panose="020F0502020204030204" pitchFamily="34" charset="0"/>
              </a:rPr>
              <a:t>compression stress</a:t>
            </a:r>
          </a:p>
          <a:p>
            <a:pPr lvl="1">
              <a:lnSpc>
                <a:spcPct val="90000"/>
              </a:lnSpc>
            </a:pPr>
            <a:r>
              <a:rPr lang="en-US" altLang="en-US" sz="2400" dirty="0" smtClean="0">
                <a:latin typeface="Calibri" panose="020F0502020204030204" pitchFamily="34" charset="0"/>
              </a:rPr>
              <a:t>bending stress</a:t>
            </a:r>
          </a:p>
          <a:p>
            <a:pPr lvl="1">
              <a:lnSpc>
                <a:spcPct val="90000"/>
              </a:lnSpc>
            </a:pPr>
            <a:r>
              <a:rPr lang="en-US" altLang="en-US" sz="2400" dirty="0" smtClean="0">
                <a:latin typeface="Calibri" panose="020F0502020204030204" pitchFamily="34" charset="0"/>
              </a:rPr>
              <a:t>shear stress</a:t>
            </a: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theme/theme1.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outerShdw dist="107763" dir="2700000" algn="ctr" rotWithShape="0">
            <a:schemeClr val="tx1"/>
          </a:outer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outerShdw dist="107763" dir="2700000" algn="ctr" rotWithShape="0">
            <a:schemeClr val="tx1"/>
          </a:outer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TotalTime>
  <Pages>32</Pages>
  <Words>1433</Words>
  <Application>Microsoft Office PowerPoint</Application>
  <PresentationFormat>On-screen Show (4:3)</PresentationFormat>
  <Paragraphs>256</Paragraphs>
  <Slides>33</Slides>
  <Notes>33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Times New Roman</vt:lpstr>
      <vt:lpstr>Arial</vt:lpstr>
      <vt:lpstr>Office</vt:lpstr>
      <vt:lpstr>PowerPoint Presentation</vt:lpstr>
      <vt:lpstr>PowerPoint Presentation</vt:lpstr>
      <vt:lpstr>Beams</vt:lpstr>
      <vt:lpstr>Simple Beams</vt:lpstr>
      <vt:lpstr>Continuous Beams</vt:lpstr>
      <vt:lpstr>Continuous Beams  </vt:lpstr>
      <vt:lpstr>Columns and Hangers</vt:lpstr>
      <vt:lpstr>Columns and Hangers  </vt:lpstr>
      <vt:lpstr>Stresses</vt:lpstr>
      <vt:lpstr>Hangers - Tension Stress</vt:lpstr>
      <vt:lpstr>Columns - Compression Stress</vt:lpstr>
      <vt:lpstr>Columns - Buckling</vt:lpstr>
      <vt:lpstr>Simple Beams - Curvature</vt:lpstr>
      <vt:lpstr>Continuous Beams - Curvature</vt:lpstr>
      <vt:lpstr>Simple Beams - Bending Stress</vt:lpstr>
      <vt:lpstr>Continuous Beams - Bending Stress</vt:lpstr>
      <vt:lpstr>Beams - Horizontal Shear Stress</vt:lpstr>
      <vt:lpstr>Beams - Horizontal Shear Stress  </vt:lpstr>
      <vt:lpstr>Beams - Vertical Shear Stress</vt:lpstr>
      <vt:lpstr>Beams - Vertical Shear Stress  </vt:lpstr>
      <vt:lpstr>Stress In Steel</vt:lpstr>
      <vt:lpstr>Stress In Steel  </vt:lpstr>
      <vt:lpstr>Stress In Steel  </vt:lpstr>
      <vt:lpstr>Stress In Concrete</vt:lpstr>
      <vt:lpstr>Stress In Concrete  </vt:lpstr>
      <vt:lpstr>Stress In Concrete  </vt:lpstr>
      <vt:lpstr>Stress In Concrete  </vt:lpstr>
      <vt:lpstr>Stress In Concrete  </vt:lpstr>
      <vt:lpstr>Stress In Concrete  </vt:lpstr>
      <vt:lpstr>Stress In Timber</vt:lpstr>
      <vt:lpstr>Stress In Timber  </vt:lpstr>
      <vt:lpstr>Stress In Timber  </vt:lpstr>
      <vt:lpstr>Stress In Timber  </vt:lpstr>
    </vt:vector>
  </TitlesOfParts>
  <Company>BVBS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STRUCTURAL CONSIDERATIONS</dc:title>
  <dc:creator>Garry Roberts</dc:creator>
  <cp:lastModifiedBy>Garry</cp:lastModifiedBy>
  <cp:revision>10</cp:revision>
  <cp:lastPrinted>2000-09-07T20:14:33Z</cp:lastPrinted>
  <dcterms:created xsi:type="dcterms:W3CDTF">1998-08-25T16:40:06Z</dcterms:created>
  <dcterms:modified xsi:type="dcterms:W3CDTF">2016-03-08T01:41:15Z</dcterms:modified>
</cp:coreProperties>
</file>