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  <p:sldMasterId id="2147483654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gLFKfWY+lMGbKwlp2bMLfKfsn+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5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customschemas.google.com/relationships/presentationmetadata" Target="metadata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CD55DA-102B-C6B0-7020-2FC90B307E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7980F-6E86-B407-8C79-899AFEFF44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97535-293C-4536-9572-83835653981A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D4C153-F53A-1305-4714-4B1F36C253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C9A25-D8DD-2D2B-A52B-20CC15FEDB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02C79-1533-48EE-9B04-52F584DC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04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6022975" y="100013"/>
            <a:ext cx="757238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300" tIns="44450" rIns="87300" bIns="4445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92275" y="6350"/>
            <a:ext cx="321310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Google Shape;246;p1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4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6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7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8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9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0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1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2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3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9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accent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5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5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5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5"/>
          <p:cNvSpPr txBox="1">
            <a:spLocks noGrp="1"/>
          </p:cNvSpPr>
          <p:nvPr>
            <p:ph type="subTitle" idx="1"/>
          </p:nvPr>
        </p:nvSpPr>
        <p:spPr>
          <a:xfrm>
            <a:off x="483446" y="336383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body" idx="2"/>
          </p:nvPr>
        </p:nvSpPr>
        <p:spPr>
          <a:xfrm>
            <a:off x="483446" y="3834358"/>
            <a:ext cx="835575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accen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1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141515"/>
              </a:buClr>
              <a:buSzPts val="2400"/>
              <a:buFont typeface="Noto Sans Symbols"/>
              <a:buChar char="▪"/>
              <a:defRPr>
                <a:solidFill>
                  <a:srgbClr val="141515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141515"/>
              </a:buClr>
              <a:buSzPts val="2000"/>
              <a:buFont typeface="Noto Sans Symbols"/>
              <a:buChar char="▪"/>
              <a:defRPr>
                <a:solidFill>
                  <a:srgbClr val="141515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0081A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Light)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3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>
                <a:solidFill>
                  <a:schemeClr val="dk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33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3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Dark)">
  <p:cSld name="Divider (Dark)">
    <p:bg>
      <p:bgPr>
        <a:solidFill>
          <a:schemeClr val="dk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4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34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4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Colour)">
  <p:cSld name="Divider (Colour)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5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5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35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Light)">
  <p:cSld name="Emphasis (Light)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6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0">
                <a:solidFill>
                  <a:schemeClr val="dk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6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0" name="Google Shape;11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Dark)">
  <p:cSld name="Emphasis (Dark)"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7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37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Colour)">
  <p:cSld name="Emphasis (Colour)">
    <p:bg>
      <p:bgPr>
        <a:solidFill>
          <a:schemeClr val="accent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8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38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no title">
  <p:cSld name="Content with no titl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9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8229600" cy="402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9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6" name="Google Shape;12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 (Colour)">
  <p:cSld name="Compare / Contrast (Colour)">
    <p:bg>
      <p:bgPr>
        <a:solidFill>
          <a:schemeClr val="accent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0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0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0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40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0"/>
          <p:cNvSpPr txBox="1">
            <a:spLocks noGrp="1"/>
          </p:cNvSpPr>
          <p:nvPr>
            <p:ph type="body" idx="1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40"/>
          <p:cNvSpPr txBox="1">
            <a:spLocks noGrp="1"/>
          </p:cNvSpPr>
          <p:nvPr>
            <p:ph type="body" idx="2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6" name="Google Shape;136;p40"/>
          <p:cNvSpPr txBox="1">
            <a:spLocks noGrp="1"/>
          </p:cNvSpPr>
          <p:nvPr>
            <p:ph type="body" idx="3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bg>
      <p:bgPr>
        <a:solidFill>
          <a:srgbClr val="0081AB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4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70348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44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4"/>
          <p:cNvSpPr txBox="1">
            <a:spLocks noGrp="1"/>
          </p:cNvSpPr>
          <p:nvPr>
            <p:ph type="subTitle" idx="1"/>
          </p:nvPr>
        </p:nvSpPr>
        <p:spPr>
          <a:xfrm>
            <a:off x="483446" y="336383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4"/>
          <p:cNvSpPr txBox="1">
            <a:spLocks noGrp="1"/>
          </p:cNvSpPr>
          <p:nvPr>
            <p:ph type="body" idx="3"/>
          </p:nvPr>
        </p:nvSpPr>
        <p:spPr>
          <a:xfrm>
            <a:off x="483446" y="3834358"/>
            <a:ext cx="835575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4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4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-slide photo">
  <p:cSld name="Full-slide phot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69942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41"/>
          <p:cNvSpPr txBox="1">
            <a:spLocks noGrp="1"/>
          </p:cNvSpPr>
          <p:nvPr>
            <p:ph type="body" idx="1"/>
          </p:nvPr>
        </p:nvSpPr>
        <p:spPr>
          <a:xfrm>
            <a:off x="467544" y="483518"/>
            <a:ext cx="8208912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1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2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2"/>
          <p:cNvSpPr txBox="1">
            <a:spLocks noGrp="1"/>
          </p:cNvSpPr>
          <p:nvPr>
            <p:ph type="body" idx="1"/>
          </p:nvPr>
        </p:nvSpPr>
        <p:spPr>
          <a:xfrm>
            <a:off x="304800" y="1200152"/>
            <a:ext cx="8610600" cy="325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1pPr>
            <a:lvl2pPr marL="914400" lvl="1" indent="-300037" algn="l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Char char="–"/>
              <a:defRPr sz="1125"/>
            </a:lvl2pPr>
            <a:lvl3pPr marL="1371600" lvl="2" indent="-292925" algn="l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•"/>
              <a:defRPr sz="1013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accen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5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5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5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5"/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7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7"/>
          <p:cNvSpPr txBox="1">
            <a:spLocks noGrp="1"/>
          </p:cNvSpPr>
          <p:nvPr>
            <p:ph type="body" idx="1"/>
          </p:nvPr>
        </p:nvSpPr>
        <p:spPr>
          <a:xfrm>
            <a:off x="304800" y="1200152"/>
            <a:ext cx="8610600" cy="325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270"/>
              </a:spcBef>
              <a:spcAft>
                <a:spcPts val="0"/>
              </a:spcAft>
              <a:buClr>
                <a:srgbClr val="36424A"/>
              </a:buClr>
              <a:buSzPts val="1350"/>
              <a:buChar char="•"/>
              <a:defRPr sz="1350"/>
            </a:lvl1pPr>
            <a:lvl2pPr marL="914400" lvl="1" indent="-300037" algn="l">
              <a:spcBef>
                <a:spcPts val="225"/>
              </a:spcBef>
              <a:spcAft>
                <a:spcPts val="0"/>
              </a:spcAft>
              <a:buClr>
                <a:srgbClr val="36424A"/>
              </a:buClr>
              <a:buSzPts val="1125"/>
              <a:buChar char="–"/>
              <a:defRPr sz="1125"/>
            </a:lvl2pPr>
            <a:lvl3pPr marL="1371600" lvl="2" indent="-292925" algn="l">
              <a:spcBef>
                <a:spcPts val="203"/>
              </a:spcBef>
              <a:spcAft>
                <a:spcPts val="0"/>
              </a:spcAft>
              <a:buClr>
                <a:srgbClr val="36424A"/>
              </a:buClr>
              <a:buSzPts val="1013"/>
              <a:buChar char="•"/>
              <a:defRPr sz="1013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rgbClr val="36424A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rgbClr val="36424A"/>
              </a:buClr>
              <a:buSzPts val="900"/>
              <a:buChar char="»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7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0081A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">
  <p:cSld name="Compare / Contrast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body" idx="2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3" name="Google Shape;53;p28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8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rgbClr val="0081A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rgbClr val="0081AB"/>
              </a:buClr>
              <a:buSzPts val="2800"/>
              <a:buNone/>
              <a:defRPr sz="2800" b="1">
                <a:solidFill>
                  <a:srgbClr val="0081AB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">
  <p:cSld name="3_Agenda">
    <p:bg>
      <p:bgPr>
        <a:solidFill>
          <a:srgbClr val="36424A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">
  <p:cSld name="2_Agenda">
    <p:bg>
      <p:bgPr>
        <a:solidFill>
          <a:srgbClr val="0081AB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0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6424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36424A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sldNum" idx="12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m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6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6"/>
          <p:cNvSpPr txBox="1">
            <a:spLocks noGrp="1"/>
          </p:cNvSpPr>
          <p:nvPr>
            <p:ph type="sldNum" idx="12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 dirty="0"/>
              <a:t>m</a:t>
            </a:r>
            <a:endParaRPr sz="1400" dirty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BRIDGE INVENTORY INFORMATION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Field is three parts (Volume, Year, Type)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Example </a:t>
            </a:r>
            <a:r>
              <a:rPr lang="en-US" b="1" dirty="0"/>
              <a:t>150/2022 (E)</a:t>
            </a:r>
            <a:r>
              <a:rPr lang="en-US" dirty="0"/>
              <a:t> – most common is Local Roads</a:t>
            </a:r>
            <a:endParaRPr dirty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6424A"/>
              </a:buClr>
              <a:buSzPts val="1600"/>
              <a:buFont typeface="Arial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Traffic Volume is 150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vpd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(adjusted for time of day &amp; month)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6424A"/>
              </a:buClr>
              <a:buSzPts val="1600"/>
              <a:buFont typeface="Arial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Year 2022 (year count taken by inspector)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6424A"/>
              </a:buClr>
              <a:buSzPts val="1600"/>
              <a:buFont typeface="Arial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“E” is estimated by the inspector using Table 4.1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14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Example </a:t>
            </a:r>
            <a:r>
              <a:rPr lang="en-US" b="1" dirty="0"/>
              <a:t>9633/2023(A) </a:t>
            </a:r>
            <a:r>
              <a:rPr lang="en-US" dirty="0"/>
              <a:t>– most common is Provincial Highways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Traffic Volume is 9,633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vpd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recorded by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dep’t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systems and traffic counters</a:t>
            </a: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Year 2023 (year count taken by traffic counters or other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dep’t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systems</a:t>
            </a:r>
            <a:endParaRPr lang="en-US"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“A” is actual from inventory and is not changed by inspector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315" name="Google Shape;315;p1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Average Annual Daily Traffic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11" descr="road class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5873" y="1123950"/>
            <a:ext cx="4212253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BBD4CD-3823-BA9B-99E5-E0FBE60599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322" name="Google Shape;322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Road Classification?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"/>
          <p:cNvSpPr/>
          <p:nvPr/>
        </p:nvSpPr>
        <p:spPr>
          <a:xfrm>
            <a:off x="2315468" y="1001737"/>
            <a:ext cx="4086225" cy="38022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12" descr="road class 2-2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7880" y="1101553"/>
            <a:ext cx="3581400" cy="3602627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Road Classification?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B9C545-506B-E22D-8BE1-42FD595877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"/>
          <p:cNvSpPr/>
          <p:nvPr/>
        </p:nvSpPr>
        <p:spPr>
          <a:xfrm>
            <a:off x="2814638" y="1173565"/>
            <a:ext cx="3514725" cy="33861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13" descr="road class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9887" y="1302122"/>
            <a:ext cx="3414713" cy="31825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C87CDF-9353-EC1D-DE77-F2DB6EF580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338" name="Google Shape;338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Road Classification?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4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Local Roads (G=graveled)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RLU-206G-60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RLU-207G-60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RLU-208G-60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RLU-207G-90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RLU-208G-90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RLU-209G-90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RLU-210G-90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345" name="Google Shape;345;p14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Standard Road Classifications</a:t>
            </a:r>
            <a:endParaRPr/>
          </a:p>
        </p:txBody>
      </p:sp>
      <p:sp>
        <p:nvSpPr>
          <p:cNvPr id="346" name="Google Shape;346;p14"/>
          <p:cNvSpPr txBox="1"/>
          <p:nvPr/>
        </p:nvSpPr>
        <p:spPr>
          <a:xfrm>
            <a:off x="4800600" y="1356958"/>
            <a:ext cx="4108648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41515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141515"/>
                </a:solidFill>
                <a:latin typeface="Arial"/>
                <a:ea typeface="Arial"/>
                <a:cs typeface="Arial"/>
                <a:sym typeface="Arial"/>
              </a:rPr>
              <a:t>Local Roads (paved)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141515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141515"/>
                </a:solidFill>
                <a:latin typeface="Arial"/>
                <a:ea typeface="Arial"/>
                <a:cs typeface="Arial"/>
                <a:sym typeface="Arial"/>
              </a:rPr>
              <a:t>RLU-208-100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141515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141515"/>
                </a:solidFill>
                <a:latin typeface="Arial"/>
                <a:ea typeface="Arial"/>
                <a:cs typeface="Arial"/>
                <a:sym typeface="Arial"/>
              </a:rPr>
              <a:t>RLU-208-110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141515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141515"/>
                </a:solidFill>
                <a:latin typeface="Arial"/>
                <a:ea typeface="Arial"/>
                <a:cs typeface="Arial"/>
                <a:sym typeface="Arial"/>
              </a:rPr>
              <a:t>RLU-209-110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Provincial Highways (paved)</a:t>
            </a:r>
            <a:endParaRPr dirty="0"/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RCU-208-110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RCU-209-110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RCU-210-110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RCU-211-110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RAU-209-110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RAU-210-110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RAU-211.8-110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RAU-212-110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RAU-213.4-110</a:t>
            </a:r>
            <a:endParaRPr dirty="0"/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dirty="0"/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RAU-213-120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RAU-213.4-120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RAU-213-130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dirty="0"/>
              <a:t>UAU-209-070</a:t>
            </a: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353" name="Google Shape;353;p1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Standard Road Classifications cont’d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6"/>
          <p:cNvSpPr txBox="1">
            <a:spLocks noGrp="1"/>
          </p:cNvSpPr>
          <p:nvPr>
            <p:ph type="body" idx="1"/>
          </p:nvPr>
        </p:nvSpPr>
        <p:spPr>
          <a:xfrm>
            <a:off x="539552" y="1160890"/>
            <a:ext cx="8229600" cy="3427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Provincial Highways (divided)</a:t>
            </a:r>
            <a:endParaRPr dirty="0"/>
          </a:p>
          <a:p>
            <a:pPr marL="742950" lvl="1" indent="-18415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28575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RAD-412.4-120</a:t>
            </a:r>
            <a:endParaRPr dirty="0"/>
          </a:p>
          <a:p>
            <a:pPr marL="742950" lvl="1" indent="-28575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RAD-616.6-130</a:t>
            </a:r>
            <a:endParaRPr dirty="0"/>
          </a:p>
          <a:p>
            <a:pPr marL="742950" lvl="1" indent="-28575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dirty="0"/>
              <a:t>RFD-412.4-110</a:t>
            </a:r>
            <a:endParaRPr dirty="0"/>
          </a:p>
          <a:p>
            <a:pPr marL="742950" lvl="1" indent="-28575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dirty="0"/>
              <a:t>RFD-412.4-130</a:t>
            </a:r>
            <a:endParaRPr dirty="0"/>
          </a:p>
          <a:p>
            <a:pPr marL="742950" lvl="1" indent="-28575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dirty="0"/>
              <a:t>RFD-616.6-130</a:t>
            </a:r>
            <a:endParaRPr dirty="0"/>
          </a:p>
          <a:p>
            <a:pPr marL="742950" lvl="1" indent="-28575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dirty="0"/>
              <a:t>RFD-820.8-110</a:t>
            </a:r>
            <a:endParaRPr dirty="0"/>
          </a:p>
          <a:p>
            <a:pPr marL="742950" lvl="1" indent="-28575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dirty="0"/>
              <a:t>RFD-1024.5-110</a:t>
            </a:r>
          </a:p>
          <a:p>
            <a:pPr marL="457200" lvl="1" indent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 dirty="0">
                <a:solidFill>
                  <a:schemeClr val="dk1"/>
                </a:solidFill>
              </a:rPr>
              <a:t>Important to be accurate – used in calculating Sufficiency Rating.</a:t>
            </a: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 dirty="0">
                <a:solidFill>
                  <a:schemeClr val="dk1"/>
                </a:solidFill>
              </a:rPr>
              <a:t>Refer to Table 4.2 for further information</a:t>
            </a: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dirty="0"/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360" name="Google Shape;360;p1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Standard Road Classifications cont’d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7"/>
          <p:cNvSpPr/>
          <p:nvPr/>
        </p:nvSpPr>
        <p:spPr>
          <a:xfrm>
            <a:off x="2757488" y="1201731"/>
            <a:ext cx="3686175" cy="28979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17" descr="bridge map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0890" y="1373182"/>
            <a:ext cx="3509141" cy="2542089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7"/>
          <p:cNvSpPr/>
          <p:nvPr/>
        </p:nvSpPr>
        <p:spPr>
          <a:xfrm>
            <a:off x="2757488" y="3961037"/>
            <a:ext cx="3686175" cy="62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276225" marR="0" lvl="0" indent="-2762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endParaRPr sz="1013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6225" marR="0" lvl="0" indent="-276225" algn="ctr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Detour length is extra distance traveled = 9.6 km</a:t>
            </a:r>
            <a:endParaRPr/>
          </a:p>
        </p:txBody>
      </p:sp>
      <p:sp>
        <p:nvSpPr>
          <p:cNvPr id="369" name="Google Shape;369;p1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Detour Length?</a:t>
            </a:r>
            <a:br>
              <a:rPr lang="en-US"/>
            </a:b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BEB947-0E61-AF5C-1D5C-AC6C342E03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8"/>
          <p:cNvSpPr/>
          <p:nvPr/>
        </p:nvSpPr>
        <p:spPr>
          <a:xfrm>
            <a:off x="2376487" y="1200150"/>
            <a:ext cx="4391025" cy="31956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18" descr="detour map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075" y="1328738"/>
            <a:ext cx="4000005" cy="275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0A44C-ADC2-588C-6217-AC66E77542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377" name="Google Shape;377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Detour Length?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9"/>
          <p:cNvSpPr/>
          <p:nvPr/>
        </p:nvSpPr>
        <p:spPr>
          <a:xfrm>
            <a:off x="3352800" y="1243694"/>
            <a:ext cx="4876800" cy="3004456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94AD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9"/>
          <p:cNvSpPr txBox="1">
            <a:spLocks noGrp="1"/>
          </p:cNvSpPr>
          <p:nvPr>
            <p:ph type="body" idx="1"/>
          </p:nvPr>
        </p:nvSpPr>
        <p:spPr>
          <a:xfrm>
            <a:off x="294198" y="1356957"/>
            <a:ext cx="2982402" cy="335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Only on: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dirty="0"/>
              <a:t>grade separation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dirty="0"/>
              <a:t>pedestrian overpass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dirty="0"/>
              <a:t>through truss</a:t>
            </a: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dirty="0"/>
              <a:t>rail over/under pass 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Lowest measured clearance between road and bridge less tolerance</a:t>
            </a: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Legal w/o permit 4.15M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385" name="Google Shape;385;p1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Posted Clearance?</a:t>
            </a:r>
            <a:endParaRPr/>
          </a:p>
        </p:txBody>
      </p:sp>
      <p:sp>
        <p:nvSpPr>
          <p:cNvPr id="386" name="Google Shape;386;p19"/>
          <p:cNvSpPr txBox="1"/>
          <p:nvPr/>
        </p:nvSpPr>
        <p:spPr>
          <a:xfrm>
            <a:off x="3352800" y="1356958"/>
            <a:ext cx="5406008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Calculation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 measured clearance     	   = 4.88 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Minus Tolerance 			     </a:t>
            </a: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0.10 m</a:t>
            </a:r>
            <a:endParaRPr dirty="0"/>
          </a:p>
          <a:p>
            <a:pPr marL="257175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           	      4.78 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down to the nearest decimeter 	   = 4.70 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(1/10th of a meter)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BIM Required Vert. Clearance Posting 	   = 4.70 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TIMS Data 			   = 4.80 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On inspection forms to assist inspector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Information is used to update and keep BIS current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Sources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Transportation Infrastructure Management System (TIMS)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Inspectors add new data, verify existing or revise as required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Future pick lists for addition or revision 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254" name="Google Shape;254;p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Inventory Information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0"/>
          <p:cNvSpPr/>
          <p:nvPr/>
        </p:nvSpPr>
        <p:spPr>
          <a:xfrm>
            <a:off x="2986088" y="1114425"/>
            <a:ext cx="3171825" cy="27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endParaRPr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20" descr="bridge DETAILS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3581" y="1373764"/>
            <a:ext cx="3916838" cy="2655311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Bridge Details</a:t>
            </a:r>
            <a:endParaRPr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F852DD-9C68-4C12-1664-98DC679BC823}"/>
              </a:ext>
            </a:extLst>
          </p:cNvPr>
          <p:cNvSpPr/>
          <p:nvPr/>
        </p:nvSpPr>
        <p:spPr>
          <a:xfrm>
            <a:off x="2795451" y="1373764"/>
            <a:ext cx="248195" cy="2394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D2C80C-8B20-8833-C288-ED71083D43E9}"/>
              </a:ext>
            </a:extLst>
          </p:cNvPr>
          <p:cNvSpPr/>
          <p:nvPr/>
        </p:nvSpPr>
        <p:spPr>
          <a:xfrm>
            <a:off x="2778784" y="1827820"/>
            <a:ext cx="248195" cy="2394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68B98A5-1A2C-6C46-F7C6-A2F2F2290FD3}"/>
              </a:ext>
            </a:extLst>
          </p:cNvPr>
          <p:cNvSpPr/>
          <p:nvPr/>
        </p:nvSpPr>
        <p:spPr>
          <a:xfrm>
            <a:off x="2737893" y="3132895"/>
            <a:ext cx="248195" cy="2394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5FB674-A766-6E04-D575-F7F9832113F9}"/>
              </a:ext>
            </a:extLst>
          </p:cNvPr>
          <p:cNvSpPr/>
          <p:nvPr/>
        </p:nvSpPr>
        <p:spPr>
          <a:xfrm>
            <a:off x="3614057" y="3814865"/>
            <a:ext cx="248195" cy="2394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21" descr="bridge COMPONENTS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3439" y="1428750"/>
            <a:ext cx="4390284" cy="2590634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1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Standard Bridge Components</a:t>
            </a:r>
            <a:endParaRPr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3139F76-D8D9-79AD-0B53-92F7A06529E7}"/>
              </a:ext>
            </a:extLst>
          </p:cNvPr>
          <p:cNvSpPr/>
          <p:nvPr/>
        </p:nvSpPr>
        <p:spPr>
          <a:xfrm>
            <a:off x="2275864" y="1716786"/>
            <a:ext cx="248195" cy="2394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F1C612-7B01-2F9C-6565-A5A8888B9FC0}"/>
              </a:ext>
            </a:extLst>
          </p:cNvPr>
          <p:cNvSpPr/>
          <p:nvPr/>
        </p:nvSpPr>
        <p:spPr>
          <a:xfrm>
            <a:off x="3569087" y="1428750"/>
            <a:ext cx="248195" cy="2394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56F71B-5321-A956-D0DB-19E4DF5F61FD}"/>
              </a:ext>
            </a:extLst>
          </p:cNvPr>
          <p:cNvSpPr/>
          <p:nvPr/>
        </p:nvSpPr>
        <p:spPr>
          <a:xfrm>
            <a:off x="4447902" y="1700580"/>
            <a:ext cx="248195" cy="2394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4883A8-0018-AF3D-38D3-40D4B6D3E5D9}"/>
              </a:ext>
            </a:extLst>
          </p:cNvPr>
          <p:cNvSpPr/>
          <p:nvPr/>
        </p:nvSpPr>
        <p:spPr>
          <a:xfrm>
            <a:off x="5299915" y="1881051"/>
            <a:ext cx="248195" cy="2985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E6C53B-3F61-04D1-AB8F-BAD5D93C7C03}"/>
              </a:ext>
            </a:extLst>
          </p:cNvPr>
          <p:cNvSpPr/>
          <p:nvPr/>
        </p:nvSpPr>
        <p:spPr>
          <a:xfrm>
            <a:off x="2275864" y="2947717"/>
            <a:ext cx="297519" cy="2853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BE4B52-4495-4997-4454-760D5CBCD270}"/>
              </a:ext>
            </a:extLst>
          </p:cNvPr>
          <p:cNvSpPr/>
          <p:nvPr/>
        </p:nvSpPr>
        <p:spPr>
          <a:xfrm>
            <a:off x="2137313" y="3596506"/>
            <a:ext cx="297519" cy="3354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D9349F-52E9-B850-7FA4-A239B5550D3E}"/>
              </a:ext>
            </a:extLst>
          </p:cNvPr>
          <p:cNvSpPr/>
          <p:nvPr/>
        </p:nvSpPr>
        <p:spPr>
          <a:xfrm>
            <a:off x="4500420" y="3734044"/>
            <a:ext cx="297519" cy="2853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4341D8D-4CC8-4009-AB35-F069F4F98A05}"/>
              </a:ext>
            </a:extLst>
          </p:cNvPr>
          <p:cNvSpPr/>
          <p:nvPr/>
        </p:nvSpPr>
        <p:spPr>
          <a:xfrm>
            <a:off x="5299915" y="2966478"/>
            <a:ext cx="297519" cy="2853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22" descr="bridge components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4178" y="1294718"/>
            <a:ext cx="2815643" cy="304872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Standard Bridge Components</a:t>
            </a:r>
            <a:endParaRPr dirty="0"/>
          </a:p>
        </p:txBody>
      </p:sp>
      <p:sp>
        <p:nvSpPr>
          <p:cNvPr id="409" name="Google Shape;409;p22"/>
          <p:cNvSpPr txBox="1"/>
          <p:nvPr/>
        </p:nvSpPr>
        <p:spPr>
          <a:xfrm>
            <a:off x="2267889" y="2876550"/>
            <a:ext cx="100871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Timber or Concrete Cap</a:t>
            </a:r>
            <a:endParaRPr dirty="0"/>
          </a:p>
        </p:txBody>
      </p:sp>
      <p:cxnSp>
        <p:nvCxnSpPr>
          <p:cNvPr id="410" name="Google Shape;410;p22"/>
          <p:cNvCxnSpPr/>
          <p:nvPr/>
        </p:nvCxnSpPr>
        <p:spPr>
          <a:xfrm rot="10800000" flipH="1">
            <a:off x="3200400" y="2800350"/>
            <a:ext cx="533400" cy="152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11" name="Google Shape;411;p22"/>
          <p:cNvSpPr txBox="1"/>
          <p:nvPr/>
        </p:nvSpPr>
        <p:spPr>
          <a:xfrm>
            <a:off x="1995777" y="3611936"/>
            <a:ext cx="133891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Timber or Steel Pile</a:t>
            </a:r>
            <a:endParaRPr dirty="0"/>
          </a:p>
        </p:txBody>
      </p:sp>
      <p:cxnSp>
        <p:nvCxnSpPr>
          <p:cNvPr id="412" name="Google Shape;412;p22"/>
          <p:cNvCxnSpPr/>
          <p:nvPr/>
        </p:nvCxnSpPr>
        <p:spPr>
          <a:xfrm rot="10800000" flipH="1">
            <a:off x="3276600" y="3560721"/>
            <a:ext cx="533400" cy="152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8ED41B03-4041-39CD-EF86-348738E83A1C}"/>
              </a:ext>
            </a:extLst>
          </p:cNvPr>
          <p:cNvSpPr/>
          <p:nvPr/>
        </p:nvSpPr>
        <p:spPr>
          <a:xfrm>
            <a:off x="4602479" y="1239338"/>
            <a:ext cx="248195" cy="2394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26EC071-F60E-9C03-8079-2D1F1E1620A2}"/>
              </a:ext>
            </a:extLst>
          </p:cNvPr>
          <p:cNvSpPr/>
          <p:nvPr/>
        </p:nvSpPr>
        <p:spPr>
          <a:xfrm>
            <a:off x="4654006" y="2922828"/>
            <a:ext cx="248195" cy="2394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3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418" name="Google Shape;41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5901" y="267944"/>
            <a:ext cx="411480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b="1" dirty="0"/>
              <a:t>Bridge File Number </a:t>
            </a:r>
            <a:r>
              <a:rPr lang="en-US" dirty="0"/>
              <a:t>(99999) assigned to each bridge site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5-digit number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leading zeros, e.g., </a:t>
            </a:r>
            <a:r>
              <a:rPr lang="en-US" b="1" dirty="0"/>
              <a:t>00987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assigned in sequence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example:  75555</a:t>
            </a: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Structure Number (99) assigned to each structure at the site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example:  </a:t>
            </a:r>
            <a:r>
              <a:rPr lang="en-US" b="1" dirty="0"/>
              <a:t>1, 2, 3, etc.</a:t>
            </a: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Original structure #1 replaced at same location becomes #2 regardless of structure type</a:t>
            </a: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Multiple structures at same site have same BF# but different structure #</a:t>
            </a:r>
            <a:endParaRPr dirty="0"/>
          </a:p>
        </p:txBody>
      </p:sp>
      <p:sp>
        <p:nvSpPr>
          <p:cNvPr id="260" name="Google Shape;260;p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Are Structures Identified?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"/>
          <p:cNvSpPr txBox="1">
            <a:spLocks noGrp="1"/>
          </p:cNvSpPr>
          <p:nvPr>
            <p:ph type="body" idx="1"/>
          </p:nvPr>
        </p:nvSpPr>
        <p:spPr>
          <a:xfrm>
            <a:off x="539552" y="1073426"/>
            <a:ext cx="8229600" cy="351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Visual Identifiers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9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/>
              <a:t>Travel Direction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/>
              <a:t>	- example W = westbound structure divided highway,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EC = Eastbound Collector</a:t>
            </a:r>
          </a:p>
          <a:p>
            <a:pPr marL="457200" lvl="1" indent="0">
              <a:buClr>
                <a:srgbClr val="36424A"/>
              </a:buClr>
              <a:buNone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- blank = Two Way Traffic</a:t>
            </a:r>
          </a:p>
          <a:p>
            <a:pPr marL="457200" lvl="1" indent="0">
              <a:buClr>
                <a:srgbClr val="36424A"/>
              </a:buClr>
              <a:buNone/>
              <a:defRPr/>
            </a:pPr>
            <a:endParaRPr lang="en-US" sz="900" dirty="0"/>
          </a:p>
          <a:p>
            <a:pPr marL="742950" lvl="1" indent="-285750">
              <a:buClr>
                <a:srgbClr val="36424A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Structure Type</a:t>
            </a:r>
            <a:endParaRPr dirty="0"/>
          </a:p>
          <a:p>
            <a:pPr marL="457200" lvl="1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/>
              <a:t>	- Z = Sign Structure</a:t>
            </a:r>
          </a:p>
          <a:p>
            <a:pPr marL="457200" lvl="1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400" dirty="0"/>
          </a:p>
          <a:p>
            <a:pPr marL="457200" lvl="1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/>
              <a:t>E</a:t>
            </a:r>
            <a:r>
              <a:rPr lang="en-US" dirty="0"/>
              <a:t>xample:  </a:t>
            </a:r>
            <a:r>
              <a:rPr lang="en-US" b="1" dirty="0"/>
              <a:t>75555-ZNC-3</a:t>
            </a:r>
          </a:p>
          <a:p>
            <a:pPr marL="457200" lvl="1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000" b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Year Built (e.g. 1990/2023)</a:t>
            </a:r>
            <a:endParaRPr lang="en-US" sz="1600" dirty="0"/>
          </a:p>
          <a:p>
            <a:pPr marL="742950" lvl="1" indent="-285750">
              <a:spcBef>
                <a:spcPts val="36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400" dirty="0"/>
              <a:t>First year shown is Substructure or Barrel construction year</a:t>
            </a:r>
          </a:p>
          <a:p>
            <a:pPr marL="742950" lvl="1" indent="-285750">
              <a:spcBef>
                <a:spcPts val="36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400" dirty="0"/>
              <a:t>Second year is Superstructure fabrication year, or barrel lined</a:t>
            </a:r>
            <a:endParaRPr sz="1400" dirty="0"/>
          </a:p>
        </p:txBody>
      </p:sp>
      <p:sp>
        <p:nvSpPr>
          <p:cNvPr id="267" name="Google Shape;267;p4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Are Structures Identified? (cont’d)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Bridge Name or Nearest Town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bridge official name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nearest town on road map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Located Over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Watercourse, Road, Railway, etc.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Located On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Highway or Local Road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Includes Control Section  (2:03)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Contract Maintenance Area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Prov. Highways (e.g. CMA 28)</a:t>
            </a: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Local Roads display as “Un-Defined CMA”</a:t>
            </a:r>
            <a:endParaRPr dirty="0"/>
          </a:p>
        </p:txBody>
      </p:sp>
      <p:sp>
        <p:nvSpPr>
          <p:cNvPr id="274" name="Google Shape;274;p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is the Bridge?</a:t>
            </a:r>
            <a:endParaRPr/>
          </a:p>
        </p:txBody>
      </p:sp>
      <p:sp>
        <p:nvSpPr>
          <p:cNvPr id="275" name="Google Shape;275;p5"/>
          <p:cNvSpPr/>
          <p:nvPr/>
        </p:nvSpPr>
        <p:spPr>
          <a:xfrm>
            <a:off x="6172200" y="1657350"/>
            <a:ext cx="1828800" cy="1828800"/>
          </a:xfrm>
          <a:prstGeom prst="ellipse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1885950"/>
            <a:ext cx="789300" cy="1472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Water Body Class &amp; Year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future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water class of the watercourse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year designated by Environment</a:t>
            </a:r>
            <a:endParaRPr/>
          </a:p>
          <a:p>
            <a:pPr marL="457200" lvl="1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Navigable Waters Class &amp; Year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future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navigable class of stream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year classified</a:t>
            </a:r>
            <a:endParaRPr/>
          </a:p>
        </p:txBody>
      </p:sp>
      <p:sp>
        <p:nvSpPr>
          <p:cNvPr id="283" name="Google Shape;283;p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Watercourse Designations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"/>
          <p:cNvSpPr txBox="1">
            <a:spLocks noGrp="1"/>
          </p:cNvSpPr>
          <p:nvPr>
            <p:ph type="body" idx="1"/>
          </p:nvPr>
        </p:nvSpPr>
        <p:spPr>
          <a:xfrm>
            <a:off x="467543" y="1226654"/>
            <a:ext cx="3628206" cy="3272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Legal Land Location</a:t>
            </a:r>
            <a:endParaRPr dirty="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dirty="0" err="1"/>
              <a:t>ie</a:t>
            </a:r>
            <a:r>
              <a:rPr lang="en-US" dirty="0"/>
              <a:t>  WNW 22 - 028 - 03 – W5M</a:t>
            </a:r>
            <a:endParaRPr dirty="0"/>
          </a:p>
          <a:p>
            <a:pPr marL="742950" lvl="1" indent="-1968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Prefix is always W, S, or I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Longitude, Latitude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6424A"/>
              </a:buClr>
              <a:buSzPts val="1400"/>
              <a:buFont typeface="Arial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-113:18:04, 51:02:15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289" name="Google Shape;289;p7"/>
          <p:cNvSpPr txBox="1">
            <a:spLocks noGrp="1"/>
          </p:cNvSpPr>
          <p:nvPr>
            <p:ph type="body" idx="3"/>
          </p:nvPr>
        </p:nvSpPr>
        <p:spPr>
          <a:xfrm>
            <a:off x="467543" y="378113"/>
            <a:ext cx="3954233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2800"/>
              <a:buNone/>
            </a:pPr>
            <a:r>
              <a:rPr lang="en-US" dirty="0"/>
              <a:t>Where is the Bridge?</a:t>
            </a:r>
            <a:endParaRPr dirty="0"/>
          </a:p>
        </p:txBody>
      </p:sp>
      <p:grpSp>
        <p:nvGrpSpPr>
          <p:cNvPr id="291" name="Google Shape;291;p7"/>
          <p:cNvGrpSpPr/>
          <p:nvPr/>
        </p:nvGrpSpPr>
        <p:grpSpPr>
          <a:xfrm>
            <a:off x="5048253" y="1226654"/>
            <a:ext cx="3628205" cy="2799996"/>
            <a:chOff x="762793" y="3276600"/>
            <a:chExt cx="5638800" cy="3886200"/>
          </a:xfrm>
        </p:grpSpPr>
        <p:sp>
          <p:nvSpPr>
            <p:cNvPr id="292" name="Google Shape;292;p7"/>
            <p:cNvSpPr/>
            <p:nvPr/>
          </p:nvSpPr>
          <p:spPr>
            <a:xfrm>
              <a:off x="762793" y="3276600"/>
              <a:ext cx="5638800" cy="388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3" name="Google Shape;293;p7" descr="bridge map 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5356" y="3352800"/>
              <a:ext cx="5119687" cy="3683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0CE32-247E-2349-1435-5B715F64C5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Alberta Transportation  (AT)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Alberta Environment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Municipal Services Branch (Special Areas)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County or Municipal District  (C01 or M36)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Town or Village  (T or V)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City  (Urban </a:t>
            </a:r>
            <a:r>
              <a:rPr lang="en-US" dirty="0" err="1"/>
              <a:t>Airdrie</a:t>
            </a:r>
            <a:r>
              <a:rPr lang="en-US" dirty="0"/>
              <a:t>)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Municipal Affairs  (MA)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Federal Government Departments  (FIA)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Private  (P)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300" name="Google Shape;300;p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Road Authority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"/>
          <p:cNvSpPr txBox="1">
            <a:spLocks noGrp="1"/>
          </p:cNvSpPr>
          <p:nvPr>
            <p:ph type="body" idx="1"/>
          </p:nvPr>
        </p:nvSpPr>
        <p:spPr>
          <a:xfrm>
            <a:off x="539551" y="914401"/>
            <a:ext cx="8219256" cy="367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Typical Bridge Clear Roadway = 7.1 m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CA"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CA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With Median Clear Roadway = 16.0 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None/>
              <a:tabLst/>
              <a:defRPr/>
            </a:pPr>
            <a:endParaRPr lang="en-US" dirty="0">
              <a:solidFill>
                <a:srgbClr val="36424A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If no curbs or medians present measure inside rails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pic>
        <p:nvPicPr>
          <p:cNvPr id="307" name="Google Shape;307;p9" descr="clear roadway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3198" y="1077403"/>
            <a:ext cx="3061252" cy="76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9" descr="clear roadway 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9768" y="2437075"/>
            <a:ext cx="3014682" cy="66790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Clear Roadway?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berta - Goverment">
  <a:themeElements>
    <a:clrScheme name="Custom 4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slides">
  <a:themeElements>
    <a:clrScheme name="Sky basic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758</Words>
  <Application>Microsoft Office PowerPoint</Application>
  <PresentationFormat>On-screen Show (16:9)</PresentationFormat>
  <Paragraphs>192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Noto Sans Symbols</vt:lpstr>
      <vt:lpstr>Alberta - Goverment</vt:lpstr>
      <vt:lpstr>Body slides</vt:lpstr>
      <vt:lpstr>BRIDGE INVENTORY INFORMATION</vt:lpstr>
      <vt:lpstr>Inventory Information </vt:lpstr>
      <vt:lpstr>How Are Structures Identified?</vt:lpstr>
      <vt:lpstr>How Are Structures Identified? (cont’d)</vt:lpstr>
      <vt:lpstr>Where is the Bridge?</vt:lpstr>
      <vt:lpstr>Watercourse Designations</vt:lpstr>
      <vt:lpstr>PowerPoint Presentation</vt:lpstr>
      <vt:lpstr>Road Authority</vt:lpstr>
      <vt:lpstr>What is Clear Roadway?</vt:lpstr>
      <vt:lpstr>Average Annual Daily Traffic</vt:lpstr>
      <vt:lpstr>What is the Road Classification?</vt:lpstr>
      <vt:lpstr>What is the Road Classification?</vt:lpstr>
      <vt:lpstr>What is the Road Classification?</vt:lpstr>
      <vt:lpstr>Standard Road Classifications</vt:lpstr>
      <vt:lpstr>Standard Road Classifications cont’d</vt:lpstr>
      <vt:lpstr>Standard Road Classifications cont’d</vt:lpstr>
      <vt:lpstr>What is the Detour Length? </vt:lpstr>
      <vt:lpstr>What is the Detour Length?</vt:lpstr>
      <vt:lpstr>What is Posted Clearance?</vt:lpstr>
      <vt:lpstr>Bridge Details</vt:lpstr>
      <vt:lpstr>Standard Bridge Components</vt:lpstr>
      <vt:lpstr>Standard Bridge Components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 INVENTORY INFORMATION</dc:title>
  <dc:creator>Garry Roberts</dc:creator>
  <cp:lastModifiedBy>Calvin Roberts</cp:lastModifiedBy>
  <cp:revision>22</cp:revision>
  <dcterms:created xsi:type="dcterms:W3CDTF">1994-06-09T19:10:46Z</dcterms:created>
  <dcterms:modified xsi:type="dcterms:W3CDTF">2023-03-08T18:40:04Z</dcterms:modified>
</cp:coreProperties>
</file>