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2" r:id="rId41"/>
  </p:sldIdLst>
  <p:sldSz cx="9144000" cy="5143500" type="screen16x9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4nCGWvHCc4ZSBACxuGRLOUdnb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43CCE5-7439-4B22-9179-84F473D45A2F}">
  <a:tblStyle styleId="{3443CCE5-7439-4B22-9179-84F473D45A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CF1"/>
          </a:solidFill>
        </a:fill>
      </a:tcStyle>
    </a:wholeTbl>
    <a:band1H>
      <a:tcTxStyle b="off" i="off"/>
      <a:tcStyle>
        <a:tcBdr/>
        <a:fill>
          <a:solidFill>
            <a:srgbClr val="CAD7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7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1D5566-44CF-4EFF-907D-29CC773EFC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F7"/>
          </a:solidFill>
        </a:fill>
      </a:tcStyle>
    </a:wholeTbl>
    <a:band1H>
      <a:tcTxStyle b="off" i="off"/>
      <a:tcStyle>
        <a:tcBdr/>
        <a:fill>
          <a:solidFill>
            <a:srgbClr val="CAE2E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2E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  <p:guide orient="horz" pos="350"/>
        <p:guide orient="horz" pos="940"/>
        <p:guide orient="horz" pos="2935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675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Tips: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an icon that best represents the concept you are presenting on. Icons are available at: alberta.ca/identity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you don’t have a subtitle, move your name and title up to create balance with the main title</a:t>
            </a:r>
            <a:endParaRPr/>
          </a:p>
        </p:txBody>
      </p:sp>
      <p:sp>
        <p:nvSpPr>
          <p:cNvPr id="136" name="Google Shape;136;p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10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2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2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2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3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32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3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3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3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3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3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657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0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0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0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0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5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5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5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55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4" name="Google Shape;114;p5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5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6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6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56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7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4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8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9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CONDITION RATING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4000980" y="1410314"/>
            <a:ext cx="2921496" cy="346569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483768" y="1410315"/>
            <a:ext cx="1440160" cy="34656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3969845" y="1410289"/>
            <a:ext cx="29214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	Very Good (New)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	Good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	Adequate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	Fair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	Poor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	Hazardous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	Immediate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2681485" y="1410314"/>
            <a:ext cx="450355" cy="300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55328" y="920969"/>
            <a:ext cx="8219256" cy="42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Rating Descriptions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3059832" y="1635646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3075248" y="2795013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075248" y="3862491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" y="1351590"/>
            <a:ext cx="796720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Based on a 1 to 9 numeric system</a:t>
            </a:r>
          </a:p>
          <a:p>
            <a:pPr marL="4000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Has special characters to denote</a:t>
            </a:r>
            <a:endParaRPr sz="1800" dirty="0"/>
          </a:p>
          <a:p>
            <a:pPr marL="11430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elements not applicable to a specific structure (X)</a:t>
            </a:r>
            <a:endParaRPr sz="1600" dirty="0"/>
          </a:p>
          <a:p>
            <a:pPr marL="11430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elements  not sufficiently accessible for an adequate visual inspection (N)</a:t>
            </a:r>
          </a:p>
          <a:p>
            <a:pPr marL="85725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600"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Measures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 </a:t>
            </a:r>
            <a:r>
              <a:rPr lang="en-US" sz="1800" b="0" i="0" u="none" dirty="0">
                <a:solidFill>
                  <a:schemeClr val="dk1"/>
                </a:solidFill>
              </a:rPr>
              <a:t>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functionality </a:t>
            </a:r>
            <a:r>
              <a:rPr lang="en-US" sz="1800" b="0" i="0" u="none" dirty="0">
                <a:solidFill>
                  <a:schemeClr val="dk1"/>
                </a:solidFill>
              </a:rPr>
              <a:t>of components.</a:t>
            </a:r>
            <a:endParaRPr sz="1800" dirty="0"/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467544" y="1347614"/>
            <a:ext cx="8291263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The element’s current </a:t>
            </a:r>
            <a:r>
              <a:rPr lang="en-US" sz="1800" b="1" i="0" u="none" dirty="0">
                <a:solidFill>
                  <a:schemeClr val="dk1"/>
                </a:solidFill>
              </a:rPr>
              <a:t>condition</a:t>
            </a:r>
            <a:r>
              <a:rPr lang="en-US" sz="1800" b="0" i="0" u="none" dirty="0">
                <a:solidFill>
                  <a:schemeClr val="dk1"/>
                </a:solidFill>
              </a:rPr>
              <a:t> and </a:t>
            </a:r>
            <a:r>
              <a:rPr lang="en-US" sz="1800" b="1" i="0" u="none" dirty="0">
                <a:solidFill>
                  <a:schemeClr val="dk1"/>
                </a:solidFill>
              </a:rPr>
              <a:t>functionality</a:t>
            </a:r>
            <a:r>
              <a:rPr lang="en-US" sz="1800" b="0" i="0" u="none" dirty="0">
                <a:solidFill>
                  <a:schemeClr val="dk1"/>
                </a:solidFill>
              </a:rPr>
              <a:t> is compared to a range of defined values for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ratings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condition 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w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hat rating is intended to mean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Table 1.2 in Inspection Manual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With this course and field training, goal is for certified inspectors to be able to rate elements within "1” point.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Experience and periodic ongoing training after certification ensures consistency</a:t>
            </a:r>
            <a:endParaRPr sz="18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467544" y="1347615"/>
            <a:ext cx="82912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lang="en-US" sz="1800" b="0" i="0" u="none">
                <a:solidFill>
                  <a:schemeClr val="dk1"/>
                </a:solidFill>
              </a:rPr>
              <a:t>Good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Good (9 to 7) range</a:t>
            </a:r>
            <a:endParaRPr sz="1800"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47" name="Google Shape;247;p13"/>
          <p:cNvGraphicFramePr/>
          <p:nvPr>
            <p:extLst>
              <p:ext uri="{D42A27DB-BD31-4B8C-83A1-F6EECF244321}">
                <p14:modId xmlns:p14="http://schemas.microsoft.com/office/powerpoint/2010/main" val="2612229301"/>
              </p:ext>
            </p:extLst>
          </p:nvPr>
        </p:nvGraphicFramePr>
        <p:xfrm>
          <a:off x="545200" y="1960449"/>
          <a:ext cx="8131250" cy="259592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Very good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New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in foreseeable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Almost new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required in foreseeable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Could be upgraded to new condition with very little effort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Repairs not required currently or expected in near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body" idx="1"/>
          </p:nvPr>
        </p:nvSpPr>
        <p:spPr>
          <a:xfrm>
            <a:off x="467550" y="958347"/>
            <a:ext cx="8291400" cy="11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or Slightly Above or Below Adequate (6 to 4) range</a:t>
            </a:r>
            <a:endParaRPr sz="1800" dirty="0"/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539552" y="306125"/>
            <a:ext cx="8219256" cy="55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Rating Systems</a:t>
            </a:r>
            <a:endParaRPr dirty="0"/>
          </a:p>
        </p:txBody>
      </p:sp>
      <p:graphicFrame>
        <p:nvGraphicFramePr>
          <p:cNvPr id="256" name="Google Shape;256;p14"/>
          <p:cNvGraphicFramePr/>
          <p:nvPr>
            <p:extLst>
              <p:ext uri="{D42A27DB-BD31-4B8C-83A1-F6EECF244321}">
                <p14:modId xmlns:p14="http://schemas.microsoft.com/office/powerpoint/2010/main" val="1737242797"/>
              </p:ext>
            </p:extLst>
          </p:nvPr>
        </p:nvGraphicFramePr>
        <p:xfrm>
          <a:off x="545202" y="1315941"/>
          <a:ext cx="7845538" cy="3371477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8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7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Generally good condition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Functioning as designed with no signs of distress or deterioration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currently required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7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Adequate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Acceptable conditions and functioning as intended.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currently required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4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Fair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Below minimum acceptable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Low priority for repairs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Maintenance recommendations are not required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cs typeface="Arial"/>
                          <a:sym typeface="Arial"/>
                        </a:rPr>
                        <a:t>Comment and photograph are required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467550" y="1258799"/>
            <a:ext cx="8291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- Immediate Action (3 to 1) range (comments, photos, recommendations req’)</a:t>
            </a:r>
            <a:endParaRPr sz="1800" dirty="0"/>
          </a:p>
        </p:txBody>
      </p:sp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65" name="Google Shape;265;p15"/>
          <p:cNvGraphicFramePr/>
          <p:nvPr>
            <p:extLst>
              <p:ext uri="{D42A27DB-BD31-4B8C-83A1-F6EECF244321}">
                <p14:modId xmlns:p14="http://schemas.microsoft.com/office/powerpoint/2010/main" val="2971084921"/>
              </p:ext>
            </p:extLst>
          </p:nvPr>
        </p:nvGraphicFramePr>
        <p:xfrm>
          <a:off x="545202" y="1721289"/>
          <a:ext cx="8131250" cy="283976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Poor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Presence of distress or deterioration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Not functioning as intended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Need for replacement, repair, and/or signing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Hazardous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May require continued observation until work is complete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High priority for replacement, repair, and/or signing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Immediate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Danger of collapse, and/or danger to users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Bridge closure, replacement, repair, and/or signing required as soon as possible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467544" y="1347615"/>
            <a:ext cx="82912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Ratings: </a:t>
            </a:r>
            <a:endParaRPr sz="1800"/>
          </a:p>
        </p:txBody>
      </p:sp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74" name="Google Shape;274;p16"/>
          <p:cNvGraphicFramePr/>
          <p:nvPr>
            <p:extLst>
              <p:ext uri="{D42A27DB-BD31-4B8C-83A1-F6EECF244321}">
                <p14:modId xmlns:p14="http://schemas.microsoft.com/office/powerpoint/2010/main" val="2357464258"/>
              </p:ext>
            </p:extLst>
          </p:nvPr>
        </p:nvGraphicFramePr>
        <p:xfrm>
          <a:off x="547548" y="1923678"/>
          <a:ext cx="8131250" cy="226063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 Accessible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Element cannot be visually inspected (e.g. snow/gravel covered or deep water)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 Applicable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Element is not applicable to structure (e.g. pier elements on single span bridge, longitudinal seams on CSP culvert)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78255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4 is low priority for repair.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Recommendation can be made but is not required.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If made, then usually added to list of more immediate repairs or if the bridge is to be rehabilitated.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3 is medium priority, repair before next inspection.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Next inspection date may be on a shortened inspection cycle due to critical nature of element.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2 is high priority, repair within next 3 to 6 months.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Normally involves a reduced inspection cycle until repaired or replaced.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1 is immediate action.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Follow-up is required.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Maintenance Priority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81948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Rate the worst element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See enough of the element to assign a rating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 must be given for elements partly visible when visible area/section is </a:t>
            </a:r>
            <a:r>
              <a:rPr lang="en-US" sz="1800" b="1" i="0" u="sng" dirty="0">
                <a:solidFill>
                  <a:schemeClr val="dk1"/>
                </a:solidFill>
              </a:rPr>
              <a:t>4 or less</a:t>
            </a:r>
            <a:r>
              <a:rPr lang="en-US" sz="1800" b="0" i="0" u="none" dirty="0">
                <a:solidFill>
                  <a:schemeClr val="dk1"/>
                </a:solidFill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If an element is not visible, a rating of </a:t>
            </a:r>
            <a:r>
              <a:rPr lang="en-US" sz="1800" b="1" u="sng" dirty="0"/>
              <a:t>N</a:t>
            </a:r>
            <a:r>
              <a:rPr lang="en-US" sz="1800" dirty="0"/>
              <a:t> is assigned. Comments are provided for all </a:t>
            </a:r>
            <a:r>
              <a:rPr lang="en-US" sz="1800" b="1" u="sng" dirty="0"/>
              <a:t>N</a:t>
            </a:r>
            <a:r>
              <a:rPr lang="en-US" sz="1800" dirty="0"/>
              <a:t> ratings explaining why the element could not be rated (e.g. snow or gravel covered, not accessible due to deep water)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If an element that was previously rated </a:t>
            </a:r>
            <a:r>
              <a:rPr lang="en-US" sz="1800" b="1" u="sng" dirty="0"/>
              <a:t>3 or less </a:t>
            </a:r>
            <a:r>
              <a:rPr lang="en-US" sz="1800" dirty="0"/>
              <a:t>is rated </a:t>
            </a:r>
            <a:r>
              <a:rPr lang="en-US" sz="1800" b="1" u="sng" dirty="0"/>
              <a:t>N</a:t>
            </a:r>
            <a:r>
              <a:rPr lang="en-US" sz="1800" dirty="0"/>
              <a:t> in a current inspection, a comment is added to indicate/alert the previous rating and date for the next inspector (e.g. “P.R. 3 on May 1, 2023)</a:t>
            </a:r>
            <a:endParaRPr sz="1800" b="1" u="sng" dirty="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81948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Blank ratings </a:t>
            </a:r>
            <a:r>
              <a:rPr lang="en-US" sz="1800" b="0" i="0" u="sng" dirty="0">
                <a:solidFill>
                  <a:schemeClr val="dk1"/>
                </a:solidFill>
              </a:rPr>
              <a:t>are not allowed</a:t>
            </a:r>
            <a:r>
              <a:rPr lang="en-US" sz="1800" b="0" i="0" dirty="0">
                <a:solidFill>
                  <a:schemeClr val="dk1"/>
                </a:solidFill>
              </a:rPr>
              <a:t> and is reason for rejection of inspection report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If an element is not applicable but is required:</a:t>
            </a:r>
            <a:endParaRPr sz="18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rate element X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provide comment in Explanation of Condition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provide maintenance recommendation</a:t>
            </a:r>
            <a:endParaRPr sz="1600" dirty="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055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4309933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</a:rPr>
              <a:t>A rating system provides: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−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a numerical representation of the condition of bridge elements and inspection categories.</a:t>
            </a: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−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a uniform method for describing the condition and functionality of an element</a:t>
            </a:r>
            <a:endParaRPr dirty="0"/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we need a rating system</a:t>
            </a:r>
            <a:endParaRPr/>
          </a:p>
        </p:txBody>
      </p:sp>
      <p:pic>
        <p:nvPicPr>
          <p:cNvPr id="146" name="Google Shape;146;p2" descr="Clipboard Mixe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1414919"/>
            <a:ext cx="2570584" cy="257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1"/>
          </p:nvPr>
        </p:nvSpPr>
        <p:spPr>
          <a:xfrm>
            <a:off x="4211960" y="1527634"/>
            <a:ext cx="4536505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If an element is not constructed according to the original design rate 4 or less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Intended to flag rare and unusual situations that may be significant to the structure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Does not apply to minor deviations from standard practice</a:t>
            </a:r>
            <a:endParaRPr sz="1800"/>
          </a:p>
        </p:txBody>
      </p:sp>
      <p:sp>
        <p:nvSpPr>
          <p:cNvPr id="298" name="Google Shape;298;p19"/>
          <p:cNvSpPr txBox="1">
            <a:spLocks noGrp="1"/>
          </p:cNvSpPr>
          <p:nvPr>
            <p:ph type="title"/>
          </p:nvPr>
        </p:nvSpPr>
        <p:spPr>
          <a:xfrm>
            <a:off x="4211961" y="519521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  <p:pic>
        <p:nvPicPr>
          <p:cNvPr id="299" name="Google Shape;299;p19" descr="Clipboard Mixe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419622"/>
            <a:ext cx="2196244" cy="219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1"/>
          </p:nvPr>
        </p:nvSpPr>
        <p:spPr>
          <a:xfrm>
            <a:off x="539551" y="1347614"/>
            <a:ext cx="7128793" cy="324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Intended to be in place for less than two years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Do not affect the element rating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May be difficult to determine if repair is temporary or permanent</a:t>
            </a:r>
            <a:endParaRPr sz="18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Temporary repair may also be a Special Feature and require a condition rating (e.g. timber struts &lt;2 years in culvert barrel)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Examples: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flexbeam guardrail placed over damaged bridgerail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pile bent on mudsills placed in front of rotted timber piles or caps</a:t>
            </a:r>
            <a:endParaRPr sz="1600" dirty="0"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Temporary Repairs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1"/>
          </p:nvPr>
        </p:nvSpPr>
        <p:spPr>
          <a:xfrm>
            <a:off x="539550" y="1066150"/>
            <a:ext cx="8280900" cy="3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Intended to be in place more than two years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Consider the effect of the repair when assigning a rating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Complete replacement of element may increase rating to 9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Simple repair may restore element to an adequate condition and rating of 5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Examples: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dirty="0"/>
              <a:t>n</a:t>
            </a:r>
            <a:r>
              <a:rPr lang="en-US" sz="1600" b="0" i="0" u="none" dirty="0">
                <a:solidFill>
                  <a:schemeClr val="dk1"/>
                </a:solidFill>
              </a:rPr>
              <a:t>ew timber or steel cap replacing rotted timber cap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b="0" i="0" u="none" dirty="0">
                <a:solidFill>
                  <a:schemeClr val="dk1"/>
                </a:solidFill>
              </a:rPr>
              <a:t>shotcrete repair on culvert seam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b="0" i="0" u="none" dirty="0">
                <a:solidFill>
                  <a:schemeClr val="dk1"/>
                </a:solidFill>
              </a:rPr>
              <a:t>timber or steel culvert struts in place &gt;2 years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timber piles repaired with </a:t>
            </a:r>
            <a:r>
              <a:rPr lang="en-US" sz="1600" b="0" i="0" u="none" dirty="0">
                <a:solidFill>
                  <a:schemeClr val="dk1"/>
                </a:solidFill>
              </a:rPr>
              <a:t>steel splice</a:t>
            </a:r>
            <a:endParaRPr sz="16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/>
          </a:p>
        </p:txBody>
      </p:sp>
      <p:sp>
        <p:nvSpPr>
          <p:cNvPr id="315" name="Google Shape;315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Permanent Repairs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body" idx="1"/>
          </p:nvPr>
        </p:nvSpPr>
        <p:spPr>
          <a:xfrm>
            <a:off x="539551" y="1164866"/>
            <a:ext cx="8280921" cy="34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Comments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explanation of condition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- use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approved abbreviations </a:t>
            </a:r>
            <a:endParaRPr lang="en-US" sz="1800" b="0" i="0" u="none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of 4 need a comment and a photograph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of 3 or less need: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comment explaining 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photographs, sketches, and measurements as required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an accompanying recommendation for</a:t>
            </a:r>
            <a:endParaRPr sz="16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m</a:t>
            </a:r>
            <a:r>
              <a:rPr lang="en-US" b="0" i="0" u="none" strike="noStrike" cap="none" dirty="0">
                <a:solidFill>
                  <a:schemeClr val="dk1"/>
                </a:solidFill>
              </a:rPr>
              <a:t>aintenance including dimensions and quantities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Monitoring (used sparingly and must be measurable)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other appropriate action.</a:t>
            </a:r>
            <a:endParaRPr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Reduced inspection cycle may be warranted</a:t>
            </a:r>
            <a:endParaRPr sz="1600" dirty="0"/>
          </a:p>
        </p:txBody>
      </p:sp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Actions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body" idx="1"/>
          </p:nvPr>
        </p:nvSpPr>
        <p:spPr>
          <a:xfrm>
            <a:off x="539551" y="1087582"/>
            <a:ext cx="8280921" cy="350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0" i="0" u="none" dirty="0">
                <a:solidFill>
                  <a:schemeClr val="dk1"/>
                </a:solidFill>
              </a:rPr>
              <a:t>Take appropriate </a:t>
            </a:r>
            <a:r>
              <a:rPr lang="en-US" sz="1800" b="0" i="0" u="sng" dirty="0">
                <a:solidFill>
                  <a:schemeClr val="dk1"/>
                </a:solidFill>
              </a:rPr>
              <a:t>immediate</a:t>
            </a:r>
            <a:r>
              <a:rPr lang="en-US" sz="1800" b="0" i="0" u="none" dirty="0">
                <a:solidFill>
                  <a:schemeClr val="dk1"/>
                </a:solidFill>
              </a:rPr>
              <a:t> action for condition ratings of </a:t>
            </a:r>
            <a:r>
              <a:rPr lang="en-US" sz="1800" b="1" i="0" u="none" dirty="0">
                <a:solidFill>
                  <a:schemeClr val="dk1"/>
                </a:solidFill>
              </a:rPr>
              <a:t>2 or less </a:t>
            </a:r>
            <a:r>
              <a:rPr lang="en-US" sz="1800" b="0" i="0" u="none" dirty="0">
                <a:solidFill>
                  <a:schemeClr val="dk1"/>
                </a:solidFill>
              </a:rPr>
              <a:t>for critical elements or hazardous situations.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For AT managed structures report to the Regional Bridge Manager and Bridge Preservation Specialist including suggested action within 48 hours of inspection.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/>
              <a:t>OR</a:t>
            </a:r>
            <a:endParaRPr sz="1600" b="1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For LRA managed structures report to the responsible road authority official including suggested action within 48 hours of inspection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educe the inspection cycle</a:t>
            </a:r>
            <a:endParaRPr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ossible warning signs/barricades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Possible partial </a:t>
            </a:r>
            <a:r>
              <a:rPr lang="en-US" sz="1600" dirty="0"/>
              <a:t>closure or posted loading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Phone authorities </a:t>
            </a:r>
            <a:r>
              <a:rPr lang="en-US" sz="1600" b="0" i="0" u="sng" strike="noStrike" cap="none" dirty="0">
                <a:solidFill>
                  <a:schemeClr val="dk1"/>
                </a:solidFill>
              </a:rPr>
              <a:t>within 12 hours</a:t>
            </a:r>
            <a:r>
              <a:rPr lang="en-US" sz="1600" b="0" i="0" strike="noStrike" cap="none" dirty="0">
                <a:solidFill>
                  <a:schemeClr val="dk1"/>
                </a:solidFill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if critical element </a:t>
            </a:r>
            <a:r>
              <a:rPr lang="en-US" sz="1600" b="0" i="0" u="sng" strike="noStrike" cap="none" dirty="0">
                <a:solidFill>
                  <a:schemeClr val="dk1"/>
                </a:solidFill>
              </a:rPr>
              <a:t>rated 1 or imminent failure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1" name="Google Shape;331;p2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Actions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539551" y="1347614"/>
            <a:ext cx="8280921" cy="290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Recommendations for maintenance (regardless of rating) need</a:t>
            </a:r>
            <a:endParaRPr sz="18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detailed explanation of the recommendation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photo showing damage to be repaired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r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ecommended repair year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list of required materials including dimensions and quantities.</a:t>
            </a:r>
            <a:endParaRPr sz="16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routine or minor maintenance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reasonably obtainable during a Level 1 inspection</a:t>
            </a:r>
            <a:endParaRPr dirty="0"/>
          </a:p>
        </p:txBody>
      </p:sp>
      <p:sp>
        <p:nvSpPr>
          <p:cNvPr id="339" name="Google Shape;339;p2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Actions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body" idx="1"/>
          </p:nvPr>
        </p:nvSpPr>
        <p:spPr>
          <a:xfrm>
            <a:off x="539551" y="1141012"/>
            <a:ext cx="8280921" cy="344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Required for all inspection categories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approach road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bridge superstructure or culvert barrel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bridge substructure or culvert U/S and D/S ends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channel or grade separation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Provided by the inspector after rating the individual elements in the category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are done in accordance with same numerical rating system used for condition rating of elements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Used to calculate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Structural Condition Rating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Sufficiency Rating</a:t>
            </a:r>
            <a:endParaRPr sz="1600" dirty="0"/>
          </a:p>
        </p:txBody>
      </p:sp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body" idx="1"/>
          </p:nvPr>
        </p:nvSpPr>
        <p:spPr>
          <a:xfrm>
            <a:off x="539551" y="1061499"/>
            <a:ext cx="8280921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Is a reflection of critical or hazardous element ratings in the category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sng" dirty="0">
                <a:solidFill>
                  <a:schemeClr val="accent2"/>
                </a:solidFill>
              </a:rPr>
              <a:t>BUT</a:t>
            </a:r>
            <a:endParaRPr sz="1800" dirty="0">
              <a:solidFill>
                <a:schemeClr val="accent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Is not  the average of the ratings of the individual elements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Must consider the condition of key elements and their impact on the structural integrity and safety of the bridge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load carrying members have greater influence than non-load-carrying members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hazardous situations may have greater influence than load carrying elements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General rating cannot be higher than lowest critical or hazardous rating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General rating could be lower than lowest critical rating</a:t>
            </a:r>
          </a:p>
          <a:p>
            <a:pPr marL="800100" lvl="1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400" dirty="0"/>
              <a:t>e.g., Girders rated 3, but ponding on deck causing hazardous situation and Deck Drainage rated 2. Superstructure General Rating = 2</a:t>
            </a:r>
            <a:endParaRPr sz="14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dirty="0">
              <a:solidFill>
                <a:schemeClr val="dk1"/>
              </a:solidFill>
            </a:endParaRPr>
          </a:p>
        </p:txBody>
      </p:sp>
      <p:sp>
        <p:nvSpPr>
          <p:cNvPr id="355" name="Google Shape;355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539551" y="1129085"/>
            <a:ext cx="8280921" cy="349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dirty="0">
                <a:solidFill>
                  <a:schemeClr val="accent2"/>
                </a:solidFill>
              </a:rPr>
              <a:t>Examples:</a:t>
            </a:r>
            <a:endParaRPr sz="2000" b="1" dirty="0">
              <a:solidFill>
                <a:schemeClr val="accent2"/>
              </a:solidFill>
            </a:endParaRP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Timber cap or pile rated 3 would result in a General Rating of 3 for the Substructure.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Curb rated 3 would not impact General Rating of Superstructure but Curb rated 2 due to hazard (severe loss of support under BR post) would.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900" b="0" i="0" u="none" dirty="0">
              <a:solidFill>
                <a:schemeClr val="dk1"/>
              </a:solidFill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Paint/Coating rated 2 not considered hazardous and no affect on Gen Rating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0" i="0" u="none" dirty="0">
                <a:solidFill>
                  <a:schemeClr val="dk1"/>
                </a:solidFill>
              </a:rPr>
              <a:t>Refer to Section 1.10 in the BIM Manual, and at end of each Manual Section for additional guidance in assigning General Ratings.	</a:t>
            </a:r>
            <a:endParaRPr sz="1800" dirty="0"/>
          </a:p>
        </p:txBody>
      </p:sp>
      <p:sp>
        <p:nvSpPr>
          <p:cNvPr id="363" name="Google Shape;363;p2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539551" y="1144988"/>
            <a:ext cx="8280921" cy="355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A measure of the structural condition of the entire structure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Single numerical value expressed in %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sng" dirty="0">
                <a:solidFill>
                  <a:schemeClr val="dk1"/>
                </a:solidFill>
              </a:rPr>
              <a:t>For bridges:</a:t>
            </a:r>
            <a:endParaRPr sz="1800" u="sng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The sum of the Superstructure and Substructure General Condition Ratings as a percent of the maximum possible “brand new” ratings</a:t>
            </a:r>
            <a:endParaRPr sz="1600" dirty="0"/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Culverts</a:t>
            </a:r>
            <a:r>
              <a:rPr lang="en-US" sz="1600" b="0" i="0" u="sng" strike="noStrike" cap="none" dirty="0">
                <a:solidFill>
                  <a:schemeClr val="dk1"/>
                </a:solidFill>
              </a:rPr>
              <a:t>:</a:t>
            </a:r>
            <a:endParaRPr sz="1600" u="sng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The Barrel General Condition Rating as a percent of the “as new” rating</a:t>
            </a:r>
            <a:endParaRPr sz="1600" dirty="0"/>
          </a:p>
        </p:txBody>
      </p:sp>
      <p:sp>
        <p:nvSpPr>
          <p:cNvPr id="371" name="Google Shape;371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Structural Conditions Rating</a:t>
            </a:r>
            <a:endParaRPr/>
          </a:p>
        </p:txBody>
      </p:sp>
      <p:pic>
        <p:nvPicPr>
          <p:cNvPr id="372" name="Google Shape;3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117" y="2782958"/>
            <a:ext cx="5572125" cy="59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117" y="4086970"/>
            <a:ext cx="5570537" cy="86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4237925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ratings can be used to: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flag safety-related problems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identify elements in poor condition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assign priorities to repair, maintenance, etc</a:t>
            </a:r>
            <a:endParaRPr sz="1600" b="0" i="0" u="none" strike="noStrike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justify budget proposals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>
                <a:solidFill>
                  <a:srgbClr val="000000"/>
                </a:solidFill>
              </a:rPr>
              <a:t>assign priorities to repair, maintenance, etc</a:t>
            </a:r>
            <a:endParaRPr sz="160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we need a rating system (cont’d)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4211960" y="1414919"/>
            <a:ext cx="4604321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justify budget proposals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 the health of the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 rates of deterioration 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properly time remedial 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premature failures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 performance of new materials or practices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 for various sorting of the numeric values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dirty="0"/>
              <a:t>provide insight if structure components are functioning as designed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344817" cy="336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The sufficiency rating is a single numerical value expressed in %</a:t>
            </a:r>
            <a:endParaRPr sz="18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Indicates the adequacy of a structure relative to the acceptable standard of a new structure at the same location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800" dirty="0"/>
          </a:p>
        </p:txBody>
      </p:sp>
      <p:sp>
        <p:nvSpPr>
          <p:cNvPr id="381" name="Google Shape;381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5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Calculated automatically by the system from inspection and inventory data then printed on the last page of the form.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Uses 4 major impact categories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Structural Condition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Load Carrying Capacity (strength)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Operational and Safety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Traffic Reduction Factor</a:t>
            </a:r>
            <a:endParaRPr sz="16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Major categories are further divided into a total of 10 categories.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Categories weighted in accordance with their relative importance.</a:t>
            </a:r>
            <a:endParaRPr sz="180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>
              <a:solidFill>
                <a:schemeClr val="dk1"/>
              </a:solidFill>
            </a:endParaRPr>
          </a:p>
        </p:txBody>
      </p:sp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- Bridges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graphicFrame>
        <p:nvGraphicFramePr>
          <p:cNvPr id="397" name="Google Shape;397;p32"/>
          <p:cNvGraphicFramePr/>
          <p:nvPr/>
        </p:nvGraphicFramePr>
        <p:xfrm>
          <a:off x="1067780" y="411510"/>
          <a:ext cx="7008450" cy="4169165"/>
        </p:xfrm>
        <a:graphic>
          <a:graphicData uri="http://schemas.openxmlformats.org/drawingml/2006/table">
            <a:tbl>
              <a:tblPr firstRow="1" bandRow="1">
                <a:noFill/>
                <a:tableStyleId>{0C1D5566-44CF-4EFF-907D-29CC773EFCB5}</a:tableStyleId>
              </a:tblPr>
              <a:tblGrid>
                <a:gridCol w="35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Calculator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Bridges (figure 12.1)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A. Structural Conditions (35%)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Superstructure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Substructure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B. Strength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Load Rating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C. Operational &amp; Safety (45%)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 Road (12%)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Bridge Width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Vertical Clearance (8%)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Adequacy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Safety Features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D. Traffic Reduction Factor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Traffic Count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Detour Length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= A + B + C - 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5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Calculated automatically by the system from inspection and inventory data then printed on the last page of the form.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Uses 3 major impact categories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Structural Condition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Operational Features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Reduction Factor</a:t>
            </a:r>
            <a:endParaRPr sz="16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Major categories are further divided into a total of 10 categories.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Categories weighted in accordance with their relative importance.</a:t>
            </a:r>
            <a:endParaRPr sz="180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>
              <a:solidFill>
                <a:schemeClr val="dk1"/>
              </a:solidFill>
            </a:endParaRPr>
          </a:p>
        </p:txBody>
      </p:sp>
      <p:sp>
        <p:nvSpPr>
          <p:cNvPr id="405" name="Google Shape;405;p3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- Culverts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graphicFrame>
        <p:nvGraphicFramePr>
          <p:cNvPr id="412" name="Google Shape;412;p34"/>
          <p:cNvGraphicFramePr/>
          <p:nvPr/>
        </p:nvGraphicFramePr>
        <p:xfrm>
          <a:off x="1067780" y="411510"/>
          <a:ext cx="7008450" cy="4169780"/>
        </p:xfrm>
        <a:graphic>
          <a:graphicData uri="http://schemas.openxmlformats.org/drawingml/2006/table">
            <a:tbl>
              <a:tblPr firstRow="1" bandRow="1">
                <a:noFill/>
                <a:tableStyleId>{0C1D5566-44CF-4EFF-907D-29CC773EFCB5}</a:tableStyleId>
              </a:tblPr>
              <a:tblGrid>
                <a:gridCol w="35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Calculator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Bridges (figure 14.1)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A. Structural Conditions (55%)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Upstream End (7.5%)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Barrel Section (40%)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Downstream End (7.5%)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0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B. Operational Features (45%)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 Road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Section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Waterway Adequacy (25%)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C. Traffic Reduction Factors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Traffic Count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Detour Length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Vertical Clearance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= A + B - C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19" name="Google Shape;419;p35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Ranges from 0% to 100 %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100% represents a bridge that is in excellent condition and provides the best possible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50% represents a bridge that is in adequate condition and provides an acceptable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Lower ratings indicate a bridge that is in poor condition and/or provides a below minimum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Lower ratings also indicate need for replacement, rehabilitation or maintenance.</a:t>
            </a:r>
            <a:endParaRPr sz="1800"/>
          </a:p>
        </p:txBody>
      </p:sp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Description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Provides a rational basis for bridge management.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Evaluates the present adequacy to serve public needs.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Identifies structures with deficiencies that can be corrected at minimum cost to provide acceptable levels of service.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Provides data to evaluate the cost of upgrading a structure to provide an acceptable level of service.</a:t>
            </a:r>
            <a:endParaRPr sz="1800" dirty="0"/>
          </a:p>
        </p:txBody>
      </p:sp>
      <p:sp>
        <p:nvSpPr>
          <p:cNvPr id="428" name="Google Shape;428;p3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Uses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Should not be used as the only basis for bridge management decisions.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Does not include or identify: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cost/benefit analysis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social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economic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environmental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alternatives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optimal solutions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timing constraints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budgetary constraints</a:t>
            </a:r>
            <a:endParaRPr sz="160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Cautions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 to Chapter 12 for Bridge Structural Condition and Sufficiency Rating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 to Chapter 14 for Culvert Structural Condition and Sufficiency Rating information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Structural Condition &amp; Sufficiency Rating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07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42" name="Google Shape;4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8219256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Condition ratings (elements)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General ratings (summarizes governing 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elements condition/functionality or hazards of </a:t>
            </a:r>
            <a:r>
              <a:rPr lang="en-US" sz="1800" b="0" i="0" u="none" strike="noStrike" dirty="0">
                <a:solidFill>
                  <a:srgbClr val="000000"/>
                </a:solidFill>
              </a:rPr>
              <a:t>respective sections)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Structural Condition Rating (overall rating of the structure’s structural condition in %)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Sufficiency Rating (overall rating of structure sufficiency in %)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Load rating</a:t>
            </a:r>
            <a:endParaRPr dirty="0"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Types of ratings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8219256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Must rate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individual elements of the structure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girders, bearings bridgerail, etc.</a:t>
            </a:r>
          </a:p>
          <a:p>
            <a:pPr marL="914400" lvl="2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major components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approach roads, superstructure, substructure, barrel etc.</a:t>
            </a:r>
          </a:p>
          <a:p>
            <a:pPr marL="914400" lvl="2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overall condition of the structure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Sufficiency and structural ratings</a:t>
            </a:r>
            <a:endParaRPr sz="1600" dirty="0"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 descr="A person writing on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310" t="354" r="15999" b="1446"/>
          <a:stretch/>
        </p:blipFill>
        <p:spPr>
          <a:xfrm>
            <a:off x="0" y="0"/>
            <a:ext cx="3995935" cy="5050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body" idx="1"/>
          </p:nvPr>
        </p:nvSpPr>
        <p:spPr>
          <a:xfrm>
            <a:off x="4355976" y="1414919"/>
            <a:ext cx="434137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Identify and flag safety concerns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indent="-342900">
              <a:spcBef>
                <a:spcPts val="360"/>
              </a:spcBef>
              <a:buSzPts val="1800"/>
            </a:pPr>
            <a:r>
              <a:rPr lang="en-US" sz="1800" dirty="0"/>
              <a:t>Provide measure of condition </a:t>
            </a:r>
            <a:r>
              <a:rPr lang="en-US" sz="1800" b="0" i="0" u="none" strike="noStrike" dirty="0">
                <a:solidFill>
                  <a:srgbClr val="36424A"/>
                </a:solidFill>
                <a:effectLst/>
                <a:latin typeface="Arial" panose="020B0604020202020204" pitchFamily="34" charset="0"/>
              </a:rPr>
              <a:t>and functionality of the structure components</a:t>
            </a: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Identify maintenance requirements</a:t>
            </a:r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355976" y="339502"/>
            <a:ext cx="4402832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478091" y="1347614"/>
            <a:ext cx="821925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Logical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Simple to understand and to use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Usable in an electronic system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numeric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easy to input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low storage requirement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sortable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Easy to use in the field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visual - i.e., rate what you see</a:t>
            </a: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5580112" y="1745027"/>
            <a:ext cx="2376264" cy="2338891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995686"/>
            <a:ext cx="1809175" cy="172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478091" y="1347614"/>
            <a:ext cx="821925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Not based 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Maintenance budgets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Crew or contractor availability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Standards </a:t>
            </a:r>
            <a:endParaRPr sz="1800"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Rating is a measure of:</a:t>
            </a:r>
            <a:endParaRPr dirty="0"/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b="1" dirty="0"/>
              <a:t>Functionality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endParaRPr dirty="0"/>
          </a:p>
          <a:p>
            <a:pPr marL="7429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800" b="1"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5580112" y="1563638"/>
            <a:ext cx="2318435" cy="2318435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497" y="1866529"/>
            <a:ext cx="1795792" cy="17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1"/>
          </p:nvPr>
        </p:nvSpPr>
        <p:spPr>
          <a:xfrm>
            <a:off x="539552" y="859415"/>
            <a:ext cx="8219256" cy="9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Existing condition of the element taking into account any deterioration from the original new conditions.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Condition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206" name="Google Shape;206;p9"/>
          <p:cNvSpPr txBox="1"/>
          <p:nvPr/>
        </p:nvSpPr>
        <p:spPr>
          <a:xfrm>
            <a:off x="539552" y="2816626"/>
            <a:ext cx="7704856" cy="184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ability of an element to perform as originally designed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 measured according to today's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Examples:</a:t>
            </a: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 timber railing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Rotten Timber cap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548788" y="1980549"/>
            <a:ext cx="8219256" cy="63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Functionality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2407</Words>
  <Application>Microsoft Office PowerPoint</Application>
  <PresentationFormat>On-screen Show (16:9)</PresentationFormat>
  <Paragraphs>446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Noto Sans Symbols</vt:lpstr>
      <vt:lpstr>Title Slides</vt:lpstr>
      <vt:lpstr>Body slides</vt:lpstr>
      <vt:lpstr>CONDITION RATING</vt:lpstr>
      <vt:lpstr>Why we need a rating system</vt:lpstr>
      <vt:lpstr>Why we need a rating system (cont’d)</vt:lpstr>
      <vt:lpstr>Types of ratings</vt:lpstr>
      <vt:lpstr>Rating System Features</vt:lpstr>
      <vt:lpstr>Rating System Features</vt:lpstr>
      <vt:lpstr>Rating System Features</vt:lpstr>
      <vt:lpstr>Rating System Features</vt:lpstr>
      <vt:lpstr>Condition </vt:lpstr>
      <vt:lpstr>Rating System</vt:lpstr>
      <vt:lpstr>Rating Systems</vt:lpstr>
      <vt:lpstr>Rating Systems</vt:lpstr>
      <vt:lpstr>Rating Systems</vt:lpstr>
      <vt:lpstr>Rating Systems</vt:lpstr>
      <vt:lpstr>Rating Systems</vt:lpstr>
      <vt:lpstr>Rating Systems</vt:lpstr>
      <vt:lpstr>Maintenance Priority</vt:lpstr>
      <vt:lpstr>Rating Guidelines</vt:lpstr>
      <vt:lpstr>Rating Guidelines</vt:lpstr>
      <vt:lpstr>Rating Guidelines</vt:lpstr>
      <vt:lpstr>Temporary Repairs</vt:lpstr>
      <vt:lpstr>Permanent Repairs </vt:lpstr>
      <vt:lpstr>Rating Actions</vt:lpstr>
      <vt:lpstr>Rating Actions</vt:lpstr>
      <vt:lpstr>Rating Actions</vt:lpstr>
      <vt:lpstr>General Rating</vt:lpstr>
      <vt:lpstr>General Rating</vt:lpstr>
      <vt:lpstr>General Rating</vt:lpstr>
      <vt:lpstr>Structural Conditions Rating</vt:lpstr>
      <vt:lpstr>Sufficiency Rating</vt:lpstr>
      <vt:lpstr>Sufficiency Rating - Bridges</vt:lpstr>
      <vt:lpstr>PowerPoint Presentation</vt:lpstr>
      <vt:lpstr>Sufficiency Rating - Culverts</vt:lpstr>
      <vt:lpstr>PowerPoint Presentation</vt:lpstr>
      <vt:lpstr>Sufficiency Rating Description</vt:lpstr>
      <vt:lpstr>Sufficiency Rating Uses</vt:lpstr>
      <vt:lpstr>Sufficiency Rating Cautions</vt:lpstr>
      <vt:lpstr>Structural Condition &amp; Sufficiency Rating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 RATING</dc:title>
  <dc:creator>Ian Giles</dc:creator>
  <cp:lastModifiedBy>Garry Roberts</cp:lastModifiedBy>
  <cp:revision>46</cp:revision>
  <dcterms:created xsi:type="dcterms:W3CDTF">2017-11-22T23:36:19Z</dcterms:created>
  <dcterms:modified xsi:type="dcterms:W3CDTF">2023-03-29T03:09:49Z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2020-09-01T20:09:44Z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65da1c54-69dd-4bce-9f74-0000ff487d90</vt:lpwstr>
  </property>
  <property fmtid="{D5CDD505-2E9C-101B-9397-08002B2CF9AE}" pid="8" name="MSIP_Label_abf2ea38-542c-4b75-bd7d-582ec36a519f_ContentBits">
    <vt:lpwstr>2</vt:lpwstr>
  </property>
</Properties>
</file>