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3_0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8" r:id="rId3"/>
    <p:sldId id="258" r:id="rId4"/>
    <p:sldId id="259" r:id="rId5"/>
    <p:sldId id="329" r:id="rId6"/>
    <p:sldId id="261" r:id="rId7"/>
    <p:sldId id="262" r:id="rId8"/>
    <p:sldId id="257" r:id="rId9"/>
    <p:sldId id="263" r:id="rId10"/>
    <p:sldId id="268" r:id="rId11"/>
    <p:sldId id="264" r:id="rId12"/>
    <p:sldId id="327" r:id="rId13"/>
  </p:sldIdLst>
  <p:sldSz cx="9144000" cy="5143500" type="screen16x9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2BB7E0-20E7-5DBB-DE7A-92C57FFF121B}" name="Lucas Martinez" initials="LM" userId="S::Lucas.Martinez@gov.ab.ca::d5575fd5-3b41-4600-929f-12e3c369d8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C7B1913-16E1-4E1B-9BBD-B6A56125A4F5}" authorId="{4F2BB7E0-20E7-5DBB-DE7A-92C57FFF121B}" created="2023-03-28T14:20:09.452">
    <pc:sldMkLst xmlns:pc="http://schemas.microsoft.com/office/powerpoint/2013/main/command">
      <pc:docMk/>
      <pc:sldMk cId="0" sldId="259"/>
    </pc:sldMkLst>
    <p188:txBody>
      <a:bodyPr/>
      <a:lstStyle/>
      <a:p>
        <a:r>
          <a:rPr lang="en-CA"/>
          <a:t>Should we add that daily sign in/out is required at the front desk here.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403E9A-53B4-453D-5570-12765092E6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FD66-FBCC-F5E6-72C4-65A72F17BD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0F7087-7E2D-4FFA-BCE0-8F04C8D9BBB5}" type="datetime1">
              <a:rPr lang="en-CA" altLang="en-US"/>
              <a:pPr/>
              <a:t>2023-08-23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0CA9E-5BDF-291D-7D75-F6E5878889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Class A Bridge Inspection Course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4F69-BC86-7851-9183-FBD20115D7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3AE9C8-5CC0-4018-9B98-4A0489AA3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970A5A-12E7-D4FB-2AF3-4E6B10B0F5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8C176-12CE-C834-042E-F7BAAEB8BF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13F41E-C6ED-47E9-B8CC-9F62390F3786}" type="datetime1">
              <a:rPr lang="en-CA" altLang="en-US"/>
              <a:pPr/>
              <a:t>2023-08-23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916392-E7D1-78E5-40DC-157CEA3845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E444357-EFDF-76E7-C627-BA5B557A0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6B6CB-6FDA-9499-1077-5880D680A7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Class A Bridge Inspection Course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A8A5E-D3D0-7695-B60D-3CB8C8625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A43273-689B-4990-84C6-F80C7FE1EC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74602621-1FD3-963E-496A-B6DA5A52D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FF097801-6AD0-CB76-EF0C-B5AFD6BD55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36FEA629-624B-B9DA-1312-2F0583451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AA6F4D-F35F-4F71-8E2C-E176AD2E77DE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2292" name="Footer Placeholder 4">
            <a:extLst>
              <a:ext uri="{FF2B5EF4-FFF2-40B4-BE49-F238E27FC236}">
                <a16:creationId xmlns:a16="http://schemas.microsoft.com/office/drawing/2014/main" id="{6918C976-899C-3B78-F37F-A0F019EA42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Class A Bridge Inspection Course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0230AF7E-21AA-EB7B-9030-3645304EF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6441E4FE-3B2B-80F4-6F03-B44B230052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3315" name="Footer Placeholder 3">
            <a:extLst>
              <a:ext uri="{FF2B5EF4-FFF2-40B4-BE49-F238E27FC236}">
                <a16:creationId xmlns:a16="http://schemas.microsoft.com/office/drawing/2014/main" id="{AE6F47F1-A280-F08E-F48F-75258128B3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Class A Bridge Inspection Course</a:t>
            </a: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3075C708-9375-6331-E8BF-6531E7B49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40EAD0-608D-4868-8906-2450DDD51727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0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36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35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381232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54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0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</p:spTree>
    <p:extLst>
      <p:ext uri="{BB962C8B-B14F-4D97-AF65-F5344CB8AC3E}">
        <p14:creationId xmlns:p14="http://schemas.microsoft.com/office/powerpoint/2010/main" val="153303424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E3D482-94C7-E3C0-121A-1D582A4B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81D30E-7BC1-4700-A9FD-DB90899644F4}" type="datetime1">
              <a:rPr lang="en-CA" altLang="en-US"/>
              <a:pPr/>
              <a:t>2023-08-23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4763E8-7DEE-B7CD-7D27-00483D6F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B4A131-6198-D902-1A8B-B0DEE3DC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99947-405C-4B24-8275-D643A7019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95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803999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1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6"/>
            <a:ext cx="8348464" cy="1507173"/>
          </a:xfrm>
        </p:spPr>
        <p:txBody>
          <a:bodyPr anchor="b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3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605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272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6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0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9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3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  <p:sp>
        <p:nvSpPr>
          <p:cNvPr id="3" name="MSIPCMContentMarking" descr="{&quot;HashCode&quot;:1424004173,&quot;Placement&quot;:&quot;Footer&quot;,&quot;Top&quot;:382.997253,&quot;Left&quot;:0.0,&quot;SlideWidth&quot;:720,&quot;SlideHeight&quot;:405}">
            <a:extLst>
              <a:ext uri="{FF2B5EF4-FFF2-40B4-BE49-F238E27FC236}">
                <a16:creationId xmlns:a16="http://schemas.microsoft.com/office/drawing/2014/main" id="{C1AD0389-54A2-299F-C1DE-94FC28D7606F}"/>
              </a:ext>
            </a:extLst>
          </p:cNvPr>
          <p:cNvSpPr txBox="1"/>
          <p:nvPr userDrawn="1"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50109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C706A05-3533-8B5D-548C-C49567B956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CA" altLang="en-US" sz="4050" dirty="0">
                <a:cs typeface="Calibri" panose="020F0502020204030204" pitchFamily="34" charset="0"/>
              </a:rPr>
              <a:t>WELCOME</a:t>
            </a:r>
            <a:endParaRPr lang="en-CA" altLang="en-US" sz="4050" b="1" dirty="0">
              <a:cs typeface="Calibri" panose="020F0502020204030204" pitchFamily="34" charset="0"/>
            </a:endParaRPr>
          </a:p>
        </p:txBody>
      </p:sp>
      <p:sp>
        <p:nvSpPr>
          <p:cNvPr id="2049" name="Rectangle 3">
            <a:extLst>
              <a:ext uri="{FF2B5EF4-FFF2-40B4-BE49-F238E27FC236}">
                <a16:creationId xmlns:a16="http://schemas.microsoft.com/office/drawing/2014/main" id="{851C9237-12C4-95F8-A407-EEE9D6F413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altLang="en-US" b="1" dirty="0"/>
              <a:t>Class A Bridge Inspection Course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6460A7-8353-5C3F-07D2-D315D814F8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543800" y="4870450"/>
            <a:ext cx="1600200" cy="273050"/>
          </a:xfrm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97621EAC-AEC6-4327-8403-7EF882F36E00}" type="slidenum">
              <a:rPr lang="en-US" altLang="en-US" sz="900">
                <a:solidFill>
                  <a:srgbClr val="898989"/>
                </a:solidFill>
              </a:rPr>
              <a:pPr algn="ctr" eaLnBrk="1" hangingPunct="1"/>
              <a:t>1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9"/>
            <a:ext cx="3628206" cy="3168352"/>
          </a:xfrm>
        </p:spPr>
        <p:txBody>
          <a:bodyPr wrap="square" anchor="t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CA" altLang="en-US" sz="1800" dirty="0"/>
              <a:t>Turn cell phone </a:t>
            </a:r>
            <a:r>
              <a:rPr lang="en-CA" altLang="en-US" sz="1800" dirty="0">
                <a:solidFill>
                  <a:schemeClr val="accent4"/>
                </a:solidFill>
              </a:rPr>
              <a:t>OFF</a:t>
            </a:r>
            <a:r>
              <a:rPr lang="en-CA" altLang="en-US" sz="1800" dirty="0"/>
              <a:t>/vibrate 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CA" altLang="en-US" sz="1600" dirty="0"/>
              <a:t>No text messaging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endParaRPr lang="en-CA" altLang="en-US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CA" altLang="en-US" sz="1800" dirty="0"/>
              <a:t>No talking during exams – leave the room and talk in the hall once the exam is completed.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altLang="en-US" sz="1800" dirty="0"/>
          </a:p>
          <a:p>
            <a:r>
              <a:rPr lang="en-CA" altLang="en-US" sz="1800" dirty="0"/>
              <a:t>No cheating or peeking at other peoples exams.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altLang="en-US" sz="1800" dirty="0"/>
          </a:p>
        </p:txBody>
      </p:sp>
      <p:pic>
        <p:nvPicPr>
          <p:cNvPr id="3" name="Picture 2" descr="Person holding smartphone">
            <a:extLst>
              <a:ext uri="{FF2B5EF4-FFF2-40B4-BE49-F238E27FC236}">
                <a16:creationId xmlns:a16="http://schemas.microsoft.com/office/drawing/2014/main" id="{2FFAA3FE-C1C9-82DD-5BED-3ADF736BF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5" t="-2" r="11150" b="-2"/>
          <a:stretch/>
        </p:blipFill>
        <p:spPr>
          <a:xfrm>
            <a:off x="5021998" y="368215"/>
            <a:ext cx="3603819" cy="4065847"/>
          </a:xfrm>
          <a:prstGeom prst="rect">
            <a:avLst/>
          </a:prstGeom>
          <a:noFill/>
        </p:spPr>
      </p:pic>
      <p:sp>
        <p:nvSpPr>
          <p:cNvPr id="11271" name="Slide Number Placeholder 3">
            <a:extLst>
              <a:ext uri="{FF2B5EF4-FFF2-40B4-BE49-F238E27FC236}">
                <a16:creationId xmlns:a16="http://schemas.microsoft.com/office/drawing/2014/main" id="{7FF6E40A-469C-E961-1457-81E285499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4"/>
            <a:ext cx="2057400" cy="274637"/>
          </a:xfrm>
        </p:spPr>
        <p:txBody>
          <a:bodyPr/>
          <a:lstStyle/>
          <a:p>
            <a:pPr>
              <a:spcAft>
                <a:spcPts val="450"/>
              </a:spcAft>
            </a:pPr>
            <a:fld id="{3A2281A5-0AAD-5C43-9874-F8F3A9F5B29A}" type="slidenum">
              <a:rPr lang="en-US" smtClean="0"/>
              <a:pPr>
                <a:spcAft>
                  <a:spcPts val="450"/>
                </a:spcAft>
              </a:pPr>
              <a:t>10</a:t>
            </a:fld>
            <a:endParaRPr lang="en-US"/>
          </a:p>
        </p:txBody>
      </p:sp>
      <p:sp>
        <p:nvSpPr>
          <p:cNvPr id="11273" name="Text Placeholder 5">
            <a:extLst>
              <a:ext uri="{FF2B5EF4-FFF2-40B4-BE49-F238E27FC236}">
                <a16:creationId xmlns:a16="http://schemas.microsoft.com/office/drawing/2014/main" id="{2D9A66C2-10A6-AE43-08F2-934600A65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378113"/>
            <a:ext cx="3628206" cy="575469"/>
          </a:xfrm>
        </p:spPr>
        <p:txBody>
          <a:bodyPr/>
          <a:lstStyle/>
          <a:p>
            <a:r>
              <a:rPr lang="en-CA" altLang="en-US" sz="3200" dirty="0"/>
              <a:t>Courtesies</a:t>
            </a:r>
            <a:endParaRPr lang="en-US" sz="3200" dirty="0"/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2CC971FD-CB31-90AF-CA9C-7605FD8612D9}"/>
              </a:ext>
            </a:extLst>
          </p:cNvPr>
          <p:cNvSpPr/>
          <p:nvPr/>
        </p:nvSpPr>
        <p:spPr>
          <a:xfrm>
            <a:off x="5114138" y="684195"/>
            <a:ext cx="3419538" cy="3419538"/>
          </a:xfrm>
          <a:prstGeom prst="noSmoking">
            <a:avLst/>
          </a:prstGeom>
          <a:solidFill>
            <a:srgbClr val="00507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E12F9748-0B2F-B3F7-BDB9-AC4586A0C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altLang="en-US" sz="1800" dirty="0"/>
              <a:t>Learn Class A and B differences</a:t>
            </a:r>
          </a:p>
          <a:p>
            <a:pPr>
              <a:lnSpc>
                <a:spcPct val="150000"/>
              </a:lnSpc>
            </a:pPr>
            <a:r>
              <a:rPr lang="en-CA" altLang="en-US" sz="1800" dirty="0"/>
              <a:t>Detailed Concrete inspection</a:t>
            </a:r>
          </a:p>
          <a:p>
            <a:pPr>
              <a:lnSpc>
                <a:spcPct val="150000"/>
              </a:lnSpc>
            </a:pPr>
            <a:r>
              <a:rPr lang="en-CA" altLang="en-US" sz="1800" dirty="0"/>
              <a:t>Detailed Steel inspection – steel girders and trusses</a:t>
            </a:r>
          </a:p>
          <a:p>
            <a:pPr>
              <a:lnSpc>
                <a:spcPct val="150000"/>
              </a:lnSpc>
            </a:pPr>
            <a:r>
              <a:rPr lang="en-CA" altLang="en-US" sz="1800" dirty="0"/>
              <a:t>Learn inspection techniques</a:t>
            </a:r>
          </a:p>
          <a:p>
            <a:pPr>
              <a:lnSpc>
                <a:spcPct val="150000"/>
              </a:lnSpc>
            </a:pPr>
            <a:r>
              <a:rPr lang="en-CA" altLang="en-US" sz="1800" dirty="0"/>
              <a:t>Learn advanced terminology</a:t>
            </a:r>
          </a:p>
          <a:p>
            <a:pPr>
              <a:lnSpc>
                <a:spcPct val="150000"/>
              </a:lnSpc>
            </a:pPr>
            <a:r>
              <a:rPr lang="en-CA" altLang="en-US" sz="1800" dirty="0"/>
              <a:t>Learn details of inspecting major bridges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77E4598-BCFD-7378-1CF7-1199CE18C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b="1" dirty="0"/>
              <a:t>Course Objective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00A0-27C9-8F46-B3A7-AC7120E1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1" y="267944"/>
            <a:ext cx="411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 txBox="1">
            <a:spLocks noGrp="1"/>
          </p:cNvSpPr>
          <p:nvPr>
            <p:ph type="body" idx="1"/>
          </p:nvPr>
        </p:nvSpPr>
        <p:spPr>
          <a:xfrm>
            <a:off x="539552" y="1356960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Primary Instructors / Trainers 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CA" sz="1600" dirty="0"/>
              <a:t>Garry Roberts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CA" sz="1600" dirty="0"/>
              <a:t>Randy Bredo</a:t>
            </a:r>
          </a:p>
          <a:p>
            <a:pPr marL="342901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Guest Lecturers</a:t>
            </a:r>
            <a:endParaRPr dirty="0"/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</a:pPr>
            <a:r>
              <a:rPr lang="en-CA" sz="1600" dirty="0">
                <a:solidFill>
                  <a:srgbClr val="000000"/>
                </a:solidFill>
              </a:rPr>
              <a:t>AT/Department specialists</a:t>
            </a:r>
            <a:endParaRPr dirty="0">
              <a:highlight>
                <a:srgbClr val="FFFF00"/>
              </a:highlight>
            </a:endParaRPr>
          </a:p>
          <a:p>
            <a:pPr marL="557213" lvl="1" indent="-2143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</a:pPr>
            <a:r>
              <a:rPr lang="en-CA" sz="1600" dirty="0">
                <a:solidFill>
                  <a:srgbClr val="000000"/>
                </a:solidFill>
              </a:rPr>
              <a:t>Sub-consultant specialists</a:t>
            </a:r>
          </a:p>
          <a:p>
            <a:pPr marL="342901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dirty="0"/>
          </a:p>
          <a:p>
            <a:pPr marL="257175" lvl="0" indent="-2571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dirty="0"/>
              <a:t>Refer to Course Schedule</a:t>
            </a:r>
            <a:endParaRPr dirty="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Course Instructors</a:t>
            </a:r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7C0F8074-26E0-8320-0196-A7569692AB3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altLang="en-US" sz="1800" dirty="0">
                <a:cs typeface="Calibri" panose="020F0502020204030204" pitchFamily="34" charset="0"/>
              </a:rPr>
              <a:t>First Aid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800" dirty="0">
                <a:cs typeface="Calibri" panose="020F0502020204030204" pitchFamily="34" charset="0"/>
              </a:rPr>
              <a:t>Fire Extinguisher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dirty="0">
                <a:cs typeface="Calibri" panose="020F0502020204030204" pitchFamily="34" charset="0"/>
              </a:rPr>
              <a:t>Emergency Protocol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800" dirty="0">
                <a:cs typeface="Calibri" panose="020F0502020204030204" pitchFamily="34" charset="0"/>
              </a:rPr>
              <a:t>Smoking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CA" altLang="en-US" dirty="0">
                <a:cs typeface="Calibri" panose="020F0502020204030204" pitchFamily="34" charset="0"/>
              </a:rPr>
              <a:t>No smoking in building or field trip vehicles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CA" altLang="en-US" dirty="0">
                <a:cs typeface="Calibri" panose="020F0502020204030204" pitchFamily="34" charset="0"/>
              </a:rPr>
              <a:t>Smoking allowed outside at ashtray locations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dirty="0">
                <a:cs typeface="Calibri" panose="020F0502020204030204" pitchFamily="34" charset="0"/>
              </a:rPr>
              <a:t>Note Taking and Course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dirty="0">
                <a:cs typeface="Calibri" panose="020F0502020204030204" pitchFamily="34" charset="0"/>
              </a:rPr>
              <a:t>Course Evaluations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CA" altLang="en-US" dirty="0">
              <a:cs typeface="Calibri" panose="020F0502020204030204" pitchFamily="34" charset="0"/>
            </a:endParaRPr>
          </a:p>
          <a:p>
            <a:pPr lvl="1">
              <a:buFont typeface="Calibri" panose="020F0502020204030204" pitchFamily="34" charset="0"/>
              <a:buChar char="−"/>
            </a:pPr>
            <a:endParaRPr lang="en-CA" altLang="en-US" dirty="0"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CA" altLang="en-US" dirty="0"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CA" altLang="en-US" dirty="0"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altLang="en-US" sz="1800" dirty="0">
              <a:cs typeface="Calibri" panose="020F0502020204030204" pitchFamily="34" charset="0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9A8F07A9-7115-DC98-5777-B3EA32E26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b="1" dirty="0"/>
              <a:t>General Information</a:t>
            </a:r>
          </a:p>
        </p:txBody>
      </p:sp>
      <p:sp>
        <p:nvSpPr>
          <p:cNvPr id="3075" name="TextBox 1">
            <a:extLst>
              <a:ext uri="{FF2B5EF4-FFF2-40B4-BE49-F238E27FC236}">
                <a16:creationId xmlns:a16="http://schemas.microsoft.com/office/drawing/2014/main" id="{463977DC-324D-99AE-0AF4-AB09C14A9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167" y="55126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3" name="Graphic 2" descr="Clipboard Partially Checked outline">
            <a:extLst>
              <a:ext uri="{FF2B5EF4-FFF2-40B4-BE49-F238E27FC236}">
                <a16:creationId xmlns:a16="http://schemas.microsoft.com/office/drawing/2014/main" id="{BFD16047-7304-DCBE-19CA-763761359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6136" y="1381647"/>
            <a:ext cx="2185392" cy="21853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539552" y="1131590"/>
            <a:ext cx="8229600" cy="345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1600" dirty="0"/>
              <a:t>Access key required to gain access through double doors from atrium into conference room area.</a:t>
            </a:r>
            <a:endParaRPr sz="1600" dirty="0"/>
          </a:p>
          <a:p>
            <a:pPr marL="257175" lvl="0" indent="-1174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600" dirty="0"/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1600" dirty="0"/>
              <a:t>Access key required when using the washroom.</a:t>
            </a:r>
            <a:endParaRPr sz="1600" dirty="0"/>
          </a:p>
          <a:p>
            <a:pPr marL="257175" lvl="0" indent="-1174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600" dirty="0"/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1600" dirty="0"/>
              <a:t>Access keys will be left at front of room on coffee table for use by students. </a:t>
            </a:r>
            <a:endParaRPr sz="1600" dirty="0"/>
          </a:p>
          <a:p>
            <a:pPr marL="257175" lvl="0" indent="-1174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600" dirty="0"/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1600" dirty="0"/>
              <a:t>Please return the key after use.</a:t>
            </a:r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 lang="en-CA" sz="1600" dirty="0"/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1600" dirty="0"/>
              <a:t>Open at 7:45 each morning. Locked at 5:00 each evening. Will remain open during lunch </a:t>
            </a:r>
            <a:r>
              <a:rPr lang="en-CA" sz="1600"/>
              <a:t>hour.</a:t>
            </a:r>
          </a:p>
          <a:p>
            <a:pPr marL="0" lvl="0" indent="0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CA" sz="1600" dirty="0"/>
          </a:p>
          <a:p>
            <a:pPr marL="257175" lvl="0" indent="-257175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1600" dirty="0"/>
              <a:t>If using Visitor Parking, then sign in and out daily at front desk </a:t>
            </a:r>
            <a:endParaRPr sz="1600"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57175" lvl="0" indent="-151447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557213" lvl="1" indent="-126237" algn="l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dirty="0"/>
          </a:p>
          <a:p>
            <a:pPr marL="557213" lvl="1" indent="-126237" algn="l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dirty="0"/>
          </a:p>
        </p:txBody>
      </p:sp>
      <p:sp>
        <p:nvSpPr>
          <p:cNvPr id="184" name="Google Shape;184;p3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3200"/>
              <a:t>Room Access</a:t>
            </a:r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t>4</a:t>
            </a:fld>
            <a:endParaRPr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86862" y="859414"/>
            <a:ext cx="5724636" cy="383834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1" name="Google Shape;191;p4"/>
          <p:cNvSpPr txBox="1"/>
          <p:nvPr/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5773783" y="2194560"/>
            <a:ext cx="979714" cy="37719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 rot="2266680">
            <a:off x="5239014" y="2225153"/>
            <a:ext cx="548364" cy="14324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 rot="5400000">
            <a:off x="5590548" y="1258185"/>
            <a:ext cx="1104297" cy="3067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3180806" y="3344091"/>
            <a:ext cx="2410097" cy="128669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5662489" y="2629296"/>
            <a:ext cx="1091008" cy="178295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 smtClean="0"/>
              <a:pPr/>
              <a:t>5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7592EC-FA7E-57CF-350A-E17A96C982C6}"/>
              </a:ext>
            </a:extLst>
          </p:cNvPr>
          <p:cNvSpPr/>
          <p:nvPr/>
        </p:nvSpPr>
        <p:spPr>
          <a:xfrm>
            <a:off x="2971800" y="2775857"/>
            <a:ext cx="137420" cy="19219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Google Shape;193;p4">
            <a:extLst>
              <a:ext uri="{FF2B5EF4-FFF2-40B4-BE49-F238E27FC236}">
                <a16:creationId xmlns:a16="http://schemas.microsoft.com/office/drawing/2014/main" id="{B2CA7465-B744-3976-26E9-05C48B9753E1}"/>
              </a:ext>
            </a:extLst>
          </p:cNvPr>
          <p:cNvSpPr/>
          <p:nvPr/>
        </p:nvSpPr>
        <p:spPr>
          <a:xfrm rot="7110058">
            <a:off x="2941464" y="2510034"/>
            <a:ext cx="409759" cy="14406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40D429-9C4E-B63B-B327-CE5BDB459ED1}"/>
              </a:ext>
            </a:extLst>
          </p:cNvPr>
          <p:cNvCxnSpPr/>
          <p:nvPr/>
        </p:nvCxnSpPr>
        <p:spPr>
          <a:xfrm flipV="1">
            <a:off x="3180806" y="3344091"/>
            <a:ext cx="2410097" cy="1286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17F436-92B3-51E3-1C90-527E5DB4A4C7}"/>
              </a:ext>
            </a:extLst>
          </p:cNvPr>
          <p:cNvCxnSpPr>
            <a:cxnSpLocks/>
          </p:cNvCxnSpPr>
          <p:nvPr/>
        </p:nvCxnSpPr>
        <p:spPr>
          <a:xfrm flipH="1" flipV="1">
            <a:off x="3180806" y="3344091"/>
            <a:ext cx="2410097" cy="1286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56BFE8-60F8-1D8F-D93B-8553DDBDDBBB}"/>
              </a:ext>
            </a:extLst>
          </p:cNvPr>
          <p:cNvCxnSpPr>
            <a:cxnSpLocks/>
          </p:cNvCxnSpPr>
          <p:nvPr/>
        </p:nvCxnSpPr>
        <p:spPr>
          <a:xfrm flipV="1">
            <a:off x="5662489" y="2643712"/>
            <a:ext cx="1091008" cy="1768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52266C-9992-A85F-143A-B2D15049762A}"/>
              </a:ext>
            </a:extLst>
          </p:cNvPr>
          <p:cNvCxnSpPr>
            <a:cxnSpLocks/>
          </p:cNvCxnSpPr>
          <p:nvPr/>
        </p:nvCxnSpPr>
        <p:spPr>
          <a:xfrm flipH="1" flipV="1">
            <a:off x="5662489" y="2656610"/>
            <a:ext cx="1091008" cy="1770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667" y="882519"/>
            <a:ext cx="4986583" cy="406549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3" name="Google Shape;203;p5"/>
          <p:cNvSpPr txBox="1"/>
          <p:nvPr/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Nearby Lunch Options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4944291" y="4121332"/>
            <a:ext cx="1613263" cy="754837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 txBox="1">
            <a:spLocks noGrp="1"/>
          </p:cNvSpPr>
          <p:nvPr>
            <p:ph type="sldNum" idx="12"/>
          </p:nvPr>
        </p:nvSpPr>
        <p:spPr>
          <a:xfrm>
            <a:off x="107504" y="4659984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CA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09A08138-07BD-AA22-FAD9-7F838CA1C7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1800" dirty="0"/>
              <a:t>Field Trip on Thursday and Friday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CA" altLang="en-US" dirty="0"/>
              <a:t>Hard Hat, Traffic Vest, Boots (rubber boots if wet/muddy – no hip/chest waders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CA" altLang="en-US" dirty="0"/>
              <a:t>Other PPE as required by each individuals company safety policy (e.g. hard hat)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CA" altLang="en-US" dirty="0"/>
              <a:t>Clip board, flashlight, hammer, tape measure, binoculars (recommended)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CA" altLang="en-US" dirty="0"/>
              <a:t>Transportation provided from Twin Atria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CA" altLang="en-US" dirty="0"/>
          </a:p>
          <a:p>
            <a:r>
              <a:rPr lang="en-CA" altLang="en-US" sz="1800" dirty="0"/>
              <a:t>Course Evaluation sheet must be completed and submitted at end of course</a:t>
            </a:r>
          </a:p>
          <a:p>
            <a:endParaRPr lang="en-CA" altLang="en-US" sz="1800" dirty="0"/>
          </a:p>
          <a:p>
            <a:r>
              <a:rPr lang="en-CA" altLang="en-US" sz="1800" dirty="0"/>
              <a:t>Questions allowed at anytime, or before lunch and at end of day</a:t>
            </a:r>
          </a:p>
          <a:p>
            <a:pPr lvl="1"/>
            <a:endParaRPr lang="en-CA" altLang="en-US" sz="1800" dirty="0"/>
          </a:p>
        </p:txBody>
      </p:sp>
      <p:sp>
        <p:nvSpPr>
          <p:cNvPr id="6145" name="Rectangle 2">
            <a:extLst>
              <a:ext uri="{FF2B5EF4-FFF2-40B4-BE49-F238E27FC236}">
                <a16:creationId xmlns:a16="http://schemas.microsoft.com/office/drawing/2014/main" id="{4C672B1B-F483-BF70-0107-B331991B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>
                <a:cs typeface="Calibri" panose="020F0502020204030204" pitchFamily="34" charset="0"/>
              </a:rPr>
              <a:t>General Information Cont’d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0261C092-C201-BCE5-4CA8-6F015154E0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1800" dirty="0"/>
              <a:t>Name</a:t>
            </a:r>
          </a:p>
          <a:p>
            <a:endParaRPr lang="en-CA" altLang="en-US" sz="1800" dirty="0"/>
          </a:p>
          <a:p>
            <a:r>
              <a:rPr lang="en-CA" altLang="en-US" sz="1800" dirty="0"/>
              <a:t>Organization</a:t>
            </a:r>
          </a:p>
          <a:p>
            <a:endParaRPr lang="en-CA" altLang="en-US" sz="1800" dirty="0"/>
          </a:p>
          <a:p>
            <a:r>
              <a:rPr lang="en-CA" altLang="en-US" sz="1800" dirty="0"/>
              <a:t>Bridge Experience – Type and Years</a:t>
            </a:r>
          </a:p>
          <a:p>
            <a:endParaRPr lang="en-CA" altLang="en-US" sz="1800" dirty="0"/>
          </a:p>
          <a:p>
            <a:r>
              <a:rPr lang="en-CA" altLang="en-US" sz="1800" dirty="0"/>
              <a:t>Present or Proposed Involvement with Bridges and Bridge Inspections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BDCAD37-D913-7F75-E632-0EA354170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b="1" dirty="0"/>
              <a:t>Self Introduction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A12FB869-C451-C50B-5B31-55213280FB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356958"/>
            <a:ext cx="5112568" cy="3231016"/>
          </a:xfrm>
        </p:spPr>
        <p:txBody>
          <a:bodyPr/>
          <a:lstStyle/>
          <a:p>
            <a:r>
              <a:rPr lang="en-CA" altLang="en-US" sz="1800" dirty="0"/>
              <a:t>Exams are Tuesday, Wednesday and Thursday (2) mornings.</a:t>
            </a:r>
          </a:p>
          <a:p>
            <a:endParaRPr lang="en-CA" altLang="en-US" sz="1800" dirty="0"/>
          </a:p>
          <a:p>
            <a:r>
              <a:rPr lang="en-CA" altLang="en-US" sz="1800" dirty="0"/>
              <a:t>Pass mark is 70%</a:t>
            </a:r>
          </a:p>
          <a:p>
            <a:endParaRPr lang="en-CA" altLang="en-US" sz="1800" dirty="0"/>
          </a:p>
          <a:p>
            <a:r>
              <a:rPr lang="en-CA" altLang="en-US" sz="1800" dirty="0"/>
              <a:t>Marks posted daily</a:t>
            </a:r>
          </a:p>
          <a:p>
            <a:endParaRPr lang="en-CA" altLang="en-US" sz="1800" dirty="0"/>
          </a:p>
          <a:p>
            <a:r>
              <a:rPr lang="en-CA" altLang="en-US" sz="1800" dirty="0"/>
              <a:t>If you have objections to posting marks contact lead instructor privately</a:t>
            </a:r>
          </a:p>
          <a:p>
            <a:endParaRPr lang="en-CA" altLang="en-US" sz="1800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995A4D1A-CC5C-D405-6D9D-9DCD241DF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b="1" dirty="0"/>
              <a:t>Quizzes</a:t>
            </a:r>
          </a:p>
        </p:txBody>
      </p:sp>
      <p:pic>
        <p:nvPicPr>
          <p:cNvPr id="4" name="Graphic 3" descr="Books outline">
            <a:extLst>
              <a:ext uri="{FF2B5EF4-FFF2-40B4-BE49-F238E27FC236}">
                <a16:creationId xmlns:a16="http://schemas.microsoft.com/office/drawing/2014/main" id="{2DE80AC5-0DBE-5A30-114E-AA0136F18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120" y="1443050"/>
            <a:ext cx="2257400" cy="2257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Alberta - Goverment</Template>
  <TotalTime>385</TotalTime>
  <Words>378</Words>
  <Application>Microsoft Office PowerPoint</Application>
  <PresentationFormat>On-screen Show (16:9)</PresentationFormat>
  <Paragraphs>95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1_Body slides</vt:lpstr>
      <vt:lpstr>WELCOME</vt:lpstr>
      <vt:lpstr>Course Instructors</vt:lpstr>
      <vt:lpstr>General Information</vt:lpstr>
      <vt:lpstr>Room Access</vt:lpstr>
      <vt:lpstr>PowerPoint Presentation</vt:lpstr>
      <vt:lpstr>PowerPoint Presentation</vt:lpstr>
      <vt:lpstr>General Information Cont’d</vt:lpstr>
      <vt:lpstr>Self Introduction</vt:lpstr>
      <vt:lpstr>Quizzes</vt:lpstr>
      <vt:lpstr>PowerPoint Presentation</vt:lpstr>
      <vt:lpstr>Course Objective</vt:lpstr>
      <vt:lpstr>Questions?</vt:lpstr>
    </vt:vector>
  </TitlesOfParts>
  <Company>BVBS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G. Roberts</dc:creator>
  <cp:lastModifiedBy>Garry Roberts</cp:lastModifiedBy>
  <cp:revision>46</cp:revision>
  <dcterms:created xsi:type="dcterms:W3CDTF">2007-09-09T16:22:37Z</dcterms:created>
  <dcterms:modified xsi:type="dcterms:W3CDTF">2023-08-23T20:39:51Z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2023-03-28T14:31:25Z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9d754560-3b02-4e40-9a24-378c9e4b2784</vt:lpwstr>
  </property>
  <property fmtid="{D5CDD505-2E9C-101B-9397-08002B2CF9AE}" pid="8" name="MSIP_Label_abf2ea38-542c-4b75-bd7d-582ec36a519f_ContentBits">
    <vt:lpwstr>2</vt:lpwstr>
  </property>
</Properties>
</file>