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60" r:id="rId1"/>
    <p:sldMasterId id="2147483666" r:id="rId2"/>
  </p:sldMasterIdLst>
  <p:notesMasterIdLst>
    <p:notesMasterId r:id="rId96"/>
  </p:notesMasterIdLst>
  <p:handoutMasterIdLst>
    <p:handoutMasterId r:id="rId97"/>
  </p:handoutMasterIdLst>
  <p:sldIdLst>
    <p:sldId id="256" r:id="rId3"/>
    <p:sldId id="257" r:id="rId4"/>
    <p:sldId id="258" r:id="rId5"/>
    <p:sldId id="259" r:id="rId6"/>
    <p:sldId id="260" r:id="rId7"/>
    <p:sldId id="278" r:id="rId8"/>
    <p:sldId id="338" r:id="rId9"/>
    <p:sldId id="279" r:id="rId10"/>
    <p:sldId id="280" r:id="rId11"/>
    <p:sldId id="340" r:id="rId12"/>
    <p:sldId id="339" r:id="rId13"/>
    <p:sldId id="295" r:id="rId14"/>
    <p:sldId id="341" r:id="rId15"/>
    <p:sldId id="342" r:id="rId16"/>
    <p:sldId id="343" r:id="rId17"/>
    <p:sldId id="281" r:id="rId18"/>
    <p:sldId id="283" r:id="rId19"/>
    <p:sldId id="285" r:id="rId20"/>
    <p:sldId id="344" r:id="rId21"/>
    <p:sldId id="287" r:id="rId22"/>
    <p:sldId id="288" r:id="rId23"/>
    <p:sldId id="289" r:id="rId24"/>
    <p:sldId id="290" r:id="rId25"/>
    <p:sldId id="277" r:id="rId26"/>
    <p:sldId id="291" r:id="rId27"/>
    <p:sldId id="292" r:id="rId28"/>
    <p:sldId id="293" r:id="rId29"/>
    <p:sldId id="261" r:id="rId30"/>
    <p:sldId id="262" r:id="rId31"/>
    <p:sldId id="298" r:id="rId32"/>
    <p:sldId id="348" r:id="rId33"/>
    <p:sldId id="297" r:id="rId34"/>
    <p:sldId id="347" r:id="rId35"/>
    <p:sldId id="345" r:id="rId36"/>
    <p:sldId id="349" r:id="rId37"/>
    <p:sldId id="346" r:id="rId38"/>
    <p:sldId id="299" r:id="rId39"/>
    <p:sldId id="350" r:id="rId40"/>
    <p:sldId id="320" r:id="rId41"/>
    <p:sldId id="263" r:id="rId42"/>
    <p:sldId id="264" r:id="rId43"/>
    <p:sldId id="265" r:id="rId44"/>
    <p:sldId id="266" r:id="rId45"/>
    <p:sldId id="267" r:id="rId46"/>
    <p:sldId id="268" r:id="rId47"/>
    <p:sldId id="322" r:id="rId48"/>
    <p:sldId id="332" r:id="rId49"/>
    <p:sldId id="269" r:id="rId50"/>
    <p:sldId id="270" r:id="rId51"/>
    <p:sldId id="271" r:id="rId52"/>
    <p:sldId id="300" r:id="rId53"/>
    <p:sldId id="301" r:id="rId54"/>
    <p:sldId id="351" r:id="rId55"/>
    <p:sldId id="302" r:id="rId56"/>
    <p:sldId id="352" r:id="rId57"/>
    <p:sldId id="304" r:id="rId58"/>
    <p:sldId id="305" r:id="rId59"/>
    <p:sldId id="334" r:id="rId60"/>
    <p:sldId id="306" r:id="rId61"/>
    <p:sldId id="307" r:id="rId62"/>
    <p:sldId id="308" r:id="rId63"/>
    <p:sldId id="335" r:id="rId64"/>
    <p:sldId id="321" r:id="rId65"/>
    <p:sldId id="336" r:id="rId66"/>
    <p:sldId id="337" r:id="rId67"/>
    <p:sldId id="303" r:id="rId68"/>
    <p:sldId id="333" r:id="rId69"/>
    <p:sldId id="272" r:id="rId70"/>
    <p:sldId id="328" r:id="rId71"/>
    <p:sldId id="273" r:id="rId72"/>
    <p:sldId id="329" r:id="rId73"/>
    <p:sldId id="330" r:id="rId74"/>
    <p:sldId id="331" r:id="rId75"/>
    <p:sldId id="315" r:id="rId76"/>
    <p:sldId id="316" r:id="rId77"/>
    <p:sldId id="309" r:id="rId78"/>
    <p:sldId id="354" r:id="rId79"/>
    <p:sldId id="353" r:id="rId80"/>
    <p:sldId id="357" r:id="rId81"/>
    <p:sldId id="358" r:id="rId82"/>
    <p:sldId id="310" r:id="rId83"/>
    <p:sldId id="311" r:id="rId84"/>
    <p:sldId id="312" r:id="rId85"/>
    <p:sldId id="359" r:id="rId86"/>
    <p:sldId id="360" r:id="rId87"/>
    <p:sldId id="361" r:id="rId88"/>
    <p:sldId id="362" r:id="rId89"/>
    <p:sldId id="317" r:id="rId90"/>
    <p:sldId id="313" r:id="rId91"/>
    <p:sldId id="356" r:id="rId92"/>
    <p:sldId id="319" r:id="rId93"/>
    <p:sldId id="355" r:id="rId94"/>
    <p:sldId id="327" r:id="rId95"/>
  </p:sldIdLst>
  <p:sldSz cx="9144000" cy="5143500" type="screen16x9"/>
  <p:notesSz cx="6858000" cy="9144000"/>
  <p:defaultTex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AB"/>
    <a:srgbClr val="000099"/>
    <a:srgbClr val="3399FF"/>
    <a:srgbClr val="996633"/>
    <a:srgbClr val="CC9900"/>
    <a:srgbClr val="FFFF00"/>
    <a:srgbClr val="FFFF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636" autoAdjust="0"/>
  </p:normalViewPr>
  <p:slideViewPr>
    <p:cSldViewPr>
      <p:cViewPr varScale="1">
        <p:scale>
          <a:sx n="146" d="100"/>
          <a:sy n="146" d="100"/>
        </p:scale>
        <p:origin x="594" y="114"/>
      </p:cViewPr>
      <p:guideLst>
        <p:guide orient="horz" pos="1620"/>
        <p:guide pos="2880"/>
      </p:guideLst>
    </p:cSldViewPr>
  </p:slideViewPr>
  <p:outlineViewPr>
    <p:cViewPr>
      <p:scale>
        <a:sx n="33" d="100"/>
        <a:sy n="33" d="100"/>
      </p:scale>
      <p:origin x="0" y="474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9371160-C4A4-10F7-D221-45926227E1E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4099" name="Rectangle 3">
            <a:extLst>
              <a:ext uri="{FF2B5EF4-FFF2-40B4-BE49-F238E27FC236}">
                <a16:creationId xmlns:a16="http://schemas.microsoft.com/office/drawing/2014/main" id="{2002F537-E5AE-766A-5685-6D02E26B9129}"/>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defRPr>
            </a:lvl1pPr>
          </a:lstStyle>
          <a:p>
            <a:pPr>
              <a:defRPr/>
            </a:pPr>
            <a:endParaRPr lang="en-US"/>
          </a:p>
        </p:txBody>
      </p:sp>
      <p:sp>
        <p:nvSpPr>
          <p:cNvPr id="4100" name="Rectangle 4">
            <a:extLst>
              <a:ext uri="{FF2B5EF4-FFF2-40B4-BE49-F238E27FC236}">
                <a16:creationId xmlns:a16="http://schemas.microsoft.com/office/drawing/2014/main" id="{3468E6E7-9D33-0466-73AE-E9D73B1CFCE2}"/>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4101" name="Rectangle 5">
            <a:extLst>
              <a:ext uri="{FF2B5EF4-FFF2-40B4-BE49-F238E27FC236}">
                <a16:creationId xmlns:a16="http://schemas.microsoft.com/office/drawing/2014/main" id="{6747CE7B-545A-BC25-900D-A1E0A6A35407}"/>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fld id="{AB7F79B0-DD59-4EC8-AC8F-153A9770D5C1}"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0D3574-B039-504F-2E4F-49D5D6037AC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9CD307FD-A11C-BF5E-6915-266121192B9A}"/>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defRPr>
            </a:lvl1pPr>
          </a:lstStyle>
          <a:p>
            <a:pPr>
              <a:defRPr/>
            </a:pPr>
            <a:endParaRPr lang="en-US"/>
          </a:p>
        </p:txBody>
      </p:sp>
      <p:sp>
        <p:nvSpPr>
          <p:cNvPr id="3076" name="Rectangle 4">
            <a:extLst>
              <a:ext uri="{FF2B5EF4-FFF2-40B4-BE49-F238E27FC236}">
                <a16:creationId xmlns:a16="http://schemas.microsoft.com/office/drawing/2014/main" id="{3BDAF799-A59D-7788-ED8B-3123716AB7F3}"/>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AEB58E5E-D88D-6127-4A51-883B6705BDEA}"/>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4615FCC2-829E-0592-0FB0-440233571EE0}"/>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898B37BB-227F-80F1-A089-32EBD5EDE700}"/>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fld id="{CB99E20D-0BC5-40D1-9102-E752A4B0467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Modular joints now added: </a:t>
            </a:r>
            <a:r>
              <a:rPr lang="en-US" sz="1800" b="0" i="0" dirty="0">
                <a:solidFill>
                  <a:srgbClr val="000000"/>
                </a:solidFill>
                <a:effectLst/>
                <a:latin typeface="ArialMT"/>
              </a:rPr>
              <a:t>Modular expansion joints are used when the movements of a bridge exceed the capacity of a single gap joint or a finger type joint. The total movement of the bridge deck is divided among a number of individual gaps, or cells, which are created by horizontal surface beams. The individual gaps are sealed by watertight elastomeric profiles, and surface beam movements are regulated by an elastic control system.</a:t>
            </a:r>
            <a:r>
              <a:rPr lang="en-US" dirty="0"/>
              <a:t> </a:t>
            </a:r>
            <a:br>
              <a:rPr lang="en-US" dirty="0"/>
            </a:br>
            <a:endParaRPr lang="en-CA" dirty="0"/>
          </a:p>
        </p:txBody>
      </p:sp>
      <p:sp>
        <p:nvSpPr>
          <p:cNvPr id="4" name="Slide Number Placeholder 3"/>
          <p:cNvSpPr>
            <a:spLocks noGrp="1"/>
          </p:cNvSpPr>
          <p:nvPr>
            <p:ph type="sldNum" sz="quarter" idx="5"/>
          </p:nvPr>
        </p:nvSpPr>
        <p:spPr/>
        <p:txBody>
          <a:bodyPr/>
          <a:lstStyle/>
          <a:p>
            <a:fld id="{CB99E20D-0BC5-40D1-9102-E752A4B04676}" type="slidenum">
              <a:rPr lang="en-US" altLang="en-US" smtClean="0"/>
              <a:pPr/>
              <a:t>2</a:t>
            </a:fld>
            <a:endParaRPr lang="en-US" altLang="en-US"/>
          </a:p>
        </p:txBody>
      </p:sp>
    </p:spTree>
    <p:extLst>
      <p:ext uri="{BB962C8B-B14F-4D97-AF65-F5344CB8AC3E}">
        <p14:creationId xmlns:p14="http://schemas.microsoft.com/office/powerpoint/2010/main" val="2752567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accent2"/>
        </a:solidFill>
        <a:effectLst/>
      </p:bgPr>
    </p:bg>
    <p:spTree>
      <p:nvGrpSpPr>
        <p:cNvPr id="1" name=""/>
        <p:cNvGrpSpPr/>
        <p:nvPr/>
      </p:nvGrpSpPr>
      <p:grpSpPr>
        <a:xfrm>
          <a:off x="0" y="0"/>
          <a:ext cx="0" cy="0"/>
          <a:chOff x="0" y="0"/>
          <a:chExt cx="0" cy="0"/>
        </a:xfrm>
      </p:grpSpPr>
      <p:sp>
        <p:nvSpPr>
          <p:cNvPr id="15" name="Rectangle 14"/>
          <p:cNvSpPr/>
          <p:nvPr/>
        </p:nvSpPr>
        <p:spPr>
          <a:xfrm>
            <a:off x="35496" y="4803998"/>
            <a:ext cx="1872208" cy="339502"/>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4" name="Rectangle 13"/>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ctrTitle" hasCustomPrompt="1"/>
          </p:nvPr>
        </p:nvSpPr>
        <p:spPr>
          <a:xfrm>
            <a:off x="472008" y="776545"/>
            <a:ext cx="8348464" cy="1507173"/>
          </a:xfrm>
        </p:spPr>
        <p:txBody>
          <a:bodyPr anchor="t"/>
          <a:lstStyle>
            <a:lvl1pPr algn="l">
              <a:defRPr sz="4000" b="1">
                <a:solidFill>
                  <a:schemeClr val="bg1"/>
                </a:solidFill>
              </a:defRPr>
            </a:lvl1pPr>
          </a:lstStyle>
          <a:p>
            <a:r>
              <a:rPr lang="en-US" dirty="0"/>
              <a:t>Title of presentation</a:t>
            </a:r>
            <a:endParaRPr lang="en-CA" dirty="0"/>
          </a:p>
        </p:txBody>
      </p:sp>
      <p:sp>
        <p:nvSpPr>
          <p:cNvPr id="13" name="Rectangle 12">
            <a:extLst>
              <a:ext uri="{FF2B5EF4-FFF2-40B4-BE49-F238E27FC236}">
                <a16:creationId xmlns:a16="http://schemas.microsoft.com/office/drawing/2014/main" id="{5FFE8F5B-B518-EC44-A50A-C90EA99081FF}"/>
              </a:ext>
            </a:extLst>
          </p:cNvPr>
          <p:cNvSpPr/>
          <p:nvPr/>
        </p:nvSpPr>
        <p:spPr>
          <a:xfrm>
            <a:off x="552420" y="637396"/>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btitle 2"/>
          <p:cNvSpPr>
            <a:spLocks noGrp="1"/>
          </p:cNvSpPr>
          <p:nvPr>
            <p:ph type="subTitle" idx="1" hasCustomPrompt="1"/>
          </p:nvPr>
        </p:nvSpPr>
        <p:spPr>
          <a:xfrm>
            <a:off x="483446" y="3363838"/>
            <a:ext cx="8355754" cy="452496"/>
          </a:xfrm>
        </p:spPr>
        <p:txBody>
          <a:bodyPr>
            <a:normAutofit/>
          </a:bodyPr>
          <a:lstStyle>
            <a:lvl1pPr marL="0" indent="0" algn="l">
              <a:spcBef>
                <a:spcPts val="0"/>
              </a:spcBef>
              <a:buNone/>
              <a:defRPr sz="2200" baseline="0">
                <a:solidFill>
                  <a:schemeClr val="bg1"/>
                </a:solidFill>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a:p>
            <a:pPr lvl="1"/>
            <a:endParaRPr lang="en-CA" dirty="0"/>
          </a:p>
        </p:txBody>
      </p:sp>
      <p:sp>
        <p:nvSpPr>
          <p:cNvPr id="16" name="Text Placeholder 21"/>
          <p:cNvSpPr>
            <a:spLocks noGrp="1"/>
          </p:cNvSpPr>
          <p:nvPr>
            <p:ph type="body" sz="quarter" idx="12" hasCustomPrompt="1"/>
          </p:nvPr>
        </p:nvSpPr>
        <p:spPr>
          <a:xfrm>
            <a:off x="483446" y="3834358"/>
            <a:ext cx="8355754" cy="6096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dirty="0"/>
              <a:t>[Presenter Name], [Presenter Title]</a:t>
            </a:r>
          </a:p>
          <a:p>
            <a:pPr lvl="0"/>
            <a:r>
              <a:rPr lang="en-US" dirty="0"/>
              <a:t>[Month] [Day], [Year]</a:t>
            </a:r>
          </a:p>
        </p:txBody>
      </p:sp>
    </p:spTree>
    <p:extLst>
      <p:ext uri="{BB962C8B-B14F-4D97-AF65-F5344CB8AC3E}">
        <p14:creationId xmlns:p14="http://schemas.microsoft.com/office/powerpoint/2010/main" val="3633827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hasis (Ligh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928470"/>
            <a:ext cx="7315200" cy="3227456"/>
          </a:xfrm>
        </p:spPr>
        <p:txBody>
          <a:bodyPr anchor="ctr"/>
          <a:lstStyle>
            <a:lvl1pPr marL="0" indent="0" algn="ctr">
              <a:buNone/>
              <a:defRPr sz="32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 point you want to emphasize.</a:t>
            </a:r>
            <a:endParaRPr lang="en-CA" dirty="0"/>
          </a:p>
        </p:txBody>
      </p:sp>
      <p:sp>
        <p:nvSpPr>
          <p:cNvPr id="5" name="Rectangle 4">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Tree>
    <p:extLst>
      <p:ext uri="{BB962C8B-B14F-4D97-AF65-F5344CB8AC3E}">
        <p14:creationId xmlns:p14="http://schemas.microsoft.com/office/powerpoint/2010/main" val="111910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Emphasis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9" name="Subtitle 2">
            <a:extLst>
              <a:ext uri="{FF2B5EF4-FFF2-40B4-BE49-F238E27FC236}">
                <a16:creationId xmlns:a16="http://schemas.microsoft.com/office/drawing/2014/main" id="{D6C6EC09-260E-7844-A3F8-F74886BBBE83}"/>
              </a:ext>
            </a:extLst>
          </p:cNvPr>
          <p:cNvSpPr>
            <a:spLocks noGrp="1"/>
          </p:cNvSpPr>
          <p:nvPr>
            <p:ph type="subTitle" idx="1" hasCustomPrompt="1"/>
          </p:nvPr>
        </p:nvSpPr>
        <p:spPr>
          <a:xfrm>
            <a:off x="914400" y="928470"/>
            <a:ext cx="7315200" cy="3227456"/>
          </a:xfrm>
        </p:spPr>
        <p:txBody>
          <a:bodyPr anchor="ctr"/>
          <a:lstStyle>
            <a:lvl1pPr marL="0" indent="0" algn="ctr">
              <a:buNone/>
              <a:defRPr sz="32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 point you want to emphasize.</a:t>
            </a:r>
            <a:endParaRPr lang="en-CA" dirty="0"/>
          </a:p>
        </p:txBody>
      </p:sp>
      <p:sp>
        <p:nvSpPr>
          <p:cNvPr id="5"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6" name="Rectangle 5">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36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3756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mphasis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0" name="Rectangle 9"/>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ubtitle 2">
            <a:extLst>
              <a:ext uri="{FF2B5EF4-FFF2-40B4-BE49-F238E27FC236}">
                <a16:creationId xmlns:a16="http://schemas.microsoft.com/office/drawing/2014/main" id="{9BFDAEB0-C263-3249-9B91-A576F97273C4}"/>
              </a:ext>
            </a:extLst>
          </p:cNvPr>
          <p:cNvSpPr>
            <a:spLocks noGrp="1"/>
          </p:cNvSpPr>
          <p:nvPr>
            <p:ph type="subTitle" idx="1" hasCustomPrompt="1"/>
          </p:nvPr>
        </p:nvSpPr>
        <p:spPr>
          <a:xfrm>
            <a:off x="914400" y="928470"/>
            <a:ext cx="7315200" cy="3227456"/>
          </a:xfrm>
        </p:spPr>
        <p:txBody>
          <a:bodyPr anchor="ctr"/>
          <a:lstStyle>
            <a:lvl1pPr marL="0" indent="0" algn="ctr">
              <a:buNone/>
              <a:defRPr sz="32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 point you want to emphasize.</a:t>
            </a:r>
            <a:endParaRPr lang="en-CA" dirty="0"/>
          </a:p>
        </p:txBody>
      </p:sp>
      <p:sp>
        <p:nvSpPr>
          <p:cNvPr id="6" name="Rectangle 5">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2836957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with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
        <p:nvSpPr>
          <p:cNvPr id="18" name="Content Placeholder 2"/>
          <p:cNvSpPr>
            <a:spLocks noGrp="1"/>
          </p:cNvSpPr>
          <p:nvPr>
            <p:ph idx="1" hasCustomPrompt="1"/>
          </p:nvPr>
        </p:nvSpPr>
        <p:spPr>
          <a:xfrm>
            <a:off x="539552" y="1356958"/>
            <a:ext cx="8229600" cy="32310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1" name="Title 1"/>
          <p:cNvSpPr>
            <a:spLocks noGrp="1"/>
          </p:cNvSpPr>
          <p:nvPr>
            <p:ph type="title" hasCustomPrompt="1"/>
          </p:nvPr>
        </p:nvSpPr>
        <p:spPr>
          <a:xfrm>
            <a:off x="539552" y="339502"/>
            <a:ext cx="8219256" cy="519912"/>
          </a:xfrm>
        </p:spPr>
        <p:txBody>
          <a:bodyPr lIns="0" anchor="t"/>
          <a:lstStyle>
            <a:lvl1pPr>
              <a:defRPr sz="3200" b="1" baseline="0">
                <a:solidFill>
                  <a:srgbClr val="0081AB"/>
                </a:solidFill>
              </a:defRPr>
            </a:lvl1pPr>
          </a:lstStyle>
          <a:p>
            <a:r>
              <a:rPr lang="en-US" dirty="0"/>
              <a:t>Click to edit title</a:t>
            </a:r>
            <a:endParaRPr lang="en-CA" dirty="0"/>
          </a:p>
        </p:txBody>
      </p:sp>
    </p:spTree>
    <p:extLst>
      <p:ext uri="{BB962C8B-B14F-4D97-AF65-F5344CB8AC3E}">
        <p14:creationId xmlns:p14="http://schemas.microsoft.com/office/powerpoint/2010/main" val="781810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438150"/>
            <a:ext cx="8229600" cy="40290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Rectangle 4">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Tree>
    <p:extLst>
      <p:ext uri="{BB962C8B-B14F-4D97-AF65-F5344CB8AC3E}">
        <p14:creationId xmlns:p14="http://schemas.microsoft.com/office/powerpoint/2010/main" val="1716907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e / Contras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p:nvSpPr>
        <p:spPr>
          <a:xfrm>
            <a:off x="4572000" y="0"/>
            <a:ext cx="4572000" cy="50673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67544" y="1275607"/>
            <a:ext cx="3628206" cy="3168352"/>
          </a:xfrm>
        </p:spPr>
        <p:txBody>
          <a:bodyPr/>
          <a:lstStyle>
            <a:lvl1pPr>
              <a:defRPr sz="18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p:cNvSpPr>
            <a:spLocks noGrp="1"/>
          </p:cNvSpPr>
          <p:nvPr>
            <p:ph sz="half" idx="2"/>
          </p:nvPr>
        </p:nvSpPr>
        <p:spPr>
          <a:xfrm>
            <a:off x="5039544" y="1275607"/>
            <a:ext cx="3628206" cy="3168352"/>
          </a:xfrm>
        </p:spPr>
        <p:txBody>
          <a:bodyPr/>
          <a:lstStyle>
            <a:lvl1pPr>
              <a:defRPr sz="18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Rectangle 10">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
        <p:nvSpPr>
          <p:cNvPr id="15"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5039544" y="379974"/>
            <a:ext cx="3628206" cy="569218"/>
          </a:xfrm>
        </p:spPr>
        <p:txBody>
          <a:bodyPr anchor="t"/>
          <a:lstStyle>
            <a:lvl1pPr>
              <a:defRPr sz="2800" b="1">
                <a:solidFill>
                  <a:srgbClr val="0081AB"/>
                </a:solidFill>
              </a:defRPr>
            </a:lvl1pPr>
          </a:lstStyle>
          <a:p>
            <a:r>
              <a:rPr lang="en-US" dirty="0"/>
              <a:t>Concept #2</a:t>
            </a:r>
            <a:endParaRPr lang="en-CA" dirty="0"/>
          </a:p>
        </p:txBody>
      </p:sp>
      <p:sp>
        <p:nvSpPr>
          <p:cNvPr id="16"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467544" y="378113"/>
            <a:ext cx="3628206" cy="575469"/>
          </a:xfrm>
        </p:spPr>
        <p:txBody>
          <a:bodyPr anchor="t"/>
          <a:lstStyle>
            <a:lvl1pPr marL="0" indent="0">
              <a:buNone/>
              <a:defRPr sz="2800" b="1">
                <a:solidFill>
                  <a:srgbClr val="0081AB"/>
                </a:solidFill>
              </a:defRPr>
            </a:lvl1pPr>
          </a:lstStyle>
          <a:p>
            <a:pPr lvl="0"/>
            <a:r>
              <a:rPr lang="en-US" dirty="0"/>
              <a:t>Concept #1</a:t>
            </a:r>
          </a:p>
        </p:txBody>
      </p:sp>
    </p:spTree>
    <p:extLst>
      <p:ext uri="{BB962C8B-B14F-4D97-AF65-F5344CB8AC3E}">
        <p14:creationId xmlns:p14="http://schemas.microsoft.com/office/powerpoint/2010/main" val="637139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e / Contrast (Colour)">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p:nvSpPr>
        <p:spPr>
          <a:xfrm>
            <a:off x="4572000" y="0"/>
            <a:ext cx="4572000" cy="506730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CD8BCBB-0B06-1640-B37C-E93E1BD483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2" name="Rectangle 11">
            <a:extLst>
              <a:ext uri="{FF2B5EF4-FFF2-40B4-BE49-F238E27FC236}">
                <a16:creationId xmlns:a16="http://schemas.microsoft.com/office/drawing/2014/main" id="{534161E6-DA0F-F149-8BF3-DDA07282D9A4}"/>
              </a:ext>
            </a:extLst>
          </p:cNvPr>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17"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5039544" y="379974"/>
            <a:ext cx="3628206" cy="569218"/>
          </a:xfrm>
        </p:spPr>
        <p:txBody>
          <a:bodyPr anchor="t"/>
          <a:lstStyle>
            <a:lvl1pPr>
              <a:defRPr sz="2800" b="1">
                <a:solidFill>
                  <a:schemeClr val="bg1"/>
                </a:solidFill>
              </a:defRPr>
            </a:lvl1pPr>
          </a:lstStyle>
          <a:p>
            <a:r>
              <a:rPr lang="en-US" dirty="0"/>
              <a:t>Concept #2</a:t>
            </a:r>
            <a:endParaRPr lang="en-CA" dirty="0"/>
          </a:p>
        </p:txBody>
      </p:sp>
      <p:sp>
        <p:nvSpPr>
          <p:cNvPr id="18"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467544" y="378113"/>
            <a:ext cx="3628206" cy="575469"/>
          </a:xfrm>
        </p:spPr>
        <p:txBody>
          <a:bodyPr anchor="t"/>
          <a:lstStyle>
            <a:lvl1pPr marL="0" indent="0">
              <a:buNone/>
              <a:defRPr sz="2800" b="1">
                <a:solidFill>
                  <a:schemeClr val="bg1"/>
                </a:solidFill>
              </a:defRPr>
            </a:lvl1pPr>
          </a:lstStyle>
          <a:p>
            <a:pPr lvl="0"/>
            <a:r>
              <a:rPr lang="en-US" dirty="0"/>
              <a:t>Concept #1</a:t>
            </a:r>
          </a:p>
        </p:txBody>
      </p:sp>
      <p:sp>
        <p:nvSpPr>
          <p:cNvPr id="19" name="Content Placeholder 2"/>
          <p:cNvSpPr>
            <a:spLocks noGrp="1"/>
          </p:cNvSpPr>
          <p:nvPr>
            <p:ph sz="half" idx="1"/>
          </p:nvPr>
        </p:nvSpPr>
        <p:spPr>
          <a:xfrm>
            <a:off x="467544" y="1275607"/>
            <a:ext cx="3628206" cy="3168352"/>
          </a:xfrm>
        </p:spPr>
        <p:txBody>
          <a:bodyPr/>
          <a:lstStyle>
            <a:lvl1pPr>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0" name="Content Placeholder 3"/>
          <p:cNvSpPr>
            <a:spLocks noGrp="1"/>
          </p:cNvSpPr>
          <p:nvPr>
            <p:ph sz="half" idx="2"/>
          </p:nvPr>
        </p:nvSpPr>
        <p:spPr>
          <a:xfrm>
            <a:off x="5039544" y="1275607"/>
            <a:ext cx="3628206" cy="3168352"/>
          </a:xfrm>
        </p:spPr>
        <p:txBody>
          <a:bodyPr/>
          <a:lstStyle>
            <a:lvl1pPr>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488878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ull-slide photo">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069942"/>
          </a:xfrm>
        </p:spPr>
        <p:txBody>
          <a:bodyPr/>
          <a:lstStyle>
            <a:lvl1pPr marL="0" indent="0">
              <a:buNone/>
              <a:defRPr baseline="0"/>
            </a:lvl1pPr>
          </a:lstStyle>
          <a:p>
            <a:r>
              <a:rPr lang="en-US" dirty="0"/>
              <a:t>[Insert picture]</a:t>
            </a:r>
            <a:endParaRPr lang="en-CA" dirty="0"/>
          </a:p>
        </p:txBody>
      </p:sp>
      <p:sp>
        <p:nvSpPr>
          <p:cNvPr id="4" name="Content Placeholder 2"/>
          <p:cNvSpPr>
            <a:spLocks noGrp="1"/>
          </p:cNvSpPr>
          <p:nvPr>
            <p:ph idx="1"/>
          </p:nvPr>
        </p:nvSpPr>
        <p:spPr>
          <a:xfrm>
            <a:off x="467544" y="483518"/>
            <a:ext cx="8208912" cy="4104456"/>
          </a:xfrm>
        </p:spPr>
        <p:txBody>
          <a:bodyPr/>
          <a:lstStyle>
            <a:lvl1pPr marL="0" indent="0">
              <a:buNone/>
              <a:defRPr sz="32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Rectangle 4">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634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 slide">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a:xfrm>
            <a:off x="35496" y="4803998"/>
            <a:ext cx="1872208" cy="339502"/>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0" name="Rectangle 9"/>
          <p:cNvSpPr/>
          <p:nvPr userDrawn="1"/>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a:spLocks noGrp="1"/>
          </p:cNvSpPr>
          <p:nvPr>
            <p:ph type="ctrTitle" hasCustomPrompt="1"/>
          </p:nvPr>
        </p:nvSpPr>
        <p:spPr>
          <a:xfrm>
            <a:off x="472008" y="776545"/>
            <a:ext cx="8348464" cy="1507173"/>
          </a:xfrm>
        </p:spPr>
        <p:txBody>
          <a:bodyPr anchor="b"/>
          <a:lstStyle>
            <a:lvl1pPr algn="l">
              <a:defRPr sz="4000" b="1">
                <a:solidFill>
                  <a:schemeClr val="bg1"/>
                </a:solidFill>
              </a:defRPr>
            </a:lvl1pPr>
          </a:lstStyle>
          <a:p>
            <a:r>
              <a:rPr lang="en-US" dirty="0"/>
              <a:t>Closing note (</a:t>
            </a:r>
            <a:r>
              <a:rPr lang="en-US" dirty="0" err="1"/>
              <a:t>ie</a:t>
            </a:r>
            <a:r>
              <a:rPr lang="en-US" dirty="0"/>
              <a:t>. “Discuss”)</a:t>
            </a:r>
            <a:endParaRPr lang="en-CA" dirty="0"/>
          </a:p>
        </p:txBody>
      </p:sp>
      <p:sp>
        <p:nvSpPr>
          <p:cNvPr id="12" name="Rectangle 11">
            <a:extLst>
              <a:ext uri="{FF2B5EF4-FFF2-40B4-BE49-F238E27FC236}">
                <a16:creationId xmlns:a16="http://schemas.microsoft.com/office/drawing/2014/main" id="{5FFE8F5B-B518-EC44-A50A-C90EA99081FF}"/>
              </a:ext>
            </a:extLst>
          </p:cNvPr>
          <p:cNvSpPr/>
          <p:nvPr userDrawn="1"/>
        </p:nvSpPr>
        <p:spPr>
          <a:xfrm>
            <a:off x="552420" y="2376000"/>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387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276"/>
            <a:ext cx="8229600" cy="857250"/>
          </a:xfrm>
          <a:prstGeom prst="rect">
            <a:avLst/>
          </a:prstGeom>
        </p:spPr>
        <p:txBody>
          <a:bodyPr vert="horz"/>
          <a:lstStyle/>
          <a:p>
            <a:r>
              <a:rPr lang="en-CA"/>
              <a:t>Click to edit Master title style</a:t>
            </a:r>
            <a:endParaRPr lang="en-US"/>
          </a:p>
        </p:txBody>
      </p:sp>
      <p:sp>
        <p:nvSpPr>
          <p:cNvPr id="3" name="Content Placeholder 2"/>
          <p:cNvSpPr>
            <a:spLocks noGrp="1"/>
          </p:cNvSpPr>
          <p:nvPr>
            <p:ph idx="1"/>
          </p:nvPr>
        </p:nvSpPr>
        <p:spPr>
          <a:xfrm>
            <a:off x="457200" y="1200150"/>
            <a:ext cx="8229600" cy="3394175"/>
          </a:xfrm>
          <a:prstGeom prst="rect">
            <a:avLst/>
          </a:prstGeom>
        </p:spPr>
        <p:txBody>
          <a:bodyPr vert="horz"/>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148349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8" name="Text Placeholder 2"/>
          <p:cNvSpPr>
            <a:spLocks noGrp="1"/>
          </p:cNvSpPr>
          <p:nvPr>
            <p:ph type="body" sz="quarter" idx="10"/>
          </p:nvPr>
        </p:nvSpPr>
        <p:spPr>
          <a:xfrm>
            <a:off x="539552" y="1347614"/>
            <a:ext cx="8229600" cy="3240360"/>
          </a:xfrm>
        </p:spPr>
        <p:txBody>
          <a:bodyPr lIns="0"/>
          <a:lstStyle>
            <a:lvl1pPr marL="342900" indent="-342900">
              <a:buFont typeface="Wingdings" panose="05000000000000000000" pitchFamily="2" charset="2"/>
              <a:buChar char="§"/>
              <a:defRPr>
                <a:solidFill>
                  <a:schemeClr val="bg2">
                    <a:lumMod val="10000"/>
                  </a:schemeClr>
                </a:solidFill>
              </a:defRPr>
            </a:lvl1pPr>
            <a:lvl2pPr marL="742950" indent="-285750">
              <a:buFont typeface="Wingdings" panose="05000000000000000000" pitchFamily="2" charset="2"/>
              <a:buChar char="§"/>
              <a:defRPr>
                <a:solidFill>
                  <a:schemeClr val="bg2">
                    <a:lumMod val="10000"/>
                  </a:schemeClr>
                </a:solidFill>
              </a:defRPr>
            </a:lvl2pPr>
            <a:lvl3pPr marL="1143000" indent="-228600">
              <a:buFont typeface="Wingdings" panose="05000000000000000000" pitchFamily="2" charset="2"/>
              <a:buChar char="§"/>
              <a:defRPr>
                <a:solidFill>
                  <a:schemeClr val="bg2">
                    <a:lumMod val="10000"/>
                  </a:schemeClr>
                </a:solidFill>
              </a:defRPr>
            </a:lvl3pPr>
            <a:lvl4pPr marL="1600200" indent="-228600">
              <a:buFont typeface="Wingdings" panose="05000000000000000000" pitchFamily="2" charset="2"/>
              <a:buChar char="§"/>
              <a:defRPr>
                <a:solidFill>
                  <a:schemeClr val="bg2">
                    <a:lumMod val="10000"/>
                  </a:schemeClr>
                </a:solidFill>
              </a:defRPr>
            </a:lvl4pPr>
            <a:lvl5pPr marL="2057400" indent="-228600">
              <a:buFont typeface="Wingdings" panose="05000000000000000000" pitchFamily="2" charset="2"/>
              <a:buChar cha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
        <p:nvSpPr>
          <p:cNvPr id="13" name="Title 1"/>
          <p:cNvSpPr>
            <a:spLocks noGrp="1"/>
          </p:cNvSpPr>
          <p:nvPr>
            <p:ph type="title" hasCustomPrompt="1"/>
          </p:nvPr>
        </p:nvSpPr>
        <p:spPr>
          <a:xfrm>
            <a:off x="539552" y="339502"/>
            <a:ext cx="8219256" cy="519912"/>
          </a:xfrm>
        </p:spPr>
        <p:txBody>
          <a:bodyPr lIns="0" anchor="t"/>
          <a:lstStyle>
            <a:lvl1pPr>
              <a:defRPr sz="3200" b="1" baseline="0">
                <a:solidFill>
                  <a:srgbClr val="0081AB"/>
                </a:solidFill>
              </a:defRPr>
            </a:lvl1pPr>
          </a:lstStyle>
          <a:p>
            <a:r>
              <a:rPr lang="en-US" dirty="0"/>
              <a:t>Click to edit title</a:t>
            </a:r>
            <a:endParaRPr lang="en-CA" dirty="0"/>
          </a:p>
        </p:txBody>
      </p:sp>
    </p:spTree>
    <p:extLst>
      <p:ext uri="{BB962C8B-B14F-4D97-AF65-F5344CB8AC3E}">
        <p14:creationId xmlns:p14="http://schemas.microsoft.com/office/powerpoint/2010/main" val="419717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Agenda">
    <p:bg>
      <p:bgPr>
        <a:solidFill>
          <a:srgbClr val="0081AB"/>
        </a:solidFill>
        <a:effectLst/>
      </p:bgPr>
    </p:bg>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8" name="Text Placeholder 2"/>
          <p:cNvSpPr>
            <a:spLocks noGrp="1"/>
          </p:cNvSpPr>
          <p:nvPr>
            <p:ph type="body" sz="quarter" idx="10"/>
          </p:nvPr>
        </p:nvSpPr>
        <p:spPr>
          <a:xfrm>
            <a:off x="539552" y="1347614"/>
            <a:ext cx="8229600" cy="3240360"/>
          </a:xfrm>
        </p:spPr>
        <p:txBody>
          <a:bodyPr lIns="0"/>
          <a:lstStyle>
            <a:lvl1pPr marL="342900" indent="-342900">
              <a:buFont typeface="Wingdings" panose="05000000000000000000" pitchFamily="2" charset="2"/>
              <a:buChar char="§"/>
              <a:defRPr>
                <a:solidFill>
                  <a:schemeClr val="bg1">
                    <a:lumMod val="95000"/>
                  </a:schemeClr>
                </a:solidFill>
              </a:defRPr>
            </a:lvl1pPr>
            <a:lvl2pPr marL="742950" indent="-285750">
              <a:buFont typeface="Wingdings" panose="05000000000000000000" pitchFamily="2" charset="2"/>
              <a:buChar char="§"/>
              <a:defRPr>
                <a:solidFill>
                  <a:schemeClr val="bg1">
                    <a:lumMod val="95000"/>
                  </a:schemeClr>
                </a:solidFill>
              </a:defRPr>
            </a:lvl2pPr>
            <a:lvl3pPr marL="1143000" indent="-228600">
              <a:buFont typeface="Wingdings" panose="05000000000000000000" pitchFamily="2" charset="2"/>
              <a:buChar char="§"/>
              <a:defRPr>
                <a:solidFill>
                  <a:schemeClr val="bg1">
                    <a:lumMod val="95000"/>
                  </a:schemeClr>
                </a:solidFill>
              </a:defRPr>
            </a:lvl3pPr>
            <a:lvl4pPr marL="1600200" indent="-228600">
              <a:buFont typeface="Wingdings" panose="05000000000000000000" pitchFamily="2" charset="2"/>
              <a:buChar char="§"/>
              <a:defRPr>
                <a:solidFill>
                  <a:schemeClr val="bg1">
                    <a:lumMod val="95000"/>
                  </a:schemeClr>
                </a:solidFill>
              </a:defRPr>
            </a:lvl4pPr>
            <a:lvl5pPr marL="2057400" indent="-228600">
              <a:buFont typeface="Wingdings" panose="05000000000000000000" pitchFamily="2" charset="2"/>
              <a:buChar cha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3" name="Title 1"/>
          <p:cNvSpPr>
            <a:spLocks noGrp="1"/>
          </p:cNvSpPr>
          <p:nvPr>
            <p:ph type="title" hasCustomPrompt="1"/>
          </p:nvPr>
        </p:nvSpPr>
        <p:spPr>
          <a:xfrm>
            <a:off x="539552" y="339502"/>
            <a:ext cx="8219256" cy="519912"/>
          </a:xfrm>
        </p:spPr>
        <p:txBody>
          <a:bodyPr lIns="0" anchor="t"/>
          <a:lstStyle>
            <a:lvl1pPr>
              <a:defRPr sz="3200" b="1" baseline="0">
                <a:solidFill>
                  <a:schemeClr val="bg1"/>
                </a:solidFill>
              </a:defRPr>
            </a:lvl1pPr>
          </a:lstStyle>
          <a:p>
            <a:r>
              <a:rPr lang="en-US" dirty="0"/>
              <a:t>Click to edit title</a:t>
            </a:r>
            <a:endParaRPr lang="en-CA" dirty="0"/>
          </a:p>
        </p:txBody>
      </p:sp>
    </p:spTree>
    <p:extLst>
      <p:ext uri="{BB962C8B-B14F-4D97-AF65-F5344CB8AC3E}">
        <p14:creationId xmlns:p14="http://schemas.microsoft.com/office/powerpoint/2010/main" val="1992633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Agenda">
    <p:bg>
      <p:bgPr>
        <a:solidFill>
          <a:srgbClr val="36424A"/>
        </a:solidFill>
        <a:effectLst/>
      </p:bgPr>
    </p:bg>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8" name="Text Placeholder 2"/>
          <p:cNvSpPr>
            <a:spLocks noGrp="1"/>
          </p:cNvSpPr>
          <p:nvPr>
            <p:ph type="body" sz="quarter" idx="10"/>
          </p:nvPr>
        </p:nvSpPr>
        <p:spPr>
          <a:xfrm>
            <a:off x="539552" y="1347614"/>
            <a:ext cx="8229600" cy="3240360"/>
          </a:xfrm>
        </p:spPr>
        <p:txBody>
          <a:bodyPr lIns="0"/>
          <a:lstStyle>
            <a:lvl1pPr marL="342900" indent="-342900">
              <a:buFont typeface="Wingdings" panose="05000000000000000000" pitchFamily="2" charset="2"/>
              <a:buChar char="§"/>
              <a:defRPr>
                <a:solidFill>
                  <a:schemeClr val="bg1">
                    <a:lumMod val="95000"/>
                  </a:schemeClr>
                </a:solidFill>
              </a:defRPr>
            </a:lvl1pPr>
            <a:lvl2pPr marL="742950" indent="-285750">
              <a:buFont typeface="Wingdings" panose="05000000000000000000" pitchFamily="2" charset="2"/>
              <a:buChar char="§"/>
              <a:defRPr>
                <a:solidFill>
                  <a:schemeClr val="bg1">
                    <a:lumMod val="95000"/>
                  </a:schemeClr>
                </a:solidFill>
              </a:defRPr>
            </a:lvl2pPr>
            <a:lvl3pPr marL="1143000" indent="-228600">
              <a:buFont typeface="Wingdings" panose="05000000000000000000" pitchFamily="2" charset="2"/>
              <a:buChar char="§"/>
              <a:defRPr>
                <a:solidFill>
                  <a:schemeClr val="bg1">
                    <a:lumMod val="95000"/>
                  </a:schemeClr>
                </a:solidFill>
              </a:defRPr>
            </a:lvl3pPr>
            <a:lvl4pPr marL="1600200" indent="-228600">
              <a:buFont typeface="Wingdings" panose="05000000000000000000" pitchFamily="2" charset="2"/>
              <a:buChar char="§"/>
              <a:defRPr>
                <a:solidFill>
                  <a:schemeClr val="bg1">
                    <a:lumMod val="95000"/>
                  </a:schemeClr>
                </a:solidFill>
              </a:defRPr>
            </a:lvl4pPr>
            <a:lvl5pPr marL="2057400" indent="-228600">
              <a:buFont typeface="Wingdings" panose="05000000000000000000" pitchFamily="2" charset="2"/>
              <a:buChar cha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36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2" name="Title 1"/>
          <p:cNvSpPr>
            <a:spLocks noGrp="1"/>
          </p:cNvSpPr>
          <p:nvPr>
            <p:ph type="title" hasCustomPrompt="1"/>
          </p:nvPr>
        </p:nvSpPr>
        <p:spPr>
          <a:xfrm>
            <a:off x="539552" y="339502"/>
            <a:ext cx="8219256" cy="519912"/>
          </a:xfrm>
        </p:spPr>
        <p:txBody>
          <a:bodyPr lIns="0" anchor="t"/>
          <a:lstStyle>
            <a:lvl1pPr>
              <a:defRPr sz="3200" b="1" baseline="0">
                <a:solidFill>
                  <a:schemeClr val="bg1"/>
                </a:solidFill>
              </a:defRPr>
            </a:lvl1pPr>
          </a:lstStyle>
          <a:p>
            <a:r>
              <a:rPr lang="en-US" dirty="0"/>
              <a:t>Click to edit title</a:t>
            </a:r>
            <a:endParaRPr lang="en-CA" dirty="0"/>
          </a:p>
        </p:txBody>
      </p:sp>
    </p:spTree>
    <p:extLst>
      <p:ext uri="{BB962C8B-B14F-4D97-AF65-F5344CB8AC3E}">
        <p14:creationId xmlns:p14="http://schemas.microsoft.com/office/powerpoint/2010/main" val="301016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vider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79288"/>
            <a:ext cx="7772400" cy="1643037"/>
          </a:xfrm>
        </p:spPr>
        <p:txBody>
          <a:bodyPr lIns="0" tIns="0" rIns="0" bIns="0" anchor="b" anchorCtr="0"/>
          <a:lstStyle>
            <a:lvl1pPr algn="ctr">
              <a:defRPr b="1">
                <a:solidFill>
                  <a:schemeClr val="tx1"/>
                </a:solidFill>
              </a:defRPr>
            </a:lvl1pPr>
          </a:lstStyle>
          <a:p>
            <a:r>
              <a:rPr lang="en-US" dirty="0"/>
              <a:t>Click to add section title</a:t>
            </a:r>
            <a:endParaRPr lang="en-CA" dirty="0"/>
          </a:p>
        </p:txBody>
      </p:sp>
      <p:sp>
        <p:nvSpPr>
          <p:cNvPr id="3" name="Subtitle 2"/>
          <p:cNvSpPr>
            <a:spLocks noGrp="1"/>
          </p:cNvSpPr>
          <p:nvPr>
            <p:ph type="subTitle" idx="1" hasCustomPrompt="1"/>
          </p:nvPr>
        </p:nvSpPr>
        <p:spPr>
          <a:xfrm>
            <a:off x="1371600" y="2801722"/>
            <a:ext cx="6400800" cy="1314003"/>
          </a:xfrm>
        </p:spPr>
        <p:txBody>
          <a:bodyPr lIns="0" tIns="0" rIns="0" bIns="0"/>
          <a:lstStyle>
            <a:lvl1pPr marL="0" indent="0" algn="ctr">
              <a:buNone/>
              <a:defRPr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subtitle</a:t>
            </a:r>
            <a:endParaRPr lang="en-CA" dirty="0"/>
          </a:p>
        </p:txBody>
      </p:sp>
      <p:sp>
        <p:nvSpPr>
          <p:cNvPr id="7" name="Rectangle 6">
            <a:extLst>
              <a:ext uri="{FF2B5EF4-FFF2-40B4-BE49-F238E27FC236}">
                <a16:creationId xmlns:a16="http://schemas.microsoft.com/office/drawing/2014/main" id="{5FFE8F5B-B518-EC44-A50A-C90EA99081FF}"/>
              </a:ext>
            </a:extLst>
          </p:cNvPr>
          <p:cNvSpPr/>
          <p:nvPr/>
        </p:nvSpPr>
        <p:spPr>
          <a:xfrm>
            <a:off x="4284000" y="2506472"/>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Tree>
    <p:extLst>
      <p:ext uri="{BB962C8B-B14F-4D97-AF65-F5344CB8AC3E}">
        <p14:creationId xmlns:p14="http://schemas.microsoft.com/office/powerpoint/2010/main" val="401663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7" name="Title 1">
            <a:extLst>
              <a:ext uri="{FF2B5EF4-FFF2-40B4-BE49-F238E27FC236}">
                <a16:creationId xmlns:a16="http://schemas.microsoft.com/office/drawing/2014/main" id="{D5FF3AA9-C096-5042-98A3-25B775F60D1D}"/>
              </a:ext>
            </a:extLst>
          </p:cNvPr>
          <p:cNvSpPr>
            <a:spLocks noGrp="1"/>
          </p:cNvSpPr>
          <p:nvPr>
            <p:ph type="ctrTitle" hasCustomPrompt="1"/>
          </p:nvPr>
        </p:nvSpPr>
        <p:spPr>
          <a:xfrm>
            <a:off x="685800" y="679288"/>
            <a:ext cx="7772400" cy="1643037"/>
          </a:xfrm>
        </p:spPr>
        <p:txBody>
          <a:bodyPr lIns="0" tIns="0" rIns="0" bIns="0" anchor="b" anchorCtr="0"/>
          <a:lstStyle>
            <a:lvl1pPr algn="ctr">
              <a:defRPr b="1">
                <a:solidFill>
                  <a:schemeClr val="bg1"/>
                </a:solidFill>
              </a:defRPr>
            </a:lvl1pPr>
          </a:lstStyle>
          <a:p>
            <a:r>
              <a:rPr lang="en-US" dirty="0"/>
              <a:t>Click to add section title</a:t>
            </a:r>
            <a:endParaRPr lang="en-CA" dirty="0"/>
          </a:p>
        </p:txBody>
      </p:sp>
      <p:sp>
        <p:nvSpPr>
          <p:cNvPr id="9" name="Subtitle 2">
            <a:extLst>
              <a:ext uri="{FF2B5EF4-FFF2-40B4-BE49-F238E27FC236}">
                <a16:creationId xmlns:a16="http://schemas.microsoft.com/office/drawing/2014/main" id="{D039A923-0258-164F-A488-8BC51BE10E15}"/>
              </a:ext>
            </a:extLst>
          </p:cNvPr>
          <p:cNvSpPr>
            <a:spLocks noGrp="1"/>
          </p:cNvSpPr>
          <p:nvPr>
            <p:ph type="subTitle" idx="1" hasCustomPrompt="1"/>
          </p:nvPr>
        </p:nvSpPr>
        <p:spPr>
          <a:xfrm>
            <a:off x="1371600" y="2801722"/>
            <a:ext cx="6400800" cy="1314003"/>
          </a:xfrm>
        </p:spPr>
        <p:txBody>
          <a:bodyPr lIns="0" tIns="0" rIns="0" bIns="0"/>
          <a:lstStyle>
            <a:lvl1pPr marL="0" indent="0" algn="ctr">
              <a:buNone/>
              <a:defRPr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subtitle</a:t>
            </a:r>
            <a:endParaRPr lang="en-CA" dirty="0"/>
          </a:p>
        </p:txBody>
      </p:sp>
      <p:sp>
        <p:nvSpPr>
          <p:cNvPr id="12" name="Rectangle 11">
            <a:extLst>
              <a:ext uri="{FF2B5EF4-FFF2-40B4-BE49-F238E27FC236}">
                <a16:creationId xmlns:a16="http://schemas.microsoft.com/office/drawing/2014/main" id="{5FFE8F5B-B518-EC44-A50A-C90EA99081FF}"/>
              </a:ext>
            </a:extLst>
          </p:cNvPr>
          <p:cNvSpPr/>
          <p:nvPr/>
        </p:nvSpPr>
        <p:spPr>
          <a:xfrm>
            <a:off x="4284000" y="2506472"/>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36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271290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9" name="Rectangle 8"/>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extLst>
              <a:ext uri="{FF2B5EF4-FFF2-40B4-BE49-F238E27FC236}">
                <a16:creationId xmlns:a16="http://schemas.microsoft.com/office/drawing/2014/main" id="{CBBBC93A-5772-BA44-A64A-AA8C527E2424}"/>
              </a:ext>
            </a:extLst>
          </p:cNvPr>
          <p:cNvSpPr>
            <a:spLocks noGrp="1"/>
          </p:cNvSpPr>
          <p:nvPr>
            <p:ph type="ctrTitle" hasCustomPrompt="1"/>
          </p:nvPr>
        </p:nvSpPr>
        <p:spPr>
          <a:xfrm>
            <a:off x="685800" y="679288"/>
            <a:ext cx="7772400" cy="1643037"/>
          </a:xfrm>
        </p:spPr>
        <p:txBody>
          <a:bodyPr lIns="0" tIns="0" rIns="0" bIns="0" anchor="b" anchorCtr="0"/>
          <a:lstStyle>
            <a:lvl1pPr algn="ctr">
              <a:defRPr b="1">
                <a:solidFill>
                  <a:schemeClr val="bg1"/>
                </a:solidFill>
              </a:defRPr>
            </a:lvl1pPr>
          </a:lstStyle>
          <a:p>
            <a:r>
              <a:rPr lang="en-US" dirty="0"/>
              <a:t>Click to add section title</a:t>
            </a:r>
            <a:endParaRPr lang="en-CA" dirty="0"/>
          </a:p>
        </p:txBody>
      </p:sp>
      <p:sp>
        <p:nvSpPr>
          <p:cNvPr id="11" name="Subtitle 2">
            <a:extLst>
              <a:ext uri="{FF2B5EF4-FFF2-40B4-BE49-F238E27FC236}">
                <a16:creationId xmlns:a16="http://schemas.microsoft.com/office/drawing/2014/main" id="{2B57F7FB-B53B-F94F-9170-031F1333F6D2}"/>
              </a:ext>
            </a:extLst>
          </p:cNvPr>
          <p:cNvSpPr>
            <a:spLocks noGrp="1"/>
          </p:cNvSpPr>
          <p:nvPr>
            <p:ph type="subTitle" idx="1" hasCustomPrompt="1"/>
          </p:nvPr>
        </p:nvSpPr>
        <p:spPr>
          <a:xfrm>
            <a:off x="1371600" y="2801722"/>
            <a:ext cx="6400800" cy="1314003"/>
          </a:xfrm>
        </p:spPr>
        <p:txBody>
          <a:bodyPr lIns="0" tIns="0" rIns="0" bIns="0"/>
          <a:lstStyle>
            <a:lvl1pPr marL="0" indent="0" algn="ctr">
              <a:buNone/>
              <a:defRPr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subtitle</a:t>
            </a:r>
            <a:endParaRPr lang="en-CA" dirty="0"/>
          </a:p>
        </p:txBody>
      </p:sp>
      <p:sp>
        <p:nvSpPr>
          <p:cNvPr id="14" name="Rectangle 13">
            <a:extLst>
              <a:ext uri="{FF2B5EF4-FFF2-40B4-BE49-F238E27FC236}">
                <a16:creationId xmlns:a16="http://schemas.microsoft.com/office/drawing/2014/main" id="{5FFE8F5B-B518-EC44-A50A-C90EA99081FF}"/>
              </a:ext>
            </a:extLst>
          </p:cNvPr>
          <p:cNvSpPr/>
          <p:nvPr/>
        </p:nvSpPr>
        <p:spPr>
          <a:xfrm>
            <a:off x="4284000" y="2506472"/>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2890385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8" name="Slide Number Placeholder 1">
            <a:extLst>
              <a:ext uri="{FF2B5EF4-FFF2-40B4-BE49-F238E27FC236}">
                <a16:creationId xmlns:a16="http://schemas.microsoft.com/office/drawing/2014/main" id="{FE7B64DD-F595-6A45-AC73-099B6C2C59BD}"/>
              </a:ext>
            </a:extLst>
          </p:cNvPr>
          <p:cNvSpPr>
            <a:spLocks noGrp="1"/>
          </p:cNvSpPr>
          <p:nvPr>
            <p:ph type="sldNum" sz="quarter" idx="4"/>
          </p:nvPr>
        </p:nvSpPr>
        <p:spPr>
          <a:xfrm>
            <a:off x="107504" y="4731990"/>
            <a:ext cx="2057400" cy="274637"/>
          </a:xfrm>
          <a:prstGeom prst="rect">
            <a:avLst/>
          </a:prstGeom>
        </p:spPr>
        <p:txBody>
          <a:bodyPr vert="horz" lIns="91440" tIns="45720" rIns="91440" bIns="45720" rtlCol="0" anchor="ctr"/>
          <a:lstStyle>
            <a:lvl1pPr algn="l">
              <a:defRPr sz="1300">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3812494815"/>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Lst>
  <p:hf hdr="0" ftr="0" dt="0"/>
  <p:txStyles>
    <p:titleStyle>
      <a:lvl1pPr algn="l" rtl="0" eaLnBrk="1" fontAlgn="base" hangingPunct="1">
        <a:spcBef>
          <a:spcPct val="0"/>
        </a:spcBef>
        <a:spcAft>
          <a:spcPct val="0"/>
        </a:spcAft>
        <a:defRPr sz="3200" b="0" kern="1200">
          <a:solidFill>
            <a:srgbClr val="36424A"/>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400">
          <a:solidFill>
            <a:srgbClr val="6A737B"/>
          </a:solidFill>
          <a:latin typeface="Arial" charset="0"/>
          <a:cs typeface="Arial" charset="0"/>
        </a:defRPr>
      </a:lvl2pPr>
      <a:lvl3pPr algn="l" rtl="0" eaLnBrk="1" fontAlgn="base" hangingPunct="1">
        <a:spcBef>
          <a:spcPct val="0"/>
        </a:spcBef>
        <a:spcAft>
          <a:spcPct val="0"/>
        </a:spcAft>
        <a:defRPr sz="4400">
          <a:solidFill>
            <a:srgbClr val="6A737B"/>
          </a:solidFill>
          <a:latin typeface="Arial" charset="0"/>
          <a:cs typeface="Arial" charset="0"/>
        </a:defRPr>
      </a:lvl3pPr>
      <a:lvl4pPr algn="l" rtl="0" eaLnBrk="1" fontAlgn="base" hangingPunct="1">
        <a:spcBef>
          <a:spcPct val="0"/>
        </a:spcBef>
        <a:spcAft>
          <a:spcPct val="0"/>
        </a:spcAft>
        <a:defRPr sz="4400">
          <a:solidFill>
            <a:srgbClr val="6A737B"/>
          </a:solidFill>
          <a:latin typeface="Arial" charset="0"/>
          <a:cs typeface="Arial" charset="0"/>
        </a:defRPr>
      </a:lvl4pPr>
      <a:lvl5pPr algn="l" rtl="0" eaLnBrk="1" fontAlgn="base" hangingPunct="1">
        <a:spcBef>
          <a:spcPct val="0"/>
        </a:spcBef>
        <a:spcAft>
          <a:spcPct val="0"/>
        </a:spcAft>
        <a:defRPr sz="4400">
          <a:solidFill>
            <a:srgbClr val="6A737B"/>
          </a:solidFill>
          <a:latin typeface="Arial" charset="0"/>
          <a:cs typeface="Arial" charset="0"/>
        </a:defRPr>
      </a:lvl5pPr>
      <a:lvl6pPr marL="457200" algn="l" rtl="0" eaLnBrk="1" fontAlgn="base" hangingPunct="1">
        <a:spcBef>
          <a:spcPct val="0"/>
        </a:spcBef>
        <a:spcAft>
          <a:spcPct val="0"/>
        </a:spcAft>
        <a:defRPr sz="4400">
          <a:solidFill>
            <a:srgbClr val="6A737B"/>
          </a:solidFill>
          <a:latin typeface="Arial" charset="0"/>
          <a:cs typeface="Arial" charset="0"/>
        </a:defRPr>
      </a:lvl6pPr>
      <a:lvl7pPr marL="914400" algn="l" rtl="0" eaLnBrk="1" fontAlgn="base" hangingPunct="1">
        <a:spcBef>
          <a:spcPct val="0"/>
        </a:spcBef>
        <a:spcAft>
          <a:spcPct val="0"/>
        </a:spcAft>
        <a:defRPr sz="4400">
          <a:solidFill>
            <a:srgbClr val="6A737B"/>
          </a:solidFill>
          <a:latin typeface="Arial" charset="0"/>
          <a:cs typeface="Arial" charset="0"/>
        </a:defRPr>
      </a:lvl7pPr>
      <a:lvl8pPr marL="1371600" algn="l" rtl="0" eaLnBrk="1" fontAlgn="base" hangingPunct="1">
        <a:spcBef>
          <a:spcPct val="0"/>
        </a:spcBef>
        <a:spcAft>
          <a:spcPct val="0"/>
        </a:spcAft>
        <a:defRPr sz="4400">
          <a:solidFill>
            <a:srgbClr val="6A737B"/>
          </a:solidFill>
          <a:latin typeface="Arial" charset="0"/>
          <a:cs typeface="Arial" charset="0"/>
        </a:defRPr>
      </a:lvl8pPr>
      <a:lvl9pPr marL="1828800" algn="l" rtl="0" eaLnBrk="1" fontAlgn="base" hangingPunct="1">
        <a:spcBef>
          <a:spcPct val="0"/>
        </a:spcBef>
        <a:spcAft>
          <a:spcPct val="0"/>
        </a:spcAft>
        <a:defRPr sz="4400">
          <a:solidFill>
            <a:srgbClr val="6A737B"/>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2800" kern="1200">
          <a:solidFill>
            <a:srgbClr val="36424A"/>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400" kern="1200">
          <a:solidFill>
            <a:srgbClr val="36424A"/>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1800" kern="1200">
          <a:solidFill>
            <a:srgbClr val="36424A"/>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1800" kern="1200">
          <a:solidFill>
            <a:srgbClr val="36424A"/>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sz="1800" kern="1200">
          <a:solidFill>
            <a:srgbClr val="3642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
        <p:nvSpPr>
          <p:cNvPr id="2051"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CA" altLang="en-US" dirty="0"/>
          </a:p>
        </p:txBody>
      </p:sp>
      <p:sp>
        <p:nvSpPr>
          <p:cNvPr id="2" name="Rectangle 1"/>
          <p:cNvSpPr/>
          <p:nvPr/>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1">
            <a:extLst>
              <a:ext uri="{FF2B5EF4-FFF2-40B4-BE49-F238E27FC236}">
                <a16:creationId xmlns:a16="http://schemas.microsoft.com/office/drawing/2014/main" id="{5E2C69AA-B9CD-974F-A121-DCA8EC116024}"/>
              </a:ext>
            </a:extLst>
          </p:cNvPr>
          <p:cNvSpPr>
            <a:spLocks noGrp="1"/>
          </p:cNvSpPr>
          <p:nvPr>
            <p:ph type="sldNum" sz="quarter" idx="4"/>
          </p:nvPr>
        </p:nvSpPr>
        <p:spPr>
          <a:xfrm>
            <a:off x="107504" y="4673377"/>
            <a:ext cx="2057400" cy="274637"/>
          </a:xfrm>
          <a:prstGeom prst="rect">
            <a:avLst/>
          </a:prstGeom>
        </p:spPr>
        <p:txBody>
          <a:bodyPr vert="horz" lIns="91440" tIns="45720" rIns="91440" bIns="45720" rtlCol="0" anchor="ctr"/>
          <a:lstStyle>
            <a:lvl1pPr algn="l">
              <a:defRPr sz="1300">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r>
              <a:rPr lang="en-US" dirty="0"/>
              <a:t>m</a:t>
            </a:r>
          </a:p>
        </p:txBody>
      </p:sp>
    </p:spTree>
    <p:extLst>
      <p:ext uri="{BB962C8B-B14F-4D97-AF65-F5344CB8AC3E}">
        <p14:creationId xmlns:p14="http://schemas.microsoft.com/office/powerpoint/2010/main" val="200167978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hdr="0" ftr="0" dt="0"/>
  <p:txStyles>
    <p:titleStyle>
      <a:lvl1pPr algn="l" rtl="0" eaLnBrk="1" fontAlgn="base" hangingPunct="1">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400">
          <a:solidFill>
            <a:srgbClr val="6A737B"/>
          </a:solidFill>
          <a:latin typeface="Arial" charset="0"/>
          <a:cs typeface="Arial" charset="0"/>
        </a:defRPr>
      </a:lvl2pPr>
      <a:lvl3pPr algn="l" rtl="0" eaLnBrk="1" fontAlgn="base" hangingPunct="1">
        <a:spcBef>
          <a:spcPct val="0"/>
        </a:spcBef>
        <a:spcAft>
          <a:spcPct val="0"/>
        </a:spcAft>
        <a:defRPr sz="4400">
          <a:solidFill>
            <a:srgbClr val="6A737B"/>
          </a:solidFill>
          <a:latin typeface="Arial" charset="0"/>
          <a:cs typeface="Arial" charset="0"/>
        </a:defRPr>
      </a:lvl3pPr>
      <a:lvl4pPr algn="l" rtl="0" eaLnBrk="1" fontAlgn="base" hangingPunct="1">
        <a:spcBef>
          <a:spcPct val="0"/>
        </a:spcBef>
        <a:spcAft>
          <a:spcPct val="0"/>
        </a:spcAft>
        <a:defRPr sz="4400">
          <a:solidFill>
            <a:srgbClr val="6A737B"/>
          </a:solidFill>
          <a:latin typeface="Arial" charset="0"/>
          <a:cs typeface="Arial" charset="0"/>
        </a:defRPr>
      </a:lvl4pPr>
      <a:lvl5pPr algn="l" rtl="0" eaLnBrk="1" fontAlgn="base" hangingPunct="1">
        <a:spcBef>
          <a:spcPct val="0"/>
        </a:spcBef>
        <a:spcAft>
          <a:spcPct val="0"/>
        </a:spcAft>
        <a:defRPr sz="4400">
          <a:solidFill>
            <a:srgbClr val="6A737B"/>
          </a:solidFill>
          <a:latin typeface="Arial" charset="0"/>
          <a:cs typeface="Arial" charset="0"/>
        </a:defRPr>
      </a:lvl5pPr>
      <a:lvl6pPr marL="457200" algn="l" rtl="0" eaLnBrk="1" fontAlgn="base" hangingPunct="1">
        <a:spcBef>
          <a:spcPct val="0"/>
        </a:spcBef>
        <a:spcAft>
          <a:spcPct val="0"/>
        </a:spcAft>
        <a:defRPr sz="4400">
          <a:solidFill>
            <a:srgbClr val="6A737B"/>
          </a:solidFill>
          <a:latin typeface="Arial" charset="0"/>
          <a:cs typeface="Arial" charset="0"/>
        </a:defRPr>
      </a:lvl6pPr>
      <a:lvl7pPr marL="914400" algn="l" rtl="0" eaLnBrk="1" fontAlgn="base" hangingPunct="1">
        <a:spcBef>
          <a:spcPct val="0"/>
        </a:spcBef>
        <a:spcAft>
          <a:spcPct val="0"/>
        </a:spcAft>
        <a:defRPr sz="4400">
          <a:solidFill>
            <a:srgbClr val="6A737B"/>
          </a:solidFill>
          <a:latin typeface="Arial" charset="0"/>
          <a:cs typeface="Arial" charset="0"/>
        </a:defRPr>
      </a:lvl7pPr>
      <a:lvl8pPr marL="1371600" algn="l" rtl="0" eaLnBrk="1" fontAlgn="base" hangingPunct="1">
        <a:spcBef>
          <a:spcPct val="0"/>
        </a:spcBef>
        <a:spcAft>
          <a:spcPct val="0"/>
        </a:spcAft>
        <a:defRPr sz="4400">
          <a:solidFill>
            <a:srgbClr val="6A737B"/>
          </a:solidFill>
          <a:latin typeface="Arial" charset="0"/>
          <a:cs typeface="Arial" charset="0"/>
        </a:defRPr>
      </a:lvl8pPr>
      <a:lvl9pPr marL="1828800" algn="l" rtl="0" eaLnBrk="1" fontAlgn="base" hangingPunct="1">
        <a:spcBef>
          <a:spcPct val="0"/>
        </a:spcBef>
        <a:spcAft>
          <a:spcPct val="0"/>
        </a:spcAft>
        <a:defRPr sz="4400">
          <a:solidFill>
            <a:srgbClr val="6A737B"/>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www.alberta.ca/assets/documents/trans-bridge-deck-joints-drawings.pdf"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95" name="Rectangle 47">
            <a:extLst>
              <a:ext uri="{FF2B5EF4-FFF2-40B4-BE49-F238E27FC236}">
                <a16:creationId xmlns:a16="http://schemas.microsoft.com/office/drawing/2014/main" id="{AE9E04CB-10A8-A0B3-D24F-D5B670DC7DAE}"/>
              </a:ext>
            </a:extLst>
          </p:cNvPr>
          <p:cNvSpPr>
            <a:spLocks noChangeArrowheads="1"/>
          </p:cNvSpPr>
          <p:nvPr/>
        </p:nvSpPr>
        <p:spPr bwMode="auto">
          <a:xfrm>
            <a:off x="4486275" y="4843463"/>
            <a:ext cx="257175" cy="171450"/>
          </a:xfrm>
          <a:prstGeom prst="rect">
            <a:avLst/>
          </a:prstGeom>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latin typeface="Times New Roman" charset="0"/>
              <a:ea typeface="ＭＳ Ｐゴシック" charset="0"/>
            </a:endParaRPr>
          </a:p>
        </p:txBody>
      </p:sp>
      <p:sp>
        <p:nvSpPr>
          <p:cNvPr id="2" name="Title 1">
            <a:extLst>
              <a:ext uri="{FF2B5EF4-FFF2-40B4-BE49-F238E27FC236}">
                <a16:creationId xmlns:a16="http://schemas.microsoft.com/office/drawing/2014/main" id="{4D6C2BD2-B266-70B9-1FDC-2CE7300FC243}"/>
              </a:ext>
            </a:extLst>
          </p:cNvPr>
          <p:cNvSpPr>
            <a:spLocks noGrp="1"/>
          </p:cNvSpPr>
          <p:nvPr>
            <p:ph type="ctrTitle"/>
          </p:nvPr>
        </p:nvSpPr>
        <p:spPr/>
        <p:txBody>
          <a:bodyPr/>
          <a:lstStyle/>
          <a:p>
            <a:r>
              <a:rPr lang="en-US" dirty="0"/>
              <a:t>DECK JOINTS &amp; </a:t>
            </a:r>
            <a:br>
              <a:rPr lang="en-US" dirty="0"/>
            </a:br>
            <a:r>
              <a:rPr lang="en-US" dirty="0"/>
              <a:t>BEARINGS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6CCA-104F-CAF9-9A24-1BCB4FEA82EA}"/>
              </a:ext>
            </a:extLst>
          </p:cNvPr>
          <p:cNvSpPr>
            <a:spLocks noGrp="1"/>
          </p:cNvSpPr>
          <p:nvPr>
            <p:ph type="title"/>
          </p:nvPr>
        </p:nvSpPr>
        <p:spPr/>
        <p:txBody>
          <a:bodyPr/>
          <a:lstStyle/>
          <a:p>
            <a:r>
              <a:rPr lang="en-US" dirty="0"/>
              <a:t>Armored Gland Joint</a:t>
            </a:r>
          </a:p>
        </p:txBody>
      </p:sp>
      <p:pic>
        <p:nvPicPr>
          <p:cNvPr id="10243" name="Picture 4">
            <a:extLst>
              <a:ext uri="{FF2B5EF4-FFF2-40B4-BE49-F238E27FC236}">
                <a16:creationId xmlns:a16="http://schemas.microsoft.com/office/drawing/2014/main" id="{4AF2E32C-8600-EC86-06E0-066BD90F2944}"/>
              </a:ext>
            </a:extLst>
          </p:cNvPr>
          <p:cNvPicPr>
            <a:picLocks noChangeAspect="1" noChangeArrowheads="1"/>
          </p:cNvPicPr>
          <p:nvPr/>
        </p:nvPicPr>
        <p:blipFill>
          <a:blip r:embed="rId2"/>
          <a:srcRect/>
          <a:stretch/>
        </p:blipFill>
        <p:spPr bwMode="auto">
          <a:xfrm>
            <a:off x="2296919" y="995502"/>
            <a:ext cx="4704522" cy="352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9EF09132-6711-916C-1CAB-E4F5C2DC41FF}"/>
              </a:ext>
            </a:extLst>
          </p:cNvPr>
          <p:cNvSpPr>
            <a:spLocks noGrp="1"/>
          </p:cNvSpPr>
          <p:nvPr>
            <p:ph type="sldNum" sz="quarter" idx="4"/>
          </p:nvPr>
        </p:nvSpPr>
        <p:spPr/>
        <p:txBody>
          <a:bodyPr/>
          <a:lstStyle/>
          <a:p>
            <a:fld id="{3A2281A5-0AAD-5C43-9874-F8F3A9F5B29A}" type="slidenum">
              <a:rPr lang="en-US" smtClean="0"/>
              <a:pPr/>
              <a:t>9</a:t>
            </a:fld>
            <a:endParaRPr lang="en-US"/>
          </a:p>
        </p:txBody>
      </p:sp>
    </p:spTree>
    <p:extLst>
      <p:ext uri="{BB962C8B-B14F-4D97-AF65-F5344CB8AC3E}">
        <p14:creationId xmlns:p14="http://schemas.microsoft.com/office/powerpoint/2010/main" val="4078204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6CCA-104F-CAF9-9A24-1BCB4FEA82EA}"/>
              </a:ext>
            </a:extLst>
          </p:cNvPr>
          <p:cNvSpPr>
            <a:spLocks noGrp="1"/>
          </p:cNvSpPr>
          <p:nvPr>
            <p:ph type="title"/>
          </p:nvPr>
        </p:nvSpPr>
        <p:spPr/>
        <p:txBody>
          <a:bodyPr/>
          <a:lstStyle/>
          <a:p>
            <a:r>
              <a:rPr lang="en-US" dirty="0"/>
              <a:t>Finger Plate Joint</a:t>
            </a:r>
          </a:p>
        </p:txBody>
      </p:sp>
      <p:pic>
        <p:nvPicPr>
          <p:cNvPr id="10243" name="Picture 4">
            <a:extLst>
              <a:ext uri="{FF2B5EF4-FFF2-40B4-BE49-F238E27FC236}">
                <a16:creationId xmlns:a16="http://schemas.microsoft.com/office/drawing/2014/main" id="{4AF2E32C-8600-EC86-06E0-066BD90F2944}"/>
              </a:ext>
            </a:extLst>
          </p:cNvPr>
          <p:cNvPicPr>
            <a:picLocks noChangeAspect="1" noChangeArrowheads="1"/>
          </p:cNvPicPr>
          <p:nvPr/>
        </p:nvPicPr>
        <p:blipFill>
          <a:blip r:embed="rId2"/>
          <a:srcRect/>
          <a:stretch/>
        </p:blipFill>
        <p:spPr bwMode="auto">
          <a:xfrm>
            <a:off x="2296919" y="995502"/>
            <a:ext cx="4704522"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9EF09132-6711-916C-1CAB-E4F5C2DC41FF}"/>
              </a:ext>
            </a:extLst>
          </p:cNvPr>
          <p:cNvSpPr>
            <a:spLocks noGrp="1"/>
          </p:cNvSpPr>
          <p:nvPr>
            <p:ph type="sldNum" sz="quarter" idx="4"/>
          </p:nvPr>
        </p:nvSpPr>
        <p:spPr/>
        <p:txBody>
          <a:bodyPr/>
          <a:lstStyle/>
          <a:p>
            <a:fld id="{3A2281A5-0AAD-5C43-9874-F8F3A9F5B29A}" type="slidenum">
              <a:rPr lang="en-US" smtClean="0"/>
              <a:pPr/>
              <a:t>10</a:t>
            </a:fld>
            <a:endParaRPr lang="en-US"/>
          </a:p>
        </p:txBody>
      </p:sp>
    </p:spTree>
    <p:extLst>
      <p:ext uri="{BB962C8B-B14F-4D97-AF65-F5344CB8AC3E}">
        <p14:creationId xmlns:p14="http://schemas.microsoft.com/office/powerpoint/2010/main" val="1919563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a:extLst>
              <a:ext uri="{FF2B5EF4-FFF2-40B4-BE49-F238E27FC236}">
                <a16:creationId xmlns:a16="http://schemas.microsoft.com/office/drawing/2014/main" id="{BBE44013-10AC-7B9C-64A0-2180935C74F9}"/>
              </a:ext>
            </a:extLst>
          </p:cNvPr>
          <p:cNvPicPr>
            <a:picLocks noChangeAspect="1" noChangeArrowheads="1"/>
          </p:cNvPicPr>
          <p:nvPr/>
        </p:nvPicPr>
        <p:blipFill>
          <a:blip r:embed="rId2"/>
          <a:srcRect/>
          <a:stretch/>
        </p:blipFill>
        <p:spPr bwMode="auto">
          <a:xfrm>
            <a:off x="2168293" y="987574"/>
            <a:ext cx="4807413" cy="360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C87B6CF-AFB0-B5CE-1CD8-983F2DC412B7}"/>
              </a:ext>
            </a:extLst>
          </p:cNvPr>
          <p:cNvSpPr>
            <a:spLocks noGrp="1"/>
          </p:cNvSpPr>
          <p:nvPr>
            <p:ph type="title"/>
          </p:nvPr>
        </p:nvSpPr>
        <p:spPr/>
        <p:txBody>
          <a:bodyPr/>
          <a:lstStyle/>
          <a:p>
            <a:r>
              <a:rPr lang="en-US" dirty="0"/>
              <a:t>Finger Plate Joint Welds</a:t>
            </a:r>
            <a:r>
              <a:rPr lang="en-US" sz="2000" dirty="0"/>
              <a:t> </a:t>
            </a:r>
          </a:p>
        </p:txBody>
      </p:sp>
      <p:sp>
        <p:nvSpPr>
          <p:cNvPr id="4" name="Slide Number Placeholder 3">
            <a:extLst>
              <a:ext uri="{FF2B5EF4-FFF2-40B4-BE49-F238E27FC236}">
                <a16:creationId xmlns:a16="http://schemas.microsoft.com/office/drawing/2014/main" id="{FCC29123-64B0-E1B0-5B89-C5D6BD4D714C}"/>
              </a:ext>
            </a:extLst>
          </p:cNvPr>
          <p:cNvSpPr>
            <a:spLocks noGrp="1"/>
          </p:cNvSpPr>
          <p:nvPr>
            <p:ph type="sldNum" sz="quarter" idx="4"/>
          </p:nvPr>
        </p:nvSpPr>
        <p:spPr/>
        <p:txBody>
          <a:bodyPr/>
          <a:lstStyle/>
          <a:p>
            <a:fld id="{3A2281A5-0AAD-5C43-9874-F8F3A9F5B29A}" type="slidenum">
              <a:rPr lang="en-US" smtClean="0"/>
              <a:pPr/>
              <a:t>11</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6CCA-104F-CAF9-9A24-1BCB4FEA82EA}"/>
              </a:ext>
            </a:extLst>
          </p:cNvPr>
          <p:cNvSpPr>
            <a:spLocks noGrp="1"/>
          </p:cNvSpPr>
          <p:nvPr>
            <p:ph type="title"/>
          </p:nvPr>
        </p:nvSpPr>
        <p:spPr/>
        <p:txBody>
          <a:bodyPr/>
          <a:lstStyle/>
          <a:p>
            <a:r>
              <a:rPr lang="en-US" dirty="0"/>
              <a:t>Strip Seal Joint</a:t>
            </a:r>
          </a:p>
        </p:txBody>
      </p:sp>
      <p:pic>
        <p:nvPicPr>
          <p:cNvPr id="10243" name="Picture 4">
            <a:extLst>
              <a:ext uri="{FF2B5EF4-FFF2-40B4-BE49-F238E27FC236}">
                <a16:creationId xmlns:a16="http://schemas.microsoft.com/office/drawing/2014/main" id="{4AF2E32C-8600-EC86-06E0-066BD90F2944}"/>
              </a:ext>
            </a:extLst>
          </p:cNvPr>
          <p:cNvPicPr>
            <a:picLocks noChangeAspect="1" noChangeArrowheads="1"/>
          </p:cNvPicPr>
          <p:nvPr/>
        </p:nvPicPr>
        <p:blipFill>
          <a:blip r:embed="rId2"/>
          <a:srcRect/>
          <a:stretch/>
        </p:blipFill>
        <p:spPr bwMode="auto">
          <a:xfrm>
            <a:off x="2296919" y="995502"/>
            <a:ext cx="4704522" cy="352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9EF09132-6711-916C-1CAB-E4F5C2DC41FF}"/>
              </a:ext>
            </a:extLst>
          </p:cNvPr>
          <p:cNvSpPr>
            <a:spLocks noGrp="1"/>
          </p:cNvSpPr>
          <p:nvPr>
            <p:ph type="sldNum" sz="quarter" idx="4"/>
          </p:nvPr>
        </p:nvSpPr>
        <p:spPr/>
        <p:txBody>
          <a:bodyPr/>
          <a:lstStyle/>
          <a:p>
            <a:fld id="{3A2281A5-0AAD-5C43-9874-F8F3A9F5B29A}" type="slidenum">
              <a:rPr lang="en-US" smtClean="0"/>
              <a:pPr/>
              <a:t>12</a:t>
            </a:fld>
            <a:endParaRPr lang="en-US"/>
          </a:p>
        </p:txBody>
      </p:sp>
    </p:spTree>
    <p:extLst>
      <p:ext uri="{BB962C8B-B14F-4D97-AF65-F5344CB8AC3E}">
        <p14:creationId xmlns:p14="http://schemas.microsoft.com/office/powerpoint/2010/main" val="1686503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6CCA-104F-CAF9-9A24-1BCB4FEA82EA}"/>
              </a:ext>
            </a:extLst>
          </p:cNvPr>
          <p:cNvSpPr>
            <a:spLocks noGrp="1"/>
          </p:cNvSpPr>
          <p:nvPr>
            <p:ph type="title"/>
          </p:nvPr>
        </p:nvSpPr>
        <p:spPr/>
        <p:txBody>
          <a:bodyPr/>
          <a:lstStyle/>
          <a:p>
            <a:r>
              <a:rPr lang="en-US" dirty="0"/>
              <a:t>Strip Seal Joint</a:t>
            </a:r>
          </a:p>
        </p:txBody>
      </p:sp>
      <p:pic>
        <p:nvPicPr>
          <p:cNvPr id="10243" name="Picture 4">
            <a:extLst>
              <a:ext uri="{FF2B5EF4-FFF2-40B4-BE49-F238E27FC236}">
                <a16:creationId xmlns:a16="http://schemas.microsoft.com/office/drawing/2014/main" id="{4AF2E32C-8600-EC86-06E0-066BD90F2944}"/>
              </a:ext>
            </a:extLst>
          </p:cNvPr>
          <p:cNvPicPr>
            <a:picLocks noChangeAspect="1" noChangeArrowheads="1"/>
          </p:cNvPicPr>
          <p:nvPr/>
        </p:nvPicPr>
        <p:blipFill>
          <a:blip r:embed="rId2"/>
          <a:srcRect/>
          <a:stretch/>
        </p:blipFill>
        <p:spPr bwMode="auto">
          <a:xfrm>
            <a:off x="2296919" y="995502"/>
            <a:ext cx="4704521" cy="352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9EF09132-6711-916C-1CAB-E4F5C2DC41FF}"/>
              </a:ext>
            </a:extLst>
          </p:cNvPr>
          <p:cNvSpPr>
            <a:spLocks noGrp="1"/>
          </p:cNvSpPr>
          <p:nvPr>
            <p:ph type="sldNum" sz="quarter" idx="4"/>
          </p:nvPr>
        </p:nvSpPr>
        <p:spPr/>
        <p:txBody>
          <a:bodyPr/>
          <a:lstStyle/>
          <a:p>
            <a:fld id="{3A2281A5-0AAD-5C43-9874-F8F3A9F5B29A}" type="slidenum">
              <a:rPr lang="en-US" smtClean="0"/>
              <a:pPr/>
              <a:t>13</a:t>
            </a:fld>
            <a:endParaRPr lang="en-US"/>
          </a:p>
        </p:txBody>
      </p:sp>
    </p:spTree>
    <p:extLst>
      <p:ext uri="{BB962C8B-B14F-4D97-AF65-F5344CB8AC3E}">
        <p14:creationId xmlns:p14="http://schemas.microsoft.com/office/powerpoint/2010/main" val="2749267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6CCA-104F-CAF9-9A24-1BCB4FEA82EA}"/>
              </a:ext>
            </a:extLst>
          </p:cNvPr>
          <p:cNvSpPr>
            <a:spLocks noGrp="1"/>
          </p:cNvSpPr>
          <p:nvPr>
            <p:ph type="title"/>
          </p:nvPr>
        </p:nvSpPr>
        <p:spPr/>
        <p:txBody>
          <a:bodyPr/>
          <a:lstStyle/>
          <a:p>
            <a:r>
              <a:rPr lang="en-US" dirty="0"/>
              <a:t>Strip Seal Joint with Plow Guards</a:t>
            </a:r>
          </a:p>
        </p:txBody>
      </p:sp>
      <p:pic>
        <p:nvPicPr>
          <p:cNvPr id="10243" name="Picture 4">
            <a:extLst>
              <a:ext uri="{FF2B5EF4-FFF2-40B4-BE49-F238E27FC236}">
                <a16:creationId xmlns:a16="http://schemas.microsoft.com/office/drawing/2014/main" id="{4AF2E32C-8600-EC86-06E0-066BD90F2944}"/>
              </a:ext>
            </a:extLst>
          </p:cNvPr>
          <p:cNvPicPr>
            <a:picLocks noChangeAspect="1" noChangeArrowheads="1"/>
          </p:cNvPicPr>
          <p:nvPr/>
        </p:nvPicPr>
        <p:blipFill>
          <a:blip r:embed="rId2"/>
          <a:srcRect/>
          <a:stretch/>
        </p:blipFill>
        <p:spPr bwMode="auto">
          <a:xfrm>
            <a:off x="2296919" y="995502"/>
            <a:ext cx="4704521" cy="352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9EF09132-6711-916C-1CAB-E4F5C2DC41FF}"/>
              </a:ext>
            </a:extLst>
          </p:cNvPr>
          <p:cNvSpPr>
            <a:spLocks noGrp="1"/>
          </p:cNvSpPr>
          <p:nvPr>
            <p:ph type="sldNum" sz="quarter" idx="4"/>
          </p:nvPr>
        </p:nvSpPr>
        <p:spPr/>
        <p:txBody>
          <a:bodyPr/>
          <a:lstStyle/>
          <a:p>
            <a:fld id="{3A2281A5-0AAD-5C43-9874-F8F3A9F5B29A}" type="slidenum">
              <a:rPr lang="en-US" smtClean="0"/>
              <a:pPr/>
              <a:t>14</a:t>
            </a:fld>
            <a:endParaRPr lang="en-US"/>
          </a:p>
        </p:txBody>
      </p:sp>
    </p:spTree>
    <p:extLst>
      <p:ext uri="{BB962C8B-B14F-4D97-AF65-F5344CB8AC3E}">
        <p14:creationId xmlns:p14="http://schemas.microsoft.com/office/powerpoint/2010/main" val="2666925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a:extLst>
              <a:ext uri="{FF2B5EF4-FFF2-40B4-BE49-F238E27FC236}">
                <a16:creationId xmlns:a16="http://schemas.microsoft.com/office/drawing/2014/main" id="{2ABB643D-696C-4616-CE24-E3AD7837B3DC}"/>
              </a:ext>
            </a:extLst>
          </p:cNvPr>
          <p:cNvPicPr>
            <a:picLocks noChangeAspect="1" noChangeArrowheads="1"/>
          </p:cNvPicPr>
          <p:nvPr/>
        </p:nvPicPr>
        <p:blipFill>
          <a:blip r:embed="rId2"/>
          <a:srcRect/>
          <a:stretch/>
        </p:blipFill>
        <p:spPr bwMode="auto">
          <a:xfrm>
            <a:off x="2269849" y="915566"/>
            <a:ext cx="4758661" cy="356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07328D-3DA2-8071-5E66-18B0171F2088}"/>
              </a:ext>
            </a:extLst>
          </p:cNvPr>
          <p:cNvSpPr>
            <a:spLocks noGrp="1"/>
          </p:cNvSpPr>
          <p:nvPr>
            <p:ph type="title"/>
          </p:nvPr>
        </p:nvSpPr>
        <p:spPr/>
        <p:txBody>
          <a:bodyPr/>
          <a:lstStyle/>
          <a:p>
            <a:r>
              <a:rPr lang="en-US" dirty="0"/>
              <a:t>Gland Cross-Section</a:t>
            </a:r>
          </a:p>
        </p:txBody>
      </p:sp>
      <p:sp>
        <p:nvSpPr>
          <p:cNvPr id="4" name="Slide Number Placeholder 3">
            <a:extLst>
              <a:ext uri="{FF2B5EF4-FFF2-40B4-BE49-F238E27FC236}">
                <a16:creationId xmlns:a16="http://schemas.microsoft.com/office/drawing/2014/main" id="{392121E1-3170-BF85-E0E9-D7F97E9F31AA}"/>
              </a:ext>
            </a:extLst>
          </p:cNvPr>
          <p:cNvSpPr>
            <a:spLocks noGrp="1"/>
          </p:cNvSpPr>
          <p:nvPr>
            <p:ph type="sldNum" sz="quarter" idx="4"/>
          </p:nvPr>
        </p:nvSpPr>
        <p:spPr/>
        <p:txBody>
          <a:bodyPr/>
          <a:lstStyle/>
          <a:p>
            <a:fld id="{3A2281A5-0AAD-5C43-9874-F8F3A9F5B29A}" type="slidenum">
              <a:rPr lang="en-US" smtClean="0"/>
              <a:pPr/>
              <a:t>15</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Documents and Settings\HP_Owner\My Documents\ChRiS\Bridges 2006\inserts\Joints and Bearings\15x.EPS">
            <a:extLst>
              <a:ext uri="{FF2B5EF4-FFF2-40B4-BE49-F238E27FC236}">
                <a16:creationId xmlns:a16="http://schemas.microsoft.com/office/drawing/2014/main" id="{0FF66E98-F94D-1195-451C-5076ACF22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32" y="987574"/>
            <a:ext cx="3602136" cy="362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FE4480-00FC-EA62-D55F-A40774237E19}"/>
              </a:ext>
            </a:extLst>
          </p:cNvPr>
          <p:cNvSpPr>
            <a:spLocks noGrp="1"/>
          </p:cNvSpPr>
          <p:nvPr>
            <p:ph type="title"/>
          </p:nvPr>
        </p:nvSpPr>
        <p:spPr/>
        <p:txBody>
          <a:bodyPr/>
          <a:lstStyle/>
          <a:p>
            <a:r>
              <a:rPr lang="en-US" sz="2000" dirty="0"/>
              <a:t>“</a:t>
            </a:r>
            <a:r>
              <a:rPr lang="en-US" sz="2000" dirty="0" err="1"/>
              <a:t>Honel</a:t>
            </a:r>
            <a:r>
              <a:rPr lang="en-US" sz="2000" dirty="0"/>
              <a:t>” Gland Joint with Bolted Compression Connection</a:t>
            </a:r>
          </a:p>
        </p:txBody>
      </p:sp>
      <p:sp>
        <p:nvSpPr>
          <p:cNvPr id="4" name="Slide Number Placeholder 3">
            <a:extLst>
              <a:ext uri="{FF2B5EF4-FFF2-40B4-BE49-F238E27FC236}">
                <a16:creationId xmlns:a16="http://schemas.microsoft.com/office/drawing/2014/main" id="{6A673DBD-80CF-35B8-93C0-13BF1A4C8195}"/>
              </a:ext>
            </a:extLst>
          </p:cNvPr>
          <p:cNvSpPr>
            <a:spLocks noGrp="1"/>
          </p:cNvSpPr>
          <p:nvPr>
            <p:ph type="sldNum" sz="quarter" idx="4"/>
          </p:nvPr>
        </p:nvSpPr>
        <p:spPr/>
        <p:txBody>
          <a:bodyPr/>
          <a:lstStyle/>
          <a:p>
            <a:fld id="{3A2281A5-0AAD-5C43-9874-F8F3A9F5B29A}" type="slidenum">
              <a:rPr lang="en-US" smtClean="0"/>
              <a:pPr/>
              <a:t>16</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FB4B0-E49A-F164-E697-7253E69E6C5C}"/>
              </a:ext>
            </a:extLst>
          </p:cNvPr>
          <p:cNvSpPr>
            <a:spLocks noGrp="1"/>
          </p:cNvSpPr>
          <p:nvPr>
            <p:ph type="title"/>
          </p:nvPr>
        </p:nvSpPr>
        <p:spPr/>
        <p:txBody>
          <a:bodyPr/>
          <a:lstStyle/>
          <a:p>
            <a:r>
              <a:rPr lang="en-US" dirty="0"/>
              <a:t>“Modular Joint</a:t>
            </a:r>
          </a:p>
        </p:txBody>
      </p:sp>
      <p:pic>
        <p:nvPicPr>
          <p:cNvPr id="15363" name="Picture 3">
            <a:extLst>
              <a:ext uri="{FF2B5EF4-FFF2-40B4-BE49-F238E27FC236}">
                <a16:creationId xmlns:a16="http://schemas.microsoft.com/office/drawing/2014/main" id="{FD110AE8-2020-0490-6FD0-8FF3B1268B6A}"/>
              </a:ext>
            </a:extLst>
          </p:cNvPr>
          <p:cNvPicPr>
            <a:picLocks noChangeAspect="1" noChangeArrowheads="1"/>
          </p:cNvPicPr>
          <p:nvPr/>
        </p:nvPicPr>
        <p:blipFill>
          <a:blip r:embed="rId2"/>
          <a:srcRect/>
          <a:stretch/>
        </p:blipFill>
        <p:spPr bwMode="auto">
          <a:xfrm>
            <a:off x="2209551" y="1031442"/>
            <a:ext cx="4879257" cy="3659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C006E6DF-FA0D-9AFF-F924-E0E3EB02860E}"/>
              </a:ext>
            </a:extLst>
          </p:cNvPr>
          <p:cNvSpPr>
            <a:spLocks noGrp="1"/>
          </p:cNvSpPr>
          <p:nvPr>
            <p:ph type="sldNum" sz="quarter" idx="4"/>
          </p:nvPr>
        </p:nvSpPr>
        <p:spPr/>
        <p:txBody>
          <a:bodyPr/>
          <a:lstStyle/>
          <a:p>
            <a:fld id="{3A2281A5-0AAD-5C43-9874-F8F3A9F5B29A}" type="slidenum">
              <a:rPr lang="en-US" smtClean="0"/>
              <a:pPr/>
              <a:t>17</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FB4B0-E49A-F164-E697-7253E69E6C5C}"/>
              </a:ext>
            </a:extLst>
          </p:cNvPr>
          <p:cNvSpPr>
            <a:spLocks noGrp="1"/>
          </p:cNvSpPr>
          <p:nvPr>
            <p:ph type="title"/>
          </p:nvPr>
        </p:nvSpPr>
        <p:spPr/>
        <p:txBody>
          <a:bodyPr/>
          <a:lstStyle/>
          <a:p>
            <a:r>
              <a:rPr lang="en-US" dirty="0"/>
              <a:t>“</a:t>
            </a:r>
            <a:r>
              <a:rPr lang="en-US" dirty="0" err="1"/>
              <a:t>Wabocrete</a:t>
            </a:r>
            <a:r>
              <a:rPr lang="en-US" dirty="0"/>
              <a:t>” Joint</a:t>
            </a:r>
          </a:p>
        </p:txBody>
      </p:sp>
      <p:pic>
        <p:nvPicPr>
          <p:cNvPr id="15363" name="Picture 3" descr="C:\Documents and Settings\HP_Owner\My Documents\ChRiS\Bridges 2006\inserts\Joints and Bearings\24x.EPS">
            <a:extLst>
              <a:ext uri="{FF2B5EF4-FFF2-40B4-BE49-F238E27FC236}">
                <a16:creationId xmlns:a16="http://schemas.microsoft.com/office/drawing/2014/main" id="{FD110AE8-2020-0490-6FD0-8FF3B1268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362" y="1095651"/>
            <a:ext cx="3343275" cy="332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C006E6DF-FA0D-9AFF-F924-E0E3EB02860E}"/>
              </a:ext>
            </a:extLst>
          </p:cNvPr>
          <p:cNvSpPr>
            <a:spLocks noGrp="1"/>
          </p:cNvSpPr>
          <p:nvPr>
            <p:ph type="sldNum" sz="quarter" idx="4"/>
          </p:nvPr>
        </p:nvSpPr>
        <p:spPr/>
        <p:txBody>
          <a:bodyPr/>
          <a:lstStyle/>
          <a:p>
            <a:fld id="{3A2281A5-0AAD-5C43-9874-F8F3A9F5B29A}" type="slidenum">
              <a:rPr lang="en-US" smtClean="0"/>
              <a:pPr/>
              <a:t>18</a:t>
            </a:fld>
            <a:endParaRPr lang="en-US"/>
          </a:p>
        </p:txBody>
      </p:sp>
    </p:spTree>
    <p:extLst>
      <p:ext uri="{BB962C8B-B14F-4D97-AF65-F5344CB8AC3E}">
        <p14:creationId xmlns:p14="http://schemas.microsoft.com/office/powerpoint/2010/main" val="412210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071032-79FE-C070-B07F-39145A6B9BA7}"/>
              </a:ext>
            </a:extLst>
          </p:cNvPr>
          <p:cNvSpPr>
            <a:spLocks noGrp="1"/>
          </p:cNvSpPr>
          <p:nvPr>
            <p:ph idx="1"/>
          </p:nvPr>
        </p:nvSpPr>
        <p:spPr>
          <a:xfrm>
            <a:off x="539552" y="987574"/>
            <a:ext cx="8229600" cy="3600400"/>
          </a:xfrm>
        </p:spPr>
        <p:txBody>
          <a:bodyPr/>
          <a:lstStyle/>
          <a:p>
            <a:pPr>
              <a:defRPr/>
            </a:pPr>
            <a:r>
              <a:rPr lang="en-US" dirty="0">
                <a:ea typeface="ＭＳ Ｐゴシック" charset="0"/>
              </a:rPr>
              <a:t>Purpose is to:</a:t>
            </a:r>
          </a:p>
          <a:p>
            <a:pPr marL="542925" lvl="1">
              <a:defRPr/>
            </a:pPr>
            <a:r>
              <a:rPr lang="en-US" dirty="0">
                <a:ea typeface="ＭＳ Ｐゴシック" charset="0"/>
              </a:rPr>
              <a:t>bridge the gap between spans</a:t>
            </a:r>
          </a:p>
          <a:p>
            <a:pPr marL="542925" lvl="1">
              <a:defRPr/>
            </a:pPr>
            <a:r>
              <a:rPr lang="en-US" dirty="0">
                <a:ea typeface="ＭＳ Ｐゴシック" charset="0"/>
              </a:rPr>
              <a:t>protect the ends of the girders</a:t>
            </a:r>
          </a:p>
          <a:p>
            <a:pPr marL="542925" lvl="1">
              <a:defRPr/>
            </a:pPr>
            <a:r>
              <a:rPr lang="en-US" dirty="0">
                <a:ea typeface="ＭＳ Ｐゴシック" charset="0"/>
              </a:rPr>
              <a:t>allow for expansion, contraction and rotational movement</a:t>
            </a:r>
          </a:p>
          <a:p>
            <a:pPr marL="542925" lvl="1">
              <a:defRPr/>
            </a:pPr>
            <a:r>
              <a:rPr lang="en-US" dirty="0">
                <a:ea typeface="ＭＳ Ｐゴシック" charset="0"/>
              </a:rPr>
              <a:t>prevent water and salt from leakage</a:t>
            </a:r>
          </a:p>
          <a:p>
            <a:pPr>
              <a:defRPr/>
            </a:pPr>
            <a:r>
              <a:rPr lang="en-US" dirty="0">
                <a:ea typeface="ＭＳ Ｐゴシック" charset="0"/>
              </a:rPr>
              <a:t>Most important features are:</a:t>
            </a:r>
          </a:p>
          <a:p>
            <a:pPr marL="542925" lvl="1">
              <a:defRPr/>
            </a:pPr>
            <a:r>
              <a:rPr lang="en-US" dirty="0">
                <a:ea typeface="ＭＳ Ｐゴシック" charset="0"/>
              </a:rPr>
              <a:t>watertightness</a:t>
            </a:r>
          </a:p>
          <a:p>
            <a:pPr marL="542925" lvl="1">
              <a:defRPr/>
            </a:pPr>
            <a:r>
              <a:rPr lang="en-US" dirty="0">
                <a:ea typeface="ＭＳ Ｐゴシック" charset="0"/>
              </a:rPr>
              <a:t>proper anchorage</a:t>
            </a:r>
          </a:p>
          <a:p>
            <a:pPr>
              <a:defRPr/>
            </a:pPr>
            <a:r>
              <a:rPr lang="en-US" dirty="0">
                <a:ea typeface="ＭＳ Ｐゴシック" charset="0"/>
              </a:rPr>
              <a:t>Can be fixed or expansion</a:t>
            </a:r>
          </a:p>
          <a:p>
            <a:pPr marL="542925" lvl="1">
              <a:defRPr/>
            </a:pPr>
            <a:r>
              <a:rPr lang="en-US" dirty="0">
                <a:ea typeface="ＭＳ Ｐゴシック" charset="0"/>
              </a:rPr>
              <a:t>fixed are for rotational movement only</a:t>
            </a:r>
          </a:p>
          <a:p>
            <a:pPr marL="542925" lvl="1">
              <a:defRPr/>
            </a:pPr>
            <a:r>
              <a:rPr lang="en-US" dirty="0">
                <a:ea typeface="ＭＳ Ｐゴシック" charset="0"/>
              </a:rPr>
              <a:t>expansion accommodates translation in addition to rotation</a:t>
            </a:r>
          </a:p>
          <a:p>
            <a:pPr marL="542925" lvl="1">
              <a:defRPr/>
            </a:pPr>
            <a:r>
              <a:rPr lang="en-US" dirty="0">
                <a:ea typeface="ＭＳ Ｐゴシック" charset="0"/>
              </a:rPr>
              <a:t>located over fixed or expansion bearings</a:t>
            </a:r>
          </a:p>
        </p:txBody>
      </p:sp>
      <p:sp>
        <p:nvSpPr>
          <p:cNvPr id="2" name="Title 1">
            <a:extLst>
              <a:ext uri="{FF2B5EF4-FFF2-40B4-BE49-F238E27FC236}">
                <a16:creationId xmlns:a16="http://schemas.microsoft.com/office/drawing/2014/main" id="{05755B4D-F469-3CB2-AC50-61459138D3C4}"/>
              </a:ext>
            </a:extLst>
          </p:cNvPr>
          <p:cNvSpPr>
            <a:spLocks noGrp="1"/>
          </p:cNvSpPr>
          <p:nvPr>
            <p:ph type="title"/>
          </p:nvPr>
        </p:nvSpPr>
        <p:spPr/>
        <p:txBody>
          <a:bodyPr/>
          <a:lstStyle/>
          <a:p>
            <a:r>
              <a:rPr lang="en-US" dirty="0"/>
              <a:t>Deck Joints (7.7 in Manual)</a:t>
            </a:r>
          </a:p>
        </p:txBody>
      </p:sp>
      <p:sp>
        <p:nvSpPr>
          <p:cNvPr id="4" name="Slide Number Placeholder 3">
            <a:extLst>
              <a:ext uri="{FF2B5EF4-FFF2-40B4-BE49-F238E27FC236}">
                <a16:creationId xmlns:a16="http://schemas.microsoft.com/office/drawing/2014/main" id="{319006FF-44FE-CDF9-59F1-34470C8E7EB9}"/>
              </a:ext>
            </a:extLst>
          </p:cNvPr>
          <p:cNvSpPr>
            <a:spLocks noGrp="1"/>
          </p:cNvSpPr>
          <p:nvPr>
            <p:ph type="sldNum" sz="quarter" idx="4"/>
          </p:nvPr>
        </p:nvSpPr>
        <p:spPr/>
        <p:txBody>
          <a:bodyPr/>
          <a:lstStyle/>
          <a:p>
            <a:fld id="{3A2281A5-0AAD-5C43-9874-F8F3A9F5B29A}" type="slidenum">
              <a:rPr lang="en-US" smtClean="0"/>
              <a:pPr/>
              <a:t>1</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C:\Documents and Settings\HP_Owner\My Documents\ChRiS\Bridges 2006\inserts\Joints and Bearings\28x.EPS">
            <a:extLst>
              <a:ext uri="{FF2B5EF4-FFF2-40B4-BE49-F238E27FC236}">
                <a16:creationId xmlns:a16="http://schemas.microsoft.com/office/drawing/2014/main" id="{BB5E3AD7-63F9-BCF7-584A-19B842A8F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433" y="1347614"/>
            <a:ext cx="4677134" cy="305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E6D347-FDB4-AE04-2120-AD94A41A6703}"/>
              </a:ext>
            </a:extLst>
          </p:cNvPr>
          <p:cNvSpPr>
            <a:spLocks noGrp="1"/>
          </p:cNvSpPr>
          <p:nvPr>
            <p:ph type="title"/>
          </p:nvPr>
        </p:nvSpPr>
        <p:spPr/>
        <p:txBody>
          <a:bodyPr/>
          <a:lstStyle/>
          <a:p>
            <a:r>
              <a:rPr lang="en-US" dirty="0"/>
              <a:t>Placing </a:t>
            </a:r>
            <a:r>
              <a:rPr lang="en-US" dirty="0" err="1"/>
              <a:t>Wabocrete</a:t>
            </a:r>
            <a:r>
              <a:rPr lang="en-US" dirty="0"/>
              <a:t> </a:t>
            </a:r>
            <a:r>
              <a:rPr lang="en-US" sz="1900" dirty="0"/>
              <a:t>Two Component Elastomeric Material </a:t>
            </a:r>
          </a:p>
        </p:txBody>
      </p:sp>
      <p:sp>
        <p:nvSpPr>
          <p:cNvPr id="4" name="Slide Number Placeholder 3">
            <a:extLst>
              <a:ext uri="{FF2B5EF4-FFF2-40B4-BE49-F238E27FC236}">
                <a16:creationId xmlns:a16="http://schemas.microsoft.com/office/drawing/2014/main" id="{8AF11601-69DB-63FF-8506-557202A2B817}"/>
              </a:ext>
            </a:extLst>
          </p:cNvPr>
          <p:cNvSpPr>
            <a:spLocks noGrp="1"/>
          </p:cNvSpPr>
          <p:nvPr>
            <p:ph type="sldNum" sz="quarter" idx="4"/>
          </p:nvPr>
        </p:nvSpPr>
        <p:spPr/>
        <p:txBody>
          <a:bodyPr/>
          <a:lstStyle/>
          <a:p>
            <a:fld id="{3A2281A5-0AAD-5C43-9874-F8F3A9F5B29A}" type="slidenum">
              <a:rPr lang="en-US" smtClean="0"/>
              <a:pPr/>
              <a:t>19</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1B23-7301-FB2A-F35C-E5A806C5A823}"/>
              </a:ext>
            </a:extLst>
          </p:cNvPr>
          <p:cNvSpPr>
            <a:spLocks noGrp="1"/>
          </p:cNvSpPr>
          <p:nvPr>
            <p:ph type="title"/>
          </p:nvPr>
        </p:nvSpPr>
        <p:spPr/>
        <p:txBody>
          <a:bodyPr/>
          <a:lstStyle/>
          <a:p>
            <a:r>
              <a:rPr lang="en-US" dirty="0"/>
              <a:t>Completed Installation</a:t>
            </a:r>
          </a:p>
        </p:txBody>
      </p:sp>
      <p:pic>
        <p:nvPicPr>
          <p:cNvPr id="18435" name="Picture 3" descr="C:\Documents and Settings\HP_Owner\My Documents\ChRiS\Bridges 2006\inserts\Joints and Bearings\29x.EPS">
            <a:extLst>
              <a:ext uri="{FF2B5EF4-FFF2-40B4-BE49-F238E27FC236}">
                <a16:creationId xmlns:a16="http://schemas.microsoft.com/office/drawing/2014/main" id="{257A03B5-71CC-710D-7750-A089CB653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426" y="1203598"/>
            <a:ext cx="3491148"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DCD98D06-EBFE-D89E-E4EA-42D906FF2CD6}"/>
              </a:ext>
            </a:extLst>
          </p:cNvPr>
          <p:cNvSpPr>
            <a:spLocks noGrp="1"/>
          </p:cNvSpPr>
          <p:nvPr>
            <p:ph type="sldNum" sz="quarter" idx="4"/>
          </p:nvPr>
        </p:nvSpPr>
        <p:spPr/>
        <p:txBody>
          <a:bodyPr/>
          <a:lstStyle/>
          <a:p>
            <a:fld id="{3A2281A5-0AAD-5C43-9874-F8F3A9F5B29A}" type="slidenum">
              <a:rPr lang="en-US" smtClean="0"/>
              <a:pPr/>
              <a:t>20</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Documents and Settings\HP_Owner\My Documents\ChRiS\Bridges 2006\inserts\Joints and Bearings\31x.EPS">
            <a:extLst>
              <a:ext uri="{FF2B5EF4-FFF2-40B4-BE49-F238E27FC236}">
                <a16:creationId xmlns:a16="http://schemas.microsoft.com/office/drawing/2014/main" id="{E8D5BC06-217B-1036-DC2D-12CC2B8B9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4844" y="1419622"/>
            <a:ext cx="4614312" cy="300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B94C627-A839-93CD-7322-32E75C7575B4}"/>
              </a:ext>
            </a:extLst>
          </p:cNvPr>
          <p:cNvSpPr>
            <a:spLocks noGrp="1"/>
          </p:cNvSpPr>
          <p:nvPr>
            <p:ph type="title"/>
          </p:nvPr>
        </p:nvSpPr>
        <p:spPr/>
        <p:txBody>
          <a:bodyPr/>
          <a:lstStyle/>
          <a:p>
            <a:r>
              <a:rPr lang="en-US" dirty="0"/>
              <a:t>“Koch” Joint with Elastomeric Material</a:t>
            </a:r>
          </a:p>
        </p:txBody>
      </p:sp>
      <p:sp>
        <p:nvSpPr>
          <p:cNvPr id="4" name="Slide Number Placeholder 3">
            <a:extLst>
              <a:ext uri="{FF2B5EF4-FFF2-40B4-BE49-F238E27FC236}">
                <a16:creationId xmlns:a16="http://schemas.microsoft.com/office/drawing/2014/main" id="{3C46FF28-9EF9-0FA5-D2BF-B2A498A1BE07}"/>
              </a:ext>
            </a:extLst>
          </p:cNvPr>
          <p:cNvSpPr>
            <a:spLocks noGrp="1"/>
          </p:cNvSpPr>
          <p:nvPr>
            <p:ph type="sldNum" sz="quarter" idx="4"/>
          </p:nvPr>
        </p:nvSpPr>
        <p:spPr/>
        <p:txBody>
          <a:bodyPr/>
          <a:lstStyle/>
          <a:p>
            <a:fld id="{3A2281A5-0AAD-5C43-9874-F8F3A9F5B29A}" type="slidenum">
              <a:rPr lang="en-US" smtClean="0"/>
              <a:pPr/>
              <a:t>21</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Documents and Settings\HP_Owner\My Documents\ChRiS\Bridges 2006\inserts\Joints and Bearings\32x.EPS">
            <a:extLst>
              <a:ext uri="{FF2B5EF4-FFF2-40B4-BE49-F238E27FC236}">
                <a16:creationId xmlns:a16="http://schemas.microsoft.com/office/drawing/2014/main" id="{4EA237C5-FA24-30D8-A829-3839812D6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263" y="1275606"/>
            <a:ext cx="4725473" cy="312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B53502A-57B6-8553-8CFB-3B5A154237B4}"/>
              </a:ext>
            </a:extLst>
          </p:cNvPr>
          <p:cNvSpPr>
            <a:spLocks noGrp="1"/>
          </p:cNvSpPr>
          <p:nvPr>
            <p:ph type="title"/>
          </p:nvPr>
        </p:nvSpPr>
        <p:spPr/>
        <p:txBody>
          <a:bodyPr/>
          <a:lstStyle/>
          <a:p>
            <a:r>
              <a:rPr lang="en-US" dirty="0"/>
              <a:t>Completed Koch Joint</a:t>
            </a:r>
          </a:p>
        </p:txBody>
      </p:sp>
      <p:sp>
        <p:nvSpPr>
          <p:cNvPr id="4" name="Slide Number Placeholder 3">
            <a:extLst>
              <a:ext uri="{FF2B5EF4-FFF2-40B4-BE49-F238E27FC236}">
                <a16:creationId xmlns:a16="http://schemas.microsoft.com/office/drawing/2014/main" id="{D911D705-A116-479D-FBFF-87A283FF16BE}"/>
              </a:ext>
            </a:extLst>
          </p:cNvPr>
          <p:cNvSpPr>
            <a:spLocks noGrp="1"/>
          </p:cNvSpPr>
          <p:nvPr>
            <p:ph type="sldNum" sz="quarter" idx="4"/>
          </p:nvPr>
        </p:nvSpPr>
        <p:spPr/>
        <p:txBody>
          <a:bodyPr/>
          <a:lstStyle/>
          <a:p>
            <a:fld id="{3A2281A5-0AAD-5C43-9874-F8F3A9F5B29A}" type="slidenum">
              <a:rPr lang="en-US" smtClean="0"/>
              <a:pPr/>
              <a:t>22</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5" descr="C:\Documents and Settings\HP_Owner\My Documents\ChRiS\Bridges 2006\inserts\Joints and Bearings\2ax.EPS">
            <a:extLst>
              <a:ext uri="{FF2B5EF4-FFF2-40B4-BE49-F238E27FC236}">
                <a16:creationId xmlns:a16="http://schemas.microsoft.com/office/drawing/2014/main" id="{7D12D78D-EFBC-1603-1D60-34AD7FBAB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911" y="1203598"/>
            <a:ext cx="4892876" cy="322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5A29587-BF17-078E-4DAD-6ED8A979E02B}"/>
              </a:ext>
            </a:extLst>
          </p:cNvPr>
          <p:cNvSpPr>
            <a:spLocks noGrp="1"/>
          </p:cNvSpPr>
          <p:nvPr>
            <p:ph type="title"/>
          </p:nvPr>
        </p:nvSpPr>
        <p:spPr/>
        <p:txBody>
          <a:bodyPr/>
          <a:lstStyle/>
          <a:p>
            <a:r>
              <a:rPr lang="en-US" dirty="0" err="1"/>
              <a:t>Waterstop</a:t>
            </a:r>
            <a:r>
              <a:rPr lang="en-US" dirty="0"/>
              <a:t> Joint</a:t>
            </a:r>
          </a:p>
        </p:txBody>
      </p:sp>
      <p:sp>
        <p:nvSpPr>
          <p:cNvPr id="4" name="Slide Number Placeholder 3">
            <a:extLst>
              <a:ext uri="{FF2B5EF4-FFF2-40B4-BE49-F238E27FC236}">
                <a16:creationId xmlns:a16="http://schemas.microsoft.com/office/drawing/2014/main" id="{7E674DC2-A3A2-8E13-82DA-07F743F15495}"/>
              </a:ext>
            </a:extLst>
          </p:cNvPr>
          <p:cNvSpPr>
            <a:spLocks noGrp="1"/>
          </p:cNvSpPr>
          <p:nvPr>
            <p:ph type="sldNum" sz="quarter" idx="4"/>
          </p:nvPr>
        </p:nvSpPr>
        <p:spPr/>
        <p:txBody>
          <a:bodyPr/>
          <a:lstStyle/>
          <a:p>
            <a:fld id="{3A2281A5-0AAD-5C43-9874-F8F3A9F5B29A}" type="slidenum">
              <a:rPr lang="en-US" smtClean="0"/>
              <a:pPr/>
              <a:t>23</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Documents and Settings\HP_Owner\My Documents\ChRiS\Bridges 2006\inserts\Joints and Bearings\35x.EPS">
            <a:extLst>
              <a:ext uri="{FF2B5EF4-FFF2-40B4-BE49-F238E27FC236}">
                <a16:creationId xmlns:a16="http://schemas.microsoft.com/office/drawing/2014/main" id="{D7A3FB8A-90CD-2841-157F-016D9B9EC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904" y="1202534"/>
            <a:ext cx="4702721" cy="311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AFC23E1-5ADA-D59F-BD3F-42808FF24114}"/>
              </a:ext>
            </a:extLst>
          </p:cNvPr>
          <p:cNvSpPr>
            <a:spLocks noGrp="1"/>
          </p:cNvSpPr>
          <p:nvPr>
            <p:ph type="title"/>
          </p:nvPr>
        </p:nvSpPr>
        <p:spPr/>
        <p:txBody>
          <a:bodyPr/>
          <a:lstStyle/>
          <a:p>
            <a:r>
              <a:rPr lang="en-US" dirty="0"/>
              <a:t>“</a:t>
            </a:r>
            <a:r>
              <a:rPr lang="en-US" dirty="0" err="1"/>
              <a:t>Jeene</a:t>
            </a:r>
            <a:r>
              <a:rPr lang="en-US" dirty="0"/>
              <a:t>” Joint Polymer Hot Pour </a:t>
            </a:r>
          </a:p>
        </p:txBody>
      </p:sp>
      <p:sp>
        <p:nvSpPr>
          <p:cNvPr id="4" name="Slide Number Placeholder 3">
            <a:extLst>
              <a:ext uri="{FF2B5EF4-FFF2-40B4-BE49-F238E27FC236}">
                <a16:creationId xmlns:a16="http://schemas.microsoft.com/office/drawing/2014/main" id="{B695001F-FA98-6F6B-8134-BA65CB73CEA7}"/>
              </a:ext>
            </a:extLst>
          </p:cNvPr>
          <p:cNvSpPr>
            <a:spLocks noGrp="1"/>
          </p:cNvSpPr>
          <p:nvPr>
            <p:ph type="sldNum" sz="quarter" idx="4"/>
          </p:nvPr>
        </p:nvSpPr>
        <p:spPr/>
        <p:txBody>
          <a:bodyPr/>
          <a:lstStyle/>
          <a:p>
            <a:fld id="{3A2281A5-0AAD-5C43-9874-F8F3A9F5B29A}" type="slidenum">
              <a:rPr lang="en-US" smtClean="0"/>
              <a:pPr/>
              <a:t>24</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D89FF-0022-E116-0F12-C7A6F903A106}"/>
              </a:ext>
            </a:extLst>
          </p:cNvPr>
          <p:cNvSpPr>
            <a:spLocks noGrp="1"/>
          </p:cNvSpPr>
          <p:nvPr>
            <p:ph type="title"/>
          </p:nvPr>
        </p:nvSpPr>
        <p:spPr/>
        <p:txBody>
          <a:bodyPr/>
          <a:lstStyle/>
          <a:p>
            <a:r>
              <a:rPr lang="en-US" dirty="0"/>
              <a:t>RCS Dow Corning Epoxy Joint</a:t>
            </a:r>
          </a:p>
        </p:txBody>
      </p:sp>
      <p:pic>
        <p:nvPicPr>
          <p:cNvPr id="22531" name="Picture 3" descr="C:\Documents and Settings\HP_Owner\My Documents\ChRiS\Bridges 2006\inserts\Joints and Bearings\37x.EPS">
            <a:extLst>
              <a:ext uri="{FF2B5EF4-FFF2-40B4-BE49-F238E27FC236}">
                <a16:creationId xmlns:a16="http://schemas.microsoft.com/office/drawing/2014/main" id="{0753A52C-F274-68CC-1A28-52C53462B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650" y="1203598"/>
            <a:ext cx="33147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943F20A2-8800-D56E-B836-2DA2D993B9C3}"/>
              </a:ext>
            </a:extLst>
          </p:cNvPr>
          <p:cNvSpPr>
            <a:spLocks noGrp="1"/>
          </p:cNvSpPr>
          <p:nvPr>
            <p:ph type="sldNum" sz="quarter" idx="4"/>
          </p:nvPr>
        </p:nvSpPr>
        <p:spPr/>
        <p:txBody>
          <a:bodyPr/>
          <a:lstStyle/>
          <a:p>
            <a:fld id="{3A2281A5-0AAD-5C43-9874-F8F3A9F5B29A}" type="slidenum">
              <a:rPr lang="en-US" smtClean="0"/>
              <a:pPr/>
              <a:t>25</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C:\Documents and Settings\HP_Owner\My Documents\ChRiS\Bridges 2006\inserts\Joints and Bearings\38x.EPS">
            <a:extLst>
              <a:ext uri="{FF2B5EF4-FFF2-40B4-BE49-F238E27FC236}">
                <a16:creationId xmlns:a16="http://schemas.microsoft.com/office/drawing/2014/main" id="{F07FF446-F9DF-4F17-02A0-1F94A0FD6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148" y="1100598"/>
            <a:ext cx="333970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4BBAE9E-4EA2-6155-AB7D-DB105AB672DB}"/>
              </a:ext>
            </a:extLst>
          </p:cNvPr>
          <p:cNvSpPr>
            <a:spLocks noGrp="1"/>
          </p:cNvSpPr>
          <p:nvPr>
            <p:ph type="title"/>
          </p:nvPr>
        </p:nvSpPr>
        <p:spPr/>
        <p:txBody>
          <a:bodyPr/>
          <a:lstStyle/>
          <a:p>
            <a:r>
              <a:rPr lang="en-US" dirty="0"/>
              <a:t>“</a:t>
            </a:r>
            <a:r>
              <a:rPr lang="en-US" dirty="0" err="1"/>
              <a:t>Interspan</a:t>
            </a:r>
            <a:r>
              <a:rPr lang="en-US" dirty="0"/>
              <a:t>” Joint</a:t>
            </a:r>
          </a:p>
        </p:txBody>
      </p:sp>
      <p:sp>
        <p:nvSpPr>
          <p:cNvPr id="4" name="Slide Number Placeholder 3">
            <a:extLst>
              <a:ext uri="{FF2B5EF4-FFF2-40B4-BE49-F238E27FC236}">
                <a16:creationId xmlns:a16="http://schemas.microsoft.com/office/drawing/2014/main" id="{B80E8D6C-056E-14E4-8F0E-192E32F67036}"/>
              </a:ext>
            </a:extLst>
          </p:cNvPr>
          <p:cNvSpPr>
            <a:spLocks noGrp="1"/>
          </p:cNvSpPr>
          <p:nvPr>
            <p:ph type="sldNum" sz="quarter" idx="4"/>
          </p:nvPr>
        </p:nvSpPr>
        <p:spPr/>
        <p:txBody>
          <a:bodyPr/>
          <a:lstStyle/>
          <a:p>
            <a:fld id="{3A2281A5-0AAD-5C43-9874-F8F3A9F5B29A}" type="slidenum">
              <a:rPr lang="en-US" smtClean="0"/>
              <a:pPr/>
              <a:t>26</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a:extLst>
              <a:ext uri="{FF2B5EF4-FFF2-40B4-BE49-F238E27FC236}">
                <a16:creationId xmlns:a16="http://schemas.microsoft.com/office/drawing/2014/main" id="{7E64EEAE-A150-EDBF-2AAB-F740C8DA9212}"/>
              </a:ext>
            </a:extLst>
          </p:cNvPr>
          <p:cNvSpPr>
            <a:spLocks noChangeArrowheads="1"/>
          </p:cNvSpPr>
          <p:nvPr/>
        </p:nvSpPr>
        <p:spPr bwMode="auto">
          <a:xfrm>
            <a:off x="3961210" y="4843462"/>
            <a:ext cx="1221581" cy="18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fld id="{853BCCD4-8BFA-4BC9-9BA3-B0AA8104FCD2}" type="slidenum">
              <a:rPr lang="en-US" altLang="en-US" sz="788">
                <a:latin typeface="Arial" panose="020B0604020202020204" pitchFamily="34" charset="0"/>
              </a:rPr>
              <a:pPr algn="ctr"/>
              <a:t>27</a:t>
            </a:fld>
            <a:r>
              <a:rPr lang="en-US" altLang="en-US" sz="788"/>
              <a:t> </a:t>
            </a:r>
          </a:p>
        </p:txBody>
      </p:sp>
      <p:sp>
        <p:nvSpPr>
          <p:cNvPr id="3" name="Content Placeholder 2">
            <a:extLst>
              <a:ext uri="{FF2B5EF4-FFF2-40B4-BE49-F238E27FC236}">
                <a16:creationId xmlns:a16="http://schemas.microsoft.com/office/drawing/2014/main" id="{B69ABB05-D035-9BAA-8390-83E0FA4B9014}"/>
              </a:ext>
            </a:extLst>
          </p:cNvPr>
          <p:cNvSpPr>
            <a:spLocks noGrp="1"/>
          </p:cNvSpPr>
          <p:nvPr>
            <p:ph sz="half" idx="1"/>
          </p:nvPr>
        </p:nvSpPr>
        <p:spPr>
          <a:xfrm>
            <a:off x="467544" y="1419622"/>
            <a:ext cx="3744416" cy="3168352"/>
          </a:xfrm>
        </p:spPr>
        <p:txBody>
          <a:bodyPr/>
          <a:lstStyle/>
          <a:p>
            <a:pPr marL="0" indent="0">
              <a:buNone/>
              <a:defRPr/>
            </a:pPr>
            <a:r>
              <a:rPr lang="en-US" dirty="0">
                <a:ea typeface="ＭＳ Ｐゴシック" charset="0"/>
              </a:rPr>
              <a:t>Check for:</a:t>
            </a:r>
          </a:p>
          <a:p>
            <a:pPr marL="142875">
              <a:defRPr/>
            </a:pPr>
            <a:r>
              <a:rPr lang="en-US" dirty="0">
                <a:ea typeface="ＭＳ Ｐゴシック" charset="0"/>
              </a:rPr>
              <a:t>Watertightness of sealed joints</a:t>
            </a:r>
          </a:p>
          <a:p>
            <a:pPr marL="800100" lvl="2">
              <a:defRPr/>
            </a:pPr>
            <a:r>
              <a:rPr lang="en-US" dirty="0">
                <a:ea typeface="ＭＳ Ｐゴシック" charset="0"/>
              </a:rPr>
              <a:t>loose or torn seals</a:t>
            </a:r>
          </a:p>
          <a:p>
            <a:pPr marL="800100" lvl="2">
              <a:defRPr/>
            </a:pPr>
            <a:r>
              <a:rPr lang="en-US" dirty="0">
                <a:ea typeface="ＭＳ Ｐゴシック" charset="0"/>
              </a:rPr>
              <a:t>leakage or stains</a:t>
            </a:r>
          </a:p>
          <a:p>
            <a:pPr marL="142875">
              <a:defRPr/>
            </a:pPr>
            <a:r>
              <a:rPr lang="en-US" dirty="0">
                <a:ea typeface="ＭＳ Ｐゴシック" charset="0"/>
              </a:rPr>
              <a:t>Freedom of movement</a:t>
            </a:r>
          </a:p>
          <a:p>
            <a:pPr marL="142875">
              <a:defRPr/>
            </a:pPr>
            <a:r>
              <a:rPr lang="en-US" dirty="0">
                <a:ea typeface="ＭＳ Ｐゴシック" charset="0"/>
              </a:rPr>
              <a:t>Horizontal alignment</a:t>
            </a:r>
          </a:p>
          <a:p>
            <a:pPr marL="800100" lvl="2">
              <a:defRPr/>
            </a:pPr>
            <a:r>
              <a:rPr lang="en-US" dirty="0">
                <a:ea typeface="ＭＳ Ｐゴシック" charset="0"/>
              </a:rPr>
              <a:t>evenness of gap</a:t>
            </a:r>
          </a:p>
          <a:p>
            <a:pPr marL="800100" lvl="2">
              <a:defRPr/>
            </a:pPr>
            <a:r>
              <a:rPr lang="en-US" dirty="0">
                <a:ea typeface="ＭＳ Ｐゴシック" charset="0"/>
              </a:rPr>
              <a:t>fingers in alignment</a:t>
            </a:r>
          </a:p>
          <a:p>
            <a:pPr marL="142875">
              <a:defRPr/>
            </a:pPr>
            <a:r>
              <a:rPr lang="en-US" dirty="0">
                <a:ea typeface="ＭＳ Ｐゴシック" charset="0"/>
              </a:rPr>
              <a:t>Vertical alignment</a:t>
            </a:r>
          </a:p>
          <a:p>
            <a:pPr marL="800100" lvl="2">
              <a:defRPr/>
            </a:pPr>
            <a:r>
              <a:rPr lang="en-US" dirty="0">
                <a:ea typeface="ＭＳ Ｐゴシック" charset="0"/>
              </a:rPr>
              <a:t>joint aligned with deck</a:t>
            </a:r>
          </a:p>
          <a:p>
            <a:pPr marL="800100" lvl="2">
              <a:defRPr/>
            </a:pPr>
            <a:r>
              <a:rPr lang="en-US" dirty="0">
                <a:ea typeface="ＭＳ Ｐゴシック" charset="0"/>
              </a:rPr>
              <a:t>both sides of joint in alignment</a:t>
            </a:r>
          </a:p>
          <a:p>
            <a:pPr marL="400050" lvl="1">
              <a:defRPr/>
            </a:pPr>
            <a:endParaRPr lang="en-US" sz="1600" dirty="0"/>
          </a:p>
        </p:txBody>
      </p:sp>
      <p:sp>
        <p:nvSpPr>
          <p:cNvPr id="7" name="Content Placeholder 6">
            <a:extLst>
              <a:ext uri="{FF2B5EF4-FFF2-40B4-BE49-F238E27FC236}">
                <a16:creationId xmlns:a16="http://schemas.microsoft.com/office/drawing/2014/main" id="{068D33F6-28B6-9516-AE95-62056037F107}"/>
              </a:ext>
            </a:extLst>
          </p:cNvPr>
          <p:cNvSpPr>
            <a:spLocks noGrp="1"/>
          </p:cNvSpPr>
          <p:nvPr>
            <p:ph sz="half" idx="2"/>
          </p:nvPr>
        </p:nvSpPr>
        <p:spPr>
          <a:xfrm>
            <a:off x="5039544" y="1419622"/>
            <a:ext cx="3924944" cy="3168352"/>
          </a:xfrm>
        </p:spPr>
        <p:txBody>
          <a:bodyPr/>
          <a:lstStyle/>
          <a:p>
            <a:pPr>
              <a:defRPr/>
            </a:pPr>
            <a:r>
              <a:rPr lang="en-US" dirty="0">
                <a:ea typeface="ＭＳ Ｐゴシック" charset="0"/>
              </a:rPr>
              <a:t>Corrosion</a:t>
            </a:r>
          </a:p>
          <a:p>
            <a:pPr>
              <a:defRPr/>
            </a:pPr>
            <a:r>
              <a:rPr lang="en-US" dirty="0">
                <a:ea typeface="ＭＳ Ｐゴシック" charset="0"/>
              </a:rPr>
              <a:t>Deteriorating concrete around anchorages, incomplete grout</a:t>
            </a:r>
          </a:p>
          <a:p>
            <a:pPr>
              <a:defRPr/>
            </a:pPr>
            <a:r>
              <a:rPr lang="en-US" dirty="0">
                <a:ea typeface="ＭＳ Ｐゴシック" charset="0"/>
              </a:rPr>
              <a:t>Loose or missing bolts, cover plates or curb plates</a:t>
            </a:r>
          </a:p>
          <a:p>
            <a:pPr>
              <a:defRPr/>
            </a:pPr>
            <a:r>
              <a:rPr lang="en-US" dirty="0">
                <a:ea typeface="ＭＳ Ｐゴシック" charset="0"/>
              </a:rPr>
              <a:t>Gouged, torn, cracked or broken</a:t>
            </a:r>
          </a:p>
          <a:p>
            <a:pPr marL="800100" lvl="2">
              <a:defRPr/>
            </a:pPr>
            <a:r>
              <a:rPr lang="en-US" dirty="0">
                <a:ea typeface="ＭＳ Ｐゴシック" charset="0"/>
              </a:rPr>
              <a:t>extrusions</a:t>
            </a:r>
          </a:p>
          <a:p>
            <a:pPr marL="800100" lvl="2">
              <a:defRPr/>
            </a:pPr>
            <a:r>
              <a:rPr lang="en-US" dirty="0">
                <a:ea typeface="ＭＳ Ｐゴシック" charset="0"/>
              </a:rPr>
              <a:t>angles</a:t>
            </a:r>
          </a:p>
          <a:p>
            <a:pPr marL="800100" lvl="2">
              <a:defRPr/>
            </a:pPr>
            <a:r>
              <a:rPr lang="en-US" dirty="0">
                <a:ea typeface="ＭＳ Ｐゴシック" charset="0"/>
              </a:rPr>
              <a:t>plates</a:t>
            </a:r>
          </a:p>
          <a:p>
            <a:pPr marL="800100" lvl="2">
              <a:defRPr/>
            </a:pPr>
            <a:r>
              <a:rPr lang="en-US" dirty="0">
                <a:ea typeface="ＭＳ Ｐゴシック" charset="0"/>
              </a:rPr>
              <a:t>fingers</a:t>
            </a:r>
          </a:p>
          <a:p>
            <a:pPr marL="800100" lvl="2">
              <a:defRPr/>
            </a:pPr>
            <a:r>
              <a:rPr lang="en-US" dirty="0">
                <a:ea typeface="ＭＳ Ｐゴシック" charset="0"/>
              </a:rPr>
              <a:t>welds</a:t>
            </a:r>
          </a:p>
          <a:p>
            <a:endParaRPr lang="en-US" sz="1600" dirty="0"/>
          </a:p>
        </p:txBody>
      </p:sp>
      <p:sp>
        <p:nvSpPr>
          <p:cNvPr id="4" name="Slide Number Placeholder 3">
            <a:extLst>
              <a:ext uri="{FF2B5EF4-FFF2-40B4-BE49-F238E27FC236}">
                <a16:creationId xmlns:a16="http://schemas.microsoft.com/office/drawing/2014/main" id="{C2A9A62D-A907-8F16-0C8F-73132B8DECA6}"/>
              </a:ext>
            </a:extLst>
          </p:cNvPr>
          <p:cNvSpPr>
            <a:spLocks noGrp="1"/>
          </p:cNvSpPr>
          <p:nvPr>
            <p:ph type="sldNum" sz="quarter" idx="4"/>
          </p:nvPr>
        </p:nvSpPr>
        <p:spPr/>
        <p:txBody>
          <a:bodyPr/>
          <a:lstStyle/>
          <a:p>
            <a:fld id="{3A2281A5-0AAD-5C43-9874-F8F3A9F5B29A}" type="slidenum">
              <a:rPr lang="en-US" smtClean="0"/>
              <a:pPr/>
              <a:t>27</a:t>
            </a:fld>
            <a:endParaRPr lang="en-US"/>
          </a:p>
        </p:txBody>
      </p:sp>
      <p:sp>
        <p:nvSpPr>
          <p:cNvPr id="8" name="Text Placeholder 7">
            <a:extLst>
              <a:ext uri="{FF2B5EF4-FFF2-40B4-BE49-F238E27FC236}">
                <a16:creationId xmlns:a16="http://schemas.microsoft.com/office/drawing/2014/main" id="{459546AB-2B87-5918-7D56-A404C1067625}"/>
              </a:ext>
            </a:extLst>
          </p:cNvPr>
          <p:cNvSpPr>
            <a:spLocks noGrp="1"/>
          </p:cNvSpPr>
          <p:nvPr>
            <p:ph type="body" sz="quarter" idx="10"/>
          </p:nvPr>
        </p:nvSpPr>
        <p:spPr>
          <a:xfrm>
            <a:off x="467544" y="378113"/>
            <a:ext cx="4572000" cy="575469"/>
          </a:xfrm>
        </p:spPr>
        <p:txBody>
          <a:bodyPr/>
          <a:lstStyle/>
          <a:p>
            <a:r>
              <a:rPr lang="en-US" sz="2400" dirty="0"/>
              <a:t>Problems and Inspection Considerations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073883-9C2C-E6C8-09FC-F023CB29FDA4}"/>
              </a:ext>
            </a:extLst>
          </p:cNvPr>
          <p:cNvSpPr>
            <a:spLocks noGrp="1"/>
          </p:cNvSpPr>
          <p:nvPr>
            <p:ph sz="half" idx="1"/>
          </p:nvPr>
        </p:nvSpPr>
        <p:spPr/>
        <p:txBody>
          <a:bodyPr/>
          <a:lstStyle/>
          <a:p>
            <a:pPr>
              <a:defRPr/>
            </a:pPr>
            <a:r>
              <a:rPr lang="en-US" sz="1600" dirty="0">
                <a:ea typeface="ＭＳ Ｐゴシック" charset="0"/>
              </a:rPr>
              <a:t>Observe traffic passing over joints</a:t>
            </a:r>
          </a:p>
          <a:p>
            <a:pPr marL="542925" lvl="1">
              <a:defRPr/>
            </a:pPr>
            <a:r>
              <a:rPr lang="en-US" sz="1600" dirty="0">
                <a:ea typeface="ＭＳ Ｐゴシック" charset="0"/>
              </a:rPr>
              <a:t>listen for unusual noises and watch for movement of the joint</a:t>
            </a:r>
          </a:p>
          <a:p>
            <a:pPr marL="542925" lvl="1">
              <a:defRPr/>
            </a:pPr>
            <a:endParaRPr lang="en-US" sz="1600" dirty="0">
              <a:ea typeface="ＭＳ Ｐゴシック" charset="0"/>
            </a:endParaRPr>
          </a:p>
          <a:p>
            <a:pPr>
              <a:defRPr/>
            </a:pPr>
            <a:r>
              <a:rPr lang="en-US" sz="1600" dirty="0">
                <a:ea typeface="ＭＳ Ｐゴシック" charset="0"/>
              </a:rPr>
              <a:t>Check drainage system</a:t>
            </a:r>
          </a:p>
          <a:p>
            <a:pPr marL="542925" lvl="1">
              <a:defRPr/>
            </a:pPr>
            <a:r>
              <a:rPr lang="en-US" sz="1600" dirty="0">
                <a:ea typeface="ＭＳ Ｐゴシック" charset="0"/>
              </a:rPr>
              <a:t>plugging of joint opening, troughs and downpipes with debris</a:t>
            </a:r>
          </a:p>
          <a:p>
            <a:pPr marL="542925" lvl="1">
              <a:defRPr/>
            </a:pPr>
            <a:r>
              <a:rPr lang="en-US" sz="1600" dirty="0">
                <a:ea typeface="ＭＳ Ｐゴシック" charset="0"/>
              </a:rPr>
              <a:t>corrosion / perforations</a:t>
            </a:r>
          </a:p>
          <a:p>
            <a:pPr marL="542925" lvl="1">
              <a:defRPr/>
            </a:pPr>
            <a:r>
              <a:rPr lang="en-US" sz="1600" dirty="0">
                <a:ea typeface="ＭＳ Ｐゴシック" charset="0"/>
              </a:rPr>
              <a:t>cracks, breaks or tears in any component</a:t>
            </a:r>
          </a:p>
        </p:txBody>
      </p:sp>
      <p:sp>
        <p:nvSpPr>
          <p:cNvPr id="5" name="Content Placeholder 4">
            <a:extLst>
              <a:ext uri="{FF2B5EF4-FFF2-40B4-BE49-F238E27FC236}">
                <a16:creationId xmlns:a16="http://schemas.microsoft.com/office/drawing/2014/main" id="{2DAABBEF-AD59-C286-A4B4-F8F0FBE2CE9A}"/>
              </a:ext>
            </a:extLst>
          </p:cNvPr>
          <p:cNvSpPr>
            <a:spLocks noGrp="1"/>
          </p:cNvSpPr>
          <p:nvPr>
            <p:ph sz="half" idx="2"/>
          </p:nvPr>
        </p:nvSpPr>
        <p:spPr>
          <a:xfrm>
            <a:off x="5039544" y="1059582"/>
            <a:ext cx="3628206" cy="3384377"/>
          </a:xfrm>
        </p:spPr>
        <p:txBody>
          <a:bodyPr/>
          <a:lstStyle/>
          <a:p>
            <a:pPr marL="542925" lvl="1">
              <a:defRPr/>
            </a:pPr>
            <a:r>
              <a:rPr lang="en-US" sz="1600" dirty="0">
                <a:ea typeface="ＭＳ Ｐゴシック" charset="0"/>
              </a:rPr>
              <a:t>Integrity of attachments and connections</a:t>
            </a:r>
          </a:p>
          <a:p>
            <a:pPr marL="800100" lvl="2" indent="-285750">
              <a:defRPr/>
            </a:pPr>
            <a:r>
              <a:rPr lang="en-US" sz="1600" dirty="0">
                <a:ea typeface="ＭＳ Ｐゴシック" charset="0"/>
              </a:rPr>
              <a:t>loose or missing bolts</a:t>
            </a:r>
          </a:p>
          <a:p>
            <a:pPr marL="800100" lvl="2" indent="-285750">
              <a:defRPr/>
            </a:pPr>
            <a:r>
              <a:rPr lang="en-US" sz="1600" dirty="0">
                <a:ea typeface="ＭＳ Ｐゴシック" charset="0"/>
              </a:rPr>
              <a:t>cracked or broken welds</a:t>
            </a:r>
          </a:p>
          <a:p>
            <a:pPr marL="800100" lvl="2" indent="-285750">
              <a:defRPr/>
            </a:pPr>
            <a:r>
              <a:rPr lang="en-US" sz="1600" dirty="0">
                <a:ea typeface="ＭＳ Ｐゴシック" charset="0"/>
              </a:rPr>
              <a:t>loose or open connections</a:t>
            </a:r>
          </a:p>
          <a:p>
            <a:pPr marL="800100" lvl="2" indent="-285750">
              <a:defRPr/>
            </a:pPr>
            <a:endParaRPr lang="en-US" sz="1600" dirty="0">
              <a:ea typeface="ＭＳ Ｐゴシック" charset="0"/>
            </a:endParaRPr>
          </a:p>
          <a:p>
            <a:pPr marL="542925" lvl="1">
              <a:defRPr/>
            </a:pPr>
            <a:r>
              <a:rPr lang="en-US" sz="1600" dirty="0">
                <a:ea typeface="ＭＳ Ｐゴシック" charset="0"/>
              </a:rPr>
              <a:t>Check for:</a:t>
            </a:r>
          </a:p>
          <a:p>
            <a:pPr marL="800100" lvl="2" indent="-285750">
              <a:defRPr/>
            </a:pPr>
            <a:r>
              <a:rPr lang="en-US" sz="1600" dirty="0">
                <a:ea typeface="ＭＳ Ｐゴシック" charset="0"/>
              </a:rPr>
              <a:t>signs of ponding on the deck</a:t>
            </a:r>
          </a:p>
          <a:p>
            <a:pPr marL="800100" lvl="2" indent="-285750">
              <a:defRPr/>
            </a:pPr>
            <a:r>
              <a:rPr lang="en-US" sz="1600" dirty="0">
                <a:ea typeface="ＭＳ Ｐゴシック" charset="0"/>
              </a:rPr>
              <a:t>staining or deterioration on the deck, curbs, girders and substructure</a:t>
            </a:r>
          </a:p>
          <a:p>
            <a:pPr marL="800100" lvl="2" indent="-285750">
              <a:defRPr/>
            </a:pPr>
            <a:r>
              <a:rPr lang="en-US" sz="1600" dirty="0">
                <a:ea typeface="ＭＳ Ｐゴシック" charset="0"/>
              </a:rPr>
              <a:t>erosion below downpipe</a:t>
            </a:r>
            <a:endParaRPr lang="en-US" sz="1800" dirty="0"/>
          </a:p>
        </p:txBody>
      </p:sp>
      <p:sp>
        <p:nvSpPr>
          <p:cNvPr id="4" name="Slide Number Placeholder 3">
            <a:extLst>
              <a:ext uri="{FF2B5EF4-FFF2-40B4-BE49-F238E27FC236}">
                <a16:creationId xmlns:a16="http://schemas.microsoft.com/office/drawing/2014/main" id="{8E44BF22-2D9D-7F72-6D49-4016B8C85ECF}"/>
              </a:ext>
            </a:extLst>
          </p:cNvPr>
          <p:cNvSpPr>
            <a:spLocks noGrp="1"/>
          </p:cNvSpPr>
          <p:nvPr>
            <p:ph type="sldNum" sz="quarter" idx="4"/>
          </p:nvPr>
        </p:nvSpPr>
        <p:spPr/>
        <p:txBody>
          <a:bodyPr/>
          <a:lstStyle/>
          <a:p>
            <a:fld id="{3A2281A5-0AAD-5C43-9874-F8F3A9F5B29A}" type="slidenum">
              <a:rPr lang="en-US" smtClean="0"/>
              <a:pPr/>
              <a:t>28</a:t>
            </a:fld>
            <a:endParaRPr lang="en-US"/>
          </a:p>
        </p:txBody>
      </p:sp>
      <p:sp>
        <p:nvSpPr>
          <p:cNvPr id="6" name="Text Placeholder 5">
            <a:extLst>
              <a:ext uri="{FF2B5EF4-FFF2-40B4-BE49-F238E27FC236}">
                <a16:creationId xmlns:a16="http://schemas.microsoft.com/office/drawing/2014/main" id="{CA05D744-35E4-ED45-D21C-E9CCC7D683AB}"/>
              </a:ext>
            </a:extLst>
          </p:cNvPr>
          <p:cNvSpPr>
            <a:spLocks noGrp="1"/>
          </p:cNvSpPr>
          <p:nvPr>
            <p:ph type="body" sz="quarter" idx="10"/>
          </p:nvPr>
        </p:nvSpPr>
        <p:spPr/>
        <p:txBody>
          <a:bodyPr/>
          <a:lstStyle/>
          <a:p>
            <a:r>
              <a:rPr lang="en-US" sz="2000" dirty="0"/>
              <a:t>Problems and Inspection Considerations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D716C4-6888-0C71-FC0D-ECCDE51A2BDB}"/>
              </a:ext>
            </a:extLst>
          </p:cNvPr>
          <p:cNvSpPr>
            <a:spLocks noGrp="1"/>
          </p:cNvSpPr>
          <p:nvPr>
            <p:ph sz="half" idx="1"/>
          </p:nvPr>
        </p:nvSpPr>
        <p:spPr>
          <a:xfrm>
            <a:off x="467544" y="1059583"/>
            <a:ext cx="4176464" cy="3054588"/>
          </a:xfrm>
        </p:spPr>
        <p:txBody>
          <a:bodyPr/>
          <a:lstStyle/>
          <a:p>
            <a:pPr marL="0" indent="0">
              <a:buNone/>
            </a:pPr>
            <a:r>
              <a:rPr lang="en-US" dirty="0"/>
              <a:t>Several types of joints used on Alberta bridges:</a:t>
            </a:r>
          </a:p>
          <a:p>
            <a:r>
              <a:rPr lang="en-US" dirty="0"/>
              <a:t>Buffer angles</a:t>
            </a:r>
          </a:p>
          <a:p>
            <a:r>
              <a:rPr lang="en-US" dirty="0" err="1"/>
              <a:t>Waterstops</a:t>
            </a:r>
            <a:endParaRPr lang="en-US" dirty="0"/>
          </a:p>
          <a:p>
            <a:r>
              <a:rPr lang="en-US" dirty="0"/>
              <a:t>Compression Seals</a:t>
            </a:r>
          </a:p>
          <a:p>
            <a:r>
              <a:rPr lang="en-US" dirty="0"/>
              <a:t>Sliding Plates</a:t>
            </a:r>
          </a:p>
          <a:p>
            <a:r>
              <a:rPr lang="en-US" dirty="0"/>
              <a:t>Open Finger Plates</a:t>
            </a:r>
          </a:p>
          <a:p>
            <a:r>
              <a:rPr lang="en-US" dirty="0"/>
              <a:t>Closed Finger Plates with Troughs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rPr>
              <a:t>Modular Joint</a:t>
            </a:r>
          </a:p>
          <a:p>
            <a:endParaRPr lang="en-US" dirty="0"/>
          </a:p>
        </p:txBody>
      </p:sp>
      <p:sp>
        <p:nvSpPr>
          <p:cNvPr id="5" name="Content Placeholder 4">
            <a:extLst>
              <a:ext uri="{FF2B5EF4-FFF2-40B4-BE49-F238E27FC236}">
                <a16:creationId xmlns:a16="http://schemas.microsoft.com/office/drawing/2014/main" id="{F384BB88-C27F-F76B-CD27-9FC2281C5224}"/>
              </a:ext>
            </a:extLst>
          </p:cNvPr>
          <p:cNvSpPr>
            <a:spLocks noGrp="1"/>
          </p:cNvSpPr>
          <p:nvPr>
            <p:ph sz="half" idx="2"/>
          </p:nvPr>
        </p:nvSpPr>
        <p:spPr>
          <a:xfrm>
            <a:off x="4716016" y="1059582"/>
            <a:ext cx="4356992" cy="3384377"/>
          </a:xfrm>
        </p:spPr>
        <p:txBody>
          <a:bodyPr/>
          <a:lstStyle/>
          <a:p>
            <a:r>
              <a:rPr lang="en-US" dirty="0"/>
              <a:t>Gland Joints</a:t>
            </a:r>
          </a:p>
          <a:p>
            <a:pPr lvl="1"/>
            <a:r>
              <a:rPr lang="en-US" sz="1600" dirty="0"/>
              <a:t>Open </a:t>
            </a:r>
          </a:p>
          <a:p>
            <a:pPr lvl="1"/>
            <a:r>
              <a:rPr lang="en-US" sz="1600" dirty="0"/>
              <a:t>Cover plated / armored</a:t>
            </a:r>
          </a:p>
          <a:p>
            <a:r>
              <a:rPr lang="en-US" dirty="0"/>
              <a:t>Thermoplastic Polymer Modified     Asphalt</a:t>
            </a:r>
          </a:p>
          <a:p>
            <a:r>
              <a:rPr lang="en-US" dirty="0"/>
              <a:t>Deck Joint Sealants</a:t>
            </a:r>
          </a:p>
          <a:p>
            <a:r>
              <a:rPr lang="en-US" dirty="0"/>
              <a:t>Other Patented Devices/Processes</a:t>
            </a:r>
          </a:p>
          <a:p>
            <a:pPr lvl="1"/>
            <a:r>
              <a:rPr lang="en-US" sz="1600" dirty="0" err="1"/>
              <a:t>Fel</a:t>
            </a:r>
            <a:r>
              <a:rPr lang="en-US" sz="1600" dirty="0"/>
              <a:t> Span</a:t>
            </a:r>
          </a:p>
          <a:p>
            <a:pPr lvl="1"/>
            <a:r>
              <a:rPr lang="en-US" sz="1600" dirty="0" err="1"/>
              <a:t>Interspan</a:t>
            </a:r>
            <a:endParaRPr lang="en-US" sz="1600" dirty="0"/>
          </a:p>
          <a:p>
            <a:pPr lvl="1"/>
            <a:r>
              <a:rPr lang="en-US" sz="1600" dirty="0" err="1"/>
              <a:t>Jeene</a:t>
            </a:r>
            <a:endParaRPr lang="en-US" sz="1600" dirty="0"/>
          </a:p>
          <a:p>
            <a:endParaRPr lang="en-US" dirty="0"/>
          </a:p>
        </p:txBody>
      </p:sp>
      <p:sp>
        <p:nvSpPr>
          <p:cNvPr id="4" name="Slide Number Placeholder 3">
            <a:extLst>
              <a:ext uri="{FF2B5EF4-FFF2-40B4-BE49-F238E27FC236}">
                <a16:creationId xmlns:a16="http://schemas.microsoft.com/office/drawing/2014/main" id="{141574B6-37E7-AAD3-174E-DF4CD0468E2C}"/>
              </a:ext>
            </a:extLst>
          </p:cNvPr>
          <p:cNvSpPr>
            <a:spLocks noGrp="1"/>
          </p:cNvSpPr>
          <p:nvPr>
            <p:ph type="sldNum" sz="quarter" idx="4"/>
          </p:nvPr>
        </p:nvSpPr>
        <p:spPr/>
        <p:txBody>
          <a:bodyPr/>
          <a:lstStyle/>
          <a:p>
            <a:fld id="{3A2281A5-0AAD-5C43-9874-F8F3A9F5B29A}" type="slidenum">
              <a:rPr lang="en-US" smtClean="0"/>
              <a:pPr/>
              <a:t>2</a:t>
            </a:fld>
            <a:endParaRPr lang="en-US" dirty="0"/>
          </a:p>
        </p:txBody>
      </p:sp>
      <p:sp>
        <p:nvSpPr>
          <p:cNvPr id="6" name="Text Placeholder 5">
            <a:extLst>
              <a:ext uri="{FF2B5EF4-FFF2-40B4-BE49-F238E27FC236}">
                <a16:creationId xmlns:a16="http://schemas.microsoft.com/office/drawing/2014/main" id="{1C450041-3FE5-7118-D1D4-23DD5A29B8D5}"/>
              </a:ext>
            </a:extLst>
          </p:cNvPr>
          <p:cNvSpPr>
            <a:spLocks noGrp="1"/>
          </p:cNvSpPr>
          <p:nvPr>
            <p:ph type="body" sz="quarter" idx="10"/>
          </p:nvPr>
        </p:nvSpPr>
        <p:spPr/>
        <p:txBody>
          <a:bodyPr/>
          <a:lstStyle/>
          <a:p>
            <a:r>
              <a:rPr lang="en-US" dirty="0"/>
              <a:t>Deck Joints</a:t>
            </a:r>
          </a:p>
        </p:txBody>
      </p:sp>
      <p:sp>
        <p:nvSpPr>
          <p:cNvPr id="2" name="TextBox 1">
            <a:extLst>
              <a:ext uri="{FF2B5EF4-FFF2-40B4-BE49-F238E27FC236}">
                <a16:creationId xmlns:a16="http://schemas.microsoft.com/office/drawing/2014/main" id="{CF82AF4B-9A80-7400-B6C3-7E522BAF6A86}"/>
              </a:ext>
            </a:extLst>
          </p:cNvPr>
          <p:cNvSpPr txBox="1"/>
          <p:nvPr/>
        </p:nvSpPr>
        <p:spPr>
          <a:xfrm>
            <a:off x="539552" y="4220170"/>
            <a:ext cx="6696744" cy="923330"/>
          </a:xfrm>
          <a:prstGeom prst="rect">
            <a:avLst/>
          </a:prstGeom>
          <a:noFill/>
        </p:spPr>
        <p:txBody>
          <a:bodyPr wrap="square" rtlCol="0">
            <a:spAutoFit/>
          </a:bodyPr>
          <a:lstStyle/>
          <a:p>
            <a:r>
              <a:rPr lang="en-CA" dirty="0">
                <a:hlinkClick r:id="rId3"/>
              </a:rPr>
              <a:t>https://www.alberta.ca/assets/documents/trans-bridge-deck-joints-drawings.pdf</a:t>
            </a:r>
            <a:endParaRPr lang="en-CA" dirty="0"/>
          </a:p>
          <a:p>
            <a:endParaRPr lang="en-CA"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a:extLst>
              <a:ext uri="{FF2B5EF4-FFF2-40B4-BE49-F238E27FC236}">
                <a16:creationId xmlns:a16="http://schemas.microsoft.com/office/drawing/2014/main" id="{53B336AB-E122-D124-6A8F-559513740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830" y="1051862"/>
            <a:ext cx="4800699" cy="360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BC1DE65-4767-F1AB-EF2A-DDC3DBBE81F0}"/>
              </a:ext>
            </a:extLst>
          </p:cNvPr>
          <p:cNvSpPr>
            <a:spLocks noGrp="1"/>
          </p:cNvSpPr>
          <p:nvPr>
            <p:ph type="title"/>
          </p:nvPr>
        </p:nvSpPr>
        <p:spPr/>
        <p:txBody>
          <a:bodyPr/>
          <a:lstStyle/>
          <a:p>
            <a:r>
              <a:rPr lang="en-US" dirty="0"/>
              <a:t>Hole in Gland Joint</a:t>
            </a:r>
          </a:p>
        </p:txBody>
      </p:sp>
      <p:sp>
        <p:nvSpPr>
          <p:cNvPr id="4" name="Slide Number Placeholder 3">
            <a:extLst>
              <a:ext uri="{FF2B5EF4-FFF2-40B4-BE49-F238E27FC236}">
                <a16:creationId xmlns:a16="http://schemas.microsoft.com/office/drawing/2014/main" id="{4D72FC7B-1019-03DF-53B9-0A7EC4B7A897}"/>
              </a:ext>
            </a:extLst>
          </p:cNvPr>
          <p:cNvSpPr>
            <a:spLocks noGrp="1"/>
          </p:cNvSpPr>
          <p:nvPr>
            <p:ph type="sldNum" sz="quarter" idx="4"/>
          </p:nvPr>
        </p:nvSpPr>
        <p:spPr/>
        <p:txBody>
          <a:bodyPr/>
          <a:lstStyle/>
          <a:p>
            <a:fld id="{3A2281A5-0AAD-5C43-9874-F8F3A9F5B29A}" type="slidenum">
              <a:rPr lang="en-US" smtClean="0"/>
              <a:pPr/>
              <a:t>29</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a:extLst>
              <a:ext uri="{FF2B5EF4-FFF2-40B4-BE49-F238E27FC236}">
                <a16:creationId xmlns:a16="http://schemas.microsoft.com/office/drawing/2014/main" id="{53B336AB-E122-D124-6A8F-55951374005A}"/>
              </a:ext>
            </a:extLst>
          </p:cNvPr>
          <p:cNvPicPr>
            <a:picLocks noChangeAspect="1" noChangeArrowheads="1"/>
          </p:cNvPicPr>
          <p:nvPr/>
        </p:nvPicPr>
        <p:blipFill>
          <a:blip r:embed="rId2"/>
          <a:srcRect/>
          <a:stretch/>
        </p:blipFill>
        <p:spPr bwMode="auto">
          <a:xfrm>
            <a:off x="2248830" y="1051862"/>
            <a:ext cx="4800698" cy="360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BC1DE65-4767-F1AB-EF2A-DDC3DBBE81F0}"/>
              </a:ext>
            </a:extLst>
          </p:cNvPr>
          <p:cNvSpPr>
            <a:spLocks noGrp="1"/>
          </p:cNvSpPr>
          <p:nvPr>
            <p:ph type="title"/>
          </p:nvPr>
        </p:nvSpPr>
        <p:spPr/>
        <p:txBody>
          <a:bodyPr/>
          <a:lstStyle/>
          <a:p>
            <a:r>
              <a:rPr lang="en-US" dirty="0"/>
              <a:t>Replace Joint Seal</a:t>
            </a:r>
          </a:p>
        </p:txBody>
      </p:sp>
      <p:sp>
        <p:nvSpPr>
          <p:cNvPr id="4" name="Slide Number Placeholder 3">
            <a:extLst>
              <a:ext uri="{FF2B5EF4-FFF2-40B4-BE49-F238E27FC236}">
                <a16:creationId xmlns:a16="http://schemas.microsoft.com/office/drawing/2014/main" id="{4D72FC7B-1019-03DF-53B9-0A7EC4B7A897}"/>
              </a:ext>
            </a:extLst>
          </p:cNvPr>
          <p:cNvSpPr>
            <a:spLocks noGrp="1"/>
          </p:cNvSpPr>
          <p:nvPr>
            <p:ph type="sldNum" sz="quarter" idx="4"/>
          </p:nvPr>
        </p:nvSpPr>
        <p:spPr/>
        <p:txBody>
          <a:bodyPr/>
          <a:lstStyle/>
          <a:p>
            <a:fld id="{3A2281A5-0AAD-5C43-9874-F8F3A9F5B29A}" type="slidenum">
              <a:rPr lang="en-US" smtClean="0"/>
              <a:pPr/>
              <a:t>30</a:t>
            </a:fld>
            <a:endParaRPr lang="en-US"/>
          </a:p>
        </p:txBody>
      </p:sp>
    </p:spTree>
    <p:extLst>
      <p:ext uri="{BB962C8B-B14F-4D97-AF65-F5344CB8AC3E}">
        <p14:creationId xmlns:p14="http://schemas.microsoft.com/office/powerpoint/2010/main" val="1551354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C:\Documents and Settings\HP_Owner\My Documents\ChRiS\Bridges 2006\inserts\Joints and Bearings\12x.EPS">
            <a:extLst>
              <a:ext uri="{FF2B5EF4-FFF2-40B4-BE49-F238E27FC236}">
                <a16:creationId xmlns:a16="http://schemas.microsoft.com/office/drawing/2014/main" id="{5F798FAA-B359-ACA9-AC10-01208D4BA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347614"/>
            <a:ext cx="4687368" cy="30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F88E43-3D15-7654-AC96-28BA7C1848E6}"/>
              </a:ext>
            </a:extLst>
          </p:cNvPr>
          <p:cNvSpPr>
            <a:spLocks noGrp="1"/>
          </p:cNvSpPr>
          <p:nvPr>
            <p:ph type="title"/>
          </p:nvPr>
        </p:nvSpPr>
        <p:spPr/>
        <p:txBody>
          <a:bodyPr/>
          <a:lstStyle/>
          <a:p>
            <a:r>
              <a:rPr lang="en-US" dirty="0"/>
              <a:t>Testing for Watertightness</a:t>
            </a:r>
          </a:p>
        </p:txBody>
      </p:sp>
      <p:sp>
        <p:nvSpPr>
          <p:cNvPr id="4" name="Slide Number Placeholder 3">
            <a:extLst>
              <a:ext uri="{FF2B5EF4-FFF2-40B4-BE49-F238E27FC236}">
                <a16:creationId xmlns:a16="http://schemas.microsoft.com/office/drawing/2014/main" id="{6F6CA8EA-4B21-55F6-3F94-F9FF9D7DF6DA}"/>
              </a:ext>
            </a:extLst>
          </p:cNvPr>
          <p:cNvSpPr>
            <a:spLocks noGrp="1"/>
          </p:cNvSpPr>
          <p:nvPr>
            <p:ph type="sldNum" sz="quarter" idx="4"/>
          </p:nvPr>
        </p:nvSpPr>
        <p:spPr/>
        <p:txBody>
          <a:bodyPr/>
          <a:lstStyle/>
          <a:p>
            <a:fld id="{3A2281A5-0AAD-5C43-9874-F8F3A9F5B29A}" type="slidenum">
              <a:rPr lang="en-US" smtClean="0"/>
              <a:pPr/>
              <a:t>31</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a:extLst>
              <a:ext uri="{FF2B5EF4-FFF2-40B4-BE49-F238E27FC236}">
                <a16:creationId xmlns:a16="http://schemas.microsoft.com/office/drawing/2014/main" id="{53B336AB-E122-D124-6A8F-55951374005A}"/>
              </a:ext>
            </a:extLst>
          </p:cNvPr>
          <p:cNvPicPr>
            <a:picLocks noChangeAspect="1" noChangeArrowheads="1"/>
          </p:cNvPicPr>
          <p:nvPr/>
        </p:nvPicPr>
        <p:blipFill>
          <a:blip r:embed="rId2"/>
          <a:srcRect/>
          <a:stretch/>
        </p:blipFill>
        <p:spPr bwMode="auto">
          <a:xfrm>
            <a:off x="2248830" y="1051862"/>
            <a:ext cx="4800698" cy="360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BC1DE65-4767-F1AB-EF2A-DDC3DBBE81F0}"/>
              </a:ext>
            </a:extLst>
          </p:cNvPr>
          <p:cNvSpPr>
            <a:spLocks noGrp="1"/>
          </p:cNvSpPr>
          <p:nvPr>
            <p:ph type="title"/>
          </p:nvPr>
        </p:nvSpPr>
        <p:spPr/>
        <p:txBody>
          <a:bodyPr/>
          <a:lstStyle/>
          <a:p>
            <a:r>
              <a:rPr lang="en-US" sz="2900" dirty="0"/>
              <a:t>Missing Plow Guards and Spalled Paving Lip</a:t>
            </a:r>
          </a:p>
        </p:txBody>
      </p:sp>
      <p:sp>
        <p:nvSpPr>
          <p:cNvPr id="4" name="Slide Number Placeholder 3">
            <a:extLst>
              <a:ext uri="{FF2B5EF4-FFF2-40B4-BE49-F238E27FC236}">
                <a16:creationId xmlns:a16="http://schemas.microsoft.com/office/drawing/2014/main" id="{4D72FC7B-1019-03DF-53B9-0A7EC4B7A897}"/>
              </a:ext>
            </a:extLst>
          </p:cNvPr>
          <p:cNvSpPr>
            <a:spLocks noGrp="1"/>
          </p:cNvSpPr>
          <p:nvPr>
            <p:ph type="sldNum" sz="quarter" idx="4"/>
          </p:nvPr>
        </p:nvSpPr>
        <p:spPr/>
        <p:txBody>
          <a:bodyPr/>
          <a:lstStyle/>
          <a:p>
            <a:fld id="{3A2281A5-0AAD-5C43-9874-F8F3A9F5B29A}" type="slidenum">
              <a:rPr lang="en-US" smtClean="0"/>
              <a:pPr/>
              <a:t>32</a:t>
            </a:fld>
            <a:endParaRPr lang="en-US"/>
          </a:p>
        </p:txBody>
      </p:sp>
    </p:spTree>
    <p:extLst>
      <p:ext uri="{BB962C8B-B14F-4D97-AF65-F5344CB8AC3E}">
        <p14:creationId xmlns:p14="http://schemas.microsoft.com/office/powerpoint/2010/main" val="3537559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a:extLst>
              <a:ext uri="{FF2B5EF4-FFF2-40B4-BE49-F238E27FC236}">
                <a16:creationId xmlns:a16="http://schemas.microsoft.com/office/drawing/2014/main" id="{BBE44013-10AC-7B9C-64A0-2180935C74F9}"/>
              </a:ext>
            </a:extLst>
          </p:cNvPr>
          <p:cNvPicPr>
            <a:picLocks noChangeAspect="1" noChangeArrowheads="1"/>
          </p:cNvPicPr>
          <p:nvPr/>
        </p:nvPicPr>
        <p:blipFill>
          <a:blip r:embed="rId2"/>
          <a:srcRect/>
          <a:stretch/>
        </p:blipFill>
        <p:spPr bwMode="auto">
          <a:xfrm>
            <a:off x="2168293" y="987574"/>
            <a:ext cx="4807413" cy="360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C87B6CF-AFB0-B5CE-1CD8-983F2DC412B7}"/>
              </a:ext>
            </a:extLst>
          </p:cNvPr>
          <p:cNvSpPr>
            <a:spLocks noGrp="1"/>
          </p:cNvSpPr>
          <p:nvPr>
            <p:ph type="title"/>
          </p:nvPr>
        </p:nvSpPr>
        <p:spPr/>
        <p:txBody>
          <a:bodyPr/>
          <a:lstStyle/>
          <a:p>
            <a:r>
              <a:rPr lang="en-US" sz="2600" dirty="0"/>
              <a:t>Finger Plate Joint with Broken/Lifted Fingers Welds</a:t>
            </a:r>
          </a:p>
        </p:txBody>
      </p:sp>
      <p:sp>
        <p:nvSpPr>
          <p:cNvPr id="4" name="Slide Number Placeholder 3">
            <a:extLst>
              <a:ext uri="{FF2B5EF4-FFF2-40B4-BE49-F238E27FC236}">
                <a16:creationId xmlns:a16="http://schemas.microsoft.com/office/drawing/2014/main" id="{FCC29123-64B0-E1B0-5B89-C5D6BD4D714C}"/>
              </a:ext>
            </a:extLst>
          </p:cNvPr>
          <p:cNvSpPr>
            <a:spLocks noGrp="1"/>
          </p:cNvSpPr>
          <p:nvPr>
            <p:ph type="sldNum" sz="quarter" idx="4"/>
          </p:nvPr>
        </p:nvSpPr>
        <p:spPr/>
        <p:txBody>
          <a:bodyPr/>
          <a:lstStyle/>
          <a:p>
            <a:fld id="{3A2281A5-0AAD-5C43-9874-F8F3A9F5B29A}" type="slidenum">
              <a:rPr lang="en-US" smtClean="0"/>
              <a:pPr/>
              <a:t>33</a:t>
            </a:fld>
            <a:endParaRPr lang="en-US"/>
          </a:p>
        </p:txBody>
      </p:sp>
    </p:spTree>
    <p:extLst>
      <p:ext uri="{BB962C8B-B14F-4D97-AF65-F5344CB8AC3E}">
        <p14:creationId xmlns:p14="http://schemas.microsoft.com/office/powerpoint/2010/main" val="2312655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a:extLst>
              <a:ext uri="{FF2B5EF4-FFF2-40B4-BE49-F238E27FC236}">
                <a16:creationId xmlns:a16="http://schemas.microsoft.com/office/drawing/2014/main" id="{BBE44013-10AC-7B9C-64A0-2180935C74F9}"/>
              </a:ext>
            </a:extLst>
          </p:cNvPr>
          <p:cNvPicPr>
            <a:picLocks noChangeAspect="1" noChangeArrowheads="1"/>
          </p:cNvPicPr>
          <p:nvPr/>
        </p:nvPicPr>
        <p:blipFill>
          <a:blip r:embed="rId2"/>
          <a:srcRect/>
          <a:stretch/>
        </p:blipFill>
        <p:spPr bwMode="auto">
          <a:xfrm>
            <a:off x="2168293" y="987574"/>
            <a:ext cx="4807413" cy="360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C87B6CF-AFB0-B5CE-1CD8-983F2DC412B7}"/>
              </a:ext>
            </a:extLst>
          </p:cNvPr>
          <p:cNvSpPr>
            <a:spLocks noGrp="1"/>
          </p:cNvSpPr>
          <p:nvPr>
            <p:ph type="title"/>
          </p:nvPr>
        </p:nvSpPr>
        <p:spPr/>
        <p:txBody>
          <a:bodyPr/>
          <a:lstStyle/>
          <a:p>
            <a:r>
              <a:rPr lang="en-US" sz="2600" dirty="0"/>
              <a:t>Finger Plate Joint with Broken/Missing Fingers</a:t>
            </a:r>
          </a:p>
        </p:txBody>
      </p:sp>
      <p:sp>
        <p:nvSpPr>
          <p:cNvPr id="4" name="Slide Number Placeholder 3">
            <a:extLst>
              <a:ext uri="{FF2B5EF4-FFF2-40B4-BE49-F238E27FC236}">
                <a16:creationId xmlns:a16="http://schemas.microsoft.com/office/drawing/2014/main" id="{FCC29123-64B0-E1B0-5B89-C5D6BD4D714C}"/>
              </a:ext>
            </a:extLst>
          </p:cNvPr>
          <p:cNvSpPr>
            <a:spLocks noGrp="1"/>
          </p:cNvSpPr>
          <p:nvPr>
            <p:ph type="sldNum" sz="quarter" idx="4"/>
          </p:nvPr>
        </p:nvSpPr>
        <p:spPr/>
        <p:txBody>
          <a:bodyPr/>
          <a:lstStyle/>
          <a:p>
            <a:fld id="{3A2281A5-0AAD-5C43-9874-F8F3A9F5B29A}" type="slidenum">
              <a:rPr lang="en-US" smtClean="0"/>
              <a:pPr/>
              <a:t>34</a:t>
            </a:fld>
            <a:endParaRPr lang="en-US"/>
          </a:p>
        </p:txBody>
      </p:sp>
    </p:spTree>
    <p:extLst>
      <p:ext uri="{BB962C8B-B14F-4D97-AF65-F5344CB8AC3E}">
        <p14:creationId xmlns:p14="http://schemas.microsoft.com/office/powerpoint/2010/main" val="3808685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a:extLst>
              <a:ext uri="{FF2B5EF4-FFF2-40B4-BE49-F238E27FC236}">
                <a16:creationId xmlns:a16="http://schemas.microsoft.com/office/drawing/2014/main" id="{BBE44013-10AC-7B9C-64A0-2180935C74F9}"/>
              </a:ext>
            </a:extLst>
          </p:cNvPr>
          <p:cNvPicPr>
            <a:picLocks noChangeAspect="1" noChangeArrowheads="1"/>
          </p:cNvPicPr>
          <p:nvPr/>
        </p:nvPicPr>
        <p:blipFill>
          <a:blip r:embed="rId2"/>
          <a:srcRect/>
          <a:stretch/>
        </p:blipFill>
        <p:spPr bwMode="auto">
          <a:xfrm>
            <a:off x="2168293" y="987574"/>
            <a:ext cx="4807412" cy="360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C87B6CF-AFB0-B5CE-1CD8-983F2DC412B7}"/>
              </a:ext>
            </a:extLst>
          </p:cNvPr>
          <p:cNvSpPr>
            <a:spLocks noGrp="1"/>
          </p:cNvSpPr>
          <p:nvPr>
            <p:ph type="title"/>
          </p:nvPr>
        </p:nvSpPr>
        <p:spPr/>
        <p:txBody>
          <a:bodyPr/>
          <a:lstStyle/>
          <a:p>
            <a:r>
              <a:rPr lang="en-US" sz="2600" dirty="0"/>
              <a:t>Finger Plate Joint with no Remaining Expansion</a:t>
            </a:r>
          </a:p>
        </p:txBody>
      </p:sp>
      <p:sp>
        <p:nvSpPr>
          <p:cNvPr id="4" name="Slide Number Placeholder 3">
            <a:extLst>
              <a:ext uri="{FF2B5EF4-FFF2-40B4-BE49-F238E27FC236}">
                <a16:creationId xmlns:a16="http://schemas.microsoft.com/office/drawing/2014/main" id="{FCC29123-64B0-E1B0-5B89-C5D6BD4D714C}"/>
              </a:ext>
            </a:extLst>
          </p:cNvPr>
          <p:cNvSpPr>
            <a:spLocks noGrp="1"/>
          </p:cNvSpPr>
          <p:nvPr>
            <p:ph type="sldNum" sz="quarter" idx="4"/>
          </p:nvPr>
        </p:nvSpPr>
        <p:spPr/>
        <p:txBody>
          <a:bodyPr/>
          <a:lstStyle/>
          <a:p>
            <a:fld id="{3A2281A5-0AAD-5C43-9874-F8F3A9F5B29A}" type="slidenum">
              <a:rPr lang="en-US" smtClean="0"/>
              <a:pPr/>
              <a:t>35</a:t>
            </a:fld>
            <a:endParaRPr lang="en-US"/>
          </a:p>
        </p:txBody>
      </p:sp>
    </p:spTree>
    <p:extLst>
      <p:ext uri="{BB962C8B-B14F-4D97-AF65-F5344CB8AC3E}">
        <p14:creationId xmlns:p14="http://schemas.microsoft.com/office/powerpoint/2010/main" val="722567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C:\Documents and Settings\HP_Owner\My Documents\ChRiS\Bridges 2006\inserts\Joints and Bearings\18x.EPS">
            <a:extLst>
              <a:ext uri="{FF2B5EF4-FFF2-40B4-BE49-F238E27FC236}">
                <a16:creationId xmlns:a16="http://schemas.microsoft.com/office/drawing/2014/main" id="{F62A3C83-BED2-4D28-8AB2-2BA8B068B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867" y="1131590"/>
            <a:ext cx="5074265"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EEAA54-D8A6-085B-0652-33A2E510D73F}"/>
              </a:ext>
            </a:extLst>
          </p:cNvPr>
          <p:cNvSpPr>
            <a:spLocks noGrp="1"/>
          </p:cNvSpPr>
          <p:nvPr>
            <p:ph type="title"/>
          </p:nvPr>
        </p:nvSpPr>
        <p:spPr/>
        <p:txBody>
          <a:bodyPr/>
          <a:lstStyle/>
          <a:p>
            <a:r>
              <a:rPr lang="en-US" dirty="0"/>
              <a:t>Armored Gland Joint -  Missing Bolts</a:t>
            </a:r>
          </a:p>
        </p:txBody>
      </p:sp>
      <p:sp>
        <p:nvSpPr>
          <p:cNvPr id="4" name="Slide Number Placeholder 3">
            <a:extLst>
              <a:ext uri="{FF2B5EF4-FFF2-40B4-BE49-F238E27FC236}">
                <a16:creationId xmlns:a16="http://schemas.microsoft.com/office/drawing/2014/main" id="{35618553-B053-A9FB-1511-CCD809DBF632}"/>
              </a:ext>
            </a:extLst>
          </p:cNvPr>
          <p:cNvSpPr>
            <a:spLocks noGrp="1"/>
          </p:cNvSpPr>
          <p:nvPr>
            <p:ph type="sldNum" sz="quarter" idx="4"/>
          </p:nvPr>
        </p:nvSpPr>
        <p:spPr/>
        <p:txBody>
          <a:bodyPr/>
          <a:lstStyle/>
          <a:p>
            <a:fld id="{3A2281A5-0AAD-5C43-9874-F8F3A9F5B29A}" type="slidenum">
              <a:rPr lang="en-US" smtClean="0"/>
              <a:pPr/>
              <a:t>36</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a:extLst>
              <a:ext uri="{FF2B5EF4-FFF2-40B4-BE49-F238E27FC236}">
                <a16:creationId xmlns:a16="http://schemas.microsoft.com/office/drawing/2014/main" id="{F62A3C83-BED2-4D28-8AB2-2BA8B068B84C}"/>
              </a:ext>
            </a:extLst>
          </p:cNvPr>
          <p:cNvPicPr>
            <a:picLocks noChangeAspect="1" noChangeArrowheads="1"/>
          </p:cNvPicPr>
          <p:nvPr/>
        </p:nvPicPr>
        <p:blipFill>
          <a:blip r:embed="rId2"/>
          <a:srcRect/>
          <a:stretch/>
        </p:blipFill>
        <p:spPr bwMode="auto">
          <a:xfrm>
            <a:off x="2363754" y="1131590"/>
            <a:ext cx="4416490"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EEAA54-D8A6-085B-0652-33A2E510D73F}"/>
              </a:ext>
            </a:extLst>
          </p:cNvPr>
          <p:cNvSpPr>
            <a:spLocks noGrp="1"/>
          </p:cNvSpPr>
          <p:nvPr>
            <p:ph type="title"/>
          </p:nvPr>
        </p:nvSpPr>
        <p:spPr/>
        <p:txBody>
          <a:bodyPr/>
          <a:lstStyle/>
          <a:p>
            <a:r>
              <a:rPr lang="en-US" dirty="0"/>
              <a:t>Loose Buffer Angles</a:t>
            </a:r>
          </a:p>
        </p:txBody>
      </p:sp>
      <p:sp>
        <p:nvSpPr>
          <p:cNvPr id="4" name="Slide Number Placeholder 3">
            <a:extLst>
              <a:ext uri="{FF2B5EF4-FFF2-40B4-BE49-F238E27FC236}">
                <a16:creationId xmlns:a16="http://schemas.microsoft.com/office/drawing/2014/main" id="{35618553-B053-A9FB-1511-CCD809DBF632}"/>
              </a:ext>
            </a:extLst>
          </p:cNvPr>
          <p:cNvSpPr>
            <a:spLocks noGrp="1"/>
          </p:cNvSpPr>
          <p:nvPr>
            <p:ph type="sldNum" sz="quarter" idx="4"/>
          </p:nvPr>
        </p:nvSpPr>
        <p:spPr/>
        <p:txBody>
          <a:bodyPr/>
          <a:lstStyle/>
          <a:p>
            <a:fld id="{3A2281A5-0AAD-5C43-9874-F8F3A9F5B29A}" type="slidenum">
              <a:rPr lang="en-US" smtClean="0"/>
              <a:pPr/>
              <a:t>37</a:t>
            </a:fld>
            <a:endParaRPr lang="en-US"/>
          </a:p>
        </p:txBody>
      </p:sp>
    </p:spTree>
    <p:extLst>
      <p:ext uri="{BB962C8B-B14F-4D97-AF65-F5344CB8AC3E}">
        <p14:creationId xmlns:p14="http://schemas.microsoft.com/office/powerpoint/2010/main" val="2754613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a:extLst>
              <a:ext uri="{FF2B5EF4-FFF2-40B4-BE49-F238E27FC236}">
                <a16:creationId xmlns:a16="http://schemas.microsoft.com/office/drawing/2014/main" id="{20D7218B-EF97-CEE8-2C50-CB12A21FB3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73596" y="915566"/>
            <a:ext cx="4751168" cy="356337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0" name="Title 1">
            <a:extLst>
              <a:ext uri="{FF2B5EF4-FFF2-40B4-BE49-F238E27FC236}">
                <a16:creationId xmlns:a16="http://schemas.microsoft.com/office/drawing/2014/main" id="{BEAB7CF9-4A81-C0E6-CF0D-FB650843E9E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r>
              <a:rPr lang="en-CA" altLang="en-US" sz="2025"/>
              <a:t>Wabo-crete Joint with De-bonded Material and Exposed Bars</a:t>
            </a:r>
          </a:p>
        </p:txBody>
      </p:sp>
      <p:sp>
        <p:nvSpPr>
          <p:cNvPr id="2" name="Slide Number Placeholder 1">
            <a:extLst>
              <a:ext uri="{FF2B5EF4-FFF2-40B4-BE49-F238E27FC236}">
                <a16:creationId xmlns:a16="http://schemas.microsoft.com/office/drawing/2014/main" id="{C57018AF-AE3F-1862-59BE-766F76938E50}"/>
              </a:ext>
            </a:extLst>
          </p:cNvPr>
          <p:cNvSpPr>
            <a:spLocks noGrp="1"/>
          </p:cNvSpPr>
          <p:nvPr>
            <p:ph type="sldNum" sz="quarter" idx="4"/>
          </p:nvPr>
        </p:nvSpPr>
        <p:spPr/>
        <p:txBody>
          <a:bodyPr/>
          <a:lstStyle/>
          <a:p>
            <a:fld id="{3A2281A5-0AAD-5C43-9874-F8F3A9F5B29A}" type="slidenum">
              <a:rPr lang="en-US" smtClean="0"/>
              <a:pPr/>
              <a:t>38</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5" descr="D:\Bridge 2000\Deck Joints 24.wmf">
            <a:extLst>
              <a:ext uri="{FF2B5EF4-FFF2-40B4-BE49-F238E27FC236}">
                <a16:creationId xmlns:a16="http://schemas.microsoft.com/office/drawing/2014/main" id="{44437AC4-EFB8-F207-6171-37A566322D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068"/>
          <a:stretch/>
        </p:blipFill>
        <p:spPr bwMode="auto">
          <a:xfrm>
            <a:off x="971600" y="1794184"/>
            <a:ext cx="3306717" cy="21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87A42EA-AE91-52EE-82FA-2FC9542FDBD2}"/>
              </a:ext>
            </a:extLst>
          </p:cNvPr>
          <p:cNvSpPr>
            <a:spLocks noGrp="1"/>
          </p:cNvSpPr>
          <p:nvPr>
            <p:ph type="title"/>
          </p:nvPr>
        </p:nvSpPr>
        <p:spPr/>
        <p:txBody>
          <a:bodyPr/>
          <a:lstStyle/>
          <a:p>
            <a:r>
              <a:rPr lang="en-US" dirty="0"/>
              <a:t>Deck Joints</a:t>
            </a:r>
          </a:p>
        </p:txBody>
      </p:sp>
      <p:sp>
        <p:nvSpPr>
          <p:cNvPr id="4" name="Slide Number Placeholder 3">
            <a:extLst>
              <a:ext uri="{FF2B5EF4-FFF2-40B4-BE49-F238E27FC236}">
                <a16:creationId xmlns:a16="http://schemas.microsoft.com/office/drawing/2014/main" id="{C59AC86F-3B9B-DC7B-BA4A-B9D81718AB9B}"/>
              </a:ext>
            </a:extLst>
          </p:cNvPr>
          <p:cNvSpPr>
            <a:spLocks noGrp="1"/>
          </p:cNvSpPr>
          <p:nvPr>
            <p:ph type="sldNum" sz="quarter" idx="4"/>
          </p:nvPr>
        </p:nvSpPr>
        <p:spPr/>
        <p:txBody>
          <a:bodyPr/>
          <a:lstStyle/>
          <a:p>
            <a:fld id="{3A2281A5-0AAD-5C43-9874-F8F3A9F5B29A}" type="slidenum">
              <a:rPr lang="en-US" smtClean="0"/>
              <a:pPr/>
              <a:t>3</a:t>
            </a:fld>
            <a:endParaRPr lang="en-US"/>
          </a:p>
        </p:txBody>
      </p:sp>
      <p:pic>
        <p:nvPicPr>
          <p:cNvPr id="5" name="Picture 5" descr="D:\Bridge 2000\Deck Joints 24.wmf">
            <a:extLst>
              <a:ext uri="{FF2B5EF4-FFF2-40B4-BE49-F238E27FC236}">
                <a16:creationId xmlns:a16="http://schemas.microsoft.com/office/drawing/2014/main" id="{A6FC4667-DC84-0B4A-3F73-11E568CE70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894"/>
          <a:stretch/>
        </p:blipFill>
        <p:spPr bwMode="auto">
          <a:xfrm>
            <a:off x="4877452" y="1455626"/>
            <a:ext cx="3306717"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E354CB-072C-2D9E-8F7B-4A894FA30C21}"/>
              </a:ext>
            </a:extLst>
          </p:cNvPr>
          <p:cNvSpPr>
            <a:spLocks noGrp="1"/>
          </p:cNvSpPr>
          <p:nvPr>
            <p:ph idx="1"/>
          </p:nvPr>
        </p:nvSpPr>
        <p:spPr/>
        <p:txBody>
          <a:bodyPr/>
          <a:lstStyle/>
          <a:p>
            <a:pPr>
              <a:lnSpc>
                <a:spcPct val="150000"/>
              </a:lnSpc>
            </a:pPr>
            <a:r>
              <a:rPr lang="en-US" dirty="0"/>
              <a:t>Record temperature</a:t>
            </a:r>
          </a:p>
          <a:p>
            <a:pPr>
              <a:lnSpc>
                <a:spcPct val="150000"/>
              </a:lnSpc>
            </a:pPr>
            <a:r>
              <a:rPr lang="en-US" dirty="0"/>
              <a:t>Verify joint type</a:t>
            </a:r>
          </a:p>
          <a:p>
            <a:pPr>
              <a:lnSpc>
                <a:spcPct val="150000"/>
              </a:lnSpc>
            </a:pPr>
            <a:r>
              <a:rPr lang="en-US" dirty="0"/>
              <a:t>Verify joint function</a:t>
            </a:r>
          </a:p>
          <a:p>
            <a:pPr lvl="1">
              <a:lnSpc>
                <a:spcPct val="150000"/>
              </a:lnSpc>
            </a:pPr>
            <a:r>
              <a:rPr lang="en-US" dirty="0"/>
              <a:t>fixed</a:t>
            </a:r>
          </a:p>
          <a:p>
            <a:pPr lvl="1">
              <a:lnSpc>
                <a:spcPct val="150000"/>
              </a:lnSpc>
            </a:pPr>
            <a:r>
              <a:rPr lang="en-US" dirty="0"/>
              <a:t>expansion</a:t>
            </a:r>
          </a:p>
          <a:p>
            <a:pPr>
              <a:lnSpc>
                <a:spcPct val="150000"/>
              </a:lnSpc>
            </a:pPr>
            <a:r>
              <a:rPr lang="en-US" dirty="0"/>
              <a:t>Measure and record average gap width in millimeters for each joint</a:t>
            </a:r>
          </a:p>
          <a:p>
            <a:endParaRPr lang="en-US" dirty="0"/>
          </a:p>
        </p:txBody>
      </p:sp>
      <p:sp>
        <p:nvSpPr>
          <p:cNvPr id="2" name="Title 1">
            <a:extLst>
              <a:ext uri="{FF2B5EF4-FFF2-40B4-BE49-F238E27FC236}">
                <a16:creationId xmlns:a16="http://schemas.microsoft.com/office/drawing/2014/main" id="{D9853D51-17FF-54B7-654A-DEED6790D986}"/>
              </a:ext>
            </a:extLst>
          </p:cNvPr>
          <p:cNvSpPr>
            <a:spLocks noGrp="1"/>
          </p:cNvSpPr>
          <p:nvPr>
            <p:ph type="title"/>
          </p:nvPr>
        </p:nvSpPr>
        <p:spPr/>
        <p:txBody>
          <a:bodyPr/>
          <a:lstStyle/>
          <a:p>
            <a:r>
              <a:rPr lang="en-US" dirty="0"/>
              <a:t>Inspection Form and Rating</a:t>
            </a:r>
          </a:p>
        </p:txBody>
      </p:sp>
      <p:sp>
        <p:nvSpPr>
          <p:cNvPr id="4" name="Slide Number Placeholder 3">
            <a:extLst>
              <a:ext uri="{FF2B5EF4-FFF2-40B4-BE49-F238E27FC236}">
                <a16:creationId xmlns:a16="http://schemas.microsoft.com/office/drawing/2014/main" id="{1DA2CC70-65C6-7DFE-7B63-241D280D6B97}"/>
              </a:ext>
            </a:extLst>
          </p:cNvPr>
          <p:cNvSpPr>
            <a:spLocks noGrp="1"/>
          </p:cNvSpPr>
          <p:nvPr>
            <p:ph type="sldNum" sz="quarter" idx="4"/>
          </p:nvPr>
        </p:nvSpPr>
        <p:spPr/>
        <p:txBody>
          <a:bodyPr/>
          <a:lstStyle/>
          <a:p>
            <a:fld id="{3A2281A5-0AAD-5C43-9874-F8F3A9F5B29A}" type="slidenum">
              <a:rPr lang="en-US" smtClean="0"/>
              <a:pPr/>
              <a:t>39</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57F7D7-3C4B-78A0-6746-C4B05A6C9540}"/>
              </a:ext>
            </a:extLst>
          </p:cNvPr>
          <p:cNvSpPr>
            <a:spLocks noGrp="1"/>
          </p:cNvSpPr>
          <p:nvPr>
            <p:ph sz="half" idx="1"/>
          </p:nvPr>
        </p:nvSpPr>
        <p:spPr/>
        <p:txBody>
          <a:bodyPr/>
          <a:lstStyle/>
          <a:p>
            <a:pPr marL="192881" indent="-192881">
              <a:spcBef>
                <a:spcPct val="20000"/>
              </a:spcBef>
              <a:buFontTx/>
              <a:buChar char="•"/>
              <a:defRPr/>
            </a:pPr>
            <a:r>
              <a:rPr lang="en-US" sz="1800" dirty="0">
                <a:ea typeface="ＭＳ Ｐゴシック" charset="0"/>
              </a:rPr>
              <a:t>Rate according to existing condition and functionality</a:t>
            </a:r>
          </a:p>
          <a:p>
            <a:pPr marL="192881" indent="-192881">
              <a:spcBef>
                <a:spcPct val="20000"/>
              </a:spcBef>
              <a:buFontTx/>
              <a:buChar char="•"/>
              <a:defRPr/>
            </a:pPr>
            <a:endParaRPr lang="en-US" sz="1800" dirty="0">
              <a:ea typeface="ＭＳ Ｐゴシック" charset="0"/>
            </a:endParaRPr>
          </a:p>
          <a:p>
            <a:pPr marL="192881" indent="-192881">
              <a:spcBef>
                <a:spcPct val="20000"/>
              </a:spcBef>
              <a:buFontTx/>
              <a:buChar char="•"/>
              <a:defRPr/>
            </a:pPr>
            <a:r>
              <a:rPr lang="en-US" sz="1800" dirty="0">
                <a:ea typeface="ＭＳ Ｐゴシック" charset="0"/>
              </a:rPr>
              <a:t>Includes condition and functionality of drainage system</a:t>
            </a:r>
          </a:p>
          <a:p>
            <a:pPr marL="192881" indent="-192881">
              <a:spcBef>
                <a:spcPct val="20000"/>
              </a:spcBef>
              <a:buFontTx/>
              <a:buChar char="•"/>
              <a:defRPr/>
            </a:pPr>
            <a:endParaRPr lang="en-US" sz="1800" dirty="0">
              <a:ea typeface="ＭＳ Ｐゴシック" charset="0"/>
            </a:endParaRPr>
          </a:p>
          <a:p>
            <a:pPr marL="192881" indent="-192881">
              <a:spcBef>
                <a:spcPct val="20000"/>
              </a:spcBef>
              <a:buFontTx/>
              <a:buChar char="•"/>
              <a:defRPr/>
            </a:pPr>
            <a:r>
              <a:rPr lang="en-US" sz="1800" dirty="0">
                <a:ea typeface="ＭＳ Ｐゴシック" charset="0"/>
              </a:rPr>
              <a:t>Leakage of sealed joints is reflected in both the deck joint rating and the deck drainage rating</a:t>
            </a:r>
          </a:p>
          <a:p>
            <a:pPr marL="0" indent="0">
              <a:buNone/>
            </a:pPr>
            <a:endParaRPr lang="en-US" dirty="0"/>
          </a:p>
        </p:txBody>
      </p:sp>
      <p:sp>
        <p:nvSpPr>
          <p:cNvPr id="5" name="Content Placeholder 4">
            <a:extLst>
              <a:ext uri="{FF2B5EF4-FFF2-40B4-BE49-F238E27FC236}">
                <a16:creationId xmlns:a16="http://schemas.microsoft.com/office/drawing/2014/main" id="{5903BF56-5B9A-1FC3-74D4-BD7D3EF8AF9C}"/>
              </a:ext>
            </a:extLst>
          </p:cNvPr>
          <p:cNvSpPr>
            <a:spLocks noGrp="1"/>
          </p:cNvSpPr>
          <p:nvPr>
            <p:ph sz="half" idx="2"/>
          </p:nvPr>
        </p:nvSpPr>
        <p:spPr>
          <a:xfrm>
            <a:off x="5039544" y="627534"/>
            <a:ext cx="3628206" cy="3816425"/>
          </a:xfrm>
        </p:spPr>
        <p:txBody>
          <a:bodyPr/>
          <a:lstStyle/>
          <a:p>
            <a:pPr marL="192881" indent="-192881">
              <a:spcBef>
                <a:spcPct val="20000"/>
              </a:spcBef>
              <a:buFontTx/>
              <a:buChar char="•"/>
              <a:defRPr/>
            </a:pPr>
            <a:r>
              <a:rPr lang="en-US" sz="1800" dirty="0">
                <a:ea typeface="ＭＳ Ｐゴシック" charset="0"/>
              </a:rPr>
              <a:t>Defects in open joints with plumbing features are also reflected in both the deck joint rating and the deck drainage rating</a:t>
            </a:r>
          </a:p>
          <a:p>
            <a:pPr marL="192881" indent="-192881">
              <a:spcBef>
                <a:spcPct val="20000"/>
              </a:spcBef>
              <a:buFontTx/>
              <a:buChar char="•"/>
              <a:defRPr/>
            </a:pPr>
            <a:endParaRPr lang="en-US" sz="1800" dirty="0">
              <a:ea typeface="ＭＳ Ｐゴシック" charset="0"/>
            </a:endParaRPr>
          </a:p>
          <a:p>
            <a:pPr marL="192881" indent="-192881">
              <a:spcBef>
                <a:spcPct val="20000"/>
              </a:spcBef>
              <a:buFontTx/>
              <a:buChar char="•"/>
              <a:defRPr/>
            </a:pPr>
            <a:r>
              <a:rPr lang="en-US" sz="1800" dirty="0">
                <a:ea typeface="ＭＳ Ｐゴシック" charset="0"/>
              </a:rPr>
              <a:t>Leakage problems with open joints without plumbing are rated under deck drainage only</a:t>
            </a:r>
          </a:p>
          <a:p>
            <a:pPr marL="192881" indent="-192881">
              <a:spcBef>
                <a:spcPct val="20000"/>
              </a:spcBef>
              <a:buFontTx/>
              <a:buChar char="•"/>
              <a:defRPr/>
            </a:pPr>
            <a:endParaRPr lang="en-US" sz="1800" dirty="0">
              <a:ea typeface="ＭＳ Ｐゴシック" charset="0"/>
            </a:endParaRPr>
          </a:p>
          <a:p>
            <a:pPr marL="192881" indent="-192881">
              <a:spcBef>
                <a:spcPct val="20000"/>
              </a:spcBef>
              <a:buFontTx/>
              <a:buChar char="•"/>
              <a:defRPr/>
            </a:pPr>
            <a:r>
              <a:rPr lang="en-US" sz="1800" dirty="0">
                <a:ea typeface="ＭＳ Ｐゴシック" charset="0"/>
              </a:rPr>
              <a:t>Curb cover plates are rated with the deck joint and not the curb rating</a:t>
            </a:r>
          </a:p>
          <a:p>
            <a:endParaRPr lang="en-CA" dirty="0"/>
          </a:p>
        </p:txBody>
      </p:sp>
      <p:sp>
        <p:nvSpPr>
          <p:cNvPr id="4" name="Slide Number Placeholder 3">
            <a:extLst>
              <a:ext uri="{FF2B5EF4-FFF2-40B4-BE49-F238E27FC236}">
                <a16:creationId xmlns:a16="http://schemas.microsoft.com/office/drawing/2014/main" id="{69167876-034D-7389-C4A5-B6112B4346EE}"/>
              </a:ext>
            </a:extLst>
          </p:cNvPr>
          <p:cNvSpPr>
            <a:spLocks noGrp="1"/>
          </p:cNvSpPr>
          <p:nvPr>
            <p:ph type="sldNum" sz="quarter" idx="4"/>
          </p:nvPr>
        </p:nvSpPr>
        <p:spPr/>
        <p:txBody>
          <a:bodyPr/>
          <a:lstStyle/>
          <a:p>
            <a:fld id="{3A2281A5-0AAD-5C43-9874-F8F3A9F5B29A}" type="slidenum">
              <a:rPr lang="en-US" smtClean="0"/>
              <a:pPr/>
              <a:t>40</a:t>
            </a:fld>
            <a:endParaRPr lang="en-US"/>
          </a:p>
        </p:txBody>
      </p:sp>
      <p:sp>
        <p:nvSpPr>
          <p:cNvPr id="6" name="Text Placeholder 5">
            <a:extLst>
              <a:ext uri="{FF2B5EF4-FFF2-40B4-BE49-F238E27FC236}">
                <a16:creationId xmlns:a16="http://schemas.microsoft.com/office/drawing/2014/main" id="{F5015ACD-CB6C-8CEE-2B26-FE9463073074}"/>
              </a:ext>
            </a:extLst>
          </p:cNvPr>
          <p:cNvSpPr>
            <a:spLocks noGrp="1"/>
          </p:cNvSpPr>
          <p:nvPr>
            <p:ph type="body" sz="quarter" idx="10"/>
          </p:nvPr>
        </p:nvSpPr>
        <p:spPr>
          <a:xfrm>
            <a:off x="467544" y="241568"/>
            <a:ext cx="3960440" cy="575469"/>
          </a:xfrm>
        </p:spPr>
        <p:txBody>
          <a:bodyPr/>
          <a:lstStyle/>
          <a:p>
            <a:r>
              <a:rPr lang="en-CA" dirty="0"/>
              <a:t>Deck Joint Inspection and Rating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108AAE-3879-837E-D24B-CE5623917F31}"/>
              </a:ext>
            </a:extLst>
          </p:cNvPr>
          <p:cNvSpPr>
            <a:spLocks noGrp="1"/>
          </p:cNvSpPr>
          <p:nvPr>
            <p:ph idx="1"/>
          </p:nvPr>
        </p:nvSpPr>
        <p:spPr/>
        <p:txBody>
          <a:bodyPr/>
          <a:lstStyle/>
          <a:p>
            <a:pPr>
              <a:lnSpc>
                <a:spcPct val="150000"/>
              </a:lnSpc>
            </a:pPr>
            <a:r>
              <a:rPr lang="en-US" dirty="0"/>
              <a:t>Joints that are not fully free to move - Rate 4 or less</a:t>
            </a:r>
          </a:p>
          <a:p>
            <a:pPr>
              <a:lnSpc>
                <a:spcPct val="150000"/>
              </a:lnSpc>
            </a:pPr>
            <a:r>
              <a:rPr lang="en-US" dirty="0"/>
              <a:t>Joints </a:t>
            </a:r>
            <a:r>
              <a:rPr lang="en-US" u="sng" dirty="0"/>
              <a:t>designed to be watertight</a:t>
            </a:r>
            <a:r>
              <a:rPr lang="en-US" dirty="0"/>
              <a:t> joints which allow leakage of water onto girders, bearings or substructure - Rate 4 or less</a:t>
            </a:r>
          </a:p>
          <a:p>
            <a:pPr>
              <a:lnSpc>
                <a:spcPct val="150000"/>
              </a:lnSpc>
            </a:pPr>
            <a:r>
              <a:rPr lang="en-US" dirty="0"/>
              <a:t>Open (non-watertight) joints should not be down rated because of leakage</a:t>
            </a:r>
          </a:p>
          <a:p>
            <a:pPr>
              <a:lnSpc>
                <a:spcPct val="150000"/>
              </a:lnSpc>
            </a:pPr>
            <a:r>
              <a:rPr lang="en-US" dirty="0"/>
              <a:t>Joint defects causing problems with structure (e.g. frozen bearings causing pier cap delams) - Rate 3 or less</a:t>
            </a:r>
          </a:p>
          <a:p>
            <a:pPr>
              <a:lnSpc>
                <a:spcPct val="150000"/>
              </a:lnSpc>
            </a:pPr>
            <a:r>
              <a:rPr lang="en-US" dirty="0"/>
              <a:t>Joints which are a hazard to traffic - Rate 2 or less</a:t>
            </a:r>
          </a:p>
          <a:p>
            <a:pPr marL="0" indent="0">
              <a:buNone/>
            </a:pPr>
            <a:endParaRPr lang="en-US" dirty="0"/>
          </a:p>
        </p:txBody>
      </p:sp>
      <p:sp>
        <p:nvSpPr>
          <p:cNvPr id="2" name="Title 1">
            <a:extLst>
              <a:ext uri="{FF2B5EF4-FFF2-40B4-BE49-F238E27FC236}">
                <a16:creationId xmlns:a16="http://schemas.microsoft.com/office/drawing/2014/main" id="{A6BD8EAA-44B2-8B6D-33F4-89926FA3D528}"/>
              </a:ext>
            </a:extLst>
          </p:cNvPr>
          <p:cNvSpPr>
            <a:spLocks noGrp="1"/>
          </p:cNvSpPr>
          <p:nvPr>
            <p:ph type="title"/>
          </p:nvPr>
        </p:nvSpPr>
        <p:spPr/>
        <p:txBody>
          <a:bodyPr/>
          <a:lstStyle/>
          <a:p>
            <a:r>
              <a:rPr lang="en-US" dirty="0"/>
              <a:t>Deck Joint Inspection and Rating</a:t>
            </a:r>
          </a:p>
        </p:txBody>
      </p:sp>
      <p:sp>
        <p:nvSpPr>
          <p:cNvPr id="4" name="Slide Number Placeholder 3">
            <a:extLst>
              <a:ext uri="{FF2B5EF4-FFF2-40B4-BE49-F238E27FC236}">
                <a16:creationId xmlns:a16="http://schemas.microsoft.com/office/drawing/2014/main" id="{91C23DC0-9D44-9716-A4F2-8A749803422B}"/>
              </a:ext>
            </a:extLst>
          </p:cNvPr>
          <p:cNvSpPr>
            <a:spLocks noGrp="1"/>
          </p:cNvSpPr>
          <p:nvPr>
            <p:ph type="sldNum" sz="quarter" idx="4"/>
          </p:nvPr>
        </p:nvSpPr>
        <p:spPr/>
        <p:txBody>
          <a:bodyPr/>
          <a:lstStyle/>
          <a:p>
            <a:fld id="{3A2281A5-0AAD-5C43-9874-F8F3A9F5B29A}" type="slidenum">
              <a:rPr lang="en-US" smtClean="0"/>
              <a:pPr/>
              <a:t>41</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849D74-110B-3CD8-0C8A-3193EDC96F3C}"/>
              </a:ext>
            </a:extLst>
          </p:cNvPr>
          <p:cNvSpPr>
            <a:spLocks noGrp="1"/>
          </p:cNvSpPr>
          <p:nvPr>
            <p:ph sz="half" idx="1"/>
          </p:nvPr>
        </p:nvSpPr>
        <p:spPr>
          <a:xfrm>
            <a:off x="467544" y="1059582"/>
            <a:ext cx="3628206" cy="3384377"/>
          </a:xfrm>
        </p:spPr>
        <p:txBody>
          <a:bodyPr/>
          <a:lstStyle/>
          <a:p>
            <a:r>
              <a:rPr lang="en-US" dirty="0"/>
              <a:t>Bearings must transfer loads from the superstructure to substructure.</a:t>
            </a:r>
          </a:p>
          <a:p>
            <a:pPr marL="0" indent="0">
              <a:buNone/>
            </a:pPr>
            <a:endParaRPr lang="en-US" sz="1200" dirty="0"/>
          </a:p>
          <a:p>
            <a:pPr marL="0" indent="0">
              <a:buNone/>
            </a:pPr>
            <a:endParaRPr lang="en-US" sz="1200" dirty="0"/>
          </a:p>
          <a:p>
            <a:r>
              <a:rPr lang="en-US" dirty="0"/>
              <a:t>Bearings accommodate movement caused by temperature changes, deflection, earth pressures, etc.</a:t>
            </a:r>
          </a:p>
          <a:p>
            <a:pPr marL="0" indent="0">
              <a:buNone/>
            </a:pPr>
            <a:endParaRPr lang="en-US" dirty="0"/>
          </a:p>
        </p:txBody>
      </p:sp>
      <p:sp>
        <p:nvSpPr>
          <p:cNvPr id="5" name="Content Placeholder 4">
            <a:extLst>
              <a:ext uri="{FF2B5EF4-FFF2-40B4-BE49-F238E27FC236}">
                <a16:creationId xmlns:a16="http://schemas.microsoft.com/office/drawing/2014/main" id="{8E71184A-C4DF-5BA2-E78B-61284206FE66}"/>
              </a:ext>
            </a:extLst>
          </p:cNvPr>
          <p:cNvSpPr>
            <a:spLocks noGrp="1"/>
          </p:cNvSpPr>
          <p:nvPr>
            <p:ph sz="half" idx="2"/>
          </p:nvPr>
        </p:nvSpPr>
        <p:spPr>
          <a:xfrm>
            <a:off x="5039544" y="123478"/>
            <a:ext cx="3628206" cy="4320481"/>
          </a:xfrm>
        </p:spPr>
        <p:txBody>
          <a:bodyPr/>
          <a:lstStyle/>
          <a:p>
            <a:r>
              <a:rPr lang="en-US" dirty="0"/>
              <a:t>Bridge bearings are generally classified as fixed or expansion type and located under corresponding joints.</a:t>
            </a:r>
          </a:p>
          <a:p>
            <a:pPr marL="0" indent="0">
              <a:buNone/>
            </a:pPr>
            <a:endParaRPr lang="en-US" sz="1400" dirty="0"/>
          </a:p>
          <a:p>
            <a:r>
              <a:rPr lang="en-US" dirty="0"/>
              <a:t>Fixed bearings allow rotation but no vertical or horizontal movement.</a:t>
            </a:r>
          </a:p>
          <a:p>
            <a:pPr marL="0" indent="0">
              <a:buNone/>
            </a:pPr>
            <a:endParaRPr lang="en-US" sz="1400" dirty="0"/>
          </a:p>
          <a:p>
            <a:r>
              <a:rPr lang="en-US" dirty="0"/>
              <a:t>Expansion bearings allow both rotation and longitudinal movement of the superstructure.  Expansion bearings sometimes also permit transverse movement.</a:t>
            </a:r>
          </a:p>
          <a:p>
            <a:endParaRPr lang="en-CA" dirty="0"/>
          </a:p>
        </p:txBody>
      </p:sp>
      <p:sp>
        <p:nvSpPr>
          <p:cNvPr id="4" name="Slide Number Placeholder 3">
            <a:extLst>
              <a:ext uri="{FF2B5EF4-FFF2-40B4-BE49-F238E27FC236}">
                <a16:creationId xmlns:a16="http://schemas.microsoft.com/office/drawing/2014/main" id="{28FE5E5F-D3CB-AFFE-84E1-45FAC1990064}"/>
              </a:ext>
            </a:extLst>
          </p:cNvPr>
          <p:cNvSpPr>
            <a:spLocks noGrp="1"/>
          </p:cNvSpPr>
          <p:nvPr>
            <p:ph type="sldNum" sz="quarter" idx="4"/>
          </p:nvPr>
        </p:nvSpPr>
        <p:spPr/>
        <p:txBody>
          <a:bodyPr/>
          <a:lstStyle/>
          <a:p>
            <a:fld id="{3A2281A5-0AAD-5C43-9874-F8F3A9F5B29A}" type="slidenum">
              <a:rPr lang="en-US" smtClean="0"/>
              <a:pPr/>
              <a:t>42</a:t>
            </a:fld>
            <a:endParaRPr lang="en-US"/>
          </a:p>
        </p:txBody>
      </p:sp>
      <p:sp>
        <p:nvSpPr>
          <p:cNvPr id="6" name="Text Placeholder 5">
            <a:extLst>
              <a:ext uri="{FF2B5EF4-FFF2-40B4-BE49-F238E27FC236}">
                <a16:creationId xmlns:a16="http://schemas.microsoft.com/office/drawing/2014/main" id="{84E491A0-5501-964D-568E-13205C0705DC}"/>
              </a:ext>
            </a:extLst>
          </p:cNvPr>
          <p:cNvSpPr>
            <a:spLocks noGrp="1"/>
          </p:cNvSpPr>
          <p:nvPr>
            <p:ph type="body" sz="quarter" idx="10"/>
          </p:nvPr>
        </p:nvSpPr>
        <p:spPr/>
        <p:txBody>
          <a:bodyPr/>
          <a:lstStyle/>
          <a:p>
            <a:r>
              <a:rPr lang="en-CA" dirty="0"/>
              <a:t>Bearings (7.20)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C75E9-879B-35CB-C45A-0E5BB18571BA}"/>
              </a:ext>
            </a:extLst>
          </p:cNvPr>
          <p:cNvSpPr>
            <a:spLocks noGrp="1"/>
          </p:cNvSpPr>
          <p:nvPr>
            <p:ph idx="1"/>
          </p:nvPr>
        </p:nvSpPr>
        <p:spPr/>
        <p:txBody>
          <a:bodyPr/>
          <a:lstStyle/>
          <a:p>
            <a:pPr marL="0" indent="0">
              <a:buNone/>
            </a:pPr>
            <a:r>
              <a:rPr lang="en-US" dirty="0"/>
              <a:t>There are usually three distinct components in a bearing:</a:t>
            </a:r>
          </a:p>
          <a:p>
            <a:endParaRPr lang="en-US" dirty="0"/>
          </a:p>
          <a:p>
            <a:pPr>
              <a:buFont typeface="+mj-lt"/>
              <a:buAutoNum type="arabicPeriod"/>
            </a:pPr>
            <a:r>
              <a:rPr lang="en-US" dirty="0"/>
              <a:t>Sole plate - Steel plate welded, bolted, riveted or cast to bottom of girders</a:t>
            </a:r>
          </a:p>
          <a:p>
            <a:pPr>
              <a:buFont typeface="+mj-lt"/>
              <a:buAutoNum type="arabicPeriod"/>
            </a:pPr>
            <a:endParaRPr lang="en-US" dirty="0"/>
          </a:p>
          <a:p>
            <a:pPr>
              <a:buFont typeface="+mj-lt"/>
              <a:buAutoNum type="arabicPeriod"/>
            </a:pPr>
            <a:r>
              <a:rPr lang="en-US" dirty="0"/>
              <a:t>Masonry plate - Similar to sole plate except located on top of substructure element and usually anchored by bolts into concrete</a:t>
            </a:r>
          </a:p>
          <a:p>
            <a:pPr>
              <a:buFont typeface="+mj-lt"/>
              <a:buAutoNum type="arabicPeriod"/>
            </a:pPr>
            <a:endParaRPr lang="en-US" dirty="0"/>
          </a:p>
          <a:p>
            <a:pPr>
              <a:buFont typeface="+mj-lt"/>
              <a:buAutoNum type="arabicPeriod"/>
            </a:pPr>
            <a:r>
              <a:rPr lang="en-US" dirty="0"/>
              <a:t>Bearing - Assembly between sole plate and masonry plate that permits movement of the bridge</a:t>
            </a:r>
          </a:p>
          <a:p>
            <a:pPr marL="0" indent="0">
              <a:buNone/>
            </a:pPr>
            <a:endParaRPr lang="en-US" dirty="0"/>
          </a:p>
        </p:txBody>
      </p:sp>
      <p:sp>
        <p:nvSpPr>
          <p:cNvPr id="2" name="Title 1">
            <a:extLst>
              <a:ext uri="{FF2B5EF4-FFF2-40B4-BE49-F238E27FC236}">
                <a16:creationId xmlns:a16="http://schemas.microsoft.com/office/drawing/2014/main" id="{ABF6A278-C5A4-706E-321C-5EFA439997A7}"/>
              </a:ext>
            </a:extLst>
          </p:cNvPr>
          <p:cNvSpPr>
            <a:spLocks noGrp="1"/>
          </p:cNvSpPr>
          <p:nvPr>
            <p:ph type="title"/>
          </p:nvPr>
        </p:nvSpPr>
        <p:spPr/>
        <p:txBody>
          <a:bodyPr/>
          <a:lstStyle/>
          <a:p>
            <a:r>
              <a:rPr lang="en-US" dirty="0"/>
              <a:t>Bearings</a:t>
            </a:r>
          </a:p>
        </p:txBody>
      </p:sp>
      <p:sp>
        <p:nvSpPr>
          <p:cNvPr id="4" name="Slide Number Placeholder 3">
            <a:extLst>
              <a:ext uri="{FF2B5EF4-FFF2-40B4-BE49-F238E27FC236}">
                <a16:creationId xmlns:a16="http://schemas.microsoft.com/office/drawing/2014/main" id="{0B43795E-DFAC-CF78-1786-FF6FA6BA9CC9}"/>
              </a:ext>
            </a:extLst>
          </p:cNvPr>
          <p:cNvSpPr>
            <a:spLocks noGrp="1"/>
          </p:cNvSpPr>
          <p:nvPr>
            <p:ph type="sldNum" sz="quarter" idx="4"/>
          </p:nvPr>
        </p:nvSpPr>
        <p:spPr/>
        <p:txBody>
          <a:bodyPr/>
          <a:lstStyle/>
          <a:p>
            <a:fld id="{3A2281A5-0AAD-5C43-9874-F8F3A9F5B29A}" type="slidenum">
              <a:rPr lang="en-US" smtClean="0"/>
              <a:pPr/>
              <a:t>43</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6731C5-84DD-305C-06E8-A88E245B6690}"/>
              </a:ext>
            </a:extLst>
          </p:cNvPr>
          <p:cNvSpPr>
            <a:spLocks noGrp="1"/>
          </p:cNvSpPr>
          <p:nvPr>
            <p:ph type="sldNum" sz="quarter" idx="4"/>
          </p:nvPr>
        </p:nvSpPr>
        <p:spPr/>
        <p:txBody>
          <a:bodyPr/>
          <a:lstStyle/>
          <a:p>
            <a:fld id="{3A2281A5-0AAD-5C43-9874-F8F3A9F5B29A}" type="slidenum">
              <a:rPr lang="en-US" smtClean="0"/>
              <a:pPr/>
              <a:t>44</a:t>
            </a:fld>
            <a:endParaRPr lang="en-US"/>
          </a:p>
        </p:txBody>
      </p:sp>
      <p:sp>
        <p:nvSpPr>
          <p:cNvPr id="3" name="Content Placeholder 2">
            <a:extLst>
              <a:ext uri="{FF2B5EF4-FFF2-40B4-BE49-F238E27FC236}">
                <a16:creationId xmlns:a16="http://schemas.microsoft.com/office/drawing/2014/main" id="{06CE3FD4-ACCB-62A3-DA98-D6F2084FD268}"/>
              </a:ext>
            </a:extLst>
          </p:cNvPr>
          <p:cNvSpPr>
            <a:spLocks noGrp="1"/>
          </p:cNvSpPr>
          <p:nvPr>
            <p:ph idx="1"/>
          </p:nvPr>
        </p:nvSpPr>
        <p:spPr>
          <a:xfrm>
            <a:off x="539552" y="987574"/>
            <a:ext cx="8229600" cy="3600400"/>
          </a:xfrm>
        </p:spPr>
        <p:txBody>
          <a:bodyPr/>
          <a:lstStyle/>
          <a:p>
            <a:pPr marL="0" indent="0">
              <a:buNone/>
            </a:pPr>
            <a:r>
              <a:rPr lang="en-US" sz="1600" dirty="0"/>
              <a:t>The common types of bearings used on Alberta bridges are:</a:t>
            </a:r>
          </a:p>
          <a:p>
            <a:pPr marL="0" indent="0">
              <a:buNone/>
            </a:pPr>
            <a:endParaRPr lang="en-US" sz="900" dirty="0"/>
          </a:p>
          <a:p>
            <a:pPr>
              <a:buFont typeface="+mj-lt"/>
              <a:buAutoNum type="arabicPeriod"/>
            </a:pPr>
            <a:r>
              <a:rPr lang="en-US" sz="1600" dirty="0"/>
              <a:t>Elastomeric pads</a:t>
            </a:r>
          </a:p>
          <a:p>
            <a:pPr lvl="1"/>
            <a:r>
              <a:rPr lang="en-US" sz="1400" dirty="0"/>
              <a:t>Usually neoprene – newer are reinforced with steel shims, older are plain/un-reinforced </a:t>
            </a:r>
          </a:p>
          <a:p>
            <a:pPr lvl="1"/>
            <a:r>
              <a:rPr lang="en-US" sz="1400" dirty="0"/>
              <a:t>Often include stainless steel and </a:t>
            </a:r>
            <a:r>
              <a:rPr lang="en-US" sz="1400" dirty="0" err="1"/>
              <a:t>teflon</a:t>
            </a:r>
            <a:r>
              <a:rPr lang="en-US" sz="1400" dirty="0"/>
              <a:t> for expansion of longer span girders</a:t>
            </a:r>
          </a:p>
          <a:p>
            <a:pPr marL="457200" lvl="1" indent="0">
              <a:buNone/>
            </a:pPr>
            <a:endParaRPr lang="en-US" sz="900" dirty="0"/>
          </a:p>
          <a:p>
            <a:pPr>
              <a:buFont typeface="+mj-lt"/>
              <a:buAutoNum type="arabicPeriod"/>
            </a:pPr>
            <a:r>
              <a:rPr lang="en-US" sz="1600" dirty="0"/>
              <a:t>Rockers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4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rPr>
              <a:t>Large steel “pie-shaped” bearings designed for large movements</a:t>
            </a:r>
          </a:p>
          <a:p>
            <a:pPr marL="457200" marR="0" lvl="1" indent="0" algn="l" defTabSz="914400" rtl="0" eaLnBrk="1" fontAlgn="base" latinLnBrk="0" hangingPunct="1">
              <a:lnSpc>
                <a:spcPct val="100000"/>
              </a:lnSpc>
              <a:spcBef>
                <a:spcPct val="20000"/>
              </a:spcBef>
              <a:spcAft>
                <a:spcPct val="0"/>
              </a:spcAft>
              <a:buClrTx/>
              <a:buSzTx/>
              <a:buNone/>
              <a:tabLst/>
              <a:defRPr/>
            </a:pPr>
            <a:endParaRPr kumimoji="0" lang="en-US" sz="9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endParaRPr>
          </a:p>
          <a:p>
            <a:pPr>
              <a:buFont typeface="+mj-lt"/>
              <a:buAutoNum type="arabicPeriod"/>
            </a:pPr>
            <a:r>
              <a:rPr lang="en-US" sz="1600" dirty="0"/>
              <a:t>Rocker Plates</a:t>
            </a:r>
          </a:p>
          <a:p>
            <a:pPr lvl="1"/>
            <a:r>
              <a:rPr lang="en-US" sz="1400" dirty="0"/>
              <a:t>Steel plate with cylindrical side - accommodate rotation only–fixed so no thermal movement</a:t>
            </a:r>
          </a:p>
          <a:p>
            <a:pPr marL="457200" lvl="1" indent="0">
              <a:buNone/>
            </a:pPr>
            <a:endParaRPr lang="en-US" sz="900" dirty="0"/>
          </a:p>
          <a:p>
            <a:pPr>
              <a:buFont typeface="+mj-lt"/>
              <a:buAutoNum type="arabicPeriod"/>
            </a:pPr>
            <a:r>
              <a:rPr lang="en-US" sz="1600" dirty="0"/>
              <a:t>Pot</a:t>
            </a:r>
          </a:p>
          <a:p>
            <a:pPr lvl="1"/>
            <a:r>
              <a:rPr lang="en-US" sz="1400" dirty="0"/>
              <a:t>Elastomeric pad confined by heavy steel ring &amp; loaded vertically by cover component.  Can allow movement in one or more directions, be fixed, and be designed to resist uplift.</a:t>
            </a:r>
          </a:p>
        </p:txBody>
      </p:sp>
      <p:sp>
        <p:nvSpPr>
          <p:cNvPr id="7" name="Title 6">
            <a:extLst>
              <a:ext uri="{FF2B5EF4-FFF2-40B4-BE49-F238E27FC236}">
                <a16:creationId xmlns:a16="http://schemas.microsoft.com/office/drawing/2014/main" id="{F528D51D-8C91-BD7E-3DE8-19D6A32AC102}"/>
              </a:ext>
            </a:extLst>
          </p:cNvPr>
          <p:cNvSpPr>
            <a:spLocks noGrp="1"/>
          </p:cNvSpPr>
          <p:nvPr>
            <p:ph type="title"/>
          </p:nvPr>
        </p:nvSpPr>
        <p:spPr/>
        <p:txBody>
          <a:bodyPr/>
          <a:lstStyle/>
          <a:p>
            <a:r>
              <a:rPr lang="en-US" dirty="0"/>
              <a:t>Bearings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6731C5-84DD-305C-06E8-A88E245B6690}"/>
              </a:ext>
            </a:extLst>
          </p:cNvPr>
          <p:cNvSpPr>
            <a:spLocks noGrp="1"/>
          </p:cNvSpPr>
          <p:nvPr>
            <p:ph type="sldNum" sz="quarter" idx="4"/>
          </p:nvPr>
        </p:nvSpPr>
        <p:spPr/>
        <p:txBody>
          <a:bodyPr/>
          <a:lstStyle/>
          <a:p>
            <a:fld id="{3A2281A5-0AAD-5C43-9874-F8F3A9F5B29A}" type="slidenum">
              <a:rPr lang="en-US" smtClean="0"/>
              <a:pPr/>
              <a:t>45</a:t>
            </a:fld>
            <a:endParaRPr lang="en-US"/>
          </a:p>
        </p:txBody>
      </p:sp>
      <p:sp>
        <p:nvSpPr>
          <p:cNvPr id="3" name="Content Placeholder 2">
            <a:extLst>
              <a:ext uri="{FF2B5EF4-FFF2-40B4-BE49-F238E27FC236}">
                <a16:creationId xmlns:a16="http://schemas.microsoft.com/office/drawing/2014/main" id="{06CE3FD4-ACCB-62A3-DA98-D6F2084FD268}"/>
              </a:ext>
            </a:extLst>
          </p:cNvPr>
          <p:cNvSpPr>
            <a:spLocks noGrp="1"/>
          </p:cNvSpPr>
          <p:nvPr>
            <p:ph idx="1"/>
          </p:nvPr>
        </p:nvSpPr>
        <p:spPr>
          <a:xfrm>
            <a:off x="539552" y="1131590"/>
            <a:ext cx="8229600" cy="3456384"/>
          </a:xfrm>
        </p:spPr>
        <p:txBody>
          <a:bodyPr/>
          <a:lstStyle/>
          <a:p>
            <a:pPr marL="0" indent="0">
              <a:buNone/>
            </a:pPr>
            <a:r>
              <a:rPr lang="en-US" sz="1600" dirty="0"/>
              <a:t>The common types of bearings used on Alberta bridges (continued):</a:t>
            </a:r>
          </a:p>
          <a:p>
            <a:pPr marL="0" indent="0">
              <a:buNone/>
            </a:pPr>
            <a:endParaRPr lang="en-US" sz="1200" dirty="0"/>
          </a:p>
          <a:p>
            <a:pPr marL="0" indent="0">
              <a:buNone/>
            </a:pPr>
            <a:r>
              <a:rPr lang="en-US" sz="1400" dirty="0"/>
              <a:t>5. </a:t>
            </a:r>
            <a:r>
              <a:rPr lang="en-US" sz="1600" dirty="0"/>
              <a:t>Roller/Roller Nest</a:t>
            </a:r>
          </a:p>
          <a:p>
            <a:pPr marL="571500" lvl="1" indent="-171450"/>
            <a:r>
              <a:rPr lang="en-US" sz="1400" dirty="0"/>
              <a:t>Cylindrical steel bearings either in the form of a single roller or in a group (nest).  Rollers allow rotation and horizontal movement in one direction.</a:t>
            </a:r>
          </a:p>
          <a:p>
            <a:pPr marL="400050" lvl="1" indent="0">
              <a:buNone/>
            </a:pPr>
            <a:endParaRPr lang="en-US" sz="1400" dirty="0"/>
          </a:p>
          <a:p>
            <a:pPr marL="0" indent="0">
              <a:buNone/>
            </a:pPr>
            <a:r>
              <a:rPr lang="en-US" sz="1400" dirty="0"/>
              <a:t>6. </a:t>
            </a:r>
            <a:r>
              <a:rPr lang="en-US" sz="1600" dirty="0"/>
              <a:t>Neoprene Strip Bearing</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4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rPr>
              <a:t>Fixed bearing used under short span standard girders not requiring movement</a:t>
            </a:r>
          </a:p>
          <a:p>
            <a:pPr marL="457200" marR="0" lvl="1" indent="0" algn="l" defTabSz="914400" rtl="0" eaLnBrk="1" fontAlgn="base" latinLnBrk="0" hangingPunct="1">
              <a:lnSpc>
                <a:spcPct val="100000"/>
              </a:lnSpc>
              <a:spcBef>
                <a:spcPct val="20000"/>
              </a:spcBef>
              <a:spcAft>
                <a:spcPct val="0"/>
              </a:spcAft>
              <a:buClrTx/>
              <a:buSzTx/>
              <a:buNone/>
              <a:tabLst/>
              <a:defRPr/>
            </a:pPr>
            <a:endParaRPr kumimoji="0" lang="en-US" sz="14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endParaRPr>
          </a:p>
          <a:p>
            <a:pPr marL="0" indent="0">
              <a:buNone/>
            </a:pPr>
            <a:r>
              <a:rPr lang="en-US" sz="1400" dirty="0"/>
              <a:t>7. </a:t>
            </a:r>
            <a:r>
              <a:rPr lang="en-US" sz="1600" dirty="0"/>
              <a:t>Steel Sliding Plate w/Self Lubricating Bronze Plate</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4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rPr>
              <a:t>Steel plates with bronze plate between – used primarily under Type O girders (1955-19650</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4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rPr>
              <a:t>Problems with freezing and inducing stresses to substructure </a:t>
            </a:r>
          </a:p>
          <a:p>
            <a:pPr marL="0" indent="0">
              <a:buNone/>
            </a:pPr>
            <a:endParaRPr lang="en-US" sz="1400" dirty="0"/>
          </a:p>
        </p:txBody>
      </p:sp>
      <p:sp>
        <p:nvSpPr>
          <p:cNvPr id="7" name="Title 6">
            <a:extLst>
              <a:ext uri="{FF2B5EF4-FFF2-40B4-BE49-F238E27FC236}">
                <a16:creationId xmlns:a16="http://schemas.microsoft.com/office/drawing/2014/main" id="{F528D51D-8C91-BD7E-3DE8-19D6A32AC102}"/>
              </a:ext>
            </a:extLst>
          </p:cNvPr>
          <p:cNvSpPr>
            <a:spLocks noGrp="1"/>
          </p:cNvSpPr>
          <p:nvPr>
            <p:ph type="title"/>
          </p:nvPr>
        </p:nvSpPr>
        <p:spPr/>
        <p:txBody>
          <a:bodyPr/>
          <a:lstStyle/>
          <a:p>
            <a:r>
              <a:rPr lang="en-US" dirty="0"/>
              <a:t>Bearings cont’d.</a:t>
            </a:r>
          </a:p>
        </p:txBody>
      </p:sp>
    </p:spTree>
    <p:extLst>
      <p:ext uri="{BB962C8B-B14F-4D97-AF65-F5344CB8AC3E}">
        <p14:creationId xmlns:p14="http://schemas.microsoft.com/office/powerpoint/2010/main" val="2270230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6731C5-84DD-305C-06E8-A88E245B6690}"/>
              </a:ext>
            </a:extLst>
          </p:cNvPr>
          <p:cNvSpPr>
            <a:spLocks noGrp="1"/>
          </p:cNvSpPr>
          <p:nvPr>
            <p:ph type="sldNum" sz="quarter" idx="4"/>
          </p:nvPr>
        </p:nvSpPr>
        <p:spPr/>
        <p:txBody>
          <a:bodyPr/>
          <a:lstStyle/>
          <a:p>
            <a:fld id="{3A2281A5-0AAD-5C43-9874-F8F3A9F5B29A}" type="slidenum">
              <a:rPr lang="en-US" smtClean="0"/>
              <a:pPr/>
              <a:t>46</a:t>
            </a:fld>
            <a:endParaRPr lang="en-US"/>
          </a:p>
        </p:txBody>
      </p:sp>
      <p:sp>
        <p:nvSpPr>
          <p:cNvPr id="3" name="Content Placeholder 2">
            <a:extLst>
              <a:ext uri="{FF2B5EF4-FFF2-40B4-BE49-F238E27FC236}">
                <a16:creationId xmlns:a16="http://schemas.microsoft.com/office/drawing/2014/main" id="{06CE3FD4-ACCB-62A3-DA98-D6F2084FD268}"/>
              </a:ext>
            </a:extLst>
          </p:cNvPr>
          <p:cNvSpPr>
            <a:spLocks noGrp="1"/>
          </p:cNvSpPr>
          <p:nvPr>
            <p:ph idx="1"/>
          </p:nvPr>
        </p:nvSpPr>
        <p:spPr>
          <a:xfrm>
            <a:off x="539552" y="987574"/>
            <a:ext cx="8229600" cy="3600400"/>
          </a:xfrm>
        </p:spPr>
        <p:txBody>
          <a:bodyPr/>
          <a:lstStyle/>
          <a:p>
            <a:pPr marL="0" indent="0">
              <a:buNone/>
            </a:pPr>
            <a:r>
              <a:rPr lang="en-US" sz="1600" dirty="0"/>
              <a:t>The common types of bearings used on Alberta bridges (continued):</a:t>
            </a:r>
          </a:p>
          <a:p>
            <a:pPr marL="0" indent="0">
              <a:buNone/>
            </a:pPr>
            <a:endParaRPr lang="en-US" sz="800" dirty="0"/>
          </a:p>
          <a:p>
            <a:pPr marL="0" marR="0" lvl="0" indent="0" algn="l" defTabSz="914400" rtl="0" eaLnBrk="1" fontAlgn="base" latinLnBrk="0" hangingPunct="1">
              <a:lnSpc>
                <a:spcPct val="100000"/>
              </a:lnSpc>
              <a:spcBef>
                <a:spcPct val="20000"/>
              </a:spcBef>
              <a:spcAft>
                <a:spcPct val="0"/>
              </a:spcAft>
              <a:buClrTx/>
              <a:buSzTx/>
              <a:buNone/>
              <a:tabLst/>
              <a:defRPr/>
            </a:pPr>
            <a:r>
              <a:rPr kumimoji="0" lang="en-US" sz="16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rPr>
              <a:t>8. Spherical bearings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4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rPr>
              <a:t>Made of spherical machined steel plates that nest together to allow rotation and  may have an allowance for horizontal movement</a:t>
            </a:r>
          </a:p>
          <a:p>
            <a:pPr marL="457200" marR="0" lvl="1" indent="0" algn="l" defTabSz="914400" rtl="0" eaLnBrk="1" fontAlgn="base" latinLnBrk="0" hangingPunct="1">
              <a:lnSpc>
                <a:spcPct val="100000"/>
              </a:lnSpc>
              <a:spcBef>
                <a:spcPct val="20000"/>
              </a:spcBef>
              <a:spcAft>
                <a:spcPct val="0"/>
              </a:spcAft>
              <a:buClrTx/>
              <a:buSzTx/>
              <a:buNone/>
              <a:tabLst/>
              <a:defRPr/>
            </a:pPr>
            <a:endParaRPr kumimoji="0" lang="en-US" sz="8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endParaRPr>
          </a:p>
          <a:p>
            <a:pPr marL="0" indent="0">
              <a:buNone/>
            </a:pPr>
            <a:r>
              <a:rPr lang="en-US" sz="1600" dirty="0"/>
              <a:t>10</a:t>
            </a:r>
            <a:r>
              <a:rPr lang="en-US" sz="1400" dirty="0"/>
              <a:t>. </a:t>
            </a:r>
            <a:r>
              <a:rPr lang="en-US" sz="1600" dirty="0"/>
              <a:t>Sliding Plates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4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rPr>
              <a:t>steel sliding expansion plates commonly used under pony trusses – simple and no problems</a:t>
            </a:r>
          </a:p>
          <a:p>
            <a:pPr marL="0" indent="0">
              <a:buNone/>
            </a:pPr>
            <a:endParaRPr lang="en-US" sz="800" dirty="0"/>
          </a:p>
          <a:p>
            <a:pPr marL="0" indent="0">
              <a:buNone/>
            </a:pPr>
            <a:r>
              <a:rPr lang="en-US" sz="1600" dirty="0"/>
              <a:t>11. Disc/Disc and Dome</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4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rPr>
              <a:t>disc bearings (round, confined polyurethane pad)</a:t>
            </a:r>
          </a:p>
          <a:p>
            <a:pPr marL="0" indent="0">
              <a:buNone/>
            </a:pPr>
            <a:r>
              <a:rPr lang="en-US" sz="1600" dirty="0"/>
              <a:t>12. Others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lang="en-US" sz="1400" dirty="0">
                <a:solidFill>
                  <a:srgbClr val="36424A"/>
                </a:solidFill>
              </a:rPr>
              <a:t>Rotation Pin</a:t>
            </a:r>
            <a:r>
              <a:rPr kumimoji="0" lang="en-US" sz="14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rPr>
              <a:t>s  - allows truss rotation of fixed bearings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lang="en-US" sz="1400" dirty="0">
                <a:solidFill>
                  <a:srgbClr val="36424A"/>
                </a:solidFill>
              </a:rPr>
              <a:t>Pinned – fixed stacked plates (opposite of sliding plates)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4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rPr>
              <a:t>Pe</a:t>
            </a:r>
            <a:r>
              <a:rPr lang="en-US" sz="1400" dirty="0" err="1">
                <a:solidFill>
                  <a:srgbClr val="36424A"/>
                </a:solidFill>
              </a:rPr>
              <a:t>destal</a:t>
            </a:r>
            <a:endParaRPr kumimoji="0" lang="en-US" sz="1400" b="0" i="0" u="none" strike="noStrike" kern="1200" cap="none" spc="0" normalizeH="0" baseline="0" noProof="0" dirty="0">
              <a:ln>
                <a:noFill/>
              </a:ln>
              <a:solidFill>
                <a:srgbClr val="36424A"/>
              </a:solidFill>
              <a:effectLst/>
              <a:uLnTx/>
              <a:uFillTx/>
              <a:latin typeface="Arial" panose="020B0604020202020204" pitchFamily="34" charset="0"/>
              <a:ea typeface="+mn-ea"/>
              <a:cs typeface="Arial" panose="020B0604020202020204" pitchFamily="34" charset="0"/>
            </a:endParaRPr>
          </a:p>
          <a:p>
            <a:endParaRPr lang="en-US" sz="1400" dirty="0"/>
          </a:p>
        </p:txBody>
      </p:sp>
      <p:sp>
        <p:nvSpPr>
          <p:cNvPr id="7" name="Title 6">
            <a:extLst>
              <a:ext uri="{FF2B5EF4-FFF2-40B4-BE49-F238E27FC236}">
                <a16:creationId xmlns:a16="http://schemas.microsoft.com/office/drawing/2014/main" id="{F528D51D-8C91-BD7E-3DE8-19D6A32AC102}"/>
              </a:ext>
            </a:extLst>
          </p:cNvPr>
          <p:cNvSpPr>
            <a:spLocks noGrp="1"/>
          </p:cNvSpPr>
          <p:nvPr>
            <p:ph type="title"/>
          </p:nvPr>
        </p:nvSpPr>
        <p:spPr>
          <a:xfrm>
            <a:off x="539552" y="339502"/>
            <a:ext cx="8219256" cy="519912"/>
          </a:xfrm>
        </p:spPr>
        <p:txBody>
          <a:bodyPr/>
          <a:lstStyle/>
          <a:p>
            <a:r>
              <a:rPr lang="en-US" dirty="0"/>
              <a:t>Bearings cont’d.</a:t>
            </a:r>
          </a:p>
        </p:txBody>
      </p:sp>
    </p:spTree>
    <p:extLst>
      <p:ext uri="{BB962C8B-B14F-4D97-AF65-F5344CB8AC3E}">
        <p14:creationId xmlns:p14="http://schemas.microsoft.com/office/powerpoint/2010/main" val="1891557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D:\Bridge 2000\August 2000\Deck Joints and Bearings\Deck Joints &amp; Bearings 13.wmf">
            <a:extLst>
              <a:ext uri="{FF2B5EF4-FFF2-40B4-BE49-F238E27FC236}">
                <a16:creationId xmlns:a16="http://schemas.microsoft.com/office/drawing/2014/main" id="{EF7DAA44-D285-4E8B-A0E7-3A618300FF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337"/>
          <a:stretch/>
        </p:blipFill>
        <p:spPr bwMode="auto">
          <a:xfrm>
            <a:off x="1259632" y="1617547"/>
            <a:ext cx="2490714" cy="224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96A64D6-6E2F-3FDD-419A-9BE309BCDC51}"/>
              </a:ext>
            </a:extLst>
          </p:cNvPr>
          <p:cNvSpPr>
            <a:spLocks noGrp="1"/>
          </p:cNvSpPr>
          <p:nvPr>
            <p:ph type="title"/>
          </p:nvPr>
        </p:nvSpPr>
        <p:spPr/>
        <p:txBody>
          <a:bodyPr/>
          <a:lstStyle/>
          <a:p>
            <a:r>
              <a:rPr lang="en-US" dirty="0"/>
              <a:t>Bearings</a:t>
            </a:r>
          </a:p>
        </p:txBody>
      </p:sp>
      <p:sp>
        <p:nvSpPr>
          <p:cNvPr id="63492" name="Rectangle 4">
            <a:extLst>
              <a:ext uri="{FF2B5EF4-FFF2-40B4-BE49-F238E27FC236}">
                <a16:creationId xmlns:a16="http://schemas.microsoft.com/office/drawing/2014/main" id="{703E40EA-9A8A-7686-AFC3-5F7067B04CAB}"/>
              </a:ext>
            </a:extLst>
          </p:cNvPr>
          <p:cNvSpPr>
            <a:spLocks noChangeArrowheads="1"/>
          </p:cNvSpPr>
          <p:nvPr/>
        </p:nvSpPr>
        <p:spPr bwMode="auto">
          <a:xfrm>
            <a:off x="755576" y="3798948"/>
            <a:ext cx="3343275" cy="2571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tx1">
                      <a:alpha val="74998"/>
                    </a:schemeClr>
                  </a:outerShdw>
                </a:effectLst>
              </a14:hiddenEffects>
            </a:ext>
          </a:extLst>
        </p:spPr>
        <p:txBody>
          <a:bodyPr lIns="50006" tIns="25003" rIns="50006" bIns="25003"/>
          <a:lstStyle/>
          <a:p>
            <a:pPr marL="192881" indent="-192881" algn="ctr">
              <a:spcBef>
                <a:spcPct val="20000"/>
              </a:spcBef>
              <a:defRPr/>
            </a:pPr>
            <a:r>
              <a:rPr lang="en-US" sz="1400" dirty="0">
                <a:latin typeface="Arial" charset="0"/>
                <a:ea typeface="ＭＳ Ｐゴシック" charset="0"/>
              </a:rPr>
              <a:t>ELASTOMERIC PAD</a:t>
            </a:r>
          </a:p>
        </p:txBody>
      </p:sp>
      <p:sp>
        <p:nvSpPr>
          <p:cNvPr id="63494" name="Rectangle 6">
            <a:extLst>
              <a:ext uri="{FF2B5EF4-FFF2-40B4-BE49-F238E27FC236}">
                <a16:creationId xmlns:a16="http://schemas.microsoft.com/office/drawing/2014/main" id="{9B775893-55E0-DD95-BE07-9A76B4FD404E}"/>
              </a:ext>
            </a:extLst>
          </p:cNvPr>
          <p:cNvSpPr>
            <a:spLocks noChangeArrowheads="1"/>
          </p:cNvSpPr>
          <p:nvPr/>
        </p:nvSpPr>
        <p:spPr bwMode="auto">
          <a:xfrm>
            <a:off x="4788024" y="3777517"/>
            <a:ext cx="3343275" cy="300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tx1">
                      <a:alpha val="74998"/>
                    </a:schemeClr>
                  </a:outerShdw>
                </a:effectLst>
              </a14:hiddenEffects>
            </a:ext>
          </a:extLst>
        </p:spPr>
        <p:txBody>
          <a:bodyPr lIns="50006" tIns="25003" rIns="50006" bIns="25003"/>
          <a:lstStyle/>
          <a:p>
            <a:pPr marL="192881" indent="-192881" algn="ctr">
              <a:spcBef>
                <a:spcPct val="20000"/>
              </a:spcBef>
              <a:defRPr/>
            </a:pPr>
            <a:r>
              <a:rPr lang="en-US" sz="1400">
                <a:latin typeface="Arial" charset="0"/>
                <a:ea typeface="ＭＳ Ｐゴシック" charset="0"/>
              </a:rPr>
              <a:t>POT BEARING</a:t>
            </a:r>
          </a:p>
        </p:txBody>
      </p:sp>
      <p:sp>
        <p:nvSpPr>
          <p:cNvPr id="4" name="Slide Number Placeholder 3">
            <a:extLst>
              <a:ext uri="{FF2B5EF4-FFF2-40B4-BE49-F238E27FC236}">
                <a16:creationId xmlns:a16="http://schemas.microsoft.com/office/drawing/2014/main" id="{A1272679-F738-6F54-5A0F-FA194F224FDD}"/>
              </a:ext>
            </a:extLst>
          </p:cNvPr>
          <p:cNvSpPr>
            <a:spLocks noGrp="1"/>
          </p:cNvSpPr>
          <p:nvPr>
            <p:ph type="sldNum" sz="quarter" idx="4"/>
          </p:nvPr>
        </p:nvSpPr>
        <p:spPr/>
        <p:txBody>
          <a:bodyPr/>
          <a:lstStyle/>
          <a:p>
            <a:fld id="{3A2281A5-0AAD-5C43-9874-F8F3A9F5B29A}" type="slidenum">
              <a:rPr lang="en-US" smtClean="0"/>
              <a:pPr/>
              <a:t>47</a:t>
            </a:fld>
            <a:endParaRPr lang="en-US"/>
          </a:p>
        </p:txBody>
      </p:sp>
      <p:pic>
        <p:nvPicPr>
          <p:cNvPr id="5" name="Picture 5" descr="D:\Bridge 2000\August 2000\Deck Joints and Bearings\Deck Joints &amp; Bearings 13.wmf">
            <a:extLst>
              <a:ext uri="{FF2B5EF4-FFF2-40B4-BE49-F238E27FC236}">
                <a16:creationId xmlns:a16="http://schemas.microsoft.com/office/drawing/2014/main" id="{5CF4C192-63CA-8F58-44F7-D81FC4F9D7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28"/>
          <a:stretch/>
        </p:blipFill>
        <p:spPr bwMode="auto">
          <a:xfrm>
            <a:off x="5393654" y="1506074"/>
            <a:ext cx="2490714" cy="213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09778-02C7-29FB-BE02-0C584D21ADF1}"/>
              </a:ext>
            </a:extLst>
          </p:cNvPr>
          <p:cNvSpPr>
            <a:spLocks noGrp="1"/>
          </p:cNvSpPr>
          <p:nvPr>
            <p:ph type="title"/>
          </p:nvPr>
        </p:nvSpPr>
        <p:spPr/>
        <p:txBody>
          <a:bodyPr/>
          <a:lstStyle/>
          <a:p>
            <a:r>
              <a:rPr lang="en-US" dirty="0"/>
              <a:t>Bearings </a:t>
            </a:r>
          </a:p>
        </p:txBody>
      </p:sp>
      <p:sp>
        <p:nvSpPr>
          <p:cNvPr id="64514" name="Rectangle 2">
            <a:extLst>
              <a:ext uri="{FF2B5EF4-FFF2-40B4-BE49-F238E27FC236}">
                <a16:creationId xmlns:a16="http://schemas.microsoft.com/office/drawing/2014/main" id="{F24B298E-FA1A-8ABC-A871-92E77ACFACEC}"/>
              </a:ext>
            </a:extLst>
          </p:cNvPr>
          <p:cNvSpPr>
            <a:spLocks noChangeArrowheads="1"/>
          </p:cNvSpPr>
          <p:nvPr/>
        </p:nvSpPr>
        <p:spPr bwMode="auto">
          <a:xfrm>
            <a:off x="3961210" y="4843462"/>
            <a:ext cx="1221581" cy="18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fld id="{39795194-4A13-46AE-B44D-39F8ED664870}" type="slidenum">
              <a:rPr lang="en-US" altLang="en-US" sz="788">
                <a:latin typeface="Arial" panose="020B0604020202020204" pitchFamily="34" charset="0"/>
              </a:rPr>
              <a:pPr algn="ctr"/>
              <a:t>48</a:t>
            </a:fld>
            <a:r>
              <a:rPr lang="en-US" altLang="en-US" sz="788"/>
              <a:t> </a:t>
            </a:r>
          </a:p>
        </p:txBody>
      </p:sp>
      <p:sp>
        <p:nvSpPr>
          <p:cNvPr id="64516" name="Rectangle 4">
            <a:extLst>
              <a:ext uri="{FF2B5EF4-FFF2-40B4-BE49-F238E27FC236}">
                <a16:creationId xmlns:a16="http://schemas.microsoft.com/office/drawing/2014/main" id="{D6901C15-1836-1775-C51A-AA3D35A94993}"/>
              </a:ext>
            </a:extLst>
          </p:cNvPr>
          <p:cNvSpPr>
            <a:spLocks noChangeArrowheads="1"/>
          </p:cNvSpPr>
          <p:nvPr/>
        </p:nvSpPr>
        <p:spPr bwMode="auto">
          <a:xfrm>
            <a:off x="971600" y="3717007"/>
            <a:ext cx="3343275" cy="4714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tx1">
                      <a:alpha val="74998"/>
                    </a:schemeClr>
                  </a:outerShdw>
                </a:effectLst>
              </a14:hiddenEffects>
            </a:ext>
          </a:extLst>
        </p:spPr>
        <p:txBody>
          <a:bodyPr lIns="50006" tIns="25003" rIns="50006" bIns="25003"/>
          <a:lstStyle/>
          <a:p>
            <a:pPr marL="192881" indent="-192881" algn="ctr">
              <a:spcBef>
                <a:spcPct val="20000"/>
              </a:spcBef>
              <a:defRPr/>
            </a:pPr>
            <a:r>
              <a:rPr lang="en-US" sz="1400" dirty="0">
                <a:latin typeface="Arial" charset="0"/>
                <a:ea typeface="ＭＳ Ｐゴシック" charset="0"/>
              </a:rPr>
              <a:t>ROCKER BEARING</a:t>
            </a:r>
          </a:p>
        </p:txBody>
      </p:sp>
      <p:pic>
        <p:nvPicPr>
          <p:cNvPr id="40965" name="Picture 5" descr="D:\Bridge 2000\August 2000\Deck Joints and Bearings\Deck Joints &amp; Bearings 14.wmf">
            <a:extLst>
              <a:ext uri="{FF2B5EF4-FFF2-40B4-BE49-F238E27FC236}">
                <a16:creationId xmlns:a16="http://schemas.microsoft.com/office/drawing/2014/main" id="{923D4AEA-65FE-56DB-6925-DFDDB665B0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668"/>
          <a:stretch/>
        </p:blipFill>
        <p:spPr bwMode="auto">
          <a:xfrm>
            <a:off x="1763688" y="1515799"/>
            <a:ext cx="2088232" cy="198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6">
            <a:extLst>
              <a:ext uri="{FF2B5EF4-FFF2-40B4-BE49-F238E27FC236}">
                <a16:creationId xmlns:a16="http://schemas.microsoft.com/office/drawing/2014/main" id="{0C4B0F80-5931-F88F-4B28-E2E7D0D05718}"/>
              </a:ext>
            </a:extLst>
          </p:cNvPr>
          <p:cNvSpPr>
            <a:spLocks noChangeArrowheads="1"/>
          </p:cNvSpPr>
          <p:nvPr/>
        </p:nvSpPr>
        <p:spPr bwMode="auto">
          <a:xfrm>
            <a:off x="4649180" y="3718378"/>
            <a:ext cx="3343275" cy="2571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tx1">
                      <a:alpha val="74998"/>
                    </a:schemeClr>
                  </a:outerShdw>
                </a:effectLst>
              </a14:hiddenEffects>
            </a:ext>
          </a:extLst>
        </p:spPr>
        <p:txBody>
          <a:bodyPr lIns="50006" tIns="25003" rIns="50006" bIns="25003"/>
          <a:lstStyle/>
          <a:p>
            <a:pPr marL="192881" indent="-192881" algn="ctr">
              <a:spcBef>
                <a:spcPct val="20000"/>
              </a:spcBef>
              <a:defRPr/>
            </a:pPr>
            <a:r>
              <a:rPr lang="en-US" sz="1400" dirty="0">
                <a:latin typeface="Arial" charset="0"/>
                <a:ea typeface="ＭＳ Ｐゴシック" charset="0"/>
              </a:rPr>
              <a:t>ROLLER BEARING</a:t>
            </a:r>
          </a:p>
        </p:txBody>
      </p:sp>
      <p:sp>
        <p:nvSpPr>
          <p:cNvPr id="4" name="Slide Number Placeholder 3">
            <a:extLst>
              <a:ext uri="{FF2B5EF4-FFF2-40B4-BE49-F238E27FC236}">
                <a16:creationId xmlns:a16="http://schemas.microsoft.com/office/drawing/2014/main" id="{1BF73E62-6292-7828-33D8-D605AE046EFE}"/>
              </a:ext>
            </a:extLst>
          </p:cNvPr>
          <p:cNvSpPr>
            <a:spLocks noGrp="1"/>
          </p:cNvSpPr>
          <p:nvPr>
            <p:ph type="sldNum" sz="quarter" idx="4"/>
          </p:nvPr>
        </p:nvSpPr>
        <p:spPr/>
        <p:txBody>
          <a:bodyPr/>
          <a:lstStyle/>
          <a:p>
            <a:fld id="{3A2281A5-0AAD-5C43-9874-F8F3A9F5B29A}" type="slidenum">
              <a:rPr lang="en-US" smtClean="0"/>
              <a:pPr/>
              <a:t>48</a:t>
            </a:fld>
            <a:endParaRPr lang="en-US"/>
          </a:p>
        </p:txBody>
      </p:sp>
      <p:pic>
        <p:nvPicPr>
          <p:cNvPr id="5" name="Picture 5" descr="D:\Bridge 2000\August 2000\Deck Joints and Bearings\Deck Joints &amp; Bearings 14.wmf">
            <a:extLst>
              <a:ext uri="{FF2B5EF4-FFF2-40B4-BE49-F238E27FC236}">
                <a16:creationId xmlns:a16="http://schemas.microsoft.com/office/drawing/2014/main" id="{93C10AF9-FE1F-A249-E37F-160326EBD4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882"/>
          <a:stretch/>
        </p:blipFill>
        <p:spPr bwMode="auto">
          <a:xfrm>
            <a:off x="5220072" y="1493849"/>
            <a:ext cx="2088232" cy="180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7" descr="D:\Bridge 2000\August 2000\Deck Joints and Bearings\Deck Joints &amp; Bearings 04.wmf">
            <a:extLst>
              <a:ext uri="{FF2B5EF4-FFF2-40B4-BE49-F238E27FC236}">
                <a16:creationId xmlns:a16="http://schemas.microsoft.com/office/drawing/2014/main" id="{5FEFEAC1-79AA-1B9D-1ACB-41480B6B2F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651"/>
          <a:stretch/>
        </p:blipFill>
        <p:spPr bwMode="auto">
          <a:xfrm>
            <a:off x="713212" y="1555318"/>
            <a:ext cx="3426741"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a:extLst>
              <a:ext uri="{FF2B5EF4-FFF2-40B4-BE49-F238E27FC236}">
                <a16:creationId xmlns:a16="http://schemas.microsoft.com/office/drawing/2014/main" id="{4ADC5B92-DF9F-0D6F-0803-9B76E412ACE5}"/>
              </a:ext>
            </a:extLst>
          </p:cNvPr>
          <p:cNvSpPr>
            <a:spLocks noChangeArrowheads="1"/>
          </p:cNvSpPr>
          <p:nvPr/>
        </p:nvSpPr>
        <p:spPr bwMode="auto">
          <a:xfrm>
            <a:off x="517761" y="2988107"/>
            <a:ext cx="3257550" cy="600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tx1">
                      <a:alpha val="74998"/>
                    </a:schemeClr>
                  </a:outerShdw>
                </a:effectLst>
              </a14:hiddenEffects>
            </a:ext>
          </a:extLst>
        </p:spPr>
        <p:txBody>
          <a:bodyPr lIns="50006" tIns="25003" rIns="50006" bIns="25003" anchor="ctr"/>
          <a:lstStyle/>
          <a:p>
            <a:pPr algn="ctr">
              <a:defRPr/>
            </a:pPr>
            <a:r>
              <a:rPr lang="en-US" sz="1350" dirty="0">
                <a:solidFill>
                  <a:schemeClr val="tx2"/>
                </a:solidFill>
                <a:latin typeface="Arial" charset="0"/>
                <a:ea typeface="ＭＳ Ｐゴシック" charset="0"/>
              </a:rPr>
              <a:t>Closed Finger Plates</a:t>
            </a:r>
            <a:endParaRPr lang="en-US" sz="2475" dirty="0">
              <a:solidFill>
                <a:schemeClr val="tx2"/>
              </a:solidFill>
              <a:latin typeface="Times New Roman" charset="0"/>
              <a:ea typeface="ＭＳ Ｐゴシック" charset="0"/>
            </a:endParaRPr>
          </a:p>
        </p:txBody>
      </p:sp>
      <p:sp>
        <p:nvSpPr>
          <p:cNvPr id="54278" name="Rectangle 6">
            <a:extLst>
              <a:ext uri="{FF2B5EF4-FFF2-40B4-BE49-F238E27FC236}">
                <a16:creationId xmlns:a16="http://schemas.microsoft.com/office/drawing/2014/main" id="{96A86609-6A0F-2931-5559-2A89A989AF21}"/>
              </a:ext>
            </a:extLst>
          </p:cNvPr>
          <p:cNvSpPr>
            <a:spLocks noChangeArrowheads="1"/>
          </p:cNvSpPr>
          <p:nvPr/>
        </p:nvSpPr>
        <p:spPr bwMode="auto">
          <a:xfrm>
            <a:off x="4860032" y="3052400"/>
            <a:ext cx="3257550" cy="4714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tx1">
                      <a:alpha val="74998"/>
                    </a:schemeClr>
                  </a:outerShdw>
                </a:effectLst>
              </a14:hiddenEffects>
            </a:ext>
          </a:extLst>
        </p:spPr>
        <p:txBody>
          <a:bodyPr lIns="50006" tIns="25003" rIns="50006" bIns="25003" anchor="ctr"/>
          <a:lstStyle/>
          <a:p>
            <a:pPr algn="ctr">
              <a:defRPr/>
            </a:pPr>
            <a:r>
              <a:rPr lang="en-US" sz="1400" dirty="0">
                <a:solidFill>
                  <a:schemeClr val="tx2"/>
                </a:solidFill>
                <a:latin typeface="Arial" charset="0"/>
                <a:ea typeface="ＭＳ Ｐゴシック" charset="0"/>
              </a:rPr>
              <a:t>Gland</a:t>
            </a:r>
            <a:endParaRPr lang="en-US" sz="2800" dirty="0">
              <a:solidFill>
                <a:schemeClr val="tx2"/>
              </a:solidFill>
              <a:latin typeface="Times New Roman" charset="0"/>
              <a:ea typeface="ＭＳ Ｐゴシック" charset="0"/>
            </a:endParaRPr>
          </a:p>
        </p:txBody>
      </p:sp>
      <p:sp>
        <p:nvSpPr>
          <p:cNvPr id="2" name="Title 1">
            <a:extLst>
              <a:ext uri="{FF2B5EF4-FFF2-40B4-BE49-F238E27FC236}">
                <a16:creationId xmlns:a16="http://schemas.microsoft.com/office/drawing/2014/main" id="{EC183C45-6C20-FCEB-5998-8DDF82D0719E}"/>
              </a:ext>
            </a:extLst>
          </p:cNvPr>
          <p:cNvSpPr>
            <a:spLocks noGrp="1"/>
          </p:cNvSpPr>
          <p:nvPr>
            <p:ph type="title"/>
          </p:nvPr>
        </p:nvSpPr>
        <p:spPr/>
        <p:txBody>
          <a:bodyPr/>
          <a:lstStyle/>
          <a:p>
            <a:r>
              <a:rPr lang="en-US" dirty="0"/>
              <a:t>Deck Joints</a:t>
            </a:r>
          </a:p>
        </p:txBody>
      </p:sp>
      <p:sp>
        <p:nvSpPr>
          <p:cNvPr id="4" name="Slide Number Placeholder 3">
            <a:extLst>
              <a:ext uri="{FF2B5EF4-FFF2-40B4-BE49-F238E27FC236}">
                <a16:creationId xmlns:a16="http://schemas.microsoft.com/office/drawing/2014/main" id="{7B938248-4170-214D-4EA8-C856FFE1E25F}"/>
              </a:ext>
            </a:extLst>
          </p:cNvPr>
          <p:cNvSpPr>
            <a:spLocks noGrp="1"/>
          </p:cNvSpPr>
          <p:nvPr>
            <p:ph type="sldNum" sz="quarter" idx="4"/>
          </p:nvPr>
        </p:nvSpPr>
        <p:spPr/>
        <p:txBody>
          <a:bodyPr/>
          <a:lstStyle/>
          <a:p>
            <a:fld id="{3A2281A5-0AAD-5C43-9874-F8F3A9F5B29A}" type="slidenum">
              <a:rPr lang="en-US" smtClean="0"/>
              <a:pPr/>
              <a:t>4</a:t>
            </a:fld>
            <a:endParaRPr lang="en-US"/>
          </a:p>
        </p:txBody>
      </p:sp>
      <p:pic>
        <p:nvPicPr>
          <p:cNvPr id="5" name="Picture 7" descr="D:\Bridge 2000\August 2000\Deck Joints and Bearings\Deck Joints &amp; Bearings 04.wmf">
            <a:extLst>
              <a:ext uri="{FF2B5EF4-FFF2-40B4-BE49-F238E27FC236}">
                <a16:creationId xmlns:a16="http://schemas.microsoft.com/office/drawing/2014/main" id="{23B8AEC8-92F6-D07F-121F-9614741644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644"/>
          <a:stretch/>
        </p:blipFill>
        <p:spPr bwMode="auto">
          <a:xfrm>
            <a:off x="5004048" y="1555318"/>
            <a:ext cx="3426741" cy="143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a:extLst>
              <a:ext uri="{FF2B5EF4-FFF2-40B4-BE49-F238E27FC236}">
                <a16:creationId xmlns:a16="http://schemas.microsoft.com/office/drawing/2014/main" id="{CD803269-0C9B-A546-A123-6E9058786BA8}"/>
              </a:ext>
            </a:extLst>
          </p:cNvPr>
          <p:cNvSpPr>
            <a:spLocks noChangeArrowheads="1"/>
          </p:cNvSpPr>
          <p:nvPr/>
        </p:nvSpPr>
        <p:spPr bwMode="auto">
          <a:xfrm>
            <a:off x="1691680" y="3606701"/>
            <a:ext cx="1971675" cy="385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tx1">
                      <a:alpha val="74998"/>
                    </a:schemeClr>
                  </a:outerShdw>
                </a:effectLst>
              </a14:hiddenEffects>
            </a:ext>
          </a:extLst>
        </p:spPr>
        <p:txBody>
          <a:bodyPr lIns="50006" tIns="25003" rIns="50006" bIns="25003"/>
          <a:lstStyle/>
          <a:p>
            <a:pPr marL="192881" indent="-192881" algn="ctr">
              <a:spcBef>
                <a:spcPct val="20000"/>
              </a:spcBef>
              <a:defRPr/>
            </a:pPr>
            <a:r>
              <a:rPr lang="en-US" sz="1400" dirty="0">
                <a:latin typeface="Arial" charset="0"/>
                <a:ea typeface="ＭＳ Ｐゴシック" charset="0"/>
              </a:rPr>
              <a:t>SPHERICAL BEARING</a:t>
            </a:r>
          </a:p>
        </p:txBody>
      </p:sp>
      <p:pic>
        <p:nvPicPr>
          <p:cNvPr id="41989" name="Picture 5" descr="D:\Bridge 2000\August 2000\Deck Joints and Bearings\Deck Joints &amp; Bearings 15.wmf">
            <a:extLst>
              <a:ext uri="{FF2B5EF4-FFF2-40B4-BE49-F238E27FC236}">
                <a16:creationId xmlns:a16="http://schemas.microsoft.com/office/drawing/2014/main" id="{DC4191EB-B7CC-1F2D-1514-34BB32284D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213"/>
          <a:stretch/>
        </p:blipFill>
        <p:spPr bwMode="auto">
          <a:xfrm>
            <a:off x="5149025" y="1275606"/>
            <a:ext cx="2183086" cy="178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6">
            <a:extLst>
              <a:ext uri="{FF2B5EF4-FFF2-40B4-BE49-F238E27FC236}">
                <a16:creationId xmlns:a16="http://schemas.microsoft.com/office/drawing/2014/main" id="{38B00F5C-ADC0-447A-6ED8-72AD8EB2C826}"/>
              </a:ext>
            </a:extLst>
          </p:cNvPr>
          <p:cNvSpPr>
            <a:spLocks noChangeArrowheads="1"/>
          </p:cNvSpPr>
          <p:nvPr/>
        </p:nvSpPr>
        <p:spPr bwMode="auto">
          <a:xfrm>
            <a:off x="4932040" y="3606700"/>
            <a:ext cx="2614613" cy="385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tx1">
                      <a:alpha val="74998"/>
                    </a:schemeClr>
                  </a:outerShdw>
                </a:effectLst>
              </a14:hiddenEffects>
            </a:ext>
          </a:extLst>
        </p:spPr>
        <p:txBody>
          <a:bodyPr lIns="50006" tIns="25003" rIns="50006" bIns="25003"/>
          <a:lstStyle/>
          <a:p>
            <a:pPr marL="192881" indent="-192881" algn="ctr">
              <a:spcBef>
                <a:spcPct val="20000"/>
              </a:spcBef>
              <a:defRPr/>
            </a:pPr>
            <a:r>
              <a:rPr lang="en-US" sz="1400" dirty="0">
                <a:latin typeface="Arial" charset="0"/>
                <a:ea typeface="ＭＳ Ｐゴシック" charset="0"/>
              </a:rPr>
              <a:t>BEARING WITH SLIDING SURFACE</a:t>
            </a:r>
          </a:p>
        </p:txBody>
      </p:sp>
      <p:sp>
        <p:nvSpPr>
          <p:cNvPr id="2" name="Title 1">
            <a:extLst>
              <a:ext uri="{FF2B5EF4-FFF2-40B4-BE49-F238E27FC236}">
                <a16:creationId xmlns:a16="http://schemas.microsoft.com/office/drawing/2014/main" id="{F86CD829-4941-F3A3-B992-2C7165D95D2A}"/>
              </a:ext>
            </a:extLst>
          </p:cNvPr>
          <p:cNvSpPr>
            <a:spLocks noGrp="1"/>
          </p:cNvSpPr>
          <p:nvPr>
            <p:ph type="title"/>
          </p:nvPr>
        </p:nvSpPr>
        <p:spPr/>
        <p:txBody>
          <a:bodyPr/>
          <a:lstStyle/>
          <a:p>
            <a:r>
              <a:rPr lang="en-US" dirty="0"/>
              <a:t>Bearings </a:t>
            </a:r>
          </a:p>
        </p:txBody>
      </p:sp>
      <p:sp>
        <p:nvSpPr>
          <p:cNvPr id="4" name="Slide Number Placeholder 3">
            <a:extLst>
              <a:ext uri="{FF2B5EF4-FFF2-40B4-BE49-F238E27FC236}">
                <a16:creationId xmlns:a16="http://schemas.microsoft.com/office/drawing/2014/main" id="{0648EC33-8381-FB92-1AD6-A6F51D04F401}"/>
              </a:ext>
            </a:extLst>
          </p:cNvPr>
          <p:cNvSpPr>
            <a:spLocks noGrp="1"/>
          </p:cNvSpPr>
          <p:nvPr>
            <p:ph type="sldNum" sz="quarter" idx="4"/>
          </p:nvPr>
        </p:nvSpPr>
        <p:spPr/>
        <p:txBody>
          <a:bodyPr/>
          <a:lstStyle/>
          <a:p>
            <a:fld id="{3A2281A5-0AAD-5C43-9874-F8F3A9F5B29A}" type="slidenum">
              <a:rPr lang="en-US" smtClean="0"/>
              <a:pPr/>
              <a:t>49</a:t>
            </a:fld>
            <a:endParaRPr lang="en-US"/>
          </a:p>
        </p:txBody>
      </p:sp>
      <p:pic>
        <p:nvPicPr>
          <p:cNvPr id="5" name="Picture 5" descr="D:\Bridge 2000\August 2000\Deck Joints and Bearings\Deck Joints &amp; Bearings 15.wmf">
            <a:extLst>
              <a:ext uri="{FF2B5EF4-FFF2-40B4-BE49-F238E27FC236}">
                <a16:creationId xmlns:a16="http://schemas.microsoft.com/office/drawing/2014/main" id="{7B139160-A4D9-AA74-591E-0F4C94FBDB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773"/>
          <a:stretch/>
        </p:blipFill>
        <p:spPr bwMode="auto">
          <a:xfrm>
            <a:off x="1619672" y="1409755"/>
            <a:ext cx="2183086" cy="183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C:\Documents and Settings\HP_Owner\My Documents\ChRiS\Bridges 2006\inserts\Joints and Bearings\40x.EPS">
            <a:extLst>
              <a:ext uri="{FF2B5EF4-FFF2-40B4-BE49-F238E27FC236}">
                <a16:creationId xmlns:a16="http://schemas.microsoft.com/office/drawing/2014/main" id="{25F5E821-449C-CBEC-E6F9-60477A8E3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222" y="1260340"/>
            <a:ext cx="4881556" cy="32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ECB1E26-0617-9CF7-BC1D-E4E02B14D381}"/>
              </a:ext>
            </a:extLst>
          </p:cNvPr>
          <p:cNvSpPr>
            <a:spLocks noGrp="1"/>
          </p:cNvSpPr>
          <p:nvPr>
            <p:ph type="title"/>
          </p:nvPr>
        </p:nvSpPr>
        <p:spPr>
          <a:xfrm>
            <a:off x="539552" y="339502"/>
            <a:ext cx="8219256" cy="663338"/>
          </a:xfrm>
        </p:spPr>
        <p:txBody>
          <a:bodyPr/>
          <a:lstStyle/>
          <a:p>
            <a:r>
              <a:rPr lang="en-US" sz="2000" dirty="0"/>
              <a:t>Elastomeric Bearing Showing </a:t>
            </a:r>
            <a:r>
              <a:rPr lang="en-US" sz="2000" dirty="0" err="1"/>
              <a:t>Pintel</a:t>
            </a:r>
            <a:r>
              <a:rPr lang="en-US" sz="2000" dirty="0"/>
              <a:t>, Anchor, Bolts, Sole and Masonry Plates (before grouting)</a:t>
            </a:r>
          </a:p>
        </p:txBody>
      </p:sp>
      <p:sp>
        <p:nvSpPr>
          <p:cNvPr id="4" name="Slide Number Placeholder 3">
            <a:extLst>
              <a:ext uri="{FF2B5EF4-FFF2-40B4-BE49-F238E27FC236}">
                <a16:creationId xmlns:a16="http://schemas.microsoft.com/office/drawing/2014/main" id="{59F4ED6E-6698-AA8D-17AB-E9648C136F8D}"/>
              </a:ext>
            </a:extLst>
          </p:cNvPr>
          <p:cNvSpPr>
            <a:spLocks noGrp="1"/>
          </p:cNvSpPr>
          <p:nvPr>
            <p:ph type="sldNum" sz="quarter" idx="4"/>
          </p:nvPr>
        </p:nvSpPr>
        <p:spPr/>
        <p:txBody>
          <a:bodyPr/>
          <a:lstStyle/>
          <a:p>
            <a:fld id="{3A2281A5-0AAD-5C43-9874-F8F3A9F5B29A}" type="slidenum">
              <a:rPr lang="en-US" smtClean="0"/>
              <a:pPr/>
              <a:t>50</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a:extLst>
              <a:ext uri="{FF2B5EF4-FFF2-40B4-BE49-F238E27FC236}">
                <a16:creationId xmlns:a16="http://schemas.microsoft.com/office/drawing/2014/main" id="{124E45D8-B5EB-1BCB-1428-1C2DC7D7EAEF}"/>
              </a:ext>
            </a:extLst>
          </p:cNvPr>
          <p:cNvPicPr>
            <a:picLocks noChangeAspect="1" noChangeArrowheads="1"/>
          </p:cNvPicPr>
          <p:nvPr/>
        </p:nvPicPr>
        <p:blipFill>
          <a:blip r:embed="rId2"/>
          <a:srcRect/>
          <a:stretch/>
        </p:blipFill>
        <p:spPr bwMode="auto">
          <a:xfrm>
            <a:off x="2102284" y="859414"/>
            <a:ext cx="4939431" cy="370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9785717-3CA8-CEF2-E985-5123E69A10E8}"/>
              </a:ext>
            </a:extLst>
          </p:cNvPr>
          <p:cNvSpPr>
            <a:spLocks noGrp="1"/>
          </p:cNvSpPr>
          <p:nvPr>
            <p:ph type="title"/>
          </p:nvPr>
        </p:nvSpPr>
        <p:spPr/>
        <p:txBody>
          <a:bodyPr/>
          <a:lstStyle/>
          <a:p>
            <a:r>
              <a:rPr lang="en-US" sz="1900" dirty="0"/>
              <a:t>Reinforced Neoprene Expansion Bearing with Teflon &amp; Stainless Steel </a:t>
            </a:r>
          </a:p>
        </p:txBody>
      </p:sp>
      <p:sp>
        <p:nvSpPr>
          <p:cNvPr id="4" name="Slide Number Placeholder 3">
            <a:extLst>
              <a:ext uri="{FF2B5EF4-FFF2-40B4-BE49-F238E27FC236}">
                <a16:creationId xmlns:a16="http://schemas.microsoft.com/office/drawing/2014/main" id="{D2E38E87-EBF2-E26E-127F-F0235123C4D6}"/>
              </a:ext>
            </a:extLst>
          </p:cNvPr>
          <p:cNvSpPr>
            <a:spLocks noGrp="1"/>
          </p:cNvSpPr>
          <p:nvPr>
            <p:ph type="sldNum" sz="quarter" idx="4"/>
          </p:nvPr>
        </p:nvSpPr>
        <p:spPr/>
        <p:txBody>
          <a:bodyPr/>
          <a:lstStyle/>
          <a:p>
            <a:fld id="{3A2281A5-0AAD-5C43-9874-F8F3A9F5B29A}" type="slidenum">
              <a:rPr lang="en-US" smtClean="0"/>
              <a:pPr/>
              <a:t>51</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a:extLst>
              <a:ext uri="{FF2B5EF4-FFF2-40B4-BE49-F238E27FC236}">
                <a16:creationId xmlns:a16="http://schemas.microsoft.com/office/drawing/2014/main" id="{124E45D8-B5EB-1BCB-1428-1C2DC7D7EAEF}"/>
              </a:ext>
            </a:extLst>
          </p:cNvPr>
          <p:cNvPicPr>
            <a:picLocks noChangeAspect="1" noChangeArrowheads="1"/>
          </p:cNvPicPr>
          <p:nvPr/>
        </p:nvPicPr>
        <p:blipFill>
          <a:blip r:embed="rId2"/>
          <a:srcRect/>
          <a:stretch/>
        </p:blipFill>
        <p:spPr bwMode="auto">
          <a:xfrm>
            <a:off x="2102284" y="859414"/>
            <a:ext cx="4939431" cy="370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9785717-3CA8-CEF2-E985-5123E69A10E8}"/>
              </a:ext>
            </a:extLst>
          </p:cNvPr>
          <p:cNvSpPr>
            <a:spLocks noGrp="1"/>
          </p:cNvSpPr>
          <p:nvPr>
            <p:ph type="title"/>
          </p:nvPr>
        </p:nvSpPr>
        <p:spPr/>
        <p:txBody>
          <a:bodyPr/>
          <a:lstStyle/>
          <a:p>
            <a:r>
              <a:rPr lang="en-US" sz="2100" dirty="0"/>
              <a:t>Reinforced Neoprene Bearing without Teflon &amp; Stainless Steel </a:t>
            </a:r>
          </a:p>
        </p:txBody>
      </p:sp>
      <p:sp>
        <p:nvSpPr>
          <p:cNvPr id="4" name="Slide Number Placeholder 3">
            <a:extLst>
              <a:ext uri="{FF2B5EF4-FFF2-40B4-BE49-F238E27FC236}">
                <a16:creationId xmlns:a16="http://schemas.microsoft.com/office/drawing/2014/main" id="{D2E38E87-EBF2-E26E-127F-F0235123C4D6}"/>
              </a:ext>
            </a:extLst>
          </p:cNvPr>
          <p:cNvSpPr>
            <a:spLocks noGrp="1"/>
          </p:cNvSpPr>
          <p:nvPr>
            <p:ph type="sldNum" sz="quarter" idx="4"/>
          </p:nvPr>
        </p:nvSpPr>
        <p:spPr/>
        <p:txBody>
          <a:bodyPr/>
          <a:lstStyle/>
          <a:p>
            <a:fld id="{3A2281A5-0AAD-5C43-9874-F8F3A9F5B29A}" type="slidenum">
              <a:rPr lang="en-US" smtClean="0"/>
              <a:pPr/>
              <a:t>52</a:t>
            </a:fld>
            <a:endParaRPr lang="en-US"/>
          </a:p>
        </p:txBody>
      </p:sp>
    </p:spTree>
    <p:extLst>
      <p:ext uri="{BB962C8B-B14F-4D97-AF65-F5344CB8AC3E}">
        <p14:creationId xmlns:p14="http://schemas.microsoft.com/office/powerpoint/2010/main" val="5558122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a:extLst>
              <a:ext uri="{FF2B5EF4-FFF2-40B4-BE49-F238E27FC236}">
                <a16:creationId xmlns:a16="http://schemas.microsoft.com/office/drawing/2014/main" id="{BDE19B15-F4E9-7639-202B-C75FFB100CE6}"/>
              </a:ext>
            </a:extLst>
          </p:cNvPr>
          <p:cNvPicPr>
            <a:picLocks noChangeAspect="1" noChangeArrowheads="1"/>
          </p:cNvPicPr>
          <p:nvPr/>
        </p:nvPicPr>
        <p:blipFill>
          <a:blip r:embed="rId2"/>
          <a:srcRect/>
          <a:stretch/>
        </p:blipFill>
        <p:spPr bwMode="auto">
          <a:xfrm>
            <a:off x="2230808" y="987574"/>
            <a:ext cx="4836742" cy="362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8FB683-2B8D-BB39-A028-F8936F627A32}"/>
              </a:ext>
            </a:extLst>
          </p:cNvPr>
          <p:cNvSpPr>
            <a:spLocks noGrp="1"/>
          </p:cNvSpPr>
          <p:nvPr>
            <p:ph type="title"/>
          </p:nvPr>
        </p:nvSpPr>
        <p:spPr/>
        <p:txBody>
          <a:bodyPr/>
          <a:lstStyle/>
          <a:p>
            <a:r>
              <a:rPr lang="en-US" dirty="0"/>
              <a:t>Pot Bearing - Expansion</a:t>
            </a:r>
          </a:p>
        </p:txBody>
      </p:sp>
      <p:sp>
        <p:nvSpPr>
          <p:cNvPr id="4" name="Slide Number Placeholder 3">
            <a:extLst>
              <a:ext uri="{FF2B5EF4-FFF2-40B4-BE49-F238E27FC236}">
                <a16:creationId xmlns:a16="http://schemas.microsoft.com/office/drawing/2014/main" id="{66B72C41-6378-4861-C438-919610EC0C74}"/>
              </a:ext>
            </a:extLst>
          </p:cNvPr>
          <p:cNvSpPr>
            <a:spLocks noGrp="1"/>
          </p:cNvSpPr>
          <p:nvPr>
            <p:ph type="sldNum" sz="quarter" idx="4"/>
          </p:nvPr>
        </p:nvSpPr>
        <p:spPr/>
        <p:txBody>
          <a:bodyPr/>
          <a:lstStyle/>
          <a:p>
            <a:fld id="{3A2281A5-0AAD-5C43-9874-F8F3A9F5B29A}" type="slidenum">
              <a:rPr lang="en-US" smtClean="0"/>
              <a:pPr/>
              <a:t>53</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a:extLst>
              <a:ext uri="{FF2B5EF4-FFF2-40B4-BE49-F238E27FC236}">
                <a16:creationId xmlns:a16="http://schemas.microsoft.com/office/drawing/2014/main" id="{BDE19B15-F4E9-7639-202B-C75FFB100CE6}"/>
              </a:ext>
            </a:extLst>
          </p:cNvPr>
          <p:cNvPicPr>
            <a:picLocks noChangeAspect="1" noChangeArrowheads="1"/>
          </p:cNvPicPr>
          <p:nvPr/>
        </p:nvPicPr>
        <p:blipFill>
          <a:blip r:embed="rId2"/>
          <a:srcRect/>
          <a:stretch/>
        </p:blipFill>
        <p:spPr bwMode="auto">
          <a:xfrm>
            <a:off x="2230808" y="987574"/>
            <a:ext cx="4836742" cy="362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8FB683-2B8D-BB39-A028-F8936F627A32}"/>
              </a:ext>
            </a:extLst>
          </p:cNvPr>
          <p:cNvSpPr>
            <a:spLocks noGrp="1"/>
          </p:cNvSpPr>
          <p:nvPr>
            <p:ph type="title"/>
          </p:nvPr>
        </p:nvSpPr>
        <p:spPr/>
        <p:txBody>
          <a:bodyPr/>
          <a:lstStyle/>
          <a:p>
            <a:r>
              <a:rPr lang="en-US" dirty="0"/>
              <a:t>Multi Pot Bearings - Expansion</a:t>
            </a:r>
          </a:p>
        </p:txBody>
      </p:sp>
      <p:sp>
        <p:nvSpPr>
          <p:cNvPr id="4" name="Slide Number Placeholder 3">
            <a:extLst>
              <a:ext uri="{FF2B5EF4-FFF2-40B4-BE49-F238E27FC236}">
                <a16:creationId xmlns:a16="http://schemas.microsoft.com/office/drawing/2014/main" id="{66B72C41-6378-4861-C438-919610EC0C74}"/>
              </a:ext>
            </a:extLst>
          </p:cNvPr>
          <p:cNvSpPr>
            <a:spLocks noGrp="1"/>
          </p:cNvSpPr>
          <p:nvPr>
            <p:ph type="sldNum" sz="quarter" idx="4"/>
          </p:nvPr>
        </p:nvSpPr>
        <p:spPr/>
        <p:txBody>
          <a:bodyPr/>
          <a:lstStyle/>
          <a:p>
            <a:fld id="{3A2281A5-0AAD-5C43-9874-F8F3A9F5B29A}" type="slidenum">
              <a:rPr lang="en-US" smtClean="0"/>
              <a:pPr/>
              <a:t>54</a:t>
            </a:fld>
            <a:endParaRPr lang="en-US"/>
          </a:p>
        </p:txBody>
      </p:sp>
    </p:spTree>
    <p:extLst>
      <p:ext uri="{BB962C8B-B14F-4D97-AF65-F5344CB8AC3E}">
        <p14:creationId xmlns:p14="http://schemas.microsoft.com/office/powerpoint/2010/main" val="359013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a:extLst>
              <a:ext uri="{FF2B5EF4-FFF2-40B4-BE49-F238E27FC236}">
                <a16:creationId xmlns:a16="http://schemas.microsoft.com/office/drawing/2014/main" id="{3557C86F-230C-77E3-3E2B-B00738C2E15D}"/>
              </a:ext>
            </a:extLst>
          </p:cNvPr>
          <p:cNvPicPr>
            <a:picLocks noChangeAspect="1" noChangeArrowheads="1"/>
          </p:cNvPicPr>
          <p:nvPr/>
        </p:nvPicPr>
        <p:blipFill>
          <a:blip r:embed="rId2"/>
          <a:srcRect/>
          <a:stretch/>
        </p:blipFill>
        <p:spPr bwMode="auto">
          <a:xfrm>
            <a:off x="2264904" y="989534"/>
            <a:ext cx="4768551" cy="357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20CF07B-6792-6417-B93B-E782E2FA5703}"/>
              </a:ext>
            </a:extLst>
          </p:cNvPr>
          <p:cNvSpPr>
            <a:spLocks noGrp="1"/>
          </p:cNvSpPr>
          <p:nvPr>
            <p:ph type="title"/>
          </p:nvPr>
        </p:nvSpPr>
        <p:spPr/>
        <p:txBody>
          <a:bodyPr/>
          <a:lstStyle/>
          <a:p>
            <a:r>
              <a:rPr lang="en-US" dirty="0"/>
              <a:t>Rocker Bearing Under Steel Girder</a:t>
            </a:r>
          </a:p>
        </p:txBody>
      </p:sp>
      <p:sp>
        <p:nvSpPr>
          <p:cNvPr id="4" name="Slide Number Placeholder 3">
            <a:extLst>
              <a:ext uri="{FF2B5EF4-FFF2-40B4-BE49-F238E27FC236}">
                <a16:creationId xmlns:a16="http://schemas.microsoft.com/office/drawing/2014/main" id="{070963D3-3584-5E6F-4647-D259094CA6E9}"/>
              </a:ext>
            </a:extLst>
          </p:cNvPr>
          <p:cNvSpPr>
            <a:spLocks noGrp="1"/>
          </p:cNvSpPr>
          <p:nvPr>
            <p:ph type="sldNum" sz="quarter" idx="4"/>
          </p:nvPr>
        </p:nvSpPr>
        <p:spPr/>
        <p:txBody>
          <a:bodyPr/>
          <a:lstStyle/>
          <a:p>
            <a:fld id="{3A2281A5-0AAD-5C43-9874-F8F3A9F5B29A}" type="slidenum">
              <a:rPr lang="en-US" smtClean="0"/>
              <a:pPr/>
              <a:t>55</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C:\Documents and Settings\HP_Owner\My Documents\ChRiS\Bridges 2006\inserts\Joints and Bearings\52x.EPS">
            <a:extLst>
              <a:ext uri="{FF2B5EF4-FFF2-40B4-BE49-F238E27FC236}">
                <a16:creationId xmlns:a16="http://schemas.microsoft.com/office/drawing/2014/main" id="{80095596-1E7A-73EB-3CBA-2908D7485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057" y="1203598"/>
            <a:ext cx="4991576" cy="325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B3FB20-05DA-7620-5286-0B62B2BAA356}"/>
              </a:ext>
            </a:extLst>
          </p:cNvPr>
          <p:cNvSpPr>
            <a:spLocks noGrp="1"/>
          </p:cNvSpPr>
          <p:nvPr>
            <p:ph type="title"/>
          </p:nvPr>
        </p:nvSpPr>
        <p:spPr/>
        <p:txBody>
          <a:bodyPr/>
          <a:lstStyle/>
          <a:p>
            <a:r>
              <a:rPr lang="en-US" dirty="0"/>
              <a:t>Plate Rocker Bearing Under Truss</a:t>
            </a:r>
          </a:p>
        </p:txBody>
      </p:sp>
      <p:sp>
        <p:nvSpPr>
          <p:cNvPr id="4" name="Slide Number Placeholder 3">
            <a:extLst>
              <a:ext uri="{FF2B5EF4-FFF2-40B4-BE49-F238E27FC236}">
                <a16:creationId xmlns:a16="http://schemas.microsoft.com/office/drawing/2014/main" id="{975A9007-7F68-3594-F29F-303540E4517D}"/>
              </a:ext>
            </a:extLst>
          </p:cNvPr>
          <p:cNvSpPr>
            <a:spLocks noGrp="1"/>
          </p:cNvSpPr>
          <p:nvPr>
            <p:ph type="sldNum" sz="quarter" idx="4"/>
          </p:nvPr>
        </p:nvSpPr>
        <p:spPr/>
        <p:txBody>
          <a:bodyPr/>
          <a:lstStyle/>
          <a:p>
            <a:fld id="{3A2281A5-0AAD-5C43-9874-F8F3A9F5B29A}" type="slidenum">
              <a:rPr lang="en-US" smtClean="0"/>
              <a:pPr/>
              <a:t>56</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a:extLst>
              <a:ext uri="{FF2B5EF4-FFF2-40B4-BE49-F238E27FC236}">
                <a16:creationId xmlns:a16="http://schemas.microsoft.com/office/drawing/2014/main" id="{80095596-1E7A-73EB-3CBA-2908D7485650}"/>
              </a:ext>
            </a:extLst>
          </p:cNvPr>
          <p:cNvPicPr>
            <a:picLocks noChangeAspect="1" noChangeArrowheads="1"/>
          </p:cNvPicPr>
          <p:nvPr/>
        </p:nvPicPr>
        <p:blipFill>
          <a:blip r:embed="rId2"/>
          <a:srcRect/>
          <a:stretch/>
        </p:blipFill>
        <p:spPr bwMode="auto">
          <a:xfrm>
            <a:off x="2233201" y="1001223"/>
            <a:ext cx="4831957" cy="351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B3FB20-05DA-7620-5286-0B62B2BAA356}"/>
              </a:ext>
            </a:extLst>
          </p:cNvPr>
          <p:cNvSpPr>
            <a:spLocks noGrp="1"/>
          </p:cNvSpPr>
          <p:nvPr>
            <p:ph type="title"/>
          </p:nvPr>
        </p:nvSpPr>
        <p:spPr/>
        <p:txBody>
          <a:bodyPr/>
          <a:lstStyle/>
          <a:p>
            <a:r>
              <a:rPr lang="en-US" sz="3300" dirty="0"/>
              <a:t>Rocker &amp; Plate Rocker Bearings</a:t>
            </a:r>
          </a:p>
        </p:txBody>
      </p:sp>
      <p:sp>
        <p:nvSpPr>
          <p:cNvPr id="4" name="Slide Number Placeholder 3">
            <a:extLst>
              <a:ext uri="{FF2B5EF4-FFF2-40B4-BE49-F238E27FC236}">
                <a16:creationId xmlns:a16="http://schemas.microsoft.com/office/drawing/2014/main" id="{975A9007-7F68-3594-F29F-303540E4517D}"/>
              </a:ext>
            </a:extLst>
          </p:cNvPr>
          <p:cNvSpPr>
            <a:spLocks noGrp="1"/>
          </p:cNvSpPr>
          <p:nvPr>
            <p:ph type="sldNum" sz="quarter" idx="4"/>
          </p:nvPr>
        </p:nvSpPr>
        <p:spPr/>
        <p:txBody>
          <a:bodyPr/>
          <a:lstStyle/>
          <a:p>
            <a:fld id="{3A2281A5-0AAD-5C43-9874-F8F3A9F5B29A}" type="slidenum">
              <a:rPr lang="en-US" smtClean="0"/>
              <a:pPr/>
              <a:t>57</a:t>
            </a:fld>
            <a:endParaRPr lang="en-US"/>
          </a:p>
        </p:txBody>
      </p:sp>
    </p:spTree>
    <p:extLst>
      <p:ext uri="{BB962C8B-B14F-4D97-AF65-F5344CB8AC3E}">
        <p14:creationId xmlns:p14="http://schemas.microsoft.com/office/powerpoint/2010/main" val="3482927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a:extLst>
              <a:ext uri="{FF2B5EF4-FFF2-40B4-BE49-F238E27FC236}">
                <a16:creationId xmlns:a16="http://schemas.microsoft.com/office/drawing/2014/main" id="{1848D45F-40F0-1512-2B8B-C9C5DF2FB8E5}"/>
              </a:ext>
            </a:extLst>
          </p:cNvPr>
          <p:cNvPicPr>
            <a:picLocks noChangeAspect="1" noChangeArrowheads="1"/>
          </p:cNvPicPr>
          <p:nvPr/>
        </p:nvPicPr>
        <p:blipFill>
          <a:blip r:embed="rId2"/>
          <a:srcRect/>
          <a:stretch/>
        </p:blipFill>
        <p:spPr bwMode="auto">
          <a:xfrm>
            <a:off x="2310231" y="1063371"/>
            <a:ext cx="4523538" cy="33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16DF857-4107-AC70-2A2A-5B99FE1F29D0}"/>
              </a:ext>
            </a:extLst>
          </p:cNvPr>
          <p:cNvSpPr>
            <a:spLocks noGrp="1"/>
          </p:cNvSpPr>
          <p:nvPr>
            <p:ph type="title"/>
          </p:nvPr>
        </p:nvSpPr>
        <p:spPr/>
        <p:txBody>
          <a:bodyPr/>
          <a:lstStyle/>
          <a:p>
            <a:r>
              <a:rPr lang="en-US" sz="2900" dirty="0"/>
              <a:t>Single Roller Bearing Under Concrete Girder</a:t>
            </a:r>
          </a:p>
        </p:txBody>
      </p:sp>
      <p:sp>
        <p:nvSpPr>
          <p:cNvPr id="4" name="Slide Number Placeholder 3">
            <a:extLst>
              <a:ext uri="{FF2B5EF4-FFF2-40B4-BE49-F238E27FC236}">
                <a16:creationId xmlns:a16="http://schemas.microsoft.com/office/drawing/2014/main" id="{E58934AE-528C-6AEA-72D5-E6EFB7F4BA6A}"/>
              </a:ext>
            </a:extLst>
          </p:cNvPr>
          <p:cNvSpPr>
            <a:spLocks noGrp="1"/>
          </p:cNvSpPr>
          <p:nvPr>
            <p:ph type="sldNum" sz="quarter" idx="4"/>
          </p:nvPr>
        </p:nvSpPr>
        <p:spPr/>
        <p:txBody>
          <a:bodyPr/>
          <a:lstStyle/>
          <a:p>
            <a:fld id="{3A2281A5-0AAD-5C43-9874-F8F3A9F5B29A}" type="slidenum">
              <a:rPr lang="en-US" smtClean="0"/>
              <a:pPr/>
              <a:t>58</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a:extLst>
              <a:ext uri="{FF2B5EF4-FFF2-40B4-BE49-F238E27FC236}">
                <a16:creationId xmlns:a16="http://schemas.microsoft.com/office/drawing/2014/main" id="{70B74A8C-5EE7-092A-2F97-57937C668B1E}"/>
              </a:ext>
            </a:extLst>
          </p:cNvPr>
          <p:cNvPicPr>
            <a:picLocks noChangeAspect="1" noChangeArrowheads="1"/>
          </p:cNvPicPr>
          <p:nvPr/>
        </p:nvPicPr>
        <p:blipFill>
          <a:blip r:embed="rId2"/>
          <a:srcRect/>
          <a:stretch/>
        </p:blipFill>
        <p:spPr bwMode="auto">
          <a:xfrm>
            <a:off x="2236329" y="950060"/>
            <a:ext cx="4825701" cy="361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EED1EB-0FD1-2008-0BB4-5AD1CA7521B6}"/>
              </a:ext>
            </a:extLst>
          </p:cNvPr>
          <p:cNvSpPr>
            <a:spLocks noGrp="1"/>
          </p:cNvSpPr>
          <p:nvPr>
            <p:ph type="title"/>
          </p:nvPr>
        </p:nvSpPr>
        <p:spPr/>
        <p:txBody>
          <a:bodyPr/>
          <a:lstStyle/>
          <a:p>
            <a:r>
              <a:rPr lang="en-US" sz="2800" dirty="0"/>
              <a:t>Buffer Angles for Fixed or Minor Expansion</a:t>
            </a:r>
          </a:p>
        </p:txBody>
      </p:sp>
      <p:sp>
        <p:nvSpPr>
          <p:cNvPr id="4" name="Slide Number Placeholder 3">
            <a:extLst>
              <a:ext uri="{FF2B5EF4-FFF2-40B4-BE49-F238E27FC236}">
                <a16:creationId xmlns:a16="http://schemas.microsoft.com/office/drawing/2014/main" id="{237D7A69-D6CC-22D7-1E20-91D42E674420}"/>
              </a:ext>
            </a:extLst>
          </p:cNvPr>
          <p:cNvSpPr>
            <a:spLocks noGrp="1"/>
          </p:cNvSpPr>
          <p:nvPr>
            <p:ph type="sldNum" sz="quarter" idx="4"/>
          </p:nvPr>
        </p:nvSpPr>
        <p:spPr/>
        <p:txBody>
          <a:bodyPr/>
          <a:lstStyle/>
          <a:p>
            <a:fld id="{3A2281A5-0AAD-5C43-9874-F8F3A9F5B29A}" type="slidenum">
              <a:rPr lang="en-US" smtClean="0"/>
              <a:pPr/>
              <a:t>5</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a:extLst>
              <a:ext uri="{FF2B5EF4-FFF2-40B4-BE49-F238E27FC236}">
                <a16:creationId xmlns:a16="http://schemas.microsoft.com/office/drawing/2014/main" id="{DCFA98C2-6CB3-C9AA-0913-72C5749C1A01}"/>
              </a:ext>
            </a:extLst>
          </p:cNvPr>
          <p:cNvPicPr>
            <a:picLocks noChangeAspect="1" noChangeArrowheads="1"/>
          </p:cNvPicPr>
          <p:nvPr/>
        </p:nvPicPr>
        <p:blipFill>
          <a:blip r:embed="rId2"/>
          <a:srcRect/>
          <a:stretch/>
        </p:blipFill>
        <p:spPr bwMode="auto">
          <a:xfrm>
            <a:off x="2237130" y="1041907"/>
            <a:ext cx="4824099" cy="36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6692927-C565-B7F2-3A59-EF4CC2D3EFAA}"/>
              </a:ext>
            </a:extLst>
          </p:cNvPr>
          <p:cNvSpPr>
            <a:spLocks noGrp="1"/>
          </p:cNvSpPr>
          <p:nvPr>
            <p:ph type="title"/>
          </p:nvPr>
        </p:nvSpPr>
        <p:spPr/>
        <p:txBody>
          <a:bodyPr/>
          <a:lstStyle/>
          <a:p>
            <a:r>
              <a:rPr lang="en-US" sz="2900" dirty="0"/>
              <a:t>Roller Nest Bearing Under Concrete Girder</a:t>
            </a:r>
          </a:p>
        </p:txBody>
      </p:sp>
      <p:sp>
        <p:nvSpPr>
          <p:cNvPr id="4" name="Slide Number Placeholder 3">
            <a:extLst>
              <a:ext uri="{FF2B5EF4-FFF2-40B4-BE49-F238E27FC236}">
                <a16:creationId xmlns:a16="http://schemas.microsoft.com/office/drawing/2014/main" id="{FCACFFB4-35B4-CD2D-8160-0B15B386FB73}"/>
              </a:ext>
            </a:extLst>
          </p:cNvPr>
          <p:cNvSpPr>
            <a:spLocks noGrp="1"/>
          </p:cNvSpPr>
          <p:nvPr>
            <p:ph type="sldNum" sz="quarter" idx="4"/>
          </p:nvPr>
        </p:nvSpPr>
        <p:spPr/>
        <p:txBody>
          <a:bodyPr/>
          <a:lstStyle/>
          <a:p>
            <a:fld id="{3A2281A5-0AAD-5C43-9874-F8F3A9F5B29A}" type="slidenum">
              <a:rPr lang="en-US" smtClean="0"/>
              <a:pPr/>
              <a:t>59</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descr="C:\Documents and Settings\HP_Owner\My Documents\ChRiS\Bridges 2006\inserts\Joints and Bearings\55x.EPS">
            <a:extLst>
              <a:ext uri="{FF2B5EF4-FFF2-40B4-BE49-F238E27FC236}">
                <a16:creationId xmlns:a16="http://schemas.microsoft.com/office/drawing/2014/main" id="{F1BB4D21-4796-89D4-A567-06D2DF585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904" y="1175535"/>
            <a:ext cx="4929026" cy="318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3BB6F-830E-A760-3165-86FC6FA1C0A8}"/>
              </a:ext>
            </a:extLst>
          </p:cNvPr>
          <p:cNvSpPr>
            <a:spLocks noGrp="1"/>
          </p:cNvSpPr>
          <p:nvPr>
            <p:ph type="title"/>
          </p:nvPr>
        </p:nvSpPr>
        <p:spPr/>
        <p:txBody>
          <a:bodyPr/>
          <a:lstStyle/>
          <a:p>
            <a:r>
              <a:rPr lang="en-US" dirty="0"/>
              <a:t>Roller Nest Bearing Under Truss</a:t>
            </a:r>
          </a:p>
        </p:txBody>
      </p:sp>
      <p:sp>
        <p:nvSpPr>
          <p:cNvPr id="4" name="Slide Number Placeholder 3">
            <a:extLst>
              <a:ext uri="{FF2B5EF4-FFF2-40B4-BE49-F238E27FC236}">
                <a16:creationId xmlns:a16="http://schemas.microsoft.com/office/drawing/2014/main" id="{EBC70532-6DE2-4CE4-0FB4-6E39ADD62B84}"/>
              </a:ext>
            </a:extLst>
          </p:cNvPr>
          <p:cNvSpPr>
            <a:spLocks noGrp="1"/>
          </p:cNvSpPr>
          <p:nvPr>
            <p:ph type="sldNum" sz="quarter" idx="4"/>
          </p:nvPr>
        </p:nvSpPr>
        <p:spPr/>
        <p:txBody>
          <a:bodyPr/>
          <a:lstStyle/>
          <a:p>
            <a:fld id="{3A2281A5-0AAD-5C43-9874-F8F3A9F5B29A}" type="slidenum">
              <a:rPr lang="en-US" smtClean="0"/>
              <a:pPr/>
              <a:t>60</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a:extLst>
              <a:ext uri="{FF2B5EF4-FFF2-40B4-BE49-F238E27FC236}">
                <a16:creationId xmlns:a16="http://schemas.microsoft.com/office/drawing/2014/main" id="{F1BB4D21-4796-89D4-A567-06D2DF5858A3}"/>
              </a:ext>
            </a:extLst>
          </p:cNvPr>
          <p:cNvPicPr>
            <a:picLocks noChangeAspect="1" noChangeArrowheads="1"/>
          </p:cNvPicPr>
          <p:nvPr/>
        </p:nvPicPr>
        <p:blipFill>
          <a:blip r:embed="rId2"/>
          <a:srcRect/>
          <a:stretch/>
        </p:blipFill>
        <p:spPr bwMode="auto">
          <a:xfrm>
            <a:off x="2504598" y="1175535"/>
            <a:ext cx="4587682" cy="344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3BB6F-830E-A760-3165-86FC6FA1C0A8}"/>
              </a:ext>
            </a:extLst>
          </p:cNvPr>
          <p:cNvSpPr>
            <a:spLocks noGrp="1"/>
          </p:cNvSpPr>
          <p:nvPr>
            <p:ph type="title"/>
          </p:nvPr>
        </p:nvSpPr>
        <p:spPr/>
        <p:txBody>
          <a:bodyPr/>
          <a:lstStyle/>
          <a:p>
            <a:r>
              <a:rPr lang="en-US" sz="3000" dirty="0"/>
              <a:t>Neoprene Strip Bearing Under Std. Girders</a:t>
            </a:r>
          </a:p>
        </p:txBody>
      </p:sp>
      <p:sp>
        <p:nvSpPr>
          <p:cNvPr id="4" name="Slide Number Placeholder 3">
            <a:extLst>
              <a:ext uri="{FF2B5EF4-FFF2-40B4-BE49-F238E27FC236}">
                <a16:creationId xmlns:a16="http://schemas.microsoft.com/office/drawing/2014/main" id="{EBC70532-6DE2-4CE4-0FB4-6E39ADD62B84}"/>
              </a:ext>
            </a:extLst>
          </p:cNvPr>
          <p:cNvSpPr>
            <a:spLocks noGrp="1"/>
          </p:cNvSpPr>
          <p:nvPr>
            <p:ph type="sldNum" sz="quarter" idx="4"/>
          </p:nvPr>
        </p:nvSpPr>
        <p:spPr/>
        <p:txBody>
          <a:bodyPr/>
          <a:lstStyle/>
          <a:p>
            <a:fld id="{3A2281A5-0AAD-5C43-9874-F8F3A9F5B29A}" type="slidenum">
              <a:rPr lang="en-US" smtClean="0"/>
              <a:pPr/>
              <a:t>61</a:t>
            </a:fld>
            <a:endParaRPr lang="en-US"/>
          </a:p>
        </p:txBody>
      </p:sp>
    </p:spTree>
    <p:extLst>
      <p:ext uri="{BB962C8B-B14F-4D97-AF65-F5344CB8AC3E}">
        <p14:creationId xmlns:p14="http://schemas.microsoft.com/office/powerpoint/2010/main" val="8690223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a:extLst>
              <a:ext uri="{FF2B5EF4-FFF2-40B4-BE49-F238E27FC236}">
                <a16:creationId xmlns:a16="http://schemas.microsoft.com/office/drawing/2014/main" id="{87050F97-B01B-9F10-BA13-6120B54E51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34003" y="1059582"/>
            <a:ext cx="4430354" cy="332276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6" name="Title 1">
            <a:extLst>
              <a:ext uri="{FF2B5EF4-FFF2-40B4-BE49-F238E27FC236}">
                <a16:creationId xmlns:a16="http://schemas.microsoft.com/office/drawing/2014/main" id="{7EF7C2AC-6ED3-35C7-68A6-86F3F0CFC0B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r>
              <a:rPr lang="en-CA" altLang="en-US" sz="2000" dirty="0"/>
              <a:t>Sliding Plate with Self-Lubricating Bronze Plate (Type PO Girders)</a:t>
            </a:r>
          </a:p>
        </p:txBody>
      </p:sp>
      <p:sp>
        <p:nvSpPr>
          <p:cNvPr id="2" name="Slide Number Placeholder 1">
            <a:extLst>
              <a:ext uri="{FF2B5EF4-FFF2-40B4-BE49-F238E27FC236}">
                <a16:creationId xmlns:a16="http://schemas.microsoft.com/office/drawing/2014/main" id="{0B469284-5B78-C439-A7CB-FF1E770BB93D}"/>
              </a:ext>
            </a:extLst>
          </p:cNvPr>
          <p:cNvSpPr>
            <a:spLocks noGrp="1"/>
          </p:cNvSpPr>
          <p:nvPr>
            <p:ph type="sldNum" sz="quarter" idx="4"/>
          </p:nvPr>
        </p:nvSpPr>
        <p:spPr/>
        <p:txBody>
          <a:bodyPr/>
          <a:lstStyle/>
          <a:p>
            <a:fld id="{3A2281A5-0AAD-5C43-9874-F8F3A9F5B29A}" type="slidenum">
              <a:rPr lang="en-US" smtClean="0"/>
              <a:pPr/>
              <a:t>62</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a:extLst>
              <a:ext uri="{FF2B5EF4-FFF2-40B4-BE49-F238E27FC236}">
                <a16:creationId xmlns:a16="http://schemas.microsoft.com/office/drawing/2014/main" id="{87050F97-B01B-9F10-BA13-6120B54E5159}"/>
              </a:ext>
            </a:extLst>
          </p:cNvPr>
          <p:cNvPicPr>
            <a:picLocks noGrp="1" noChangeAspect="1" noChangeArrowheads="1"/>
          </p:cNvPicPr>
          <p:nvPr>
            <p:ph idx="1"/>
          </p:nvPr>
        </p:nvPicPr>
        <p:blipFill>
          <a:blip r:embed="rId2"/>
          <a:srcRect/>
          <a:stretch/>
        </p:blipFill>
        <p:spPr bwMode="auto">
          <a:xfrm>
            <a:off x="2434003" y="1059582"/>
            <a:ext cx="4430354" cy="332276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6" name="Title 1">
            <a:extLst>
              <a:ext uri="{FF2B5EF4-FFF2-40B4-BE49-F238E27FC236}">
                <a16:creationId xmlns:a16="http://schemas.microsoft.com/office/drawing/2014/main" id="{7EF7C2AC-6ED3-35C7-68A6-86F3F0CFC0B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r>
              <a:rPr lang="en-CA" altLang="en-US" dirty="0"/>
              <a:t>Rotation Pin (Fixed) Bearing Under Truss</a:t>
            </a:r>
          </a:p>
        </p:txBody>
      </p:sp>
      <p:sp>
        <p:nvSpPr>
          <p:cNvPr id="2" name="Slide Number Placeholder 1">
            <a:extLst>
              <a:ext uri="{FF2B5EF4-FFF2-40B4-BE49-F238E27FC236}">
                <a16:creationId xmlns:a16="http://schemas.microsoft.com/office/drawing/2014/main" id="{0B469284-5B78-C439-A7CB-FF1E770BB93D}"/>
              </a:ext>
            </a:extLst>
          </p:cNvPr>
          <p:cNvSpPr>
            <a:spLocks noGrp="1"/>
          </p:cNvSpPr>
          <p:nvPr>
            <p:ph type="sldNum" sz="quarter" idx="4"/>
          </p:nvPr>
        </p:nvSpPr>
        <p:spPr/>
        <p:txBody>
          <a:bodyPr/>
          <a:lstStyle/>
          <a:p>
            <a:fld id="{3A2281A5-0AAD-5C43-9874-F8F3A9F5B29A}" type="slidenum">
              <a:rPr lang="en-US" smtClean="0"/>
              <a:pPr/>
              <a:t>63</a:t>
            </a:fld>
            <a:endParaRPr lang="en-US"/>
          </a:p>
        </p:txBody>
      </p:sp>
    </p:spTree>
    <p:extLst>
      <p:ext uri="{BB962C8B-B14F-4D97-AF65-F5344CB8AC3E}">
        <p14:creationId xmlns:p14="http://schemas.microsoft.com/office/powerpoint/2010/main" val="3829726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a:extLst>
              <a:ext uri="{FF2B5EF4-FFF2-40B4-BE49-F238E27FC236}">
                <a16:creationId xmlns:a16="http://schemas.microsoft.com/office/drawing/2014/main" id="{87050F97-B01B-9F10-BA13-6120B54E5159}"/>
              </a:ext>
            </a:extLst>
          </p:cNvPr>
          <p:cNvPicPr>
            <a:picLocks noGrp="1" noChangeAspect="1" noChangeArrowheads="1"/>
          </p:cNvPicPr>
          <p:nvPr>
            <p:ph idx="1"/>
          </p:nvPr>
        </p:nvPicPr>
        <p:blipFill>
          <a:blip r:embed="rId2"/>
          <a:srcRect/>
          <a:stretch/>
        </p:blipFill>
        <p:spPr bwMode="auto">
          <a:xfrm>
            <a:off x="2434003" y="1059582"/>
            <a:ext cx="4430354" cy="332276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6" name="Title 1">
            <a:extLst>
              <a:ext uri="{FF2B5EF4-FFF2-40B4-BE49-F238E27FC236}">
                <a16:creationId xmlns:a16="http://schemas.microsoft.com/office/drawing/2014/main" id="{7EF7C2AC-6ED3-35C7-68A6-86F3F0CFC0B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r>
              <a:rPr lang="en-CA" altLang="en-US" dirty="0"/>
              <a:t>Rotation Pin (Fixed) Bearing Under </a:t>
            </a:r>
            <a:r>
              <a:rPr lang="en-CA" altLang="en-US" dirty="0" err="1"/>
              <a:t>Acrow</a:t>
            </a:r>
            <a:endParaRPr lang="en-CA" altLang="en-US" dirty="0"/>
          </a:p>
        </p:txBody>
      </p:sp>
      <p:sp>
        <p:nvSpPr>
          <p:cNvPr id="2" name="Slide Number Placeholder 1">
            <a:extLst>
              <a:ext uri="{FF2B5EF4-FFF2-40B4-BE49-F238E27FC236}">
                <a16:creationId xmlns:a16="http://schemas.microsoft.com/office/drawing/2014/main" id="{0B469284-5B78-C439-A7CB-FF1E770BB93D}"/>
              </a:ext>
            </a:extLst>
          </p:cNvPr>
          <p:cNvSpPr>
            <a:spLocks noGrp="1"/>
          </p:cNvSpPr>
          <p:nvPr>
            <p:ph type="sldNum" sz="quarter" idx="4"/>
          </p:nvPr>
        </p:nvSpPr>
        <p:spPr/>
        <p:txBody>
          <a:bodyPr/>
          <a:lstStyle/>
          <a:p>
            <a:fld id="{3A2281A5-0AAD-5C43-9874-F8F3A9F5B29A}" type="slidenum">
              <a:rPr lang="en-US" smtClean="0"/>
              <a:pPr/>
              <a:t>64</a:t>
            </a:fld>
            <a:endParaRPr lang="en-US"/>
          </a:p>
        </p:txBody>
      </p:sp>
    </p:spTree>
    <p:extLst>
      <p:ext uri="{BB962C8B-B14F-4D97-AF65-F5344CB8AC3E}">
        <p14:creationId xmlns:p14="http://schemas.microsoft.com/office/powerpoint/2010/main" val="32549051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C:\Documents and Settings\HP_Owner\My Documents\ChRiS\Bridges 2006\inserts\Joints and Bearings\48x.EPS">
            <a:extLst>
              <a:ext uri="{FF2B5EF4-FFF2-40B4-BE49-F238E27FC236}">
                <a16:creationId xmlns:a16="http://schemas.microsoft.com/office/drawing/2014/main" id="{064E4C26-399C-9FAC-FDE7-777D02CD2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599" y="1275606"/>
            <a:ext cx="4855162" cy="314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E32F6D2-7B3B-36B4-E756-2686042634D0}"/>
              </a:ext>
            </a:extLst>
          </p:cNvPr>
          <p:cNvSpPr>
            <a:spLocks noGrp="1"/>
          </p:cNvSpPr>
          <p:nvPr>
            <p:ph type="title"/>
          </p:nvPr>
        </p:nvSpPr>
        <p:spPr/>
        <p:txBody>
          <a:bodyPr/>
          <a:lstStyle/>
          <a:p>
            <a:r>
              <a:rPr lang="en-US" dirty="0"/>
              <a:t>Sliding Plate Under Truss</a:t>
            </a:r>
          </a:p>
        </p:txBody>
      </p:sp>
      <p:sp>
        <p:nvSpPr>
          <p:cNvPr id="4" name="Slide Number Placeholder 3">
            <a:extLst>
              <a:ext uri="{FF2B5EF4-FFF2-40B4-BE49-F238E27FC236}">
                <a16:creationId xmlns:a16="http://schemas.microsoft.com/office/drawing/2014/main" id="{45CE75BF-D769-909D-C146-1598914A9AC2}"/>
              </a:ext>
            </a:extLst>
          </p:cNvPr>
          <p:cNvSpPr>
            <a:spLocks noGrp="1"/>
          </p:cNvSpPr>
          <p:nvPr>
            <p:ph type="sldNum" sz="quarter" idx="4"/>
          </p:nvPr>
        </p:nvSpPr>
        <p:spPr/>
        <p:txBody>
          <a:bodyPr/>
          <a:lstStyle/>
          <a:p>
            <a:fld id="{3A2281A5-0AAD-5C43-9874-F8F3A9F5B29A}" type="slidenum">
              <a:rPr lang="en-US" smtClean="0"/>
              <a:pPr/>
              <a:t>65</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a:extLst>
              <a:ext uri="{FF2B5EF4-FFF2-40B4-BE49-F238E27FC236}">
                <a16:creationId xmlns:a16="http://schemas.microsoft.com/office/drawing/2014/main" id="{87050F97-B01B-9F10-BA13-6120B54E5159}"/>
              </a:ext>
            </a:extLst>
          </p:cNvPr>
          <p:cNvPicPr>
            <a:picLocks noGrp="1" noChangeAspect="1" noChangeArrowheads="1"/>
          </p:cNvPicPr>
          <p:nvPr>
            <p:ph idx="1"/>
          </p:nvPr>
        </p:nvPicPr>
        <p:blipFill>
          <a:blip r:embed="rId2"/>
          <a:srcRect/>
          <a:stretch/>
        </p:blipFill>
        <p:spPr bwMode="auto">
          <a:xfrm>
            <a:off x="2434003" y="1059582"/>
            <a:ext cx="4430354" cy="332276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6" name="Title 1">
            <a:extLst>
              <a:ext uri="{FF2B5EF4-FFF2-40B4-BE49-F238E27FC236}">
                <a16:creationId xmlns:a16="http://schemas.microsoft.com/office/drawing/2014/main" id="{7EF7C2AC-6ED3-35C7-68A6-86F3F0CFC0B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r>
              <a:rPr lang="en-CA" altLang="en-US" dirty="0"/>
              <a:t>Steel Plate Pinned (Fixed) Bearing</a:t>
            </a:r>
          </a:p>
        </p:txBody>
      </p:sp>
      <p:sp>
        <p:nvSpPr>
          <p:cNvPr id="2" name="Slide Number Placeholder 1">
            <a:extLst>
              <a:ext uri="{FF2B5EF4-FFF2-40B4-BE49-F238E27FC236}">
                <a16:creationId xmlns:a16="http://schemas.microsoft.com/office/drawing/2014/main" id="{0B469284-5B78-C439-A7CB-FF1E770BB93D}"/>
              </a:ext>
            </a:extLst>
          </p:cNvPr>
          <p:cNvSpPr>
            <a:spLocks noGrp="1"/>
          </p:cNvSpPr>
          <p:nvPr>
            <p:ph type="sldNum" sz="quarter" idx="4"/>
          </p:nvPr>
        </p:nvSpPr>
        <p:spPr/>
        <p:txBody>
          <a:bodyPr/>
          <a:lstStyle/>
          <a:p>
            <a:fld id="{3A2281A5-0AAD-5C43-9874-F8F3A9F5B29A}" type="slidenum">
              <a:rPr lang="en-US" smtClean="0"/>
              <a:pPr/>
              <a:t>66</a:t>
            </a:fld>
            <a:endParaRPr lang="en-US"/>
          </a:p>
        </p:txBody>
      </p:sp>
    </p:spTree>
    <p:extLst>
      <p:ext uri="{BB962C8B-B14F-4D97-AF65-F5344CB8AC3E}">
        <p14:creationId xmlns:p14="http://schemas.microsoft.com/office/powerpoint/2010/main" val="11111160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C115-536E-E6D6-E0B1-5046937C5C17}"/>
              </a:ext>
            </a:extLst>
          </p:cNvPr>
          <p:cNvSpPr>
            <a:spLocks noGrp="1"/>
          </p:cNvSpPr>
          <p:nvPr>
            <p:ph type="title"/>
          </p:nvPr>
        </p:nvSpPr>
        <p:spPr/>
        <p:txBody>
          <a:bodyPr/>
          <a:lstStyle/>
          <a:p>
            <a:r>
              <a:rPr lang="en-US" dirty="0"/>
              <a:t>Bearings</a:t>
            </a:r>
          </a:p>
        </p:txBody>
      </p:sp>
      <p:sp>
        <p:nvSpPr>
          <p:cNvPr id="3" name="Content Placeholder 2">
            <a:extLst>
              <a:ext uri="{FF2B5EF4-FFF2-40B4-BE49-F238E27FC236}">
                <a16:creationId xmlns:a16="http://schemas.microsoft.com/office/drawing/2014/main" id="{8DD90549-3178-B119-1DC8-7EC14DCDB235}"/>
              </a:ext>
            </a:extLst>
          </p:cNvPr>
          <p:cNvSpPr>
            <a:spLocks noGrp="1"/>
          </p:cNvSpPr>
          <p:nvPr>
            <p:ph idx="1"/>
          </p:nvPr>
        </p:nvSpPr>
        <p:spPr>
          <a:xfrm>
            <a:off x="539552" y="1059582"/>
            <a:ext cx="8229600" cy="3528392"/>
          </a:xfrm>
        </p:spPr>
        <p:txBody>
          <a:bodyPr/>
          <a:lstStyle/>
          <a:p>
            <a:pPr marL="0" indent="0">
              <a:spcBef>
                <a:spcPct val="20000"/>
              </a:spcBef>
              <a:buNone/>
              <a:defRPr/>
            </a:pPr>
            <a:r>
              <a:rPr lang="en-US" altLang="en-US" u="sng" dirty="0"/>
              <a:t>Problems and Inspection Considerations</a:t>
            </a:r>
          </a:p>
          <a:p>
            <a:pPr marL="0" indent="0">
              <a:spcBef>
                <a:spcPct val="20000"/>
              </a:spcBef>
              <a:buNone/>
              <a:defRPr/>
            </a:pPr>
            <a:endParaRPr lang="en-US" altLang="en-US" sz="1400" dirty="0"/>
          </a:p>
          <a:p>
            <a:pPr>
              <a:spcBef>
                <a:spcPct val="20000"/>
              </a:spcBef>
              <a:buFontTx/>
              <a:buChar char="•"/>
              <a:defRPr/>
            </a:pPr>
            <a:r>
              <a:rPr lang="en-US" altLang="en-US" dirty="0"/>
              <a:t>Dirt or debris</a:t>
            </a:r>
          </a:p>
          <a:p>
            <a:pPr lvl="1">
              <a:lnSpc>
                <a:spcPct val="150000"/>
              </a:lnSpc>
              <a:spcBef>
                <a:spcPct val="20000"/>
              </a:spcBef>
              <a:buFontTx/>
              <a:buChar char="–"/>
              <a:defRPr/>
            </a:pPr>
            <a:r>
              <a:rPr lang="en-US" altLang="en-US" dirty="0"/>
              <a:t>may inhibit movement</a:t>
            </a:r>
          </a:p>
          <a:p>
            <a:pPr lvl="1">
              <a:lnSpc>
                <a:spcPct val="150000"/>
              </a:lnSpc>
              <a:spcBef>
                <a:spcPct val="20000"/>
              </a:spcBef>
              <a:buFontTx/>
              <a:buChar char="–"/>
              <a:defRPr/>
            </a:pPr>
            <a:r>
              <a:rPr lang="en-US" altLang="en-US" dirty="0"/>
              <a:t>promotes corrosion</a:t>
            </a:r>
          </a:p>
          <a:p>
            <a:pPr marL="457200" lvl="1" indent="0">
              <a:lnSpc>
                <a:spcPct val="150000"/>
              </a:lnSpc>
              <a:spcBef>
                <a:spcPct val="20000"/>
              </a:spcBef>
              <a:buNone/>
              <a:defRPr/>
            </a:pPr>
            <a:endParaRPr lang="en-US" altLang="en-US" sz="1200" dirty="0"/>
          </a:p>
          <a:p>
            <a:pPr>
              <a:spcBef>
                <a:spcPct val="20000"/>
              </a:spcBef>
              <a:buFontTx/>
              <a:buChar char="•"/>
              <a:defRPr/>
            </a:pPr>
            <a:r>
              <a:rPr lang="en-US" altLang="en-US" dirty="0"/>
              <a:t>Corrosion</a:t>
            </a:r>
          </a:p>
          <a:p>
            <a:pPr lvl="1">
              <a:lnSpc>
                <a:spcPct val="150000"/>
              </a:lnSpc>
              <a:spcBef>
                <a:spcPct val="20000"/>
              </a:spcBef>
              <a:buFontTx/>
              <a:buChar char="–"/>
              <a:defRPr/>
            </a:pPr>
            <a:r>
              <a:rPr lang="ja-JP" altLang="en-US" dirty="0"/>
              <a:t>“</a:t>
            </a:r>
            <a:r>
              <a:rPr lang="en-US" altLang="ja-JP" dirty="0"/>
              <a:t>frozen</a:t>
            </a:r>
            <a:r>
              <a:rPr lang="ja-JP" altLang="en-US" dirty="0"/>
              <a:t>”</a:t>
            </a:r>
            <a:r>
              <a:rPr lang="en-US" altLang="ja-JP" dirty="0"/>
              <a:t> bearing (</a:t>
            </a:r>
            <a:r>
              <a:rPr lang="en-US" altLang="en-US" dirty="0"/>
              <a:t>“Type O” bearings most affected)</a:t>
            </a:r>
          </a:p>
          <a:p>
            <a:pPr lvl="1">
              <a:lnSpc>
                <a:spcPct val="150000"/>
              </a:lnSpc>
              <a:spcBef>
                <a:spcPct val="20000"/>
              </a:spcBef>
              <a:buFontTx/>
              <a:buChar char="–"/>
              <a:defRPr/>
            </a:pPr>
            <a:r>
              <a:rPr lang="en-US" altLang="en-US" dirty="0"/>
              <a:t>deterioration of bearing</a:t>
            </a:r>
          </a:p>
          <a:p>
            <a:pPr lvl="2">
              <a:lnSpc>
                <a:spcPct val="150000"/>
              </a:lnSpc>
              <a:buFontTx/>
              <a:buChar char="–"/>
              <a:defRPr/>
            </a:pPr>
            <a:r>
              <a:rPr lang="en-US" altLang="en-US" dirty="0"/>
              <a:t>especially under leaking joints</a:t>
            </a:r>
          </a:p>
          <a:p>
            <a:pPr lvl="1">
              <a:spcBef>
                <a:spcPct val="20000"/>
              </a:spcBef>
              <a:buFontTx/>
              <a:buChar char="–"/>
              <a:defRPr/>
            </a:pPr>
            <a:endParaRPr lang="en-US" altLang="en-US" sz="1400" dirty="0"/>
          </a:p>
        </p:txBody>
      </p:sp>
      <p:sp>
        <p:nvSpPr>
          <p:cNvPr id="4" name="Slide Number Placeholder 3">
            <a:extLst>
              <a:ext uri="{FF2B5EF4-FFF2-40B4-BE49-F238E27FC236}">
                <a16:creationId xmlns:a16="http://schemas.microsoft.com/office/drawing/2014/main" id="{9BC90764-E5D6-ABF4-4F93-DCF8433CBFBA}"/>
              </a:ext>
            </a:extLst>
          </p:cNvPr>
          <p:cNvSpPr>
            <a:spLocks noGrp="1"/>
          </p:cNvSpPr>
          <p:nvPr>
            <p:ph type="sldNum" sz="quarter" idx="4"/>
          </p:nvPr>
        </p:nvSpPr>
        <p:spPr/>
        <p:txBody>
          <a:bodyPr/>
          <a:lstStyle/>
          <a:p>
            <a:fld id="{3A2281A5-0AAD-5C43-9874-F8F3A9F5B29A}" type="slidenum">
              <a:rPr lang="en-US" smtClean="0"/>
              <a:pPr/>
              <a:t>67</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C115-536E-E6D6-E0B1-5046937C5C17}"/>
              </a:ext>
            </a:extLst>
          </p:cNvPr>
          <p:cNvSpPr>
            <a:spLocks noGrp="1"/>
          </p:cNvSpPr>
          <p:nvPr>
            <p:ph type="title"/>
          </p:nvPr>
        </p:nvSpPr>
        <p:spPr/>
        <p:txBody>
          <a:bodyPr/>
          <a:lstStyle/>
          <a:p>
            <a:r>
              <a:rPr lang="en-US" dirty="0"/>
              <a:t>Bearings</a:t>
            </a:r>
          </a:p>
        </p:txBody>
      </p:sp>
      <p:sp>
        <p:nvSpPr>
          <p:cNvPr id="3" name="Content Placeholder 2">
            <a:extLst>
              <a:ext uri="{FF2B5EF4-FFF2-40B4-BE49-F238E27FC236}">
                <a16:creationId xmlns:a16="http://schemas.microsoft.com/office/drawing/2014/main" id="{8DD90549-3178-B119-1DC8-7EC14DCDB235}"/>
              </a:ext>
            </a:extLst>
          </p:cNvPr>
          <p:cNvSpPr>
            <a:spLocks noGrp="1"/>
          </p:cNvSpPr>
          <p:nvPr>
            <p:ph idx="1"/>
          </p:nvPr>
        </p:nvSpPr>
        <p:spPr>
          <a:xfrm>
            <a:off x="539552" y="1203598"/>
            <a:ext cx="8229600" cy="3384376"/>
          </a:xfrm>
        </p:spPr>
        <p:txBody>
          <a:bodyPr/>
          <a:lstStyle/>
          <a:p>
            <a:pPr marL="0" indent="0">
              <a:spcBef>
                <a:spcPct val="20000"/>
              </a:spcBef>
              <a:buNone/>
              <a:defRPr/>
            </a:pPr>
            <a:r>
              <a:rPr lang="en-US" altLang="en-US" u="sng" dirty="0"/>
              <a:t>Problems and Inspection Considerations</a:t>
            </a:r>
            <a:endParaRPr lang="en-US" altLang="en-US" dirty="0"/>
          </a:p>
          <a:p>
            <a:pPr lvl="1">
              <a:spcBef>
                <a:spcPct val="20000"/>
              </a:spcBef>
              <a:buFontTx/>
              <a:buChar char="–"/>
              <a:defRPr/>
            </a:pPr>
            <a:endParaRPr lang="en-US" altLang="en-US" sz="1400" dirty="0"/>
          </a:p>
          <a:p>
            <a:pPr>
              <a:spcBef>
                <a:spcPct val="20000"/>
              </a:spcBef>
              <a:buFontTx/>
              <a:buChar char="•"/>
              <a:defRPr/>
            </a:pPr>
            <a:r>
              <a:rPr lang="en-US" altLang="en-US" dirty="0"/>
              <a:t>Loose or missing connections, cracked or broken welds</a:t>
            </a:r>
          </a:p>
          <a:p>
            <a:pPr>
              <a:spcBef>
                <a:spcPct val="20000"/>
              </a:spcBef>
              <a:buFontTx/>
              <a:buChar char="•"/>
              <a:defRPr/>
            </a:pPr>
            <a:endParaRPr lang="en-US" altLang="en-US" dirty="0"/>
          </a:p>
          <a:p>
            <a:pPr>
              <a:spcBef>
                <a:spcPct val="20000"/>
              </a:spcBef>
              <a:buFontTx/>
              <a:buChar char="•"/>
              <a:defRPr/>
            </a:pPr>
            <a:r>
              <a:rPr lang="en-US" altLang="en-US" dirty="0"/>
              <a:t>Loss of bearing contact or uneven contact</a:t>
            </a:r>
          </a:p>
          <a:p>
            <a:pPr lvl="1">
              <a:lnSpc>
                <a:spcPct val="150000"/>
              </a:lnSpc>
              <a:spcBef>
                <a:spcPct val="20000"/>
              </a:spcBef>
              <a:buFontTx/>
              <a:buChar char="–"/>
              <a:defRPr/>
            </a:pPr>
            <a:r>
              <a:rPr lang="en-US" altLang="en-US" dirty="0"/>
              <a:t>rollers moved off masonry or sole plates</a:t>
            </a:r>
          </a:p>
          <a:p>
            <a:pPr lvl="1">
              <a:lnSpc>
                <a:spcPct val="150000"/>
              </a:lnSpc>
              <a:spcBef>
                <a:spcPct val="20000"/>
              </a:spcBef>
              <a:buFontTx/>
              <a:buChar char="–"/>
              <a:defRPr/>
            </a:pPr>
            <a:r>
              <a:rPr lang="en-US" altLang="en-US" dirty="0"/>
              <a:t>neoprene pads creeping out of position</a:t>
            </a:r>
          </a:p>
          <a:p>
            <a:pPr lvl="1">
              <a:lnSpc>
                <a:spcPct val="150000"/>
              </a:lnSpc>
              <a:spcBef>
                <a:spcPct val="20000"/>
              </a:spcBef>
              <a:buFontTx/>
              <a:buChar char="–"/>
              <a:defRPr/>
            </a:pPr>
            <a:r>
              <a:rPr lang="en-US" altLang="en-US" dirty="0"/>
              <a:t>can overstress steel or concrete members </a:t>
            </a:r>
          </a:p>
        </p:txBody>
      </p:sp>
      <p:sp>
        <p:nvSpPr>
          <p:cNvPr id="4" name="Slide Number Placeholder 3">
            <a:extLst>
              <a:ext uri="{FF2B5EF4-FFF2-40B4-BE49-F238E27FC236}">
                <a16:creationId xmlns:a16="http://schemas.microsoft.com/office/drawing/2014/main" id="{9BC90764-E5D6-ABF4-4F93-DCF8433CBFBA}"/>
              </a:ext>
            </a:extLst>
          </p:cNvPr>
          <p:cNvSpPr>
            <a:spLocks noGrp="1"/>
          </p:cNvSpPr>
          <p:nvPr>
            <p:ph type="sldNum" sz="quarter" idx="4"/>
          </p:nvPr>
        </p:nvSpPr>
        <p:spPr/>
        <p:txBody>
          <a:bodyPr/>
          <a:lstStyle/>
          <a:p>
            <a:fld id="{3A2281A5-0AAD-5C43-9874-F8F3A9F5B29A}" type="slidenum">
              <a:rPr lang="en-US" smtClean="0"/>
              <a:pPr/>
              <a:t>68</a:t>
            </a:fld>
            <a:endParaRPr lang="en-US"/>
          </a:p>
        </p:txBody>
      </p:sp>
    </p:spTree>
    <p:extLst>
      <p:ext uri="{BB962C8B-B14F-4D97-AF65-F5344CB8AC3E}">
        <p14:creationId xmlns:p14="http://schemas.microsoft.com/office/powerpoint/2010/main" val="2685377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a:extLst>
              <a:ext uri="{FF2B5EF4-FFF2-40B4-BE49-F238E27FC236}">
                <a16:creationId xmlns:a16="http://schemas.microsoft.com/office/drawing/2014/main" id="{70B74A8C-5EE7-092A-2F97-57937C668B1E}"/>
              </a:ext>
            </a:extLst>
          </p:cNvPr>
          <p:cNvPicPr>
            <a:picLocks noChangeAspect="1" noChangeArrowheads="1"/>
          </p:cNvPicPr>
          <p:nvPr/>
        </p:nvPicPr>
        <p:blipFill>
          <a:blip r:embed="rId2"/>
          <a:srcRect/>
          <a:stretch/>
        </p:blipFill>
        <p:spPr bwMode="auto">
          <a:xfrm>
            <a:off x="2236329" y="950060"/>
            <a:ext cx="4825701" cy="36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EED1EB-0FD1-2008-0BB4-5AD1CA7521B6}"/>
              </a:ext>
            </a:extLst>
          </p:cNvPr>
          <p:cNvSpPr>
            <a:spLocks noGrp="1"/>
          </p:cNvSpPr>
          <p:nvPr>
            <p:ph type="title"/>
          </p:nvPr>
        </p:nvSpPr>
        <p:spPr/>
        <p:txBody>
          <a:bodyPr/>
          <a:lstStyle/>
          <a:p>
            <a:r>
              <a:rPr lang="en-US" sz="2800" dirty="0"/>
              <a:t>Individual Buffer Angles on Standard Girders</a:t>
            </a:r>
          </a:p>
        </p:txBody>
      </p:sp>
      <p:sp>
        <p:nvSpPr>
          <p:cNvPr id="4" name="Slide Number Placeholder 3">
            <a:extLst>
              <a:ext uri="{FF2B5EF4-FFF2-40B4-BE49-F238E27FC236}">
                <a16:creationId xmlns:a16="http://schemas.microsoft.com/office/drawing/2014/main" id="{237D7A69-D6CC-22D7-1E20-91D42E674420}"/>
              </a:ext>
            </a:extLst>
          </p:cNvPr>
          <p:cNvSpPr>
            <a:spLocks noGrp="1"/>
          </p:cNvSpPr>
          <p:nvPr>
            <p:ph type="sldNum" sz="quarter" idx="4"/>
          </p:nvPr>
        </p:nvSpPr>
        <p:spPr/>
        <p:txBody>
          <a:bodyPr/>
          <a:lstStyle/>
          <a:p>
            <a:fld id="{3A2281A5-0AAD-5C43-9874-F8F3A9F5B29A}" type="slidenum">
              <a:rPr lang="en-US" smtClean="0"/>
              <a:pPr/>
              <a:t>6</a:t>
            </a:fld>
            <a:endParaRPr lang="en-US"/>
          </a:p>
        </p:txBody>
      </p:sp>
    </p:spTree>
    <p:extLst>
      <p:ext uri="{BB962C8B-B14F-4D97-AF65-F5344CB8AC3E}">
        <p14:creationId xmlns:p14="http://schemas.microsoft.com/office/powerpoint/2010/main" val="37455252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C297D3-9AB2-744B-4F5B-4C7685D86E00}"/>
              </a:ext>
            </a:extLst>
          </p:cNvPr>
          <p:cNvSpPr>
            <a:spLocks noGrp="1"/>
          </p:cNvSpPr>
          <p:nvPr>
            <p:ph idx="1"/>
          </p:nvPr>
        </p:nvSpPr>
        <p:spPr/>
        <p:txBody>
          <a:bodyPr/>
          <a:lstStyle/>
          <a:p>
            <a:pPr marL="0" indent="0">
              <a:buNone/>
            </a:pPr>
            <a:r>
              <a:rPr lang="en-US" u="sng" dirty="0"/>
              <a:t>Problems and Inspection Considerations</a:t>
            </a:r>
          </a:p>
          <a:p>
            <a:r>
              <a:rPr lang="en-US" dirty="0"/>
              <a:t>Wear</a:t>
            </a:r>
          </a:p>
          <a:p>
            <a:endParaRPr lang="en-US" dirty="0"/>
          </a:p>
          <a:p>
            <a:r>
              <a:rPr lang="en-US" dirty="0"/>
              <a:t>Rocker alignment</a:t>
            </a:r>
          </a:p>
          <a:p>
            <a:pPr lvl="1"/>
            <a:r>
              <a:rPr lang="en-US" dirty="0"/>
              <a:t>overextension</a:t>
            </a:r>
          </a:p>
          <a:p>
            <a:pPr lvl="1"/>
            <a:r>
              <a:rPr lang="en-US" dirty="0"/>
              <a:t>should be approximately vertical at 0</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Celsius</a:t>
            </a:r>
          </a:p>
          <a:p>
            <a:pPr lvl="1"/>
            <a:endParaRPr lang="en-US" dirty="0"/>
          </a:p>
          <a:p>
            <a:r>
              <a:rPr lang="en-US" dirty="0"/>
              <a:t>Failure of elastomer</a:t>
            </a:r>
          </a:p>
          <a:p>
            <a:pPr lvl="1"/>
            <a:r>
              <a:rPr lang="en-US" dirty="0"/>
              <a:t>splitting, cracks, squeezing out, bulging</a:t>
            </a:r>
          </a:p>
          <a:p>
            <a:pPr lvl="1"/>
            <a:r>
              <a:rPr lang="en-US" dirty="0"/>
              <a:t>separation of the elastomer at reinforcing plates</a:t>
            </a:r>
          </a:p>
          <a:p>
            <a:endParaRPr lang="en-US" dirty="0"/>
          </a:p>
        </p:txBody>
      </p:sp>
      <p:sp>
        <p:nvSpPr>
          <p:cNvPr id="2" name="Title 1">
            <a:extLst>
              <a:ext uri="{FF2B5EF4-FFF2-40B4-BE49-F238E27FC236}">
                <a16:creationId xmlns:a16="http://schemas.microsoft.com/office/drawing/2014/main" id="{CADF67E0-F35D-DA1F-7133-5D7763A6E567}"/>
              </a:ext>
            </a:extLst>
          </p:cNvPr>
          <p:cNvSpPr>
            <a:spLocks noGrp="1"/>
          </p:cNvSpPr>
          <p:nvPr>
            <p:ph type="title"/>
          </p:nvPr>
        </p:nvSpPr>
        <p:spPr/>
        <p:txBody>
          <a:bodyPr/>
          <a:lstStyle/>
          <a:p>
            <a:r>
              <a:rPr lang="en-US" dirty="0"/>
              <a:t>Bearings</a:t>
            </a:r>
          </a:p>
        </p:txBody>
      </p:sp>
      <p:sp>
        <p:nvSpPr>
          <p:cNvPr id="4" name="Slide Number Placeholder 3">
            <a:extLst>
              <a:ext uri="{FF2B5EF4-FFF2-40B4-BE49-F238E27FC236}">
                <a16:creationId xmlns:a16="http://schemas.microsoft.com/office/drawing/2014/main" id="{4FE4185F-731F-B782-B788-51EC8EBB9A33}"/>
              </a:ext>
            </a:extLst>
          </p:cNvPr>
          <p:cNvSpPr>
            <a:spLocks noGrp="1"/>
          </p:cNvSpPr>
          <p:nvPr>
            <p:ph type="sldNum" sz="quarter" idx="4"/>
          </p:nvPr>
        </p:nvSpPr>
        <p:spPr/>
        <p:txBody>
          <a:bodyPr/>
          <a:lstStyle/>
          <a:p>
            <a:fld id="{3A2281A5-0AAD-5C43-9874-F8F3A9F5B29A}" type="slidenum">
              <a:rPr lang="en-US" smtClean="0"/>
              <a:pPr/>
              <a:t>69</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C3CE2B-DA12-DF67-2A7B-ADC5F4907133}"/>
              </a:ext>
            </a:extLst>
          </p:cNvPr>
          <p:cNvSpPr>
            <a:spLocks noGrp="1"/>
          </p:cNvSpPr>
          <p:nvPr>
            <p:ph type="sldNum" sz="quarter" idx="4"/>
          </p:nvPr>
        </p:nvSpPr>
        <p:spPr/>
        <p:txBody>
          <a:bodyPr/>
          <a:lstStyle/>
          <a:p>
            <a:fld id="{3A2281A5-0AAD-5C43-9874-F8F3A9F5B29A}" type="slidenum">
              <a:rPr lang="en-US" smtClean="0"/>
              <a:pPr/>
              <a:t>70</a:t>
            </a:fld>
            <a:endParaRPr lang="en-US"/>
          </a:p>
        </p:txBody>
      </p:sp>
      <p:sp>
        <p:nvSpPr>
          <p:cNvPr id="3" name="Content Placeholder 2">
            <a:extLst>
              <a:ext uri="{FF2B5EF4-FFF2-40B4-BE49-F238E27FC236}">
                <a16:creationId xmlns:a16="http://schemas.microsoft.com/office/drawing/2014/main" id="{2AFD7555-72BC-B379-BE78-575E50E70353}"/>
              </a:ext>
            </a:extLst>
          </p:cNvPr>
          <p:cNvSpPr>
            <a:spLocks noGrp="1"/>
          </p:cNvSpPr>
          <p:nvPr>
            <p:ph idx="1"/>
          </p:nvPr>
        </p:nvSpPr>
        <p:spPr/>
        <p:txBody>
          <a:bodyPr/>
          <a:lstStyle/>
          <a:p>
            <a:pPr marL="0" indent="0">
              <a:spcBef>
                <a:spcPct val="20000"/>
              </a:spcBef>
              <a:buNone/>
              <a:defRPr/>
            </a:pPr>
            <a:r>
              <a:rPr lang="en-US" sz="1600" u="sng" dirty="0">
                <a:ea typeface="ＭＳ Ｐゴシック" charset="0"/>
              </a:rPr>
              <a:t>Problems and Inspection Considerations</a:t>
            </a:r>
            <a:endParaRPr lang="en-US" sz="1600" dirty="0">
              <a:ea typeface="ＭＳ Ｐゴシック" charset="0"/>
            </a:endParaRPr>
          </a:p>
          <a:p>
            <a:pPr>
              <a:lnSpc>
                <a:spcPct val="150000"/>
              </a:lnSpc>
              <a:defRPr/>
            </a:pPr>
            <a:r>
              <a:rPr lang="en-US" sz="1600" dirty="0">
                <a:ea typeface="ＭＳ Ｐゴシック" charset="0"/>
              </a:rPr>
              <a:t>Anchor bolts</a:t>
            </a:r>
          </a:p>
          <a:p>
            <a:pPr marL="542925" lvl="1">
              <a:lnSpc>
                <a:spcPct val="150000"/>
              </a:lnSpc>
              <a:defRPr/>
            </a:pPr>
            <a:r>
              <a:rPr lang="en-US" dirty="0">
                <a:ea typeface="ＭＳ Ｐゴシック" charset="0"/>
              </a:rPr>
              <a:t>corrosion (strike with hammer)</a:t>
            </a:r>
          </a:p>
          <a:p>
            <a:pPr marL="542925" lvl="1">
              <a:lnSpc>
                <a:spcPct val="150000"/>
              </a:lnSpc>
              <a:defRPr/>
            </a:pPr>
            <a:r>
              <a:rPr lang="en-US" dirty="0">
                <a:ea typeface="ＭＳ Ｐゴシック" charset="0"/>
              </a:rPr>
              <a:t>bent</a:t>
            </a:r>
          </a:p>
          <a:p>
            <a:pPr marL="542925" lvl="1">
              <a:lnSpc>
                <a:spcPct val="150000"/>
              </a:lnSpc>
              <a:defRPr/>
            </a:pPr>
            <a:r>
              <a:rPr lang="en-US" dirty="0">
                <a:ea typeface="ＭＳ Ｐゴシック" charset="0"/>
              </a:rPr>
              <a:t>surrounding concrete cracked</a:t>
            </a:r>
          </a:p>
          <a:p>
            <a:pPr marL="542925" lvl="1">
              <a:lnSpc>
                <a:spcPct val="150000"/>
              </a:lnSpc>
              <a:defRPr/>
            </a:pPr>
            <a:r>
              <a:rPr lang="en-US" dirty="0">
                <a:ea typeface="ＭＳ Ｐゴシック" charset="0"/>
              </a:rPr>
              <a:t>nuts not properly secured (jam nut), nuts missing</a:t>
            </a:r>
          </a:p>
          <a:p>
            <a:pPr marL="542925" lvl="1">
              <a:lnSpc>
                <a:spcPct val="150000"/>
              </a:lnSpc>
              <a:defRPr/>
            </a:pPr>
            <a:r>
              <a:rPr lang="en-US" dirty="0">
                <a:ea typeface="ＭＳ Ｐゴシック" charset="0"/>
              </a:rPr>
              <a:t>binding on shoe plate or bearing device</a:t>
            </a:r>
            <a:endParaRPr lang="en-US" dirty="0"/>
          </a:p>
        </p:txBody>
      </p:sp>
      <p:sp>
        <p:nvSpPr>
          <p:cNvPr id="2" name="Title 1">
            <a:extLst>
              <a:ext uri="{FF2B5EF4-FFF2-40B4-BE49-F238E27FC236}">
                <a16:creationId xmlns:a16="http://schemas.microsoft.com/office/drawing/2014/main" id="{8B6A49F9-5754-3615-CD50-59C2B584D484}"/>
              </a:ext>
            </a:extLst>
          </p:cNvPr>
          <p:cNvSpPr>
            <a:spLocks noGrp="1"/>
          </p:cNvSpPr>
          <p:nvPr>
            <p:ph type="title"/>
          </p:nvPr>
        </p:nvSpPr>
        <p:spPr/>
        <p:txBody>
          <a:bodyPr/>
          <a:lstStyle/>
          <a:p>
            <a:r>
              <a:rPr lang="en-US" dirty="0"/>
              <a:t>Bearings</a:t>
            </a:r>
          </a:p>
        </p:txBody>
      </p:sp>
    </p:spTree>
    <p:extLst>
      <p:ext uri="{BB962C8B-B14F-4D97-AF65-F5344CB8AC3E}">
        <p14:creationId xmlns:p14="http://schemas.microsoft.com/office/powerpoint/2010/main" val="13928735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C3CE2B-DA12-DF67-2A7B-ADC5F4907133}"/>
              </a:ext>
            </a:extLst>
          </p:cNvPr>
          <p:cNvSpPr>
            <a:spLocks noGrp="1"/>
          </p:cNvSpPr>
          <p:nvPr>
            <p:ph type="sldNum" sz="quarter" idx="4"/>
          </p:nvPr>
        </p:nvSpPr>
        <p:spPr/>
        <p:txBody>
          <a:bodyPr/>
          <a:lstStyle/>
          <a:p>
            <a:fld id="{3A2281A5-0AAD-5C43-9874-F8F3A9F5B29A}" type="slidenum">
              <a:rPr lang="en-US" smtClean="0"/>
              <a:pPr/>
              <a:t>71</a:t>
            </a:fld>
            <a:endParaRPr lang="en-US"/>
          </a:p>
        </p:txBody>
      </p:sp>
      <p:sp>
        <p:nvSpPr>
          <p:cNvPr id="3" name="Content Placeholder 2">
            <a:extLst>
              <a:ext uri="{FF2B5EF4-FFF2-40B4-BE49-F238E27FC236}">
                <a16:creationId xmlns:a16="http://schemas.microsoft.com/office/drawing/2014/main" id="{2AFD7555-72BC-B379-BE78-575E50E70353}"/>
              </a:ext>
            </a:extLst>
          </p:cNvPr>
          <p:cNvSpPr>
            <a:spLocks noGrp="1"/>
          </p:cNvSpPr>
          <p:nvPr>
            <p:ph idx="1"/>
          </p:nvPr>
        </p:nvSpPr>
        <p:spPr>
          <a:xfrm>
            <a:off x="539552" y="1059582"/>
            <a:ext cx="8229600" cy="3528392"/>
          </a:xfrm>
        </p:spPr>
        <p:txBody>
          <a:bodyPr/>
          <a:lstStyle/>
          <a:p>
            <a:pPr marL="0" indent="0">
              <a:spcBef>
                <a:spcPct val="20000"/>
              </a:spcBef>
              <a:buNone/>
              <a:defRPr/>
            </a:pPr>
            <a:r>
              <a:rPr lang="en-US" sz="1600" u="sng" dirty="0">
                <a:ea typeface="ＭＳ Ｐゴシック" charset="0"/>
              </a:rPr>
              <a:t>Problems and Inspection Considerations</a:t>
            </a:r>
            <a:endParaRPr lang="en-US" sz="1600" dirty="0">
              <a:ea typeface="ＭＳ Ｐゴシック" charset="0"/>
            </a:endParaRPr>
          </a:p>
          <a:p>
            <a:pPr>
              <a:lnSpc>
                <a:spcPct val="150000"/>
              </a:lnSpc>
              <a:defRPr/>
            </a:pPr>
            <a:r>
              <a:rPr lang="en-US" sz="1600" dirty="0">
                <a:ea typeface="ＭＳ Ｐゴシック" charset="0"/>
              </a:rPr>
              <a:t>Indications of a </a:t>
            </a:r>
            <a:r>
              <a:rPr lang="en-US" sz="1600" u="sng" dirty="0">
                <a:ea typeface="ＭＳ Ｐゴシック" charset="0"/>
              </a:rPr>
              <a:t>non-functioning</a:t>
            </a:r>
            <a:r>
              <a:rPr lang="en-US" sz="1600" dirty="0">
                <a:ea typeface="ＭＳ Ｐゴシック" charset="0"/>
              </a:rPr>
              <a:t> bearing</a:t>
            </a:r>
          </a:p>
          <a:p>
            <a:pPr marL="542925" lvl="1">
              <a:lnSpc>
                <a:spcPct val="150000"/>
              </a:lnSpc>
              <a:defRPr/>
            </a:pPr>
            <a:r>
              <a:rPr lang="en-US" dirty="0">
                <a:ea typeface="ＭＳ Ｐゴシック" charset="0"/>
              </a:rPr>
              <a:t>cracks in the bearing area of the substructure or superstructure</a:t>
            </a:r>
          </a:p>
          <a:p>
            <a:pPr marL="542925" lvl="1">
              <a:lnSpc>
                <a:spcPct val="150000"/>
              </a:lnSpc>
              <a:defRPr/>
            </a:pPr>
            <a:r>
              <a:rPr lang="en-US" dirty="0">
                <a:ea typeface="ＭＳ Ｐゴシック" charset="0"/>
              </a:rPr>
              <a:t>uneven gaps at expansion joints</a:t>
            </a:r>
          </a:p>
          <a:p>
            <a:pPr marL="800100" lvl="2" indent="-285750">
              <a:lnSpc>
                <a:spcPct val="150000"/>
              </a:lnSpc>
              <a:defRPr/>
            </a:pPr>
            <a:r>
              <a:rPr lang="en-US" dirty="0">
                <a:ea typeface="ＭＳ Ｐゴシック" charset="0"/>
              </a:rPr>
              <a:t>bump at joint</a:t>
            </a:r>
          </a:p>
          <a:p>
            <a:pPr marL="800100" lvl="2" indent="-285750">
              <a:lnSpc>
                <a:spcPct val="150000"/>
              </a:lnSpc>
              <a:defRPr/>
            </a:pPr>
            <a:r>
              <a:rPr lang="en-US" dirty="0">
                <a:ea typeface="ＭＳ Ｐゴシック" charset="0"/>
              </a:rPr>
              <a:t>variable gap in same joint</a:t>
            </a:r>
          </a:p>
          <a:p>
            <a:pPr marL="800100" lvl="2" indent="-285750">
              <a:lnSpc>
                <a:spcPct val="150000"/>
              </a:lnSpc>
              <a:defRPr/>
            </a:pPr>
            <a:r>
              <a:rPr lang="en-US" dirty="0">
                <a:ea typeface="ＭＳ Ｐゴシック" charset="0"/>
              </a:rPr>
              <a:t>jammed joint</a:t>
            </a:r>
          </a:p>
          <a:p>
            <a:pPr marL="800100" lvl="2" indent="-285750">
              <a:lnSpc>
                <a:spcPct val="150000"/>
              </a:lnSpc>
              <a:defRPr/>
            </a:pPr>
            <a:r>
              <a:rPr lang="en-US" dirty="0">
                <a:ea typeface="ＭＳ Ｐゴシック" charset="0"/>
              </a:rPr>
              <a:t>joint gap too wide</a:t>
            </a:r>
          </a:p>
          <a:p>
            <a:pPr marL="542925" lvl="1">
              <a:lnSpc>
                <a:spcPct val="150000"/>
              </a:lnSpc>
              <a:defRPr/>
            </a:pPr>
            <a:r>
              <a:rPr lang="en-US" dirty="0">
                <a:ea typeface="ＭＳ Ｐゴシック" charset="0"/>
              </a:rPr>
              <a:t>misalignment of superstructure at joint</a:t>
            </a:r>
          </a:p>
          <a:p>
            <a:pPr marL="542925" lvl="1">
              <a:lnSpc>
                <a:spcPct val="150000"/>
              </a:lnSpc>
              <a:defRPr/>
            </a:pPr>
            <a:r>
              <a:rPr lang="en-US" dirty="0">
                <a:ea typeface="ＭＳ Ｐゴシック" charset="0"/>
              </a:rPr>
              <a:t>unusual noise or movement under traffic</a:t>
            </a:r>
          </a:p>
          <a:p>
            <a:pPr>
              <a:defRPr/>
            </a:pPr>
            <a:endParaRPr lang="en-US" sz="1600" dirty="0">
              <a:ea typeface="ＭＳ Ｐゴシック" charset="0"/>
            </a:endParaRPr>
          </a:p>
        </p:txBody>
      </p:sp>
      <p:sp>
        <p:nvSpPr>
          <p:cNvPr id="2" name="Title 1">
            <a:extLst>
              <a:ext uri="{FF2B5EF4-FFF2-40B4-BE49-F238E27FC236}">
                <a16:creationId xmlns:a16="http://schemas.microsoft.com/office/drawing/2014/main" id="{8B6A49F9-5754-3615-CD50-59C2B584D484}"/>
              </a:ext>
            </a:extLst>
          </p:cNvPr>
          <p:cNvSpPr>
            <a:spLocks noGrp="1"/>
          </p:cNvSpPr>
          <p:nvPr>
            <p:ph type="title"/>
          </p:nvPr>
        </p:nvSpPr>
        <p:spPr/>
        <p:txBody>
          <a:bodyPr/>
          <a:lstStyle/>
          <a:p>
            <a:r>
              <a:rPr lang="en-US" dirty="0"/>
              <a:t>Bearings</a:t>
            </a:r>
          </a:p>
        </p:txBody>
      </p:sp>
    </p:spTree>
    <p:extLst>
      <p:ext uri="{BB962C8B-B14F-4D97-AF65-F5344CB8AC3E}">
        <p14:creationId xmlns:p14="http://schemas.microsoft.com/office/powerpoint/2010/main" val="38182035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C3CE2B-DA12-DF67-2A7B-ADC5F4907133}"/>
              </a:ext>
            </a:extLst>
          </p:cNvPr>
          <p:cNvSpPr>
            <a:spLocks noGrp="1"/>
          </p:cNvSpPr>
          <p:nvPr>
            <p:ph type="sldNum" sz="quarter" idx="4"/>
          </p:nvPr>
        </p:nvSpPr>
        <p:spPr/>
        <p:txBody>
          <a:bodyPr/>
          <a:lstStyle/>
          <a:p>
            <a:fld id="{3A2281A5-0AAD-5C43-9874-F8F3A9F5B29A}" type="slidenum">
              <a:rPr lang="en-US" smtClean="0"/>
              <a:pPr/>
              <a:t>72</a:t>
            </a:fld>
            <a:endParaRPr lang="en-US"/>
          </a:p>
        </p:txBody>
      </p:sp>
      <p:sp>
        <p:nvSpPr>
          <p:cNvPr id="3" name="Content Placeholder 2">
            <a:extLst>
              <a:ext uri="{FF2B5EF4-FFF2-40B4-BE49-F238E27FC236}">
                <a16:creationId xmlns:a16="http://schemas.microsoft.com/office/drawing/2014/main" id="{2AFD7555-72BC-B379-BE78-575E50E70353}"/>
              </a:ext>
            </a:extLst>
          </p:cNvPr>
          <p:cNvSpPr>
            <a:spLocks noGrp="1"/>
          </p:cNvSpPr>
          <p:nvPr>
            <p:ph idx="1"/>
          </p:nvPr>
        </p:nvSpPr>
        <p:spPr>
          <a:xfrm>
            <a:off x="539552" y="1419622"/>
            <a:ext cx="8229600" cy="3168352"/>
          </a:xfrm>
        </p:spPr>
        <p:txBody>
          <a:bodyPr/>
          <a:lstStyle/>
          <a:p>
            <a:pPr marL="0" indent="0">
              <a:spcBef>
                <a:spcPct val="20000"/>
              </a:spcBef>
              <a:buNone/>
              <a:defRPr/>
            </a:pPr>
            <a:r>
              <a:rPr lang="en-US" sz="1600" u="sng" dirty="0">
                <a:ea typeface="ＭＳ Ｐゴシック" charset="0"/>
              </a:rPr>
              <a:t>Problems and Inspection Considerations</a:t>
            </a:r>
          </a:p>
          <a:p>
            <a:pPr marL="0" indent="0">
              <a:spcBef>
                <a:spcPct val="20000"/>
              </a:spcBef>
              <a:buNone/>
              <a:defRPr/>
            </a:pPr>
            <a:endParaRPr lang="en-US" sz="1600" dirty="0">
              <a:ea typeface="ＭＳ Ｐゴシック" charset="0"/>
            </a:endParaRPr>
          </a:p>
          <a:p>
            <a:pPr>
              <a:defRPr/>
            </a:pPr>
            <a:r>
              <a:rPr lang="en-US" sz="1600" dirty="0">
                <a:ea typeface="ＭＳ Ｐゴシック" charset="0"/>
              </a:rPr>
              <a:t>Deterioration caused by leaking deck joints should be noted in Explanation of Condition.</a:t>
            </a:r>
          </a:p>
          <a:p>
            <a:pPr marL="0" indent="0">
              <a:buNone/>
              <a:defRPr/>
            </a:pPr>
            <a:r>
              <a:rPr lang="en-US" sz="1600" dirty="0">
                <a:ea typeface="ＭＳ Ｐゴシック" charset="0"/>
              </a:rPr>
              <a:t>	- </a:t>
            </a:r>
            <a:r>
              <a:rPr lang="en-US" sz="1400" dirty="0">
                <a:ea typeface="ＭＳ Ｐゴシック" charset="0"/>
              </a:rPr>
              <a:t>Deck drainage also gets down-rated</a:t>
            </a:r>
          </a:p>
          <a:p>
            <a:pPr marL="0" indent="0">
              <a:buNone/>
              <a:defRPr/>
            </a:pPr>
            <a:r>
              <a:rPr lang="en-US" sz="1400" dirty="0">
                <a:ea typeface="ＭＳ Ｐゴシック" charset="0"/>
              </a:rPr>
              <a:t>	- If joint above was designed to be watertight then joint also gets down rated</a:t>
            </a:r>
          </a:p>
          <a:p>
            <a:pPr>
              <a:defRPr/>
            </a:pPr>
            <a:endParaRPr lang="en-US" sz="1600" dirty="0">
              <a:ea typeface="ＭＳ Ｐゴシック" charset="0"/>
            </a:endParaRPr>
          </a:p>
          <a:p>
            <a:pPr>
              <a:defRPr/>
            </a:pPr>
            <a:r>
              <a:rPr lang="en-US" sz="1600" dirty="0">
                <a:ea typeface="ＭＳ Ｐゴシック" charset="0"/>
              </a:rPr>
              <a:t>Cracks, delaminations or spalls in concrete abutment and pier’s caps / seats / corbels emanating from bearing components should be noted and comments on reduced bearing functionality should be provided.</a:t>
            </a:r>
            <a:endParaRPr lang="en-US" dirty="0">
              <a:ea typeface="ＭＳ Ｐゴシック" charset="0"/>
            </a:endParaRPr>
          </a:p>
          <a:p>
            <a:pPr>
              <a:defRPr/>
            </a:pPr>
            <a:endParaRPr lang="en-US" sz="1600" dirty="0">
              <a:ea typeface="ＭＳ Ｐゴシック" charset="0"/>
            </a:endParaRPr>
          </a:p>
        </p:txBody>
      </p:sp>
      <p:sp>
        <p:nvSpPr>
          <p:cNvPr id="2" name="Title 1">
            <a:extLst>
              <a:ext uri="{FF2B5EF4-FFF2-40B4-BE49-F238E27FC236}">
                <a16:creationId xmlns:a16="http://schemas.microsoft.com/office/drawing/2014/main" id="{8B6A49F9-5754-3615-CD50-59C2B584D484}"/>
              </a:ext>
            </a:extLst>
          </p:cNvPr>
          <p:cNvSpPr>
            <a:spLocks noGrp="1"/>
          </p:cNvSpPr>
          <p:nvPr>
            <p:ph type="title"/>
          </p:nvPr>
        </p:nvSpPr>
        <p:spPr/>
        <p:txBody>
          <a:bodyPr/>
          <a:lstStyle/>
          <a:p>
            <a:r>
              <a:rPr lang="en-US" dirty="0"/>
              <a:t>Bearings</a:t>
            </a:r>
          </a:p>
        </p:txBody>
      </p:sp>
    </p:spTree>
    <p:extLst>
      <p:ext uri="{BB962C8B-B14F-4D97-AF65-F5344CB8AC3E}">
        <p14:creationId xmlns:p14="http://schemas.microsoft.com/office/powerpoint/2010/main" val="7471778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926282-C35B-18EB-0FDC-BCE6093F5F5C}"/>
              </a:ext>
            </a:extLst>
          </p:cNvPr>
          <p:cNvSpPr>
            <a:spLocks noGrp="1"/>
          </p:cNvSpPr>
          <p:nvPr>
            <p:ph idx="1"/>
          </p:nvPr>
        </p:nvSpPr>
        <p:spPr>
          <a:xfrm>
            <a:off x="539552" y="1131590"/>
            <a:ext cx="8229600" cy="3456384"/>
          </a:xfrm>
        </p:spPr>
        <p:txBody>
          <a:bodyPr/>
          <a:lstStyle/>
          <a:p>
            <a:pPr marL="0" indent="0">
              <a:spcBef>
                <a:spcPct val="20000"/>
              </a:spcBef>
              <a:buNone/>
              <a:defRPr/>
            </a:pPr>
            <a:r>
              <a:rPr lang="en-US" u="sng" dirty="0">
                <a:ea typeface="ＭＳ Ｐゴシック" charset="0"/>
              </a:rPr>
              <a:t>Inspection Form and Rating</a:t>
            </a:r>
            <a:endParaRPr lang="en-US" dirty="0">
              <a:ea typeface="ＭＳ Ｐゴシック" charset="0"/>
            </a:endParaRPr>
          </a:p>
          <a:p>
            <a:pPr>
              <a:defRPr/>
            </a:pPr>
            <a:r>
              <a:rPr lang="en-US" dirty="0">
                <a:ea typeface="ＭＳ Ｐゴシック" charset="0"/>
              </a:rPr>
              <a:t>Record temperature </a:t>
            </a:r>
          </a:p>
          <a:p>
            <a:pPr marL="0" indent="0">
              <a:buNone/>
              <a:defRPr/>
            </a:pPr>
            <a:endParaRPr lang="en-US" sz="900" dirty="0">
              <a:ea typeface="ＭＳ Ｐゴシック" charset="0"/>
            </a:endParaRPr>
          </a:p>
          <a:p>
            <a:pPr>
              <a:defRPr/>
            </a:pPr>
            <a:r>
              <a:rPr lang="en-US" dirty="0">
                <a:ea typeface="ＭＳ Ｐゴシック" charset="0"/>
              </a:rPr>
              <a:t>Record or verify bearing types and locations:</a:t>
            </a:r>
          </a:p>
          <a:p>
            <a:pPr marL="542925" lvl="1">
              <a:defRPr/>
            </a:pPr>
            <a:r>
              <a:rPr lang="en-US" dirty="0">
                <a:ea typeface="ＭＳ Ｐゴシック" charset="0"/>
              </a:rPr>
              <a:t>expansion</a:t>
            </a:r>
          </a:p>
          <a:p>
            <a:pPr marL="542925" lvl="1">
              <a:defRPr/>
            </a:pPr>
            <a:r>
              <a:rPr lang="en-US" dirty="0">
                <a:ea typeface="ＭＳ Ｐゴシック" charset="0"/>
              </a:rPr>
              <a:t>Fixed</a:t>
            </a:r>
          </a:p>
          <a:p>
            <a:pPr marL="257175" lvl="1" indent="0">
              <a:buNone/>
              <a:defRPr/>
            </a:pPr>
            <a:endParaRPr lang="en-US" sz="900" dirty="0">
              <a:ea typeface="ＭＳ Ｐゴシック" charset="0"/>
            </a:endParaRPr>
          </a:p>
          <a:p>
            <a:pPr>
              <a:defRPr/>
            </a:pPr>
            <a:r>
              <a:rPr lang="en-US" dirty="0">
                <a:ea typeface="ＭＳ Ｐゴシック" charset="0"/>
              </a:rPr>
              <a:t>Record if coating intact and functioning to protect bearing from corrosion</a:t>
            </a:r>
          </a:p>
          <a:p>
            <a:pPr marL="0" indent="0">
              <a:buNone/>
              <a:defRPr/>
            </a:pPr>
            <a:endParaRPr lang="en-US" sz="900" dirty="0">
              <a:ea typeface="ＭＳ Ｐゴシック" charset="0"/>
            </a:endParaRPr>
          </a:p>
          <a:p>
            <a:pPr>
              <a:defRPr/>
            </a:pPr>
            <a:r>
              <a:rPr lang="en-US" dirty="0">
                <a:ea typeface="ＭＳ Ｐゴシック" charset="0"/>
              </a:rPr>
              <a:t>Record or verify whether the bearing is functioning as designed</a:t>
            </a:r>
          </a:p>
          <a:p>
            <a:pPr marL="542925" lvl="1">
              <a:defRPr/>
            </a:pPr>
            <a:r>
              <a:rPr lang="en-US" dirty="0">
                <a:ea typeface="ＭＳ Ｐゴシック" charset="0"/>
              </a:rPr>
              <a:t>proper bearing</a:t>
            </a:r>
          </a:p>
          <a:p>
            <a:pPr marL="542925" lvl="1">
              <a:defRPr/>
            </a:pPr>
            <a:r>
              <a:rPr lang="en-US" dirty="0">
                <a:ea typeface="ＭＳ Ｐゴシック" charset="0"/>
              </a:rPr>
              <a:t>proper movement</a:t>
            </a:r>
          </a:p>
          <a:p>
            <a:endParaRPr lang="en-US" dirty="0"/>
          </a:p>
        </p:txBody>
      </p:sp>
      <p:sp>
        <p:nvSpPr>
          <p:cNvPr id="2" name="Title 1">
            <a:extLst>
              <a:ext uri="{FF2B5EF4-FFF2-40B4-BE49-F238E27FC236}">
                <a16:creationId xmlns:a16="http://schemas.microsoft.com/office/drawing/2014/main" id="{EB2E9FCE-BE3F-07EF-04DD-4E9DF3555CF9}"/>
              </a:ext>
            </a:extLst>
          </p:cNvPr>
          <p:cNvSpPr>
            <a:spLocks noGrp="1"/>
          </p:cNvSpPr>
          <p:nvPr>
            <p:ph type="title"/>
          </p:nvPr>
        </p:nvSpPr>
        <p:spPr/>
        <p:txBody>
          <a:bodyPr/>
          <a:lstStyle/>
          <a:p>
            <a:r>
              <a:rPr lang="en-US" dirty="0"/>
              <a:t>Bearings</a:t>
            </a:r>
          </a:p>
        </p:txBody>
      </p:sp>
      <p:sp>
        <p:nvSpPr>
          <p:cNvPr id="4" name="Slide Number Placeholder 3">
            <a:extLst>
              <a:ext uri="{FF2B5EF4-FFF2-40B4-BE49-F238E27FC236}">
                <a16:creationId xmlns:a16="http://schemas.microsoft.com/office/drawing/2014/main" id="{E33F0EE0-6792-4634-3CD2-EF9E86B6BD05}"/>
              </a:ext>
            </a:extLst>
          </p:cNvPr>
          <p:cNvSpPr>
            <a:spLocks noGrp="1"/>
          </p:cNvSpPr>
          <p:nvPr>
            <p:ph type="sldNum" sz="quarter" idx="4"/>
          </p:nvPr>
        </p:nvSpPr>
        <p:spPr/>
        <p:txBody>
          <a:bodyPr/>
          <a:lstStyle/>
          <a:p>
            <a:fld id="{3A2281A5-0AAD-5C43-9874-F8F3A9F5B29A}" type="slidenum">
              <a:rPr lang="en-US" smtClean="0"/>
              <a:pPr/>
              <a:t>73</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261C49-78F3-CE8D-4341-579C80145B23}"/>
              </a:ext>
            </a:extLst>
          </p:cNvPr>
          <p:cNvSpPr>
            <a:spLocks noGrp="1"/>
          </p:cNvSpPr>
          <p:nvPr>
            <p:ph idx="1"/>
          </p:nvPr>
        </p:nvSpPr>
        <p:spPr>
          <a:xfrm>
            <a:off x="539552" y="1059582"/>
            <a:ext cx="8352928" cy="3528392"/>
          </a:xfrm>
        </p:spPr>
        <p:txBody>
          <a:bodyPr/>
          <a:lstStyle/>
          <a:p>
            <a:pPr marL="0" indent="0">
              <a:buNone/>
              <a:defRPr/>
            </a:pPr>
            <a:r>
              <a:rPr lang="en-US" u="sng" dirty="0">
                <a:ea typeface="ＭＳ Ｐゴシック" charset="0"/>
              </a:rPr>
              <a:t>Inspection Form and Rating</a:t>
            </a:r>
            <a:endParaRPr lang="en-US" dirty="0">
              <a:ea typeface="ＭＳ Ｐゴシック" charset="0"/>
            </a:endParaRPr>
          </a:p>
          <a:p>
            <a:pPr>
              <a:defRPr/>
            </a:pPr>
            <a:r>
              <a:rPr lang="en-US" sz="1600" dirty="0">
                <a:ea typeface="ＭＳ Ｐゴシック" charset="0"/>
              </a:rPr>
              <a:t>Bearings functioning properly and in good condition but have inadequate coating</a:t>
            </a:r>
          </a:p>
          <a:p>
            <a:pPr marL="542925" lvl="1">
              <a:defRPr/>
            </a:pPr>
            <a:r>
              <a:rPr lang="en-US" sz="1400" dirty="0">
                <a:ea typeface="ＭＳ Ｐゴシック" charset="0"/>
              </a:rPr>
              <a:t>Rate 7 or 8</a:t>
            </a:r>
          </a:p>
          <a:p>
            <a:pPr>
              <a:defRPr/>
            </a:pPr>
            <a:r>
              <a:rPr lang="en-US" sz="1600" dirty="0">
                <a:ea typeface="ＭＳ Ｐゴシック" charset="0"/>
              </a:rPr>
              <a:t>Bearings require resetting</a:t>
            </a:r>
          </a:p>
          <a:p>
            <a:pPr marL="542925" lvl="1">
              <a:defRPr/>
            </a:pPr>
            <a:r>
              <a:rPr lang="en-US" sz="1400" dirty="0">
                <a:ea typeface="ＭＳ Ｐゴシック" charset="0"/>
              </a:rPr>
              <a:t>Rate 4 or less</a:t>
            </a:r>
          </a:p>
          <a:p>
            <a:pPr>
              <a:defRPr/>
            </a:pPr>
            <a:r>
              <a:rPr lang="en-US" sz="1600" dirty="0">
                <a:ea typeface="ＭＳ Ｐゴシック" charset="0"/>
              </a:rPr>
              <a:t>Bearing movement inhibited by dirt, debris or corrosion (frozen)</a:t>
            </a:r>
          </a:p>
          <a:p>
            <a:pPr marL="542925" lvl="1">
              <a:defRPr/>
            </a:pPr>
            <a:r>
              <a:rPr lang="en-US" sz="1400" dirty="0">
                <a:solidFill>
                  <a:srgbClr val="000000"/>
                </a:solidFill>
                <a:ea typeface="ＭＳ Ｐゴシック" charset="0"/>
              </a:rPr>
              <a:t>Rate 4 or less</a:t>
            </a:r>
          </a:p>
          <a:p>
            <a:pPr>
              <a:defRPr/>
            </a:pPr>
            <a:r>
              <a:rPr lang="en-US" sz="1600" dirty="0">
                <a:ea typeface="ＭＳ Ｐゴシック" charset="0"/>
              </a:rPr>
              <a:t>Concrete elements under bearings with wide cracks or visual signs of damage (not accessible for sounding) </a:t>
            </a:r>
          </a:p>
          <a:p>
            <a:pPr marL="542925" lvl="1">
              <a:defRPr/>
            </a:pPr>
            <a:r>
              <a:rPr lang="en-US" sz="1400" dirty="0">
                <a:solidFill>
                  <a:srgbClr val="000000"/>
                </a:solidFill>
                <a:ea typeface="ＭＳ Ｐゴシック" charset="0"/>
              </a:rPr>
              <a:t>Rate 3 or less</a:t>
            </a:r>
          </a:p>
          <a:p>
            <a:pPr>
              <a:defRPr/>
            </a:pPr>
            <a:r>
              <a:rPr lang="en-US" sz="1600" dirty="0">
                <a:ea typeface="ＭＳ Ｐゴシック" charset="0"/>
              </a:rPr>
              <a:t>Pin and Hanger bearings with cracked hanger </a:t>
            </a:r>
          </a:p>
          <a:p>
            <a:pPr marL="542925" lvl="1">
              <a:defRPr/>
            </a:pPr>
            <a:r>
              <a:rPr lang="en-US" sz="1400" dirty="0">
                <a:ea typeface="ＭＳ Ｐゴシック" charset="0"/>
              </a:rPr>
              <a:t>Rate 2 or less</a:t>
            </a:r>
          </a:p>
          <a:p>
            <a:pPr marL="542925" lvl="1">
              <a:defRPr/>
            </a:pPr>
            <a:r>
              <a:rPr lang="en-US" sz="1400" dirty="0">
                <a:ea typeface="ＭＳ Ｐゴシック" charset="0"/>
              </a:rPr>
              <a:t>Corrosion, frozen pins, missing </a:t>
            </a:r>
            <a:r>
              <a:rPr lang="en-US" sz="1400" dirty="0" err="1">
                <a:ea typeface="ＭＳ Ｐゴシック" charset="0"/>
              </a:rPr>
              <a:t>windlocks</a:t>
            </a:r>
            <a:r>
              <a:rPr lang="en-US" sz="1400" dirty="0">
                <a:ea typeface="ＭＳ Ｐゴシック" charset="0"/>
              </a:rPr>
              <a:t> – rate 3 or less</a:t>
            </a:r>
          </a:p>
          <a:p>
            <a:endParaRPr lang="en-US" dirty="0"/>
          </a:p>
        </p:txBody>
      </p:sp>
      <p:sp>
        <p:nvSpPr>
          <p:cNvPr id="2" name="Title 1">
            <a:extLst>
              <a:ext uri="{FF2B5EF4-FFF2-40B4-BE49-F238E27FC236}">
                <a16:creationId xmlns:a16="http://schemas.microsoft.com/office/drawing/2014/main" id="{859CB7F6-6FCA-0365-9E92-BA811E66E37C}"/>
              </a:ext>
            </a:extLst>
          </p:cNvPr>
          <p:cNvSpPr>
            <a:spLocks noGrp="1"/>
          </p:cNvSpPr>
          <p:nvPr>
            <p:ph type="title"/>
          </p:nvPr>
        </p:nvSpPr>
        <p:spPr/>
        <p:txBody>
          <a:bodyPr/>
          <a:lstStyle/>
          <a:p>
            <a:r>
              <a:rPr lang="en-US" dirty="0"/>
              <a:t>Bearings</a:t>
            </a:r>
          </a:p>
        </p:txBody>
      </p:sp>
      <p:sp>
        <p:nvSpPr>
          <p:cNvPr id="4" name="Slide Number Placeholder 3">
            <a:extLst>
              <a:ext uri="{FF2B5EF4-FFF2-40B4-BE49-F238E27FC236}">
                <a16:creationId xmlns:a16="http://schemas.microsoft.com/office/drawing/2014/main" id="{1398FF38-B801-2E57-F1B9-0B9AAFA4506E}"/>
              </a:ext>
            </a:extLst>
          </p:cNvPr>
          <p:cNvSpPr>
            <a:spLocks noGrp="1"/>
          </p:cNvSpPr>
          <p:nvPr>
            <p:ph type="sldNum" sz="quarter" idx="4"/>
          </p:nvPr>
        </p:nvSpPr>
        <p:spPr/>
        <p:txBody>
          <a:bodyPr/>
          <a:lstStyle/>
          <a:p>
            <a:fld id="{3A2281A5-0AAD-5C43-9874-F8F3A9F5B29A}" type="slidenum">
              <a:rPr lang="en-US" smtClean="0"/>
              <a:pPr/>
              <a:t>74</a:t>
            </a:fld>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a:extLst>
              <a:ext uri="{FF2B5EF4-FFF2-40B4-BE49-F238E27FC236}">
                <a16:creationId xmlns:a16="http://schemas.microsoft.com/office/drawing/2014/main" id="{8695A360-4E9C-9F6C-927F-BF97D47B4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80" y="977878"/>
            <a:ext cx="4872840" cy="365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F07F546-C143-81A2-5E6D-A3863FE6CCD7}"/>
              </a:ext>
            </a:extLst>
          </p:cNvPr>
          <p:cNvSpPr>
            <a:spLocks noGrp="1"/>
          </p:cNvSpPr>
          <p:nvPr>
            <p:ph type="title"/>
          </p:nvPr>
        </p:nvSpPr>
        <p:spPr/>
        <p:txBody>
          <a:bodyPr/>
          <a:lstStyle/>
          <a:p>
            <a:r>
              <a:rPr lang="en-US" dirty="0"/>
              <a:t>Displaced Neoprene Pad</a:t>
            </a:r>
          </a:p>
        </p:txBody>
      </p:sp>
      <p:sp>
        <p:nvSpPr>
          <p:cNvPr id="4" name="Slide Number Placeholder 3">
            <a:extLst>
              <a:ext uri="{FF2B5EF4-FFF2-40B4-BE49-F238E27FC236}">
                <a16:creationId xmlns:a16="http://schemas.microsoft.com/office/drawing/2014/main" id="{7536D4C2-33D6-B95A-CB09-791CB8DF65C7}"/>
              </a:ext>
            </a:extLst>
          </p:cNvPr>
          <p:cNvSpPr>
            <a:spLocks noGrp="1"/>
          </p:cNvSpPr>
          <p:nvPr>
            <p:ph type="sldNum" sz="quarter" idx="4"/>
          </p:nvPr>
        </p:nvSpPr>
        <p:spPr/>
        <p:txBody>
          <a:bodyPr/>
          <a:lstStyle/>
          <a:p>
            <a:fld id="{3A2281A5-0AAD-5C43-9874-F8F3A9F5B29A}" type="slidenum">
              <a:rPr lang="en-US" smtClean="0"/>
              <a:pPr/>
              <a:t>75</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a:extLst>
              <a:ext uri="{FF2B5EF4-FFF2-40B4-BE49-F238E27FC236}">
                <a16:creationId xmlns:a16="http://schemas.microsoft.com/office/drawing/2014/main" id="{8695A360-4E9C-9F6C-927F-BF97D47B442F}"/>
              </a:ext>
            </a:extLst>
          </p:cNvPr>
          <p:cNvPicPr>
            <a:picLocks noChangeAspect="1" noChangeArrowheads="1"/>
          </p:cNvPicPr>
          <p:nvPr/>
        </p:nvPicPr>
        <p:blipFill>
          <a:blip r:embed="rId2"/>
          <a:srcRect/>
          <a:stretch/>
        </p:blipFill>
        <p:spPr bwMode="auto">
          <a:xfrm>
            <a:off x="2135581" y="987574"/>
            <a:ext cx="4872838" cy="365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F07F546-C143-81A2-5E6D-A3863FE6CCD7}"/>
              </a:ext>
            </a:extLst>
          </p:cNvPr>
          <p:cNvSpPr>
            <a:spLocks noGrp="1"/>
          </p:cNvSpPr>
          <p:nvPr>
            <p:ph type="title"/>
          </p:nvPr>
        </p:nvSpPr>
        <p:spPr/>
        <p:txBody>
          <a:bodyPr/>
          <a:lstStyle/>
          <a:p>
            <a:r>
              <a:rPr lang="en-US" dirty="0"/>
              <a:t>Displaced Neoprene Pad - Over Keepers</a:t>
            </a:r>
          </a:p>
        </p:txBody>
      </p:sp>
      <p:sp>
        <p:nvSpPr>
          <p:cNvPr id="4" name="Slide Number Placeholder 3">
            <a:extLst>
              <a:ext uri="{FF2B5EF4-FFF2-40B4-BE49-F238E27FC236}">
                <a16:creationId xmlns:a16="http://schemas.microsoft.com/office/drawing/2014/main" id="{7536D4C2-33D6-B95A-CB09-791CB8DF65C7}"/>
              </a:ext>
            </a:extLst>
          </p:cNvPr>
          <p:cNvSpPr>
            <a:spLocks noGrp="1"/>
          </p:cNvSpPr>
          <p:nvPr>
            <p:ph type="sldNum" sz="quarter" idx="4"/>
          </p:nvPr>
        </p:nvSpPr>
        <p:spPr/>
        <p:txBody>
          <a:bodyPr/>
          <a:lstStyle/>
          <a:p>
            <a:fld id="{3A2281A5-0AAD-5C43-9874-F8F3A9F5B29A}" type="slidenum">
              <a:rPr lang="en-US" smtClean="0"/>
              <a:pPr/>
              <a:t>76</a:t>
            </a:fld>
            <a:endParaRPr lang="en-US"/>
          </a:p>
        </p:txBody>
      </p:sp>
    </p:spTree>
    <p:extLst>
      <p:ext uri="{BB962C8B-B14F-4D97-AF65-F5344CB8AC3E}">
        <p14:creationId xmlns:p14="http://schemas.microsoft.com/office/powerpoint/2010/main" val="6504770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a:extLst>
              <a:ext uri="{FF2B5EF4-FFF2-40B4-BE49-F238E27FC236}">
                <a16:creationId xmlns:a16="http://schemas.microsoft.com/office/drawing/2014/main" id="{8695A360-4E9C-9F6C-927F-BF97D47B442F}"/>
              </a:ext>
            </a:extLst>
          </p:cNvPr>
          <p:cNvPicPr>
            <a:picLocks noChangeAspect="1" noChangeArrowheads="1"/>
          </p:cNvPicPr>
          <p:nvPr/>
        </p:nvPicPr>
        <p:blipFill>
          <a:blip r:embed="rId2"/>
          <a:srcRect/>
          <a:stretch/>
        </p:blipFill>
        <p:spPr bwMode="auto">
          <a:xfrm>
            <a:off x="2135581" y="977878"/>
            <a:ext cx="4872838" cy="365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F07F546-C143-81A2-5E6D-A3863FE6CCD7}"/>
              </a:ext>
            </a:extLst>
          </p:cNvPr>
          <p:cNvSpPr>
            <a:spLocks noGrp="1"/>
          </p:cNvSpPr>
          <p:nvPr>
            <p:ph type="title"/>
          </p:nvPr>
        </p:nvSpPr>
        <p:spPr/>
        <p:txBody>
          <a:bodyPr/>
          <a:lstStyle/>
          <a:p>
            <a:r>
              <a:rPr lang="en-US" dirty="0"/>
              <a:t>Torn Neoprene Pad Bearing</a:t>
            </a:r>
          </a:p>
        </p:txBody>
      </p:sp>
      <p:sp>
        <p:nvSpPr>
          <p:cNvPr id="4" name="Slide Number Placeholder 3">
            <a:extLst>
              <a:ext uri="{FF2B5EF4-FFF2-40B4-BE49-F238E27FC236}">
                <a16:creationId xmlns:a16="http://schemas.microsoft.com/office/drawing/2014/main" id="{7536D4C2-33D6-B95A-CB09-791CB8DF65C7}"/>
              </a:ext>
            </a:extLst>
          </p:cNvPr>
          <p:cNvSpPr>
            <a:spLocks noGrp="1"/>
          </p:cNvSpPr>
          <p:nvPr>
            <p:ph type="sldNum" sz="quarter" idx="4"/>
          </p:nvPr>
        </p:nvSpPr>
        <p:spPr/>
        <p:txBody>
          <a:bodyPr/>
          <a:lstStyle/>
          <a:p>
            <a:fld id="{3A2281A5-0AAD-5C43-9874-F8F3A9F5B29A}" type="slidenum">
              <a:rPr lang="en-US" smtClean="0"/>
              <a:pPr/>
              <a:t>77</a:t>
            </a:fld>
            <a:endParaRPr lang="en-US"/>
          </a:p>
        </p:txBody>
      </p:sp>
    </p:spTree>
    <p:extLst>
      <p:ext uri="{BB962C8B-B14F-4D97-AF65-F5344CB8AC3E}">
        <p14:creationId xmlns:p14="http://schemas.microsoft.com/office/powerpoint/2010/main" val="24625658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a:extLst>
              <a:ext uri="{FF2B5EF4-FFF2-40B4-BE49-F238E27FC236}">
                <a16:creationId xmlns:a16="http://schemas.microsoft.com/office/drawing/2014/main" id="{8695A360-4E9C-9F6C-927F-BF97D47B442F}"/>
              </a:ext>
            </a:extLst>
          </p:cNvPr>
          <p:cNvPicPr>
            <a:picLocks noChangeAspect="1" noChangeArrowheads="1"/>
          </p:cNvPicPr>
          <p:nvPr/>
        </p:nvPicPr>
        <p:blipFill>
          <a:blip r:embed="rId2"/>
          <a:srcRect/>
          <a:stretch/>
        </p:blipFill>
        <p:spPr bwMode="auto">
          <a:xfrm>
            <a:off x="2135581" y="977878"/>
            <a:ext cx="4872838" cy="365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F07F546-C143-81A2-5E6D-A3863FE6CCD7}"/>
              </a:ext>
            </a:extLst>
          </p:cNvPr>
          <p:cNvSpPr>
            <a:spLocks noGrp="1"/>
          </p:cNvSpPr>
          <p:nvPr>
            <p:ph type="title"/>
          </p:nvPr>
        </p:nvSpPr>
        <p:spPr/>
        <p:txBody>
          <a:bodyPr/>
          <a:lstStyle/>
          <a:p>
            <a:r>
              <a:rPr lang="en-US" dirty="0"/>
              <a:t>Pot Bearing – Failed Keeper Plate</a:t>
            </a:r>
          </a:p>
        </p:txBody>
      </p:sp>
      <p:sp>
        <p:nvSpPr>
          <p:cNvPr id="4" name="Slide Number Placeholder 3">
            <a:extLst>
              <a:ext uri="{FF2B5EF4-FFF2-40B4-BE49-F238E27FC236}">
                <a16:creationId xmlns:a16="http://schemas.microsoft.com/office/drawing/2014/main" id="{7536D4C2-33D6-B95A-CB09-791CB8DF65C7}"/>
              </a:ext>
            </a:extLst>
          </p:cNvPr>
          <p:cNvSpPr>
            <a:spLocks noGrp="1"/>
          </p:cNvSpPr>
          <p:nvPr>
            <p:ph type="sldNum" sz="quarter" idx="4"/>
          </p:nvPr>
        </p:nvSpPr>
        <p:spPr/>
        <p:txBody>
          <a:bodyPr/>
          <a:lstStyle/>
          <a:p>
            <a:fld id="{3A2281A5-0AAD-5C43-9874-F8F3A9F5B29A}" type="slidenum">
              <a:rPr lang="en-US" smtClean="0"/>
              <a:pPr/>
              <a:t>78</a:t>
            </a:fld>
            <a:endParaRPr lang="en-US"/>
          </a:p>
        </p:txBody>
      </p:sp>
    </p:spTree>
    <p:extLst>
      <p:ext uri="{BB962C8B-B14F-4D97-AF65-F5344CB8AC3E}">
        <p14:creationId xmlns:p14="http://schemas.microsoft.com/office/powerpoint/2010/main" val="2814712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4">
            <a:extLst>
              <a:ext uri="{FF2B5EF4-FFF2-40B4-BE49-F238E27FC236}">
                <a16:creationId xmlns:a16="http://schemas.microsoft.com/office/drawing/2014/main" id="{D55365A4-CCC5-104A-DEDE-3D0A493BB0E9}"/>
              </a:ext>
            </a:extLst>
          </p:cNvPr>
          <p:cNvPicPr>
            <a:picLocks noChangeAspect="1" noChangeArrowheads="1"/>
          </p:cNvPicPr>
          <p:nvPr/>
        </p:nvPicPr>
        <p:blipFill>
          <a:blip r:embed="rId2"/>
          <a:srcRect/>
          <a:stretch/>
        </p:blipFill>
        <p:spPr bwMode="auto">
          <a:xfrm>
            <a:off x="2333629" y="1131590"/>
            <a:ext cx="4631102" cy="347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3D89990-3646-C993-DFA9-0AA4703A928B}"/>
              </a:ext>
            </a:extLst>
          </p:cNvPr>
          <p:cNvSpPr>
            <a:spLocks noGrp="1"/>
          </p:cNvSpPr>
          <p:nvPr>
            <p:ph type="title"/>
          </p:nvPr>
        </p:nvSpPr>
        <p:spPr/>
        <p:txBody>
          <a:bodyPr/>
          <a:lstStyle/>
          <a:p>
            <a:r>
              <a:rPr lang="en-US" dirty="0"/>
              <a:t>Sliding Plate Expansion Joint</a:t>
            </a:r>
          </a:p>
        </p:txBody>
      </p:sp>
      <p:sp>
        <p:nvSpPr>
          <p:cNvPr id="4" name="Slide Number Placeholder 3">
            <a:extLst>
              <a:ext uri="{FF2B5EF4-FFF2-40B4-BE49-F238E27FC236}">
                <a16:creationId xmlns:a16="http://schemas.microsoft.com/office/drawing/2014/main" id="{FA9652FC-6BBE-6E11-0BC2-0CE7DEFB7D82}"/>
              </a:ext>
            </a:extLst>
          </p:cNvPr>
          <p:cNvSpPr>
            <a:spLocks noGrp="1"/>
          </p:cNvSpPr>
          <p:nvPr>
            <p:ph type="sldNum" sz="quarter" idx="4"/>
          </p:nvPr>
        </p:nvSpPr>
        <p:spPr/>
        <p:txBody>
          <a:bodyPr/>
          <a:lstStyle/>
          <a:p>
            <a:fld id="{3A2281A5-0AAD-5C43-9874-F8F3A9F5B29A}" type="slidenum">
              <a:rPr lang="en-US" smtClean="0"/>
              <a:pPr/>
              <a:t>7</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a:extLst>
              <a:ext uri="{FF2B5EF4-FFF2-40B4-BE49-F238E27FC236}">
                <a16:creationId xmlns:a16="http://schemas.microsoft.com/office/drawing/2014/main" id="{8695A360-4E9C-9F6C-927F-BF97D47B442F}"/>
              </a:ext>
            </a:extLst>
          </p:cNvPr>
          <p:cNvPicPr>
            <a:picLocks noChangeAspect="1" noChangeArrowheads="1"/>
          </p:cNvPicPr>
          <p:nvPr/>
        </p:nvPicPr>
        <p:blipFill>
          <a:blip r:embed="rId2"/>
          <a:srcRect/>
          <a:stretch/>
        </p:blipFill>
        <p:spPr bwMode="auto">
          <a:xfrm>
            <a:off x="2135581" y="977878"/>
            <a:ext cx="4872837" cy="365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F07F546-C143-81A2-5E6D-A3863FE6CCD7}"/>
              </a:ext>
            </a:extLst>
          </p:cNvPr>
          <p:cNvSpPr>
            <a:spLocks noGrp="1"/>
          </p:cNvSpPr>
          <p:nvPr>
            <p:ph type="title"/>
          </p:nvPr>
        </p:nvSpPr>
        <p:spPr/>
        <p:txBody>
          <a:bodyPr/>
          <a:lstStyle/>
          <a:p>
            <a:r>
              <a:rPr lang="en-US" dirty="0"/>
              <a:t>Pot Bearing – Cracked</a:t>
            </a:r>
          </a:p>
        </p:txBody>
      </p:sp>
      <p:sp>
        <p:nvSpPr>
          <p:cNvPr id="4" name="Slide Number Placeholder 3">
            <a:extLst>
              <a:ext uri="{FF2B5EF4-FFF2-40B4-BE49-F238E27FC236}">
                <a16:creationId xmlns:a16="http://schemas.microsoft.com/office/drawing/2014/main" id="{7536D4C2-33D6-B95A-CB09-791CB8DF65C7}"/>
              </a:ext>
            </a:extLst>
          </p:cNvPr>
          <p:cNvSpPr>
            <a:spLocks noGrp="1"/>
          </p:cNvSpPr>
          <p:nvPr>
            <p:ph type="sldNum" sz="quarter" idx="4"/>
          </p:nvPr>
        </p:nvSpPr>
        <p:spPr/>
        <p:txBody>
          <a:bodyPr/>
          <a:lstStyle/>
          <a:p>
            <a:fld id="{3A2281A5-0AAD-5C43-9874-F8F3A9F5B29A}" type="slidenum">
              <a:rPr lang="en-US" smtClean="0"/>
              <a:pPr/>
              <a:t>79</a:t>
            </a:fld>
            <a:endParaRPr lang="en-US"/>
          </a:p>
        </p:txBody>
      </p:sp>
    </p:spTree>
    <p:extLst>
      <p:ext uri="{BB962C8B-B14F-4D97-AF65-F5344CB8AC3E}">
        <p14:creationId xmlns:p14="http://schemas.microsoft.com/office/powerpoint/2010/main" val="40474009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a:extLst>
              <a:ext uri="{FF2B5EF4-FFF2-40B4-BE49-F238E27FC236}">
                <a16:creationId xmlns:a16="http://schemas.microsoft.com/office/drawing/2014/main" id="{8DDD48AA-0987-E970-028D-D96EAD708315}"/>
              </a:ext>
            </a:extLst>
          </p:cNvPr>
          <p:cNvPicPr>
            <a:picLocks noChangeAspect="1" noChangeArrowheads="1"/>
          </p:cNvPicPr>
          <p:nvPr/>
        </p:nvPicPr>
        <p:blipFill>
          <a:blip r:embed="rId2"/>
          <a:srcRect/>
          <a:stretch/>
        </p:blipFill>
        <p:spPr bwMode="auto">
          <a:xfrm>
            <a:off x="2247681" y="987574"/>
            <a:ext cx="4802997" cy="360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AE2ED02-976A-7DAD-1F6E-4529572FC6B0}"/>
              </a:ext>
            </a:extLst>
          </p:cNvPr>
          <p:cNvSpPr>
            <a:spLocks noGrp="1"/>
          </p:cNvSpPr>
          <p:nvPr>
            <p:ph type="title"/>
          </p:nvPr>
        </p:nvSpPr>
        <p:spPr/>
        <p:txBody>
          <a:bodyPr/>
          <a:lstStyle/>
          <a:p>
            <a:r>
              <a:rPr lang="en-US" dirty="0"/>
              <a:t>Extended Rocker Bearing </a:t>
            </a:r>
            <a:r>
              <a:rPr lang="en-US" sz="1600" dirty="0"/>
              <a:t>(rating dependent on temp)</a:t>
            </a:r>
          </a:p>
        </p:txBody>
      </p:sp>
      <p:sp>
        <p:nvSpPr>
          <p:cNvPr id="4" name="Slide Number Placeholder 3">
            <a:extLst>
              <a:ext uri="{FF2B5EF4-FFF2-40B4-BE49-F238E27FC236}">
                <a16:creationId xmlns:a16="http://schemas.microsoft.com/office/drawing/2014/main" id="{C6F778CE-C49A-CCCB-67EE-FF0517C18D99}"/>
              </a:ext>
            </a:extLst>
          </p:cNvPr>
          <p:cNvSpPr>
            <a:spLocks noGrp="1"/>
          </p:cNvSpPr>
          <p:nvPr>
            <p:ph type="sldNum" sz="quarter" idx="4"/>
          </p:nvPr>
        </p:nvSpPr>
        <p:spPr/>
        <p:txBody>
          <a:bodyPr/>
          <a:lstStyle/>
          <a:p>
            <a:fld id="{3A2281A5-0AAD-5C43-9874-F8F3A9F5B29A}" type="slidenum">
              <a:rPr lang="en-US" smtClean="0"/>
              <a:pPr/>
              <a:t>80</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C:\Documents and Settings\HP_Owner\My Documents\ChRiS\Bridges 2006\inserts\Joints and Bearings\56xx.EPS">
            <a:extLst>
              <a:ext uri="{FF2B5EF4-FFF2-40B4-BE49-F238E27FC236}">
                <a16:creationId xmlns:a16="http://schemas.microsoft.com/office/drawing/2014/main" id="{2086DE06-5EF2-DACA-0F5F-C658EEB93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909" y="1203598"/>
            <a:ext cx="4900182" cy="321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BA7D88A-BEE7-00FD-52CD-CE3D005D8555}"/>
              </a:ext>
            </a:extLst>
          </p:cNvPr>
          <p:cNvSpPr>
            <a:spLocks noGrp="1"/>
          </p:cNvSpPr>
          <p:nvPr>
            <p:ph type="title"/>
          </p:nvPr>
        </p:nvSpPr>
        <p:spPr/>
        <p:txBody>
          <a:bodyPr/>
          <a:lstStyle/>
          <a:p>
            <a:r>
              <a:rPr lang="en-US" dirty="0"/>
              <a:t>Failed Rocker/ Roller Bearing</a:t>
            </a:r>
          </a:p>
        </p:txBody>
      </p:sp>
      <p:sp>
        <p:nvSpPr>
          <p:cNvPr id="4" name="Slide Number Placeholder 3">
            <a:extLst>
              <a:ext uri="{FF2B5EF4-FFF2-40B4-BE49-F238E27FC236}">
                <a16:creationId xmlns:a16="http://schemas.microsoft.com/office/drawing/2014/main" id="{18C306D9-6A5B-C301-85B5-06DFDED1BA3F}"/>
              </a:ext>
            </a:extLst>
          </p:cNvPr>
          <p:cNvSpPr>
            <a:spLocks noGrp="1"/>
          </p:cNvSpPr>
          <p:nvPr>
            <p:ph type="sldNum" sz="quarter" idx="4"/>
          </p:nvPr>
        </p:nvSpPr>
        <p:spPr/>
        <p:txBody>
          <a:bodyPr/>
          <a:lstStyle/>
          <a:p>
            <a:fld id="{3A2281A5-0AAD-5C43-9874-F8F3A9F5B29A}" type="slidenum">
              <a:rPr lang="en-US" smtClean="0"/>
              <a:pPr/>
              <a:t>81</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C:\Documents and Settings\HP_Owner\My Documents\ChRiS\Bridges 2006\inserts\Joints and Bearings\58x.EPS">
            <a:extLst>
              <a:ext uri="{FF2B5EF4-FFF2-40B4-BE49-F238E27FC236}">
                <a16:creationId xmlns:a16="http://schemas.microsoft.com/office/drawing/2014/main" id="{9DECE7C5-526B-9EBF-0DB7-F89CED6E0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142" y="1347614"/>
            <a:ext cx="4925715" cy="311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7106DB-83E2-5B39-1E31-6757F1DF5098}"/>
              </a:ext>
            </a:extLst>
          </p:cNvPr>
          <p:cNvSpPr>
            <a:spLocks noGrp="1"/>
          </p:cNvSpPr>
          <p:nvPr>
            <p:ph type="title"/>
          </p:nvPr>
        </p:nvSpPr>
        <p:spPr/>
        <p:txBody>
          <a:bodyPr/>
          <a:lstStyle/>
          <a:p>
            <a:r>
              <a:rPr lang="en-US" dirty="0"/>
              <a:t>Displaced Roller Nest</a:t>
            </a:r>
          </a:p>
        </p:txBody>
      </p:sp>
      <p:sp>
        <p:nvSpPr>
          <p:cNvPr id="4" name="Slide Number Placeholder 3">
            <a:extLst>
              <a:ext uri="{FF2B5EF4-FFF2-40B4-BE49-F238E27FC236}">
                <a16:creationId xmlns:a16="http://schemas.microsoft.com/office/drawing/2014/main" id="{E308C270-FCC4-D8F0-4E68-528C5A877D61}"/>
              </a:ext>
            </a:extLst>
          </p:cNvPr>
          <p:cNvSpPr>
            <a:spLocks noGrp="1"/>
          </p:cNvSpPr>
          <p:nvPr>
            <p:ph type="sldNum" sz="quarter" idx="4"/>
          </p:nvPr>
        </p:nvSpPr>
        <p:spPr/>
        <p:txBody>
          <a:bodyPr/>
          <a:lstStyle/>
          <a:p>
            <a:fld id="{3A2281A5-0AAD-5C43-9874-F8F3A9F5B29A}" type="slidenum">
              <a:rPr lang="en-US" smtClean="0"/>
              <a:pPr/>
              <a:t>82</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a:extLst>
              <a:ext uri="{FF2B5EF4-FFF2-40B4-BE49-F238E27FC236}">
                <a16:creationId xmlns:a16="http://schemas.microsoft.com/office/drawing/2014/main" id="{9DECE7C5-526B-9EBF-0DB7-F89CED6E0DE8}"/>
              </a:ext>
            </a:extLst>
          </p:cNvPr>
          <p:cNvPicPr>
            <a:picLocks noChangeAspect="1" noChangeArrowheads="1"/>
          </p:cNvPicPr>
          <p:nvPr/>
        </p:nvPicPr>
        <p:blipFill>
          <a:blip r:embed="rId2"/>
          <a:srcRect/>
          <a:stretch/>
        </p:blipFill>
        <p:spPr bwMode="auto">
          <a:xfrm>
            <a:off x="2201415" y="981759"/>
            <a:ext cx="4741169" cy="35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7106DB-83E2-5B39-1E31-6757F1DF5098}"/>
              </a:ext>
            </a:extLst>
          </p:cNvPr>
          <p:cNvSpPr>
            <a:spLocks noGrp="1"/>
          </p:cNvSpPr>
          <p:nvPr>
            <p:ph type="title"/>
          </p:nvPr>
        </p:nvSpPr>
        <p:spPr/>
        <p:txBody>
          <a:bodyPr/>
          <a:lstStyle/>
          <a:p>
            <a:r>
              <a:rPr lang="en-US" sz="2300" dirty="0"/>
              <a:t>Pinned/Fixed Bearing with Corrosion &amp; Failed Grout Pad</a:t>
            </a:r>
          </a:p>
        </p:txBody>
      </p:sp>
      <p:sp>
        <p:nvSpPr>
          <p:cNvPr id="4" name="Slide Number Placeholder 3">
            <a:extLst>
              <a:ext uri="{FF2B5EF4-FFF2-40B4-BE49-F238E27FC236}">
                <a16:creationId xmlns:a16="http://schemas.microsoft.com/office/drawing/2014/main" id="{E308C270-FCC4-D8F0-4E68-528C5A877D61}"/>
              </a:ext>
            </a:extLst>
          </p:cNvPr>
          <p:cNvSpPr>
            <a:spLocks noGrp="1"/>
          </p:cNvSpPr>
          <p:nvPr>
            <p:ph type="sldNum" sz="quarter" idx="4"/>
          </p:nvPr>
        </p:nvSpPr>
        <p:spPr/>
        <p:txBody>
          <a:bodyPr/>
          <a:lstStyle/>
          <a:p>
            <a:fld id="{3A2281A5-0AAD-5C43-9874-F8F3A9F5B29A}" type="slidenum">
              <a:rPr lang="en-US" smtClean="0"/>
              <a:pPr/>
              <a:t>83</a:t>
            </a:fld>
            <a:endParaRPr lang="en-US"/>
          </a:p>
        </p:txBody>
      </p:sp>
    </p:spTree>
    <p:extLst>
      <p:ext uri="{BB962C8B-B14F-4D97-AF65-F5344CB8AC3E}">
        <p14:creationId xmlns:p14="http://schemas.microsoft.com/office/powerpoint/2010/main" val="19645679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a:extLst>
              <a:ext uri="{FF2B5EF4-FFF2-40B4-BE49-F238E27FC236}">
                <a16:creationId xmlns:a16="http://schemas.microsoft.com/office/drawing/2014/main" id="{9DECE7C5-526B-9EBF-0DB7-F89CED6E0DE8}"/>
              </a:ext>
            </a:extLst>
          </p:cNvPr>
          <p:cNvPicPr>
            <a:picLocks noChangeAspect="1" noChangeArrowheads="1"/>
          </p:cNvPicPr>
          <p:nvPr/>
        </p:nvPicPr>
        <p:blipFill>
          <a:blip r:embed="rId2"/>
          <a:srcRect/>
          <a:stretch/>
        </p:blipFill>
        <p:spPr bwMode="auto">
          <a:xfrm>
            <a:off x="2201415" y="981759"/>
            <a:ext cx="4741169" cy="355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7106DB-83E2-5B39-1E31-6757F1DF5098}"/>
              </a:ext>
            </a:extLst>
          </p:cNvPr>
          <p:cNvSpPr>
            <a:spLocks noGrp="1"/>
          </p:cNvSpPr>
          <p:nvPr>
            <p:ph type="title"/>
          </p:nvPr>
        </p:nvSpPr>
        <p:spPr/>
        <p:txBody>
          <a:bodyPr/>
          <a:lstStyle/>
          <a:p>
            <a:r>
              <a:rPr lang="en-US" dirty="0"/>
              <a:t>Pinned Bearing with Sheared Anchor Bolt</a:t>
            </a:r>
          </a:p>
        </p:txBody>
      </p:sp>
      <p:sp>
        <p:nvSpPr>
          <p:cNvPr id="4" name="Slide Number Placeholder 3">
            <a:extLst>
              <a:ext uri="{FF2B5EF4-FFF2-40B4-BE49-F238E27FC236}">
                <a16:creationId xmlns:a16="http://schemas.microsoft.com/office/drawing/2014/main" id="{E308C270-FCC4-D8F0-4E68-528C5A877D61}"/>
              </a:ext>
            </a:extLst>
          </p:cNvPr>
          <p:cNvSpPr>
            <a:spLocks noGrp="1"/>
          </p:cNvSpPr>
          <p:nvPr>
            <p:ph type="sldNum" sz="quarter" idx="4"/>
          </p:nvPr>
        </p:nvSpPr>
        <p:spPr/>
        <p:txBody>
          <a:bodyPr/>
          <a:lstStyle/>
          <a:p>
            <a:fld id="{3A2281A5-0AAD-5C43-9874-F8F3A9F5B29A}" type="slidenum">
              <a:rPr lang="en-US" smtClean="0"/>
              <a:pPr/>
              <a:t>84</a:t>
            </a:fld>
            <a:endParaRPr lang="en-US"/>
          </a:p>
        </p:txBody>
      </p:sp>
    </p:spTree>
    <p:extLst>
      <p:ext uri="{BB962C8B-B14F-4D97-AF65-F5344CB8AC3E}">
        <p14:creationId xmlns:p14="http://schemas.microsoft.com/office/powerpoint/2010/main" val="19169694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a:extLst>
              <a:ext uri="{FF2B5EF4-FFF2-40B4-BE49-F238E27FC236}">
                <a16:creationId xmlns:a16="http://schemas.microsoft.com/office/drawing/2014/main" id="{9DECE7C5-526B-9EBF-0DB7-F89CED6E0DE8}"/>
              </a:ext>
            </a:extLst>
          </p:cNvPr>
          <p:cNvPicPr>
            <a:picLocks noChangeAspect="1" noChangeArrowheads="1"/>
          </p:cNvPicPr>
          <p:nvPr/>
        </p:nvPicPr>
        <p:blipFill>
          <a:blip r:embed="rId2"/>
          <a:srcRect/>
          <a:stretch/>
        </p:blipFill>
        <p:spPr bwMode="auto">
          <a:xfrm>
            <a:off x="2201415" y="981759"/>
            <a:ext cx="4741168" cy="355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7106DB-83E2-5B39-1E31-6757F1DF5098}"/>
              </a:ext>
            </a:extLst>
          </p:cNvPr>
          <p:cNvSpPr>
            <a:spLocks noGrp="1"/>
          </p:cNvSpPr>
          <p:nvPr>
            <p:ph type="title"/>
          </p:nvPr>
        </p:nvSpPr>
        <p:spPr/>
        <p:txBody>
          <a:bodyPr/>
          <a:lstStyle/>
          <a:p>
            <a:r>
              <a:rPr lang="en-US" dirty="0"/>
              <a:t>Sliding Plate Bearing Unsupported</a:t>
            </a:r>
          </a:p>
        </p:txBody>
      </p:sp>
      <p:sp>
        <p:nvSpPr>
          <p:cNvPr id="4" name="Slide Number Placeholder 3">
            <a:extLst>
              <a:ext uri="{FF2B5EF4-FFF2-40B4-BE49-F238E27FC236}">
                <a16:creationId xmlns:a16="http://schemas.microsoft.com/office/drawing/2014/main" id="{E308C270-FCC4-D8F0-4E68-528C5A877D61}"/>
              </a:ext>
            </a:extLst>
          </p:cNvPr>
          <p:cNvSpPr>
            <a:spLocks noGrp="1"/>
          </p:cNvSpPr>
          <p:nvPr>
            <p:ph type="sldNum" sz="quarter" idx="4"/>
          </p:nvPr>
        </p:nvSpPr>
        <p:spPr/>
        <p:txBody>
          <a:bodyPr/>
          <a:lstStyle/>
          <a:p>
            <a:fld id="{3A2281A5-0AAD-5C43-9874-F8F3A9F5B29A}" type="slidenum">
              <a:rPr lang="en-US" smtClean="0"/>
              <a:pPr/>
              <a:t>85</a:t>
            </a:fld>
            <a:endParaRPr lang="en-US"/>
          </a:p>
        </p:txBody>
      </p:sp>
    </p:spTree>
    <p:extLst>
      <p:ext uri="{BB962C8B-B14F-4D97-AF65-F5344CB8AC3E}">
        <p14:creationId xmlns:p14="http://schemas.microsoft.com/office/powerpoint/2010/main" val="38903943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a:extLst>
              <a:ext uri="{FF2B5EF4-FFF2-40B4-BE49-F238E27FC236}">
                <a16:creationId xmlns:a16="http://schemas.microsoft.com/office/drawing/2014/main" id="{9DECE7C5-526B-9EBF-0DB7-F89CED6E0DE8}"/>
              </a:ext>
            </a:extLst>
          </p:cNvPr>
          <p:cNvPicPr>
            <a:picLocks noChangeAspect="1" noChangeArrowheads="1"/>
          </p:cNvPicPr>
          <p:nvPr/>
        </p:nvPicPr>
        <p:blipFill>
          <a:blip r:embed="rId2"/>
          <a:srcRect/>
          <a:stretch/>
        </p:blipFill>
        <p:spPr bwMode="auto">
          <a:xfrm>
            <a:off x="2201415" y="981759"/>
            <a:ext cx="4741168" cy="355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7106DB-83E2-5B39-1E31-6757F1DF5098}"/>
              </a:ext>
            </a:extLst>
          </p:cNvPr>
          <p:cNvSpPr>
            <a:spLocks noGrp="1"/>
          </p:cNvSpPr>
          <p:nvPr>
            <p:ph type="title"/>
          </p:nvPr>
        </p:nvSpPr>
        <p:spPr/>
        <p:txBody>
          <a:bodyPr/>
          <a:lstStyle/>
          <a:p>
            <a:r>
              <a:rPr lang="en-US" dirty="0"/>
              <a:t>Sliding Plate Bearing Unsupported</a:t>
            </a:r>
          </a:p>
        </p:txBody>
      </p:sp>
      <p:sp>
        <p:nvSpPr>
          <p:cNvPr id="4" name="Slide Number Placeholder 3">
            <a:extLst>
              <a:ext uri="{FF2B5EF4-FFF2-40B4-BE49-F238E27FC236}">
                <a16:creationId xmlns:a16="http://schemas.microsoft.com/office/drawing/2014/main" id="{E308C270-FCC4-D8F0-4E68-528C5A877D61}"/>
              </a:ext>
            </a:extLst>
          </p:cNvPr>
          <p:cNvSpPr>
            <a:spLocks noGrp="1"/>
          </p:cNvSpPr>
          <p:nvPr>
            <p:ph type="sldNum" sz="quarter" idx="4"/>
          </p:nvPr>
        </p:nvSpPr>
        <p:spPr/>
        <p:txBody>
          <a:bodyPr/>
          <a:lstStyle/>
          <a:p>
            <a:fld id="{3A2281A5-0AAD-5C43-9874-F8F3A9F5B29A}" type="slidenum">
              <a:rPr lang="en-US" smtClean="0"/>
              <a:pPr/>
              <a:t>86</a:t>
            </a:fld>
            <a:endParaRPr lang="en-US"/>
          </a:p>
        </p:txBody>
      </p:sp>
    </p:spTree>
    <p:extLst>
      <p:ext uri="{BB962C8B-B14F-4D97-AF65-F5344CB8AC3E}">
        <p14:creationId xmlns:p14="http://schemas.microsoft.com/office/powerpoint/2010/main" val="15146029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D42F9-5AE4-B4A2-4924-649B402B655E}"/>
              </a:ext>
            </a:extLst>
          </p:cNvPr>
          <p:cNvSpPr>
            <a:spLocks noGrp="1"/>
          </p:cNvSpPr>
          <p:nvPr>
            <p:ph idx="1"/>
          </p:nvPr>
        </p:nvSpPr>
        <p:spPr/>
        <p:txBody>
          <a:bodyPr/>
          <a:lstStyle/>
          <a:p>
            <a:pPr>
              <a:defRPr/>
            </a:pPr>
            <a:r>
              <a:rPr lang="en-CA" dirty="0">
                <a:ea typeface="MS PGothic" pitchFamily="34" charset="-128"/>
              </a:rPr>
              <a:t>Performance issues related to steel sliding plate bearings with self-lubricating bronze plates.</a:t>
            </a:r>
          </a:p>
          <a:p>
            <a:pPr>
              <a:defRPr/>
            </a:pPr>
            <a:endParaRPr lang="en-CA" dirty="0">
              <a:ea typeface="MS PGothic" pitchFamily="34" charset="-128"/>
            </a:endParaRPr>
          </a:p>
          <a:p>
            <a:pPr>
              <a:defRPr/>
            </a:pPr>
            <a:r>
              <a:rPr lang="en-CA" dirty="0">
                <a:ea typeface="MS PGothic" pitchFamily="34" charset="-128"/>
              </a:rPr>
              <a:t>Primarily found under Type “PO” girders between 1955 and 1965, and detailed on Standard Drawing S-701.</a:t>
            </a:r>
          </a:p>
          <a:p>
            <a:pPr marL="0" indent="0">
              <a:buNone/>
              <a:defRPr/>
            </a:pPr>
            <a:endParaRPr lang="en-CA" dirty="0">
              <a:ea typeface="MS PGothic" pitchFamily="34" charset="-128"/>
            </a:endParaRPr>
          </a:p>
          <a:p>
            <a:pPr>
              <a:defRPr/>
            </a:pPr>
            <a:r>
              <a:rPr lang="en-CA" dirty="0">
                <a:ea typeface="MS PGothic" pitchFamily="34" charset="-128"/>
              </a:rPr>
              <a:t>Failed bearing at BF 1153 Hwy. 22 over Oldman River discovered during Level 1 BIM inspection. Near catastrophic and led to BIM Bulletin 3 Jan. 2016 </a:t>
            </a:r>
          </a:p>
          <a:p>
            <a:pPr marL="0" indent="0">
              <a:buNone/>
              <a:defRPr/>
            </a:pPr>
            <a:endParaRPr lang="en-CA" dirty="0">
              <a:ea typeface="MS PGothic" pitchFamily="34" charset="-128"/>
            </a:endParaRPr>
          </a:p>
          <a:p>
            <a:pPr marL="0" indent="0">
              <a:buNone/>
              <a:defRPr/>
            </a:pPr>
            <a:endParaRPr lang="en-CA" dirty="0">
              <a:ea typeface="MS PGothic" pitchFamily="34" charset="-128"/>
            </a:endParaRPr>
          </a:p>
        </p:txBody>
      </p:sp>
      <p:sp>
        <p:nvSpPr>
          <p:cNvPr id="64514" name="Title 1">
            <a:extLst>
              <a:ext uri="{FF2B5EF4-FFF2-40B4-BE49-F238E27FC236}">
                <a16:creationId xmlns:a16="http://schemas.microsoft.com/office/drawing/2014/main" id="{B1B8DA25-746F-1241-42D7-FBE2DED486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r>
              <a:rPr lang="en-CA" altLang="en-US" dirty="0"/>
              <a:t>Type PO Girder Bearings</a:t>
            </a:r>
          </a:p>
        </p:txBody>
      </p:sp>
      <p:sp>
        <p:nvSpPr>
          <p:cNvPr id="2" name="Slide Number Placeholder 1">
            <a:extLst>
              <a:ext uri="{FF2B5EF4-FFF2-40B4-BE49-F238E27FC236}">
                <a16:creationId xmlns:a16="http://schemas.microsoft.com/office/drawing/2014/main" id="{BC09728C-3932-E95D-1AA3-809CCD6F228B}"/>
              </a:ext>
            </a:extLst>
          </p:cNvPr>
          <p:cNvSpPr>
            <a:spLocks noGrp="1"/>
          </p:cNvSpPr>
          <p:nvPr>
            <p:ph type="sldNum" sz="quarter" idx="4"/>
          </p:nvPr>
        </p:nvSpPr>
        <p:spPr/>
        <p:txBody>
          <a:bodyPr/>
          <a:lstStyle/>
          <a:p>
            <a:fld id="{3A2281A5-0AAD-5C43-9874-F8F3A9F5B29A}" type="slidenum">
              <a:rPr lang="en-US" smtClean="0"/>
              <a:pPr/>
              <a:t>87</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a:extLst>
              <a:ext uri="{FF2B5EF4-FFF2-40B4-BE49-F238E27FC236}">
                <a16:creationId xmlns:a16="http://schemas.microsoft.com/office/drawing/2014/main" id="{3D9CCA82-A1A3-9EF0-B207-0599A01C7E34}"/>
              </a:ext>
            </a:extLst>
          </p:cNvPr>
          <p:cNvPicPr>
            <a:picLocks noChangeAspect="1" noChangeArrowheads="1"/>
          </p:cNvPicPr>
          <p:nvPr/>
        </p:nvPicPr>
        <p:blipFill>
          <a:blip r:embed="rId2"/>
          <a:srcRect/>
          <a:stretch/>
        </p:blipFill>
        <p:spPr bwMode="auto">
          <a:xfrm>
            <a:off x="2130518" y="925752"/>
            <a:ext cx="4882963" cy="366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6894D44-9DEC-30E1-1B55-903BE3F5A24E}"/>
              </a:ext>
            </a:extLst>
          </p:cNvPr>
          <p:cNvSpPr>
            <a:spLocks noGrp="1"/>
          </p:cNvSpPr>
          <p:nvPr>
            <p:ph type="title"/>
          </p:nvPr>
        </p:nvSpPr>
        <p:spPr/>
        <p:txBody>
          <a:bodyPr/>
          <a:lstStyle/>
          <a:p>
            <a:r>
              <a:rPr lang="en-US" sz="2000" dirty="0"/>
              <a:t>Failed Sliding Plate with Self-Lubricating Bronze Plate Bearing</a:t>
            </a:r>
          </a:p>
        </p:txBody>
      </p:sp>
      <p:sp>
        <p:nvSpPr>
          <p:cNvPr id="4" name="Slide Number Placeholder 3">
            <a:extLst>
              <a:ext uri="{FF2B5EF4-FFF2-40B4-BE49-F238E27FC236}">
                <a16:creationId xmlns:a16="http://schemas.microsoft.com/office/drawing/2014/main" id="{BE3DC8AB-C4BA-60AC-E31B-0F2F05F1B82F}"/>
              </a:ext>
            </a:extLst>
          </p:cNvPr>
          <p:cNvSpPr>
            <a:spLocks noGrp="1"/>
          </p:cNvSpPr>
          <p:nvPr>
            <p:ph type="sldNum" sz="quarter" idx="4"/>
          </p:nvPr>
        </p:nvSpPr>
        <p:spPr/>
        <p:txBody>
          <a:bodyPr/>
          <a:lstStyle/>
          <a:p>
            <a:fld id="{3A2281A5-0AAD-5C43-9874-F8F3A9F5B29A}" type="slidenum">
              <a:rPr lang="en-US" smtClean="0"/>
              <a:pPr/>
              <a:t>88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6CCA-104F-CAF9-9A24-1BCB4FEA82EA}"/>
              </a:ext>
            </a:extLst>
          </p:cNvPr>
          <p:cNvSpPr>
            <a:spLocks noGrp="1"/>
          </p:cNvSpPr>
          <p:nvPr>
            <p:ph type="title"/>
          </p:nvPr>
        </p:nvSpPr>
        <p:spPr/>
        <p:txBody>
          <a:bodyPr/>
          <a:lstStyle/>
          <a:p>
            <a:r>
              <a:rPr lang="en-US" dirty="0"/>
              <a:t>Armored Gland Joint</a:t>
            </a:r>
          </a:p>
        </p:txBody>
      </p:sp>
      <p:pic>
        <p:nvPicPr>
          <p:cNvPr id="10243" name="Picture 4">
            <a:extLst>
              <a:ext uri="{FF2B5EF4-FFF2-40B4-BE49-F238E27FC236}">
                <a16:creationId xmlns:a16="http://schemas.microsoft.com/office/drawing/2014/main" id="{4AF2E32C-8600-EC86-06E0-066BD90F2944}"/>
              </a:ext>
            </a:extLst>
          </p:cNvPr>
          <p:cNvPicPr>
            <a:picLocks noChangeAspect="1" noChangeArrowheads="1"/>
          </p:cNvPicPr>
          <p:nvPr/>
        </p:nvPicPr>
        <p:blipFill>
          <a:blip r:embed="rId2"/>
          <a:srcRect/>
          <a:stretch/>
        </p:blipFill>
        <p:spPr bwMode="auto">
          <a:xfrm>
            <a:off x="2296919" y="995502"/>
            <a:ext cx="4704522"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9EF09132-6711-916C-1CAB-E4F5C2DC41FF}"/>
              </a:ext>
            </a:extLst>
          </p:cNvPr>
          <p:cNvSpPr>
            <a:spLocks noGrp="1"/>
          </p:cNvSpPr>
          <p:nvPr>
            <p:ph type="sldNum" sz="quarter" idx="4"/>
          </p:nvPr>
        </p:nvSpPr>
        <p:spPr/>
        <p:txBody>
          <a:bodyPr/>
          <a:lstStyle/>
          <a:p>
            <a:fld id="{3A2281A5-0AAD-5C43-9874-F8F3A9F5B29A}" type="slidenum">
              <a:rPr lang="en-US" smtClean="0"/>
              <a:pPr/>
              <a:t>8</a:t>
            </a:fld>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a:extLst>
              <a:ext uri="{FF2B5EF4-FFF2-40B4-BE49-F238E27FC236}">
                <a16:creationId xmlns:a16="http://schemas.microsoft.com/office/drawing/2014/main" id="{3D9CCA82-A1A3-9EF0-B207-0599A01C7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0518" y="915566"/>
            <a:ext cx="4882963" cy="366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6894D44-9DEC-30E1-1B55-903BE3F5A24E}"/>
              </a:ext>
            </a:extLst>
          </p:cNvPr>
          <p:cNvSpPr>
            <a:spLocks noGrp="1"/>
          </p:cNvSpPr>
          <p:nvPr>
            <p:ph type="title"/>
          </p:nvPr>
        </p:nvSpPr>
        <p:spPr/>
        <p:txBody>
          <a:bodyPr/>
          <a:lstStyle/>
          <a:p>
            <a:r>
              <a:rPr lang="en-US" sz="2000" dirty="0"/>
              <a:t>Failed Sliding Plate with Self-Lubricating Bronze Plate Bearing</a:t>
            </a:r>
          </a:p>
        </p:txBody>
      </p:sp>
      <p:sp>
        <p:nvSpPr>
          <p:cNvPr id="4" name="Slide Number Placeholder 3">
            <a:extLst>
              <a:ext uri="{FF2B5EF4-FFF2-40B4-BE49-F238E27FC236}">
                <a16:creationId xmlns:a16="http://schemas.microsoft.com/office/drawing/2014/main" id="{BE3DC8AB-C4BA-60AC-E31B-0F2F05F1B82F}"/>
              </a:ext>
            </a:extLst>
          </p:cNvPr>
          <p:cNvSpPr>
            <a:spLocks noGrp="1"/>
          </p:cNvSpPr>
          <p:nvPr>
            <p:ph type="sldNum" sz="quarter" idx="4"/>
          </p:nvPr>
        </p:nvSpPr>
        <p:spPr/>
        <p:txBody>
          <a:bodyPr/>
          <a:lstStyle/>
          <a:p>
            <a:fld id="{3A2281A5-0AAD-5C43-9874-F8F3A9F5B29A}" type="slidenum">
              <a:rPr lang="en-US" smtClean="0"/>
              <a:pPr/>
              <a:t>89</a:t>
            </a:fld>
            <a:endParaRPr lang="en-US"/>
          </a:p>
        </p:txBody>
      </p:sp>
    </p:spTree>
    <p:extLst>
      <p:ext uri="{BB962C8B-B14F-4D97-AF65-F5344CB8AC3E}">
        <p14:creationId xmlns:p14="http://schemas.microsoft.com/office/powerpoint/2010/main" val="9430041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2">
            <a:extLst>
              <a:ext uri="{FF2B5EF4-FFF2-40B4-BE49-F238E27FC236}">
                <a16:creationId xmlns:a16="http://schemas.microsoft.com/office/drawing/2014/main" id="{2522410E-7A7B-AFCE-CAC0-F1A43F3FA4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49715" y="876554"/>
            <a:ext cx="5044570" cy="378342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5F3E2E0-970F-5F25-1947-B79604D1D513}"/>
              </a:ext>
            </a:extLst>
          </p:cNvPr>
          <p:cNvSpPr>
            <a:spLocks noGrp="1"/>
          </p:cNvSpPr>
          <p:nvPr>
            <p:ph type="title"/>
          </p:nvPr>
        </p:nvSpPr>
        <p:spPr/>
        <p:txBody>
          <a:bodyPr/>
          <a:lstStyle/>
          <a:p>
            <a:pPr>
              <a:defRPr/>
            </a:pPr>
            <a:r>
              <a:rPr lang="en-US" sz="2000" b="1" kern="1200" dirty="0">
                <a:ea typeface="ＭＳ Ｐゴシック" charset="0"/>
              </a:rPr>
              <a:t>Failed Sliding Plate with  Self-Lubricating Bronze Plate Bearing</a:t>
            </a:r>
            <a:endParaRPr lang="en-CA" sz="3600" dirty="0">
              <a:ea typeface="MS PGothic" pitchFamily="34" charset="-128"/>
            </a:endParaRPr>
          </a:p>
        </p:txBody>
      </p:sp>
      <p:sp>
        <p:nvSpPr>
          <p:cNvPr id="3" name="Slide Number Placeholder 2">
            <a:extLst>
              <a:ext uri="{FF2B5EF4-FFF2-40B4-BE49-F238E27FC236}">
                <a16:creationId xmlns:a16="http://schemas.microsoft.com/office/drawing/2014/main" id="{6FABB134-3B87-112A-831D-17C2687990F5}"/>
              </a:ext>
            </a:extLst>
          </p:cNvPr>
          <p:cNvSpPr>
            <a:spLocks noGrp="1"/>
          </p:cNvSpPr>
          <p:nvPr>
            <p:ph type="sldNum" sz="quarter" idx="4"/>
          </p:nvPr>
        </p:nvSpPr>
        <p:spPr/>
        <p:txBody>
          <a:bodyPr/>
          <a:lstStyle/>
          <a:p>
            <a:fld id="{3A2281A5-0AAD-5C43-9874-F8F3A9F5B29A}" type="slidenum">
              <a:rPr lang="en-US" smtClean="0"/>
              <a:pPr/>
              <a:t>90</a:t>
            </a:fld>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2">
            <a:extLst>
              <a:ext uri="{FF2B5EF4-FFF2-40B4-BE49-F238E27FC236}">
                <a16:creationId xmlns:a16="http://schemas.microsoft.com/office/drawing/2014/main" id="{2522410E-7A7B-AFCE-CAC0-F1A43F3FA4B4}"/>
              </a:ext>
            </a:extLst>
          </p:cNvPr>
          <p:cNvPicPr>
            <a:picLocks noGrp="1" noChangeAspect="1" noChangeArrowheads="1"/>
          </p:cNvPicPr>
          <p:nvPr>
            <p:ph idx="1"/>
          </p:nvPr>
        </p:nvPicPr>
        <p:blipFill>
          <a:blip r:embed="rId2"/>
          <a:srcRect/>
          <a:stretch/>
        </p:blipFill>
        <p:spPr bwMode="auto">
          <a:xfrm>
            <a:off x="2234907" y="935677"/>
            <a:ext cx="4828546" cy="362141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5F3E2E0-970F-5F25-1947-B79604D1D513}"/>
              </a:ext>
            </a:extLst>
          </p:cNvPr>
          <p:cNvSpPr>
            <a:spLocks noGrp="1"/>
          </p:cNvSpPr>
          <p:nvPr>
            <p:ph type="title"/>
          </p:nvPr>
        </p:nvSpPr>
        <p:spPr/>
        <p:txBody>
          <a:bodyPr/>
          <a:lstStyle/>
          <a:p>
            <a:pPr>
              <a:defRPr/>
            </a:pPr>
            <a:r>
              <a:rPr lang="en-US" sz="1900" dirty="0">
                <a:ea typeface="ＭＳ Ｐゴシック" charset="0"/>
              </a:rPr>
              <a:t>Failed</a:t>
            </a:r>
            <a:r>
              <a:rPr lang="en-US" sz="1900" b="1" kern="1200" dirty="0">
                <a:ea typeface="ＭＳ Ｐゴシック" charset="0"/>
              </a:rPr>
              <a:t> Self-Lubricating Bearing Replaced with Neoprene Pad Bearings</a:t>
            </a:r>
            <a:endParaRPr lang="en-CA" sz="1900" dirty="0">
              <a:ea typeface="MS PGothic" pitchFamily="34" charset="-128"/>
            </a:endParaRPr>
          </a:p>
        </p:txBody>
      </p:sp>
      <p:sp>
        <p:nvSpPr>
          <p:cNvPr id="3" name="Slide Number Placeholder 2">
            <a:extLst>
              <a:ext uri="{FF2B5EF4-FFF2-40B4-BE49-F238E27FC236}">
                <a16:creationId xmlns:a16="http://schemas.microsoft.com/office/drawing/2014/main" id="{6FABB134-3B87-112A-831D-17C2687990F5}"/>
              </a:ext>
            </a:extLst>
          </p:cNvPr>
          <p:cNvSpPr>
            <a:spLocks noGrp="1"/>
          </p:cNvSpPr>
          <p:nvPr>
            <p:ph type="sldNum" sz="quarter" idx="4"/>
          </p:nvPr>
        </p:nvSpPr>
        <p:spPr/>
        <p:txBody>
          <a:bodyPr/>
          <a:lstStyle/>
          <a:p>
            <a:fld id="{3A2281A5-0AAD-5C43-9874-F8F3A9F5B29A}" type="slidenum">
              <a:rPr lang="en-US" smtClean="0"/>
              <a:pPr/>
              <a:t>91</a:t>
            </a:fld>
            <a:endParaRPr lang="en-US"/>
          </a:p>
        </p:txBody>
      </p:sp>
    </p:spTree>
    <p:extLst>
      <p:ext uri="{BB962C8B-B14F-4D97-AF65-F5344CB8AC3E}">
        <p14:creationId xmlns:p14="http://schemas.microsoft.com/office/powerpoint/2010/main" val="19554028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00A0-27C9-8F46-B3A7-AC7120E18E8B}"/>
              </a:ext>
            </a:extLst>
          </p:cNvPr>
          <p:cNvSpPr>
            <a:spLocks noGrp="1"/>
          </p:cNvSpPr>
          <p:nvPr>
            <p:ph type="ctrTitle"/>
          </p:nvPr>
        </p:nvSpPr>
        <p:spPr/>
        <p:txBody>
          <a:bodyPr/>
          <a:lstStyle/>
          <a:p>
            <a:r>
              <a:rPr lang="en-US" dirty="0"/>
              <a:t>Questions?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5901" y="267944"/>
            <a:ext cx="4114800" cy="3924300"/>
          </a:xfrm>
          <a:prstGeom prst="rect">
            <a:avLst/>
          </a:prstGeom>
        </p:spPr>
      </p:pic>
    </p:spTree>
    <p:extLst>
      <p:ext uri="{BB962C8B-B14F-4D97-AF65-F5344CB8AC3E}">
        <p14:creationId xmlns:p14="http://schemas.microsoft.com/office/powerpoint/2010/main" val="4220088198"/>
      </p:ext>
    </p:extLst>
  </p:cSld>
  <p:clrMapOvr>
    <a:masterClrMapping/>
  </p:clrMapOvr>
</p:sld>
</file>

<file path=ppt/theme/theme1.xml><?xml version="1.0" encoding="utf-8"?>
<a:theme xmlns:a="http://schemas.openxmlformats.org/drawingml/2006/main" name="Alberta - Goverment">
  <a:themeElements>
    <a:clrScheme name="Custom 4">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lberta - Goverment" id="{B5B9DE0F-B4AD-4032-AF5B-DF91C75EA15F}" vid="{0F13C157-AA60-4577-BBE0-D12A7DEBDB48}"/>
    </a:ext>
  </a:extLst>
</a:theme>
</file>

<file path=ppt/theme/theme2.xml><?xml version="1.0" encoding="utf-8"?>
<a:theme xmlns:a="http://schemas.openxmlformats.org/drawingml/2006/main" name="Body slides">
  <a:themeElements>
    <a:clrScheme name="Sky basic">
      <a:dk1>
        <a:srgbClr val="36424A"/>
      </a:dk1>
      <a:lt1>
        <a:sysClr val="window" lastClr="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Alberta - Goverment</Template>
  <TotalTime>6098</TotalTime>
  <Words>1963</Words>
  <Application>Microsoft Office PowerPoint</Application>
  <PresentationFormat>On-screen Show (16:9)</PresentationFormat>
  <Paragraphs>419</Paragraphs>
  <Slides>93</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93</vt:i4>
      </vt:variant>
    </vt:vector>
  </HeadingPairs>
  <TitlesOfParts>
    <vt:vector size="100" baseType="lpstr">
      <vt:lpstr>Arial</vt:lpstr>
      <vt:lpstr>ArialMT</vt:lpstr>
      <vt:lpstr>Calibri</vt:lpstr>
      <vt:lpstr>Times New Roman</vt:lpstr>
      <vt:lpstr>Wingdings</vt:lpstr>
      <vt:lpstr>Alberta - Goverment</vt:lpstr>
      <vt:lpstr>Body slides</vt:lpstr>
      <vt:lpstr>DECK JOINTS &amp;  BEARINGS</vt:lpstr>
      <vt:lpstr>Deck Joints (7.7 in Manual)</vt:lpstr>
      <vt:lpstr>PowerPoint Presentation</vt:lpstr>
      <vt:lpstr>Deck Joints</vt:lpstr>
      <vt:lpstr>Deck Joints</vt:lpstr>
      <vt:lpstr>Buffer Angles for Fixed or Minor Expansion</vt:lpstr>
      <vt:lpstr>Individual Buffer Angles on Standard Girders</vt:lpstr>
      <vt:lpstr>Sliding Plate Expansion Joint</vt:lpstr>
      <vt:lpstr>Armored Gland Joint</vt:lpstr>
      <vt:lpstr>Armored Gland Joint</vt:lpstr>
      <vt:lpstr>Finger Plate Joint</vt:lpstr>
      <vt:lpstr>Finger Plate Joint Welds </vt:lpstr>
      <vt:lpstr>Strip Seal Joint</vt:lpstr>
      <vt:lpstr>Strip Seal Joint</vt:lpstr>
      <vt:lpstr>Strip Seal Joint with Plow Guards</vt:lpstr>
      <vt:lpstr>Gland Cross-Section</vt:lpstr>
      <vt:lpstr>“Honel” Gland Joint with Bolted Compression Connection</vt:lpstr>
      <vt:lpstr>“Modular Joint</vt:lpstr>
      <vt:lpstr>“Wabocrete” Joint</vt:lpstr>
      <vt:lpstr>Placing Wabocrete Two Component Elastomeric Material </vt:lpstr>
      <vt:lpstr>Completed Installation</vt:lpstr>
      <vt:lpstr>“Koch” Joint with Elastomeric Material</vt:lpstr>
      <vt:lpstr>Completed Koch Joint</vt:lpstr>
      <vt:lpstr>Waterstop Joint</vt:lpstr>
      <vt:lpstr>“Jeene” Joint Polymer Hot Pour </vt:lpstr>
      <vt:lpstr>RCS Dow Corning Epoxy Joint</vt:lpstr>
      <vt:lpstr>“Interspan” Joint</vt:lpstr>
      <vt:lpstr>PowerPoint Presentation</vt:lpstr>
      <vt:lpstr>PowerPoint Presentation</vt:lpstr>
      <vt:lpstr>Hole in Gland Joint</vt:lpstr>
      <vt:lpstr>Replace Joint Seal</vt:lpstr>
      <vt:lpstr>Testing for Watertightness</vt:lpstr>
      <vt:lpstr>Missing Plow Guards and Spalled Paving Lip</vt:lpstr>
      <vt:lpstr>Finger Plate Joint with Broken/Lifted Fingers Welds</vt:lpstr>
      <vt:lpstr>Finger Plate Joint with Broken/Missing Fingers</vt:lpstr>
      <vt:lpstr>Finger Plate Joint with no Remaining Expansion</vt:lpstr>
      <vt:lpstr>Armored Gland Joint -  Missing Bolts</vt:lpstr>
      <vt:lpstr>Loose Buffer Angles</vt:lpstr>
      <vt:lpstr>Wabo-crete Joint with De-bonded Material and Exposed Bars</vt:lpstr>
      <vt:lpstr>Inspection Form and Rating</vt:lpstr>
      <vt:lpstr>PowerPoint Presentation</vt:lpstr>
      <vt:lpstr>Deck Joint Inspection and Rating</vt:lpstr>
      <vt:lpstr>PowerPoint Presentation</vt:lpstr>
      <vt:lpstr>Bearings</vt:lpstr>
      <vt:lpstr>Bearings</vt:lpstr>
      <vt:lpstr>Bearings cont’d.</vt:lpstr>
      <vt:lpstr>Bearings cont’d.</vt:lpstr>
      <vt:lpstr>Bearings</vt:lpstr>
      <vt:lpstr>Bearings </vt:lpstr>
      <vt:lpstr>Bearings </vt:lpstr>
      <vt:lpstr>Elastomeric Bearing Showing Pintel, Anchor, Bolts, Sole and Masonry Plates (before grouting)</vt:lpstr>
      <vt:lpstr>Reinforced Neoprene Expansion Bearing with Teflon &amp; Stainless Steel </vt:lpstr>
      <vt:lpstr>Reinforced Neoprene Bearing without Teflon &amp; Stainless Steel </vt:lpstr>
      <vt:lpstr>Pot Bearing - Expansion</vt:lpstr>
      <vt:lpstr>Multi Pot Bearings - Expansion</vt:lpstr>
      <vt:lpstr>Rocker Bearing Under Steel Girder</vt:lpstr>
      <vt:lpstr>Plate Rocker Bearing Under Truss</vt:lpstr>
      <vt:lpstr>Rocker &amp; Plate Rocker Bearings</vt:lpstr>
      <vt:lpstr>Single Roller Bearing Under Concrete Girder</vt:lpstr>
      <vt:lpstr>Roller Nest Bearing Under Concrete Girder</vt:lpstr>
      <vt:lpstr>Roller Nest Bearing Under Truss</vt:lpstr>
      <vt:lpstr>Neoprene Strip Bearing Under Std. Girders</vt:lpstr>
      <vt:lpstr>Sliding Plate with Self-Lubricating Bronze Plate (Type PO Girders)</vt:lpstr>
      <vt:lpstr>Rotation Pin (Fixed) Bearing Under Truss</vt:lpstr>
      <vt:lpstr>Rotation Pin (Fixed) Bearing Under Acrow</vt:lpstr>
      <vt:lpstr>Sliding Plate Under Truss</vt:lpstr>
      <vt:lpstr>Steel Plate Pinned (Fixed) Bearing</vt:lpstr>
      <vt:lpstr>Bearings</vt:lpstr>
      <vt:lpstr>Bearings</vt:lpstr>
      <vt:lpstr>Bearings</vt:lpstr>
      <vt:lpstr>Bearings</vt:lpstr>
      <vt:lpstr>Bearings</vt:lpstr>
      <vt:lpstr>Bearings</vt:lpstr>
      <vt:lpstr>Bearings</vt:lpstr>
      <vt:lpstr>Bearings</vt:lpstr>
      <vt:lpstr>Displaced Neoprene Pad</vt:lpstr>
      <vt:lpstr>Displaced Neoprene Pad - Over Keepers</vt:lpstr>
      <vt:lpstr>Torn Neoprene Pad Bearing</vt:lpstr>
      <vt:lpstr>Pot Bearing – Failed Keeper Plate</vt:lpstr>
      <vt:lpstr>Pot Bearing – Cracked</vt:lpstr>
      <vt:lpstr>Extended Rocker Bearing (rating dependent on temp)</vt:lpstr>
      <vt:lpstr>Failed Rocker/ Roller Bearing</vt:lpstr>
      <vt:lpstr>Displaced Roller Nest</vt:lpstr>
      <vt:lpstr>Pinned/Fixed Bearing with Corrosion &amp; Failed Grout Pad</vt:lpstr>
      <vt:lpstr>Pinned Bearing with Sheared Anchor Bolt</vt:lpstr>
      <vt:lpstr>Sliding Plate Bearing Unsupported</vt:lpstr>
      <vt:lpstr>Sliding Plate Bearing Unsupported</vt:lpstr>
      <vt:lpstr>Type PO Girder Bearings</vt:lpstr>
      <vt:lpstr>Failed Sliding Plate with Self-Lubricating Bronze Plate Bearing</vt:lpstr>
      <vt:lpstr>Failed Sliding Plate with Self-Lubricating Bronze Plate Bearing</vt:lpstr>
      <vt:lpstr>Failed Sliding Plate with  Self-Lubricating Bronze Plate Bearing</vt:lpstr>
      <vt:lpstr>Failed Self-Lubricating Bearing Replaced with Neoprene Pad Bearings</vt:lpstr>
      <vt:lpstr>Questions?</vt:lpstr>
    </vt:vector>
  </TitlesOfParts>
  <Company>BVBS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 Roberts BVBS</dc:creator>
  <cp:lastModifiedBy>Calvin Roberts</cp:lastModifiedBy>
  <cp:revision>143</cp:revision>
  <cp:lastPrinted>2006-04-15T17:41:53Z</cp:lastPrinted>
  <dcterms:created xsi:type="dcterms:W3CDTF">2000-01-02T19:55:07Z</dcterms:created>
  <dcterms:modified xsi:type="dcterms:W3CDTF">2023-03-16T22:33:33Z</dcterms:modified>
</cp:coreProperties>
</file>