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  <p:sldMasterId id="2147483772" r:id="rId2"/>
  </p:sldMasterIdLst>
  <p:notesMasterIdLst>
    <p:notesMasterId r:id="rId27"/>
  </p:notesMasterIdLst>
  <p:handoutMasterIdLst>
    <p:handoutMasterId r:id="rId28"/>
  </p:handoutMasterIdLst>
  <p:sldIdLst>
    <p:sldId id="278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327" r:id="rId26"/>
  </p:sldIdLst>
  <p:sldSz cx="9144000" cy="5143500" type="screen16x9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FE44A7-6DA5-C8E3-1E49-2A89443754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C187B-2663-7323-8429-99E1573C80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E9706B-1465-4785-8D7A-5BD2E02C3F82}" type="datetimeFigureOut">
              <a:rPr lang="en-US" altLang="en-US"/>
              <a:pPr>
                <a:defRPr/>
              </a:pPr>
              <a:t>3/15/2023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3946E-7495-C373-5786-5F8BD76D81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13942-4030-5134-1B6A-3F98C089A2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9D29E1-2BF7-4F8D-8522-47CC2054A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E42C1E-9CDA-C16B-589F-1B0AB9C812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D8163-8A0A-F592-2A41-34FFCD72EE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BD6328-DA9A-4E22-A3D0-9CFF95D72130}" type="datetimeFigureOut">
              <a:rPr lang="en-US" altLang="en-US"/>
              <a:pPr>
                <a:defRPr/>
              </a:pPr>
              <a:t>3/15/2023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BD5B52-EA97-CC30-7E68-7B6B4A3600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1AA6917-524D-28A6-97BC-1A27FD966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1F8C6-2602-FC64-52FF-0BF213DA5A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D9C66-8A1C-44BB-A831-CBED7DD2F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19EA15-5CAD-4683-9FAB-BA645A92D8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t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446" y="3363838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83446" y="3834358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</p:spTree>
    <p:extLst>
      <p:ext uri="{BB962C8B-B14F-4D97-AF65-F5344CB8AC3E}">
        <p14:creationId xmlns:p14="http://schemas.microsoft.com/office/powerpoint/2010/main" val="175908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BBC93A-5772-BA44-A64A-AA8C527E24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B57F7FB-B53B-F94F-9170-031F1333F6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3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7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6C6EC09-260E-7844-A3F8-F74886BBBE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25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BFDAEB0-C263-3249-9B91-A576F97273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1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2" y="1356958"/>
            <a:ext cx="8229600" cy="32310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1932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029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61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/ Contra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379974"/>
            <a:ext cx="3628206" cy="569218"/>
          </a:xfrm>
        </p:spPr>
        <p:txBody>
          <a:bodyPr anchor="t"/>
          <a:lstStyle>
            <a:lvl1pPr>
              <a:defRPr sz="2800" b="1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sp>
        <p:nvSpPr>
          <p:cNvPr id="16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78113"/>
            <a:ext cx="3628206" cy="575469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rgbClr val="0081AB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</p:spTree>
    <p:extLst>
      <p:ext uri="{BB962C8B-B14F-4D97-AF65-F5344CB8AC3E}">
        <p14:creationId xmlns:p14="http://schemas.microsoft.com/office/powerpoint/2010/main" val="1890287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/ Contrast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BCBB-0B06-1640-B37C-E93E1BD48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34161E6-DA0F-F149-8BF3-DDA07282D9A4}"/>
              </a:ext>
            </a:extLst>
          </p:cNvPr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379974"/>
            <a:ext cx="3628206" cy="569218"/>
          </a:xfrm>
        </p:spPr>
        <p:txBody>
          <a:bodyPr anchor="t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sp>
        <p:nvSpPr>
          <p:cNvPr id="18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78113"/>
            <a:ext cx="3628206" cy="575469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86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06994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[Insert picture]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08912" cy="4104456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30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FF741-A000-5313-01F6-7F950954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6B5B2-A0A4-F6AC-678F-54C22E80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24294-C123-E299-8369-0471847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8A6399-AD58-46E7-995A-6F0D034A2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23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ie</a:t>
            </a:r>
            <a:r>
              <a:rPr lang="en-US" dirty="0"/>
              <a:t>. “Discuss”)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2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C748-F15E-AC2B-8600-564F0703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076D0-3157-2B5C-CED4-D7B7B3F2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B6DC-4C67-7F32-D287-57F6B599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C9258A-C974-4F62-A4DF-480096C74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349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ie</a:t>
            </a:r>
            <a:r>
              <a:rPr lang="en-US" dirty="0"/>
              <a:t>. “Discuss”)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 userDrawn="1"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7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FF741-A000-5313-01F6-7F950954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6B5B2-A0A4-F6AC-678F-54C22E80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24294-C123-E299-8369-0471847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8A6399-AD58-46E7-995A-6F0D034A2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75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C748-F15E-AC2B-8600-564F0703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076D0-3157-2B5C-CED4-D7B7B3F2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Garamond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B6DC-4C67-7F32-D287-57F6B599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C9258A-C974-4F62-A4DF-480096C74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1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441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"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736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genda">
    <p:bg>
      <p:bgPr>
        <a:solidFill>
          <a:srgbClr val="3642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893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0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5FF3AA9-C096-5042-98A3-25B775F60D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039A923-0258-164F-A488-8BC51BE10E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7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E7B64DD-F595-6A45-AC73-099B6C2C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r>
              <a:rPr lang="en-US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0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9" r:id="rId2"/>
    <p:sldLayoutId id="2147483770" r:id="rId3"/>
    <p:sldLayoutId id="2147483771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rgbClr val="36424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E2C69AA-B9CD-974F-A121-DCA8EC11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57755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D66D89-9071-EBB3-0025-7097110FC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INSPECTION OF STEEL ELEMENTS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05273742-C109-846D-B852-D70D8D5089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Hardness Testing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u="sng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sz="1800" dirty="0"/>
              <a:t>BHN has a correlation to the tensile strength of steel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Advantages:  equipment is light weight, portable, reasonably accurate and requires no special training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4009913-3DFE-6102-45B5-562888434E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F69FB80D-A52C-1548-6AC2-B5A7F4644848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1885950"/>
            <a:ext cx="6693694" cy="526252"/>
            <a:chOff x="55" y="1438"/>
            <a:chExt cx="4216" cy="590"/>
          </a:xfrm>
        </p:grpSpPr>
        <p:sp>
          <p:nvSpPr>
            <p:cNvPr id="21509" name="Rectangle 5">
              <a:extLst>
                <a:ext uri="{FF2B5EF4-FFF2-40B4-BE49-F238E27FC236}">
                  <a16:creationId xmlns:a16="http://schemas.microsoft.com/office/drawing/2014/main" id="{31A11DC9-CEA6-9FB2-A610-624CA1B23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" y="1483"/>
              <a:ext cx="178" cy="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700">
                  <a:latin typeface="Arial" charset="0"/>
                  <a:ea typeface="ＭＳ Ｐゴシック" charset="0"/>
                </a:rPr>
                <a:t>(</a:t>
              </a:r>
            </a:p>
          </p:txBody>
        </p:sp>
        <p:sp>
          <p:nvSpPr>
            <p:cNvPr id="21510" name="Rectangle 6">
              <a:extLst>
                <a:ext uri="{FF2B5EF4-FFF2-40B4-BE49-F238E27FC236}">
                  <a16:creationId xmlns:a16="http://schemas.microsoft.com/office/drawing/2014/main" id="{7C6DF101-BDB9-6131-71BD-5C3E85F21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1507"/>
              <a:ext cx="137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>
                  <a:latin typeface="Arial" charset="0"/>
                  <a:ea typeface="ＭＳ Ｐゴシック" charset="0"/>
                </a:rPr>
                <a:t>Dia of Impression In Bar</a:t>
              </a:r>
            </a:p>
          </p:txBody>
        </p:sp>
        <p:sp>
          <p:nvSpPr>
            <p:cNvPr id="21511" name="Rectangle 7">
              <a:extLst>
                <a:ext uri="{FF2B5EF4-FFF2-40B4-BE49-F238E27FC236}">
                  <a16:creationId xmlns:a16="http://schemas.microsoft.com/office/drawing/2014/main" id="{B67A321C-ECF7-CA1D-FC37-9179C2152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" y="1714"/>
              <a:ext cx="1526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>
                  <a:latin typeface="Arial" charset="0"/>
                  <a:ea typeface="ＭＳ Ｐゴシック" charset="0"/>
                </a:rPr>
                <a:t>Dia of Impression In Metal</a:t>
              </a:r>
            </a:p>
          </p:txBody>
        </p:sp>
        <p:sp>
          <p:nvSpPr>
            <p:cNvPr id="21512" name="Line 8">
              <a:extLst>
                <a:ext uri="{FF2B5EF4-FFF2-40B4-BE49-F238E27FC236}">
                  <a16:creationId xmlns:a16="http://schemas.microsoft.com/office/drawing/2014/main" id="{3059066A-9054-6705-A2D7-F7B6195B7C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" y="1747"/>
              <a:ext cx="13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21513" name="Rectangle 9">
              <a:extLst>
                <a:ext uri="{FF2B5EF4-FFF2-40B4-BE49-F238E27FC236}">
                  <a16:creationId xmlns:a16="http://schemas.microsoft.com/office/drawing/2014/main" id="{F5534A91-635E-8E63-6FF4-F1DAB52EB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" y="1487"/>
              <a:ext cx="159" cy="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7866" tIns="33338" rIns="67866" bIns="33338">
              <a:spAutoFit/>
            </a:bodyPr>
            <a:lstStyle/>
            <a:p>
              <a:pPr>
                <a:defRPr/>
              </a:pPr>
              <a:r>
                <a:rPr lang="en-US" sz="2700">
                  <a:latin typeface="Arial" charset="0"/>
                  <a:ea typeface="ＭＳ Ｐゴシック" charset="0"/>
                </a:rPr>
                <a:t>)</a:t>
              </a:r>
            </a:p>
          </p:txBody>
        </p:sp>
        <p:sp>
          <p:nvSpPr>
            <p:cNvPr id="21514" name="Rectangle 10">
              <a:extLst>
                <a:ext uri="{FF2B5EF4-FFF2-40B4-BE49-F238E27FC236}">
                  <a16:creationId xmlns:a16="http://schemas.microsoft.com/office/drawing/2014/main" id="{A3FC12F4-00DE-6251-D411-BD1675F58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1438"/>
              <a:ext cx="226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1515" name="Rectangle 11">
              <a:extLst>
                <a:ext uri="{FF2B5EF4-FFF2-40B4-BE49-F238E27FC236}">
                  <a16:creationId xmlns:a16="http://schemas.microsoft.com/office/drawing/2014/main" id="{3D8030FA-122D-60DD-C843-EBF36208E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1604"/>
              <a:ext cx="2524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>
                  <a:latin typeface="Arial" charset="0"/>
                  <a:ea typeface="ＭＳ Ｐゴシック" charset="0"/>
                </a:rPr>
                <a:t>x BHN of Test Bar = BHN of Specimen Material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F567B3-D8EB-07F7-5982-2D41ABADA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F1B84CB0-A0AB-C170-B3C6-5374808C72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123950"/>
            <a:ext cx="8229600" cy="34640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Eddy Current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Similar to MPI, except defect is detected by disturbances in electrical field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Technique involves the use of a coil carrying an alternating current, which produces an eddy current in the part being examined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Eddy current creates an impedance in the exiting coil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Impedance depends on the nature of the part being tested and the exiting coil, magnitude and frequency of the current and the presence of discontinuities in the part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Change is read from a meter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B22478F-5967-D43D-D51F-E7C2929F646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8C86AC-A2BC-7DD5-8BAB-1F045F08E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9FCBA0BE-299B-725D-CADA-34FA4821F3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Eddy Current</a:t>
            </a:r>
          </a:p>
          <a:p>
            <a:pPr eaLnBrk="1" hangingPunct="1"/>
            <a:r>
              <a:rPr lang="en-US" altLang="en-US" sz="1800" dirty="0"/>
              <a:t>Advantages:  size and depth of defects can be estimated reasonably and surface conditions such as paint do not affect scanning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Disadvantages:  changes in geometry affect the impedance and recalibration is required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Limited use but has potential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640FD1F-420A-A0C5-2FC4-2CE2BC2504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3792B6-0DFB-108D-C963-4633DD065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8EE1E7F9-9EB4-E49F-7416-8EA6059850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Radiography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Used to detect macroscopic defects and discontinuities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Testing is based on the ability of radiation such as gamma rays to penetrate metal and other opaque materials to produce an image on sensitive film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Gamma rays are produced by the disintegration of radioisotopes or radium of which cobalt or iridium are common sources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02CF90E-C177-3854-4BF3-2AD8E814237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EFD8E4-8989-791C-A385-60836F528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D99E8ACB-EF56-6025-E2FC-1B8EE400DC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200150"/>
            <a:ext cx="8229600" cy="33878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Radiography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Source housed in a lead capsule to avoid radiation danger when not in use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Amount of radiation getting through section being tested depends on section and density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Defects result in less steel to pass through and more radiation gets on to the film placed behind the section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Defect size and shape shows up as a dark area on the film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51CC9A3-4894-E957-9269-66836C993D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60FE9D-613A-F298-51AB-2A06295C7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6766EBFF-2F66-8A5E-EC47-A5D6F2DAF8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Radiography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Planar defects are only detectable if they are parallel to the source axis due to radiation absorption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Accuracy is dependent on the section and location of the crack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Fatigue cracks to 2% of thickness can be detected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C31F9D5-43DE-E765-F328-3BE62A96F9F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413895-70FA-AFC0-E2CB-8C724E385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CBBA7CC1-7B1F-CD88-4E59-57265A0839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Radiography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Advantages:  permanent record and size and shape are determined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Disadvantages:  cannot detect planar defects and depth of cracks, hazardous and government licensing is required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99220C5-A9E0-FF9A-1D75-06137FE8D3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A81946-CD9A-657C-D9D0-444CA1E66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AE2C7520-BEB4-428D-DF8D-044C7EFF34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Ultrasonics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Uses high frequency sound waves to detect flaws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Discontinuities act as a reflector for high frequency vibrations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Sound waves are produced by a wave generator and receiving pulses are displayed on a cathode ray oscilloscope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Ultrasonic frequency is 2 MHz or approximately 9500 ft/sec.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8CC536E-460C-2B44-10A2-A61539AB70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6B2AEC-73AE-2FD8-52AB-5BB2BE99D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F4FF13F7-6875-F2CE-7951-1848E40E0C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Ultrasonics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Sound waves are transmitted by contact through a crystal and an intervening </a:t>
            </a:r>
            <a:r>
              <a:rPr lang="en-US" altLang="en-US" sz="1800" dirty="0" err="1"/>
              <a:t>couplant</a:t>
            </a:r>
            <a:endParaRPr lang="en-US" altLang="en-US" sz="1800" dirty="0"/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Depth, size and nature of the defects are determined from the return signal on the oscilloscope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Signal corresponds to elapsed time between transmission and reception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A184A73-10F8-4F15-163B-894E59F8B3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51A9BF-D7BF-9BF1-76B8-8BD288BE7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D0CE34E7-24D8-218C-70FC-BF8B27BF8B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Ultrasonics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Time can be converted to distance because the angle and velocity are known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Sensitivity is influenced by the sound frequency, design of the unit, instrumentation processing of the return signal on the oscilloscope and operator skill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3F6F62DB-4ADE-4318-B555-5869BD2162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86B88-37DF-F5E6-5B17-0FAA50BA8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CAB040C2-60BE-E98D-BC53-D5AD73DBA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/>
              <a:t>Level II inspection in steel elements is made if cracks or potential for cracks or faults is present</a:t>
            </a:r>
          </a:p>
          <a:p>
            <a:pPr marL="0" indent="0" eaLnBrk="1" hangingPunct="1">
              <a:buNone/>
            </a:pPr>
            <a:endParaRPr lang="en-US" altLang="en-US" u="sng" dirty="0"/>
          </a:p>
          <a:p>
            <a:pPr marL="0" indent="0" eaLnBrk="1" hangingPunct="1">
              <a:buNone/>
            </a:pPr>
            <a:r>
              <a:rPr lang="en-US" altLang="en-US" sz="1800" b="1" dirty="0"/>
              <a:t>Visual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800" dirty="0"/>
              <a:t>Important for detecting degradation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800" dirty="0"/>
              <a:t>Logical and systematic procedures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800" dirty="0"/>
              <a:t>Used to establish non-destructive testing (NDT) techniques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75B92EE-8666-0336-BCD5-39EE8202218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Methods of Inspection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FA3D04-1663-7552-E19C-2CCBAD9B3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3EABB21D-904A-CF86-7704-126AF20E4E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Ultrasonics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Advantages:  portability, sensitivity, ability to detect locations and depth of defects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Disadvantages:  influenced by operator ability, no permanent record of the display and it can  be too sensitive displaying very minor defects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5E63FF9-A24F-8A7F-79BD-705D26CBA9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31F07E-77E6-2EF1-10DA-9DEC0CA72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781DE8D-85CF-068A-A6C7-28ECEF304F6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pic>
        <p:nvPicPr>
          <p:cNvPr id="33795" name="Picture 6">
            <a:extLst>
              <a:ext uri="{FF2B5EF4-FFF2-40B4-BE49-F238E27FC236}">
                <a16:creationId xmlns:a16="http://schemas.microsoft.com/office/drawing/2014/main" id="{351BFB9E-D6BB-FF63-927D-4BF13974AB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2" t="56406" r="20539" b="23728"/>
          <a:stretch/>
        </p:blipFill>
        <p:spPr bwMode="auto">
          <a:xfrm>
            <a:off x="4876800" y="2114550"/>
            <a:ext cx="335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1755F0-E03A-88F3-E9F7-073453EA4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62D9F848-5D95-E356-A7CE-EE077DA104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2" t="22349" r="19192" b="62042"/>
          <a:stretch/>
        </p:blipFill>
        <p:spPr bwMode="auto">
          <a:xfrm>
            <a:off x="838200" y="2242144"/>
            <a:ext cx="3751167" cy="91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362F69-8849-F69F-A1C1-B0E8ACD6D5CB}"/>
              </a:ext>
            </a:extLst>
          </p:cNvPr>
          <p:cNvSpPr txBox="1"/>
          <p:nvPr/>
        </p:nvSpPr>
        <p:spPr>
          <a:xfrm>
            <a:off x="1143000" y="3068132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Sound reflection from fatigue crack at toe weld.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E614A-4662-1A66-D384-F511364A4361}"/>
              </a:ext>
            </a:extLst>
          </p:cNvPr>
          <p:cNvSpPr txBox="1"/>
          <p:nvPr/>
        </p:nvSpPr>
        <p:spPr>
          <a:xfrm>
            <a:off x="4953000" y="3068132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Sound reflection from rollover in fillet weld.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>
            <a:extLst>
              <a:ext uri="{FF2B5EF4-FFF2-40B4-BE49-F238E27FC236}">
                <a16:creationId xmlns:a16="http://schemas.microsoft.com/office/drawing/2014/main" id="{466813D3-465A-9F19-E981-EF6B245081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775130"/>
            <a:ext cx="3405358" cy="3879657"/>
          </a:xfrm>
          <a:effectLst>
            <a:outerShdw blurRad="63500" dist="107763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4818" name="Rectangle 2">
            <a:extLst>
              <a:ext uri="{FF2B5EF4-FFF2-40B4-BE49-F238E27FC236}">
                <a16:creationId xmlns:a16="http://schemas.microsoft.com/office/drawing/2014/main" id="{F0EB1ECA-A81F-8272-754D-D1EEEF102DF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9552" y="285750"/>
            <a:ext cx="8219256" cy="489380"/>
          </a:xfrm>
        </p:spPr>
        <p:txBody>
          <a:bodyPr/>
          <a:lstStyle/>
          <a:p>
            <a:pPr eaLnBrk="1" hangingPunct="1"/>
            <a:r>
              <a:rPr lang="en-US" altLang="en-US" sz="2700" b="1" dirty="0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12BA7-A93E-B242-3D30-F0865DB08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1A01714E-C66B-C7E3-7B89-6F8B6AE142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/>
              <a:t>It is important for the inspector to evaluate the damage and recognize the potential faults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The visual assessment can be used to establish non-destructive testing (NDT) techniques to supplement the visual inspection and define the extent of faults or damage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Assess the significance of damage on the load carrying capacity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74BD67D-98F8-32AB-BCA8-C9351993DC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Methods of Inspection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0C91AE-405C-750C-0D12-AE6A54282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00A0-27C9-8F46-B3A7-AC7120E18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01" y="267944"/>
            <a:ext cx="41148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8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>
            <a:extLst>
              <a:ext uri="{FF2B5EF4-FFF2-40B4-BE49-F238E27FC236}">
                <a16:creationId xmlns:a16="http://schemas.microsoft.com/office/drawing/2014/main" id="{3124D27A-A109-5C57-1C39-C494D8AAF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Non-Destructive Testing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800" dirty="0"/>
              <a:t>To supplement visual inspection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1800" dirty="0"/>
              <a:t>To define the extent of faults</a:t>
            </a:r>
          </a:p>
        </p:txBody>
      </p:sp>
      <p:sp>
        <p:nvSpPr>
          <p:cNvPr id="15362" name="Rectangle 4">
            <a:extLst>
              <a:ext uri="{FF2B5EF4-FFF2-40B4-BE49-F238E27FC236}">
                <a16:creationId xmlns:a16="http://schemas.microsoft.com/office/drawing/2014/main" id="{1ABE6C5C-0091-28B5-45E3-10DC1820B5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Methods of Inspection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72200A-6EA7-4F4C-C7F1-0DD07285A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3E8A276C-0ACE-220D-5BA2-0AF4828FF7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123950"/>
            <a:ext cx="8229600" cy="346402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Dye Penetrant Inspection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b="1" dirty="0"/>
          </a:p>
          <a:p>
            <a:pPr eaLnBrk="1" hangingPunct="1"/>
            <a:r>
              <a:rPr lang="en-US" altLang="en-US" sz="1800" dirty="0"/>
              <a:t>Surface requires mechanical cleaning</a:t>
            </a:r>
          </a:p>
          <a:p>
            <a:pPr marL="0" indent="0" eaLnBrk="1" hangingPunct="1">
              <a:buNone/>
            </a:pPr>
            <a:endParaRPr lang="en-US" altLang="en-US" sz="900" dirty="0"/>
          </a:p>
          <a:p>
            <a:pPr eaLnBrk="1" hangingPunct="1"/>
            <a:r>
              <a:rPr lang="en-US" altLang="en-US" sz="1800" dirty="0"/>
              <a:t>Low viscosity, high capillary fluid containing red dye is sprayed and allowed to penetrate the cracks and surface defects</a:t>
            </a:r>
          </a:p>
          <a:p>
            <a:pPr marL="0" indent="0" eaLnBrk="1" hangingPunct="1">
              <a:buNone/>
            </a:pPr>
            <a:endParaRPr lang="en-US" altLang="en-US" sz="900" dirty="0"/>
          </a:p>
          <a:p>
            <a:pPr eaLnBrk="1" hangingPunct="1"/>
            <a:r>
              <a:rPr lang="en-US" altLang="en-US" sz="1800" dirty="0"/>
              <a:t>Excess fluid is wiped from the surface after a penetration time</a:t>
            </a:r>
          </a:p>
          <a:p>
            <a:pPr marL="0" indent="0" eaLnBrk="1" hangingPunct="1">
              <a:buNone/>
            </a:pPr>
            <a:endParaRPr lang="en-US" altLang="en-US" sz="900" dirty="0"/>
          </a:p>
          <a:p>
            <a:pPr eaLnBrk="1" hangingPunct="1"/>
            <a:r>
              <a:rPr lang="en-US" altLang="en-US" sz="1800" dirty="0"/>
              <a:t>Surface sprayed with a developer</a:t>
            </a:r>
          </a:p>
          <a:p>
            <a:pPr marL="0" indent="0" eaLnBrk="1" hangingPunct="1">
              <a:buNone/>
            </a:pPr>
            <a:endParaRPr lang="en-US" altLang="en-US" sz="900" dirty="0"/>
          </a:p>
          <a:p>
            <a:pPr eaLnBrk="1" hangingPunct="1"/>
            <a:r>
              <a:rPr lang="en-US" altLang="en-US" sz="1800" dirty="0"/>
              <a:t>Cracks and faults will be apparent by drawn red dye on a surrounding white background 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05746DD-5A94-9B91-8E5E-5FFAE63D351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 dirty="0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E2FE3D-9D1C-AFFB-A1DD-6FB4563E2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69984C28-E949-7452-F895-AF3379AE60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Dye Penetrant Inspection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Advantages:  Low cost, requires minimal skills, portable, not time consuming, can identify extent of surface cracks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Disadvantages:  Limited to surface defects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endParaRPr lang="en-US" altLang="en-US" sz="18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797C139-CB24-0139-1772-E632B9BA70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D8705C-C762-96B1-D30A-94CCFC2D1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3557A4BF-3862-209F-68DF-36E2D9815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276350"/>
            <a:ext cx="8229600" cy="331162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Magnetic Particle Inspection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b="1" dirty="0"/>
          </a:p>
          <a:p>
            <a:pPr eaLnBrk="1" hangingPunct="1"/>
            <a:r>
              <a:rPr lang="en-US" altLang="en-US" sz="1800" dirty="0"/>
              <a:t>Yoke is used to produce a magnetic field in the steel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Fine iron powder is sprayed on the surface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Field is distorted by surface or near surface discontinuities causing concentrations of magnetic lines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Iron powder is drawn to these lines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F498803-AE6B-2CB9-BB08-ABE8DDD86E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1B2A61-1786-F6F1-FECA-E83B1C6AF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8EBE744C-3E09-900B-94A4-72B98B88EC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Magnetic Particle Inspection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Advantages:  portable, requires minimal skills and can define tight cracks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Disadvantages:  limited to the inspection of cracks and surface defects near the surface.  Depth of cracks cannot be determined and element may become magnetized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0BEB27E-D549-78B7-FF2D-443C1184316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FF516-78D5-26D2-A7AE-1E0ED7179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2D0FD3BE-B725-63E4-0AD6-863CCA89C4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276350"/>
            <a:ext cx="8229600" cy="331162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Hardness Testing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Used to determine if mechanical properties have changed.  System can be used for determining degradation after fire damage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 err="1"/>
              <a:t>Telebrineller</a:t>
            </a:r>
            <a:r>
              <a:rPr lang="en-US" altLang="en-US" sz="1800" dirty="0"/>
              <a:t> system principle is comparing hardness of a known test bar to the bridge element hardness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Equipment:  Anvil, steel impression bar, microscope, hammer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C810420-80B8-E01A-6970-5764C653CE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A71DD0-DA82-AC80-9474-68754C0EF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1896045C-5791-B6E5-EF8B-AAB0998CF3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Hardness Testing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  <a:p>
            <a:pPr eaLnBrk="1" hangingPunct="1"/>
            <a:r>
              <a:rPr lang="en-US" altLang="en-US" sz="1800" dirty="0"/>
              <a:t>Anvil is placed on the element and struck.  Impact is transmitted to the test bar and the specimen element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Steel ball makes an impression in the test bar and the element</a:t>
            </a:r>
          </a:p>
          <a:p>
            <a:pPr marL="0" indent="0" eaLnBrk="1" hangingPunct="1"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Diameters are measured and read through a microscope to within 0.05 mm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2CE333DE-8FB0-B314-5515-337D07F780A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/>
              <a:t>Non-Destructive Test Methods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D67EC1-7663-B74C-F51B-9FB6BDDB1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berta - Goverment" id="{B5B9DE0F-B4AD-4032-AF5B-DF91C75EA15F}" vid="{0F13C157-AA60-4577-BBE0-D12A7DEBDB48}"/>
    </a:ext>
  </a:extLst>
</a:theme>
</file>

<file path=ppt/theme/theme2.xml><?xml version="1.0" encoding="utf-8"?>
<a:theme xmlns:a="http://schemas.openxmlformats.org/drawingml/2006/main" name="1_Body slides">
  <a:themeElements>
    <a:clrScheme name="Sky basic">
      <a:dk1>
        <a:srgbClr val="36424A"/>
      </a:dk1>
      <a:lt1>
        <a:sysClr val="window" lastClr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Alberta - Goverment</Template>
  <TotalTime>324</TotalTime>
  <Words>997</Words>
  <Application>Microsoft Office PowerPoint</Application>
  <PresentationFormat>On-screen Show (16:9)</PresentationFormat>
  <Paragraphs>190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Wingdings</vt:lpstr>
      <vt:lpstr>Alberta - Goverment</vt:lpstr>
      <vt:lpstr>1_Body slides</vt:lpstr>
      <vt:lpstr>ADVANCED INSPECTION OF STEEL ELEMENTS</vt:lpstr>
      <vt:lpstr>Methods of Inspection</vt:lpstr>
      <vt:lpstr>Methods of Inspection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Non-Destructive Test Methods</vt:lpstr>
      <vt:lpstr>Methods of Inspection</vt:lpstr>
      <vt:lpstr>Questions?</vt:lpstr>
    </vt:vector>
  </TitlesOfParts>
  <Company>BVBS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TLOO; G. Roberts BVBS</dc:creator>
  <cp:lastModifiedBy>Garry Roberts</cp:lastModifiedBy>
  <cp:revision>41</cp:revision>
  <dcterms:created xsi:type="dcterms:W3CDTF">2006-05-10T19:20:10Z</dcterms:created>
  <dcterms:modified xsi:type="dcterms:W3CDTF">2023-03-16T04:43:27Z</dcterms:modified>
</cp:coreProperties>
</file>