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6" r:id="rId1"/>
    <p:sldMasterId id="2147483772" r:id="rId2"/>
  </p:sldMasterIdLst>
  <p:notesMasterIdLst>
    <p:notesMasterId r:id="rId27"/>
  </p:notesMasterIdLst>
  <p:handoutMasterIdLst>
    <p:handoutMasterId r:id="rId28"/>
  </p:handoutMasterIdLst>
  <p:sldIdLst>
    <p:sldId id="278" r:id="rId3"/>
    <p:sldId id="257" r:id="rId4"/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327" r:id="rId26"/>
  </p:sldIdLst>
  <p:sldSz cx="9144000" cy="5143500" type="screen16x9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834" y="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4FE44A7-6DA5-C8E3-1E49-2A89443754A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aramond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FC187B-2663-7323-8429-99E1573C802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0E9706B-1465-4785-8D7A-5BD2E02C3F82}" type="datetimeFigureOut">
              <a:rPr lang="en-US" altLang="en-US"/>
              <a:pPr>
                <a:defRPr/>
              </a:pPr>
              <a:t>3/15/2023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23946E-7495-C373-5786-5F8BD76D81F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aramond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313942-4030-5134-1B6A-3F98C089A21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69D29E1-2BF7-4F8D-8522-47CC2054AE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CE42C1E-9CDA-C16B-589F-1B0AB9C812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aramond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AD8163-8A0A-F592-2A41-34FFCD72EE8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6BD6328-DA9A-4E22-A3D0-9CFF95D72130}" type="datetimeFigureOut">
              <a:rPr lang="en-US" altLang="en-US"/>
              <a:pPr>
                <a:defRPr/>
              </a:pPr>
              <a:t>3/15/2023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8BD5B52-EA97-CC30-7E68-7B6B4A3600D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81AA6917-524D-28A6-97BC-1A27FD966F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  <a:endParaRPr lang="en-US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B1F8C6-2602-FC64-52FF-0BF213DA5A3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aramond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CD9C66-8A1C-44BB-A831-CBED7DD2F5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C19EA15-5CAD-4683-9FAB-BA645A92D8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5496" y="4803998"/>
            <a:ext cx="1872208" cy="339502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0740"/>
            <a:ext cx="1143000" cy="32131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Title 1"/>
          <p:cNvSpPr>
            <a:spLocks noGrp="1"/>
          </p:cNvSpPr>
          <p:nvPr>
            <p:ph type="ctrTitle" hasCustomPrompt="1"/>
          </p:nvPr>
        </p:nvSpPr>
        <p:spPr>
          <a:xfrm>
            <a:off x="472008" y="776545"/>
            <a:ext cx="8348464" cy="1507173"/>
          </a:xfrm>
        </p:spPr>
        <p:txBody>
          <a:bodyPr anchor="t"/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of presentation</a:t>
            </a:r>
            <a:endParaRPr lang="en-CA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552420" y="637396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3446" y="3363838"/>
            <a:ext cx="8355754" cy="45249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00" baseline="0">
                <a:solidFill>
                  <a:schemeClr val="bg1"/>
                </a:solidFill>
              </a:defRPr>
            </a:lvl1pPr>
            <a:lvl2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200">
                <a:solidFill>
                  <a:schemeClr val="bg1"/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</a:t>
            </a:r>
          </a:p>
          <a:p>
            <a:pPr lvl="1"/>
            <a:endParaRPr lang="en-CA" dirty="0"/>
          </a:p>
        </p:txBody>
      </p:sp>
      <p:sp>
        <p:nvSpPr>
          <p:cNvPr id="16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483446" y="3834358"/>
            <a:ext cx="8355754" cy="609600"/>
          </a:xfrm>
        </p:spPr>
        <p:txBody>
          <a:bodyPr>
            <a:normAutofit/>
          </a:bodyPr>
          <a:lstStyle>
            <a:lvl1pPr marL="0" indent="0">
              <a:buNone/>
              <a:defRPr sz="1400" baseline="0">
                <a:solidFill>
                  <a:schemeClr val="bg1"/>
                </a:solidFill>
              </a:defRPr>
            </a:lvl1pPr>
            <a:lvl2pPr marL="0" indent="0">
              <a:buNone/>
              <a:defRPr sz="14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[Presenter Name], [Presenter Title]</a:t>
            </a:r>
          </a:p>
          <a:p>
            <a:pPr lvl="0"/>
            <a:r>
              <a:rPr lang="en-US" dirty="0"/>
              <a:t>[Month] [Day], [Year]</a:t>
            </a:r>
          </a:p>
        </p:txBody>
      </p:sp>
    </p:spTree>
    <p:extLst>
      <p:ext uri="{BB962C8B-B14F-4D97-AF65-F5344CB8AC3E}">
        <p14:creationId xmlns:p14="http://schemas.microsoft.com/office/powerpoint/2010/main" val="175908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(Colour)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0740"/>
            <a:ext cx="1143000" cy="32131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BBBC93A-5772-BA44-A64A-AA8C527E242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5800" y="679288"/>
            <a:ext cx="7772400" cy="1643037"/>
          </a:xfrm>
        </p:spPr>
        <p:txBody>
          <a:bodyPr lIns="0" tIns="0" rIns="0" bIns="0" anchor="b" anchorCtr="0"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section title</a:t>
            </a:r>
            <a:endParaRPr lang="en-CA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2B57F7FB-B53B-F94F-9170-031F1333F6D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371600" y="2801722"/>
            <a:ext cx="6400800" cy="1314003"/>
          </a:xfrm>
        </p:spPr>
        <p:txBody>
          <a:bodyPr lIns="0" tIns="0" rIns="0" bIns="0"/>
          <a:lstStyle>
            <a:lvl1pPr marL="0" indent="0" algn="ctr">
              <a:buNone/>
              <a:defRPr b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section subtitle</a:t>
            </a:r>
            <a:endParaRPr lang="en-CA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4284000" y="2506472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Slide Number Placeholder 1">
            <a:extLst>
              <a:ext uri="{FF2B5EF4-FFF2-40B4-BE49-F238E27FC236}">
                <a16:creationId xmlns:a16="http://schemas.microsoft.com/office/drawing/2014/main" id="{7A32B619-BF41-C34D-B5FF-F0AED15A2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039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mphasis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14400" y="928470"/>
            <a:ext cx="7315200" cy="3227456"/>
          </a:xfrm>
        </p:spPr>
        <p:txBody>
          <a:bodyPr anchor="ctr"/>
          <a:lstStyle>
            <a:lvl1pPr marL="0" indent="0" algn="ctr">
              <a:buNone/>
              <a:defRPr sz="3200" b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a point you want to emphasize.</a:t>
            </a:r>
            <a:endParaRPr lang="en-CA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7A32B619-BF41-C34D-B5FF-F0AED15A2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1001"/>
            <a:ext cx="1143000" cy="321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9751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mphasis (Dark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0740"/>
            <a:ext cx="1143000" cy="321310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D6C6EC09-260E-7844-A3F8-F74886BBBE8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14400" y="928470"/>
            <a:ext cx="7315200" cy="3227456"/>
          </a:xfrm>
        </p:spPr>
        <p:txBody>
          <a:bodyPr anchor="ctr"/>
          <a:lstStyle>
            <a:lvl1pPr marL="0" indent="0" algn="ctr">
              <a:buNone/>
              <a:defRPr sz="3200" b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a point you want to emphasize.</a:t>
            </a:r>
            <a:endParaRPr lang="en-CA" dirty="0"/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7A32B619-BF41-C34D-B5FF-F0AED15A2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rgbClr val="364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6256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mphasis (Colour)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0740"/>
            <a:ext cx="1143000" cy="32131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9BFDAEB0-C263-3249-9B91-A576F97273C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14400" y="928470"/>
            <a:ext cx="7315200" cy="3227456"/>
          </a:xfrm>
        </p:spPr>
        <p:txBody>
          <a:bodyPr anchor="ctr"/>
          <a:lstStyle>
            <a:lvl1pPr marL="0" indent="0" algn="ctr">
              <a:buNone/>
              <a:defRPr sz="3200" b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a point you want to emphasize.</a:t>
            </a:r>
            <a:endParaRPr lang="en-CA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7A32B619-BF41-C34D-B5FF-F0AED15A2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1413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Slide Number Placeholder 1">
            <a:extLst>
              <a:ext uri="{FF2B5EF4-FFF2-40B4-BE49-F238E27FC236}">
                <a16:creationId xmlns:a16="http://schemas.microsoft.com/office/drawing/2014/main" id="{7A32B619-BF41-C34D-B5FF-F0AED15A2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1001"/>
            <a:ext cx="1143000" cy="321310"/>
          </a:xfrm>
          <a:prstGeom prst="rect">
            <a:avLst/>
          </a:prstGeom>
        </p:spPr>
      </p:pic>
      <p:sp>
        <p:nvSpPr>
          <p:cNvPr id="18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9552" y="1356958"/>
            <a:ext cx="8229600" cy="323101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21" name="Title 1"/>
          <p:cNvSpPr>
            <a:spLocks noGrp="1"/>
          </p:cNvSpPr>
          <p:nvPr>
            <p:ph type="title" hasCustomPrompt="1"/>
          </p:nvPr>
        </p:nvSpPr>
        <p:spPr>
          <a:xfrm>
            <a:off x="539552" y="339502"/>
            <a:ext cx="8219256" cy="519912"/>
          </a:xfrm>
        </p:spPr>
        <p:txBody>
          <a:bodyPr lIns="0" anchor="t"/>
          <a:lstStyle>
            <a:lvl1pPr>
              <a:defRPr sz="3200" b="1" baseline="0">
                <a:solidFill>
                  <a:srgbClr val="0081AB"/>
                </a:solidFill>
              </a:defRPr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719326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438150"/>
            <a:ext cx="8229600" cy="402907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Slide Number Placeholder 1">
            <a:extLst>
              <a:ext uri="{FF2B5EF4-FFF2-40B4-BE49-F238E27FC236}">
                <a16:creationId xmlns:a16="http://schemas.microsoft.com/office/drawing/2014/main" id="{7A32B619-BF41-C34D-B5FF-F0AED15A2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1001"/>
            <a:ext cx="1143000" cy="321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9617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 / Contra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624E056-0060-F047-943E-3150CB1524C2}"/>
              </a:ext>
            </a:extLst>
          </p:cNvPr>
          <p:cNvSpPr/>
          <p:nvPr/>
        </p:nvSpPr>
        <p:spPr>
          <a:xfrm>
            <a:off x="4572000" y="0"/>
            <a:ext cx="4572000" cy="5067300"/>
          </a:xfrm>
          <a:prstGeom prst="rect">
            <a:avLst/>
          </a:prstGeom>
          <a:solidFill>
            <a:schemeClr val="accent4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275607"/>
            <a:ext cx="3628206" cy="3168352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9544" y="1275607"/>
            <a:ext cx="3628206" cy="3168352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Slide Number Placeholder 1">
            <a:extLst>
              <a:ext uri="{FF2B5EF4-FFF2-40B4-BE49-F238E27FC236}">
                <a16:creationId xmlns:a16="http://schemas.microsoft.com/office/drawing/2014/main" id="{7A32B619-BF41-C34D-B5FF-F0AED15A2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1001"/>
            <a:ext cx="1143000" cy="321310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3DEEA8F2-FD20-C944-86A1-F72E5972CF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39544" y="379974"/>
            <a:ext cx="3628206" cy="569218"/>
          </a:xfrm>
        </p:spPr>
        <p:txBody>
          <a:bodyPr anchor="t"/>
          <a:lstStyle>
            <a:lvl1pPr>
              <a:defRPr sz="2800" b="1">
                <a:solidFill>
                  <a:srgbClr val="0081AB"/>
                </a:solidFill>
              </a:defRPr>
            </a:lvl1pPr>
          </a:lstStyle>
          <a:p>
            <a:r>
              <a:rPr lang="en-US" dirty="0"/>
              <a:t>Concept #2</a:t>
            </a:r>
            <a:endParaRPr lang="en-CA" dirty="0"/>
          </a:p>
        </p:txBody>
      </p:sp>
      <p:sp>
        <p:nvSpPr>
          <p:cNvPr id="16" name="Text Placeholder 50">
            <a:extLst>
              <a:ext uri="{FF2B5EF4-FFF2-40B4-BE49-F238E27FC236}">
                <a16:creationId xmlns:a16="http://schemas.microsoft.com/office/drawing/2014/main" id="{07D2C18B-0EFA-454F-8FCB-5CA4BEE7A2D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378113"/>
            <a:ext cx="3628206" cy="575469"/>
          </a:xfrm>
        </p:spPr>
        <p:txBody>
          <a:bodyPr anchor="t"/>
          <a:lstStyle>
            <a:lvl1pPr marL="0" indent="0">
              <a:buNone/>
              <a:defRPr sz="2800" b="1">
                <a:solidFill>
                  <a:srgbClr val="0081AB"/>
                </a:solidFill>
              </a:defRPr>
            </a:lvl1pPr>
          </a:lstStyle>
          <a:p>
            <a:pPr lvl="0"/>
            <a:r>
              <a:rPr lang="en-US" dirty="0"/>
              <a:t>Concept #1</a:t>
            </a:r>
          </a:p>
        </p:txBody>
      </p:sp>
    </p:spTree>
    <p:extLst>
      <p:ext uri="{BB962C8B-B14F-4D97-AF65-F5344CB8AC3E}">
        <p14:creationId xmlns:p14="http://schemas.microsoft.com/office/powerpoint/2010/main" val="18902875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 / Contrast (Colour)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624E056-0060-F047-943E-3150CB1524C2}"/>
              </a:ext>
            </a:extLst>
          </p:cNvPr>
          <p:cNvSpPr/>
          <p:nvPr/>
        </p:nvSpPr>
        <p:spPr>
          <a:xfrm>
            <a:off x="4572000" y="0"/>
            <a:ext cx="4572000" cy="5067300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CD8BCBB-0B06-1640-B37C-E93E1BD483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0740"/>
            <a:ext cx="1143000" cy="32131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534161E6-DA0F-F149-8BF3-DDA07282D9A4}"/>
              </a:ext>
            </a:extLst>
          </p:cNvPr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Slide Number Placeholder 1">
            <a:extLst>
              <a:ext uri="{FF2B5EF4-FFF2-40B4-BE49-F238E27FC236}">
                <a16:creationId xmlns:a16="http://schemas.microsoft.com/office/drawing/2014/main" id="{7A32B619-BF41-C34D-B5FF-F0AED15A2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3DEEA8F2-FD20-C944-86A1-F72E5972CF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39544" y="379974"/>
            <a:ext cx="3628206" cy="569218"/>
          </a:xfrm>
        </p:spPr>
        <p:txBody>
          <a:bodyPr anchor="t"/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Concept #2</a:t>
            </a:r>
            <a:endParaRPr lang="en-CA" dirty="0"/>
          </a:p>
        </p:txBody>
      </p:sp>
      <p:sp>
        <p:nvSpPr>
          <p:cNvPr id="18" name="Text Placeholder 50">
            <a:extLst>
              <a:ext uri="{FF2B5EF4-FFF2-40B4-BE49-F238E27FC236}">
                <a16:creationId xmlns:a16="http://schemas.microsoft.com/office/drawing/2014/main" id="{07D2C18B-0EFA-454F-8FCB-5CA4BEE7A2D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378113"/>
            <a:ext cx="3628206" cy="575469"/>
          </a:xfrm>
        </p:spPr>
        <p:txBody>
          <a:bodyPr anchor="t"/>
          <a:lstStyle>
            <a:lvl1pPr marL="0" indent="0">
              <a:buNone/>
              <a:defRPr sz="2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Concept #1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275607"/>
            <a:ext cx="3628206" cy="3168352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20" name="Content Placeholder 3"/>
          <p:cNvSpPr>
            <a:spLocks noGrp="1"/>
          </p:cNvSpPr>
          <p:nvPr>
            <p:ph sz="half" idx="2"/>
          </p:nvPr>
        </p:nvSpPr>
        <p:spPr>
          <a:xfrm>
            <a:off x="5039544" y="1275607"/>
            <a:ext cx="3628206" cy="3168352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168606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ull-slid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5069942"/>
          </a:xfr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/>
              <a:t>[Insert picture]</a:t>
            </a:r>
            <a:endParaRPr lang="en-CA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7544" y="483518"/>
            <a:ext cx="8208912" cy="4104456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4309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AFF741-A000-5313-01F6-7F95095493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Garamond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26B5B2-A0A4-F6AC-678F-54C22E801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Garamond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424294-C123-E299-8369-047184751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38A6399-AD58-46E7-995A-6F0D034A23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423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496" y="4803998"/>
            <a:ext cx="1872208" cy="339502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0740"/>
            <a:ext cx="1143000" cy="32131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472008" y="776545"/>
            <a:ext cx="8348464" cy="1507173"/>
          </a:xfrm>
        </p:spPr>
        <p:txBody>
          <a:bodyPr anchor="b"/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Closing note (</a:t>
            </a:r>
            <a:r>
              <a:rPr lang="en-US" dirty="0" err="1"/>
              <a:t>ie</a:t>
            </a:r>
            <a:r>
              <a:rPr lang="en-US" dirty="0"/>
              <a:t>. “Discuss”)</a:t>
            </a:r>
            <a:endParaRPr lang="en-CA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552420" y="2376000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227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CBC748-F15E-AC2B-8600-564F0703FA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Garamond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6076D0-3157-2B5C-CED4-D7B7B3F23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Garamond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5EB6DC-4C67-7F32-D287-57F6B599C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2C9258A-C974-4F62-A4DF-480096C74F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53491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losing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35496" y="4803998"/>
            <a:ext cx="1872208" cy="339502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0740"/>
            <a:ext cx="1143000" cy="32131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472008" y="776545"/>
            <a:ext cx="8348464" cy="1507173"/>
          </a:xfrm>
        </p:spPr>
        <p:txBody>
          <a:bodyPr anchor="b"/>
          <a:lstStyle>
            <a:lvl1pPr algn="l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Closing note (</a:t>
            </a:r>
            <a:r>
              <a:rPr lang="en-US" dirty="0" err="1"/>
              <a:t>ie</a:t>
            </a:r>
            <a:r>
              <a:rPr lang="en-US" dirty="0"/>
              <a:t>. “Discuss”)</a:t>
            </a:r>
            <a:endParaRPr lang="en-CA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 userDrawn="1"/>
        </p:nvSpPr>
        <p:spPr>
          <a:xfrm>
            <a:off x="552420" y="2376000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170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AFF741-A000-5313-01F6-7F95095493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Garamond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26B5B2-A0A4-F6AC-678F-54C22E801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Garamond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424294-C123-E299-8369-047184751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38A6399-AD58-46E7-995A-6F0D034A23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3754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CBC748-F15E-AC2B-8600-564F0703FA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Garamond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6076D0-3157-2B5C-CED4-D7B7B3F23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Garamond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5EB6DC-4C67-7F32-D287-57F6B599C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2C9258A-C974-4F62-A4DF-480096C74F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9012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">
            <a:extLst>
              <a:ext uri="{FF2B5EF4-FFF2-40B4-BE49-F238E27FC236}">
                <a16:creationId xmlns:a16="http://schemas.microsoft.com/office/drawing/2014/main" id="{7A32B619-BF41-C34D-B5FF-F0AED15A2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39552" y="1347614"/>
            <a:ext cx="8229600" cy="3240360"/>
          </a:xfrm>
        </p:spPr>
        <p:txBody>
          <a:bodyPr lIns="0"/>
          <a:lstStyle>
            <a:lvl1pPr marL="342900" indent="-342900">
              <a:buFont typeface="Wingdings" panose="05000000000000000000" pitchFamily="2" charset="2"/>
              <a:buChar char="§"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742950" indent="-285750">
              <a:buFont typeface="Wingdings" panose="05000000000000000000" pitchFamily="2" charset="2"/>
              <a:buChar char="§"/>
              <a:defRPr>
                <a:solidFill>
                  <a:schemeClr val="bg2">
                    <a:lumMod val="10000"/>
                  </a:schemeClr>
                </a:solidFill>
              </a:defRPr>
            </a:lvl2pPr>
            <a:lvl3pPr marL="1143000" indent="-228600">
              <a:buFont typeface="Wingdings" panose="05000000000000000000" pitchFamily="2" charset="2"/>
              <a:buChar char="§"/>
              <a:defRPr>
                <a:solidFill>
                  <a:schemeClr val="bg2">
                    <a:lumMod val="10000"/>
                  </a:schemeClr>
                </a:solidFill>
              </a:defRPr>
            </a:lvl3pPr>
            <a:lvl4pPr marL="1600200" indent="-228600">
              <a:buFont typeface="Wingdings" panose="05000000000000000000" pitchFamily="2" charset="2"/>
              <a:buChar char="§"/>
              <a:defRPr>
                <a:solidFill>
                  <a:schemeClr val="bg2">
                    <a:lumMod val="10000"/>
                  </a:schemeClr>
                </a:solidFill>
              </a:defRPr>
            </a:lvl4pPr>
            <a:lvl5pPr marL="2057400" indent="-228600">
              <a:buFont typeface="Wingdings" panose="05000000000000000000" pitchFamily="2" charset="2"/>
              <a:buChar char="§"/>
              <a:defRPr>
                <a:solidFill>
                  <a:schemeClr val="bg2">
                    <a:lumMod val="10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1001"/>
            <a:ext cx="1143000" cy="321310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539552" y="339502"/>
            <a:ext cx="8219256" cy="519912"/>
          </a:xfrm>
        </p:spPr>
        <p:txBody>
          <a:bodyPr lIns="0" anchor="t"/>
          <a:lstStyle>
            <a:lvl1pPr>
              <a:defRPr sz="3200" b="1" baseline="0">
                <a:solidFill>
                  <a:srgbClr val="0081AB"/>
                </a:solidFill>
              </a:defRPr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14413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Agenda">
    <p:bg>
      <p:bgPr>
        <a:solidFill>
          <a:srgbClr val="0081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">
            <a:extLst>
              <a:ext uri="{FF2B5EF4-FFF2-40B4-BE49-F238E27FC236}">
                <a16:creationId xmlns:a16="http://schemas.microsoft.com/office/drawing/2014/main" id="{7A32B619-BF41-C34D-B5FF-F0AED15A2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39552" y="1347614"/>
            <a:ext cx="8229600" cy="3240360"/>
          </a:xfrm>
        </p:spPr>
        <p:txBody>
          <a:bodyPr lIns="0"/>
          <a:lstStyle>
            <a:lvl1pPr marL="342900" indent="-342900">
              <a:buFont typeface="Wingdings" panose="05000000000000000000" pitchFamily="2" charset="2"/>
              <a:buChar char="§"/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742950" indent="-285750">
              <a:buFont typeface="Wingdings" panose="05000000000000000000" pitchFamily="2" charset="2"/>
              <a:buChar char="§"/>
              <a:defRPr>
                <a:solidFill>
                  <a:schemeClr val="bg1">
                    <a:lumMod val="95000"/>
                  </a:schemeClr>
                </a:solidFill>
              </a:defRPr>
            </a:lvl2pPr>
            <a:lvl3pPr marL="1143000" indent="-228600">
              <a:buFont typeface="Wingdings" panose="05000000000000000000" pitchFamily="2" charset="2"/>
              <a:buChar char="§"/>
              <a:defRPr>
                <a:solidFill>
                  <a:schemeClr val="bg1">
                    <a:lumMod val="95000"/>
                  </a:schemeClr>
                </a:solidFill>
              </a:defRPr>
            </a:lvl3pPr>
            <a:lvl4pPr marL="1600200" indent="-228600">
              <a:buFont typeface="Wingdings" panose="05000000000000000000" pitchFamily="2" charset="2"/>
              <a:buChar char="§"/>
              <a:defRPr>
                <a:solidFill>
                  <a:schemeClr val="bg1">
                    <a:lumMod val="95000"/>
                  </a:schemeClr>
                </a:solidFill>
              </a:defRPr>
            </a:lvl4pPr>
            <a:lvl5pPr marL="2057400" indent="-228600">
              <a:buFont typeface="Wingdings" panose="05000000000000000000" pitchFamily="2" charset="2"/>
              <a:buChar char="§"/>
              <a:defRPr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rgbClr val="0081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0740"/>
            <a:ext cx="1143000" cy="321310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539552" y="339502"/>
            <a:ext cx="8219256" cy="519912"/>
          </a:xfrm>
        </p:spPr>
        <p:txBody>
          <a:bodyPr lIns="0" anchor="t"/>
          <a:lstStyle>
            <a:lvl1pPr>
              <a:defRPr sz="32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37360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Agenda">
    <p:bg>
      <p:bgPr>
        <a:solidFill>
          <a:srgbClr val="36424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1">
            <a:extLst>
              <a:ext uri="{FF2B5EF4-FFF2-40B4-BE49-F238E27FC236}">
                <a16:creationId xmlns:a16="http://schemas.microsoft.com/office/drawing/2014/main" id="{7A32B619-BF41-C34D-B5FF-F0AED15A2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39552" y="1347614"/>
            <a:ext cx="8229600" cy="3240360"/>
          </a:xfrm>
        </p:spPr>
        <p:txBody>
          <a:bodyPr lIns="0"/>
          <a:lstStyle>
            <a:lvl1pPr marL="342900" indent="-342900">
              <a:buFont typeface="Wingdings" panose="05000000000000000000" pitchFamily="2" charset="2"/>
              <a:buChar char="§"/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742950" indent="-285750">
              <a:buFont typeface="Wingdings" panose="05000000000000000000" pitchFamily="2" charset="2"/>
              <a:buChar char="§"/>
              <a:defRPr>
                <a:solidFill>
                  <a:schemeClr val="bg1">
                    <a:lumMod val="95000"/>
                  </a:schemeClr>
                </a:solidFill>
              </a:defRPr>
            </a:lvl2pPr>
            <a:lvl3pPr marL="1143000" indent="-228600">
              <a:buFont typeface="Wingdings" panose="05000000000000000000" pitchFamily="2" charset="2"/>
              <a:buChar char="§"/>
              <a:defRPr>
                <a:solidFill>
                  <a:schemeClr val="bg1">
                    <a:lumMod val="95000"/>
                  </a:schemeClr>
                </a:solidFill>
              </a:defRPr>
            </a:lvl3pPr>
            <a:lvl4pPr marL="1600200" indent="-228600">
              <a:buFont typeface="Wingdings" panose="05000000000000000000" pitchFamily="2" charset="2"/>
              <a:buChar char="§"/>
              <a:defRPr>
                <a:solidFill>
                  <a:schemeClr val="bg1">
                    <a:lumMod val="95000"/>
                  </a:schemeClr>
                </a:solidFill>
              </a:defRPr>
            </a:lvl4pPr>
            <a:lvl5pPr marL="2057400" indent="-228600">
              <a:buFont typeface="Wingdings" panose="05000000000000000000" pitchFamily="2" charset="2"/>
              <a:buChar char="§"/>
              <a:defRPr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rgbClr val="364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0740"/>
            <a:ext cx="1143000" cy="321310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539552" y="339502"/>
            <a:ext cx="8219256" cy="519912"/>
          </a:xfrm>
        </p:spPr>
        <p:txBody>
          <a:bodyPr lIns="0" anchor="t"/>
          <a:lstStyle>
            <a:lvl1pPr>
              <a:defRPr sz="32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98933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vider (L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679288"/>
            <a:ext cx="7772400" cy="1643037"/>
          </a:xfrm>
        </p:spPr>
        <p:txBody>
          <a:bodyPr lIns="0" tIns="0" rIns="0" bIns="0" anchor="b" anchorCtr="0"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section title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801722"/>
            <a:ext cx="6400800" cy="1314003"/>
          </a:xfrm>
        </p:spPr>
        <p:txBody>
          <a:bodyPr lIns="0" tIns="0" rIns="0" bIns="0"/>
          <a:lstStyle>
            <a:lvl1pPr marL="0" indent="0" algn="ctr">
              <a:buNone/>
              <a:defRPr b="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section subtitle</a:t>
            </a:r>
            <a:endParaRPr lang="en-CA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4284000" y="2506472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lide Number Placeholder 1">
            <a:extLst>
              <a:ext uri="{FF2B5EF4-FFF2-40B4-BE49-F238E27FC236}">
                <a16:creationId xmlns:a16="http://schemas.microsoft.com/office/drawing/2014/main" id="{7A32B619-BF41-C34D-B5FF-F0AED15A2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1001"/>
            <a:ext cx="1143000" cy="321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507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(Dark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4650740"/>
            <a:ext cx="1143000" cy="32131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D5FF3AA9-C096-5042-98A3-25B775F60D1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5800" y="679288"/>
            <a:ext cx="7772400" cy="1643037"/>
          </a:xfrm>
        </p:spPr>
        <p:txBody>
          <a:bodyPr lIns="0" tIns="0" rIns="0" bIns="0" anchor="b" anchorCtr="0"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section title</a:t>
            </a:r>
            <a:endParaRPr lang="en-CA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D039A923-0258-164F-A488-8BC51BE10E1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371600" y="2801722"/>
            <a:ext cx="6400800" cy="1314003"/>
          </a:xfrm>
        </p:spPr>
        <p:txBody>
          <a:bodyPr lIns="0" tIns="0" rIns="0" bIns="0"/>
          <a:lstStyle>
            <a:lvl1pPr marL="0" indent="0" algn="ctr">
              <a:buNone/>
              <a:defRPr b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section subtitle</a:t>
            </a:r>
            <a:endParaRPr lang="en-CA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4284000" y="2506472"/>
            <a:ext cx="576000" cy="90000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FFE8F5B-B518-EC44-A50A-C90EA99081FF}"/>
              </a:ext>
            </a:extLst>
          </p:cNvPr>
          <p:cNvSpPr/>
          <p:nvPr/>
        </p:nvSpPr>
        <p:spPr>
          <a:xfrm>
            <a:off x="107504" y="4953398"/>
            <a:ext cx="1571297" cy="116950"/>
          </a:xfrm>
          <a:prstGeom prst="rect">
            <a:avLst/>
          </a:prstGeom>
          <a:solidFill>
            <a:srgbClr val="3642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Slide Number Placeholder 1">
            <a:extLst>
              <a:ext uri="{FF2B5EF4-FFF2-40B4-BE49-F238E27FC236}">
                <a16:creationId xmlns:a16="http://schemas.microsoft.com/office/drawing/2014/main" id="{7A32B619-BF41-C34D-B5FF-F0AED15A20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659982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276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7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6.xml"/><Relationship Id="rId16" Type="http://schemas.openxmlformats.org/officeDocument/2006/relationships/slideLayout" Target="../slideLayouts/slideLayout20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CA" alt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CA" altLang="en-US" dirty="0"/>
          </a:p>
        </p:txBody>
      </p:sp>
      <p:sp>
        <p:nvSpPr>
          <p:cNvPr id="8" name="Slide Number Placeholder 1">
            <a:extLst>
              <a:ext uri="{FF2B5EF4-FFF2-40B4-BE49-F238E27FC236}">
                <a16:creationId xmlns:a16="http://schemas.microsoft.com/office/drawing/2014/main" id="{FE7B64DD-F595-6A45-AC73-099B6C2C59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73199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r>
              <a:rPr lang="en-US"/>
              <a:t>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006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9" r:id="rId2"/>
    <p:sldLayoutId id="2147483770" r:id="rId3"/>
    <p:sldLayoutId id="2147483771" r:id="rId4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0" kern="1200">
          <a:solidFill>
            <a:srgbClr val="36424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rgbClr val="36424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rgbClr val="36424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rgbClr val="36424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800" kern="1200">
          <a:solidFill>
            <a:srgbClr val="36424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800" kern="1200">
          <a:solidFill>
            <a:srgbClr val="36424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CA" altLang="en-US" dirty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CA" altLang="en-US" dirty="0"/>
          </a:p>
        </p:txBody>
      </p:sp>
      <p:sp>
        <p:nvSpPr>
          <p:cNvPr id="2" name="Rectangle 1"/>
          <p:cNvSpPr/>
          <p:nvPr/>
        </p:nvSpPr>
        <p:spPr>
          <a:xfrm>
            <a:off x="0" y="5070348"/>
            <a:ext cx="9144000" cy="73152"/>
          </a:xfrm>
          <a:prstGeom prst="rect">
            <a:avLst/>
          </a:prstGeom>
          <a:solidFill>
            <a:srgbClr val="5FCE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Slide Number Placeholder 1">
            <a:extLst>
              <a:ext uri="{FF2B5EF4-FFF2-40B4-BE49-F238E27FC236}">
                <a16:creationId xmlns:a16="http://schemas.microsoft.com/office/drawing/2014/main" id="{5E2C69AA-B9CD-974F-A121-DCA8EC1160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504" y="4673377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A2281A5-0AAD-5C43-9874-F8F3A9F5B29A}" type="slidenum">
              <a:rPr lang="en-US" smtClean="0"/>
              <a:pPr/>
              <a:t>‹#›</a:t>
            </a:fld>
            <a:r>
              <a:rPr lang="en-US" dirty="0"/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3577556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  <p:sldLayoutId id="2147483785" r:id="rId13"/>
    <p:sldLayoutId id="2147483786" r:id="rId14"/>
    <p:sldLayoutId id="2147483787" r:id="rId15"/>
    <p:sldLayoutId id="2147483788" r:id="rId16"/>
    <p:sldLayoutId id="2147483789" r:id="rId17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6A737B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4D66D89-9071-EBB3-0025-7097110FCA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ADVANCED INSPECTION OF STEEL ELEMENTS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>
            <a:extLst>
              <a:ext uri="{FF2B5EF4-FFF2-40B4-BE49-F238E27FC236}">
                <a16:creationId xmlns:a16="http://schemas.microsoft.com/office/drawing/2014/main" id="{05273742-C109-846D-B852-D70D8D5089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 dirty="0"/>
              <a:t>Hardness Testing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en-US" altLang="en-US" u="sng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/>
          </a:p>
          <a:p>
            <a:pPr eaLnBrk="1" hangingPunct="1"/>
            <a:r>
              <a:rPr lang="en-US" altLang="en-US" sz="1800" dirty="0"/>
              <a:t>BHN has a correlation to the tensile strength of steel</a:t>
            </a:r>
          </a:p>
          <a:p>
            <a:pPr marL="0" indent="0" eaLnBrk="1" hangingPunct="1">
              <a:buNone/>
            </a:pPr>
            <a:endParaRPr lang="en-US" altLang="en-US" sz="1800" dirty="0"/>
          </a:p>
          <a:p>
            <a:pPr eaLnBrk="1" hangingPunct="1"/>
            <a:r>
              <a:rPr lang="en-US" altLang="en-US" sz="1800" dirty="0"/>
              <a:t>Advantages:  equipment is light weight, portable, reasonably accurate and requires no special training</a:t>
            </a:r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24009913-3DFE-6102-45B5-562888434E03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700" b="1"/>
              <a:t>Non-Destructive Test Methods</a:t>
            </a:r>
          </a:p>
        </p:txBody>
      </p:sp>
      <p:grpSp>
        <p:nvGrpSpPr>
          <p:cNvPr id="22532" name="Group 4">
            <a:extLst>
              <a:ext uri="{FF2B5EF4-FFF2-40B4-BE49-F238E27FC236}">
                <a16:creationId xmlns:a16="http://schemas.microsoft.com/office/drawing/2014/main" id="{F69FB80D-A52C-1548-6AC2-B5A7F4644848}"/>
              </a:ext>
            </a:extLst>
          </p:cNvPr>
          <p:cNvGrpSpPr>
            <a:grpSpLocks/>
          </p:cNvGrpSpPr>
          <p:nvPr/>
        </p:nvGrpSpPr>
        <p:grpSpPr bwMode="auto">
          <a:xfrm>
            <a:off x="1885950" y="1885950"/>
            <a:ext cx="6693694" cy="526252"/>
            <a:chOff x="55" y="1438"/>
            <a:chExt cx="4216" cy="590"/>
          </a:xfrm>
        </p:grpSpPr>
        <p:sp>
          <p:nvSpPr>
            <p:cNvPr id="21509" name="Rectangle 5">
              <a:extLst>
                <a:ext uri="{FF2B5EF4-FFF2-40B4-BE49-F238E27FC236}">
                  <a16:creationId xmlns:a16="http://schemas.microsoft.com/office/drawing/2014/main" id="{31A11DC9-CEA6-9FB2-A610-624CA1B233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" y="1483"/>
              <a:ext cx="178" cy="5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67866" tIns="33338" rIns="67866" bIns="33338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700">
                  <a:latin typeface="Arial" charset="0"/>
                  <a:ea typeface="ＭＳ Ｐゴシック" charset="0"/>
                </a:rPr>
                <a:t>(</a:t>
              </a:r>
            </a:p>
          </p:txBody>
        </p:sp>
        <p:sp>
          <p:nvSpPr>
            <p:cNvPr id="21510" name="Rectangle 6">
              <a:extLst>
                <a:ext uri="{FF2B5EF4-FFF2-40B4-BE49-F238E27FC236}">
                  <a16:creationId xmlns:a16="http://schemas.microsoft.com/office/drawing/2014/main" id="{7C6DF101-BDB9-6131-71BD-5C3E85F218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3" y="1507"/>
              <a:ext cx="1378" cy="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67866" tIns="33338" rIns="67866" bIns="33338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1050">
                  <a:latin typeface="Arial" charset="0"/>
                  <a:ea typeface="ＭＳ Ｐゴシック" charset="0"/>
                </a:rPr>
                <a:t>Dia of Impression In Bar</a:t>
              </a:r>
            </a:p>
          </p:txBody>
        </p:sp>
        <p:sp>
          <p:nvSpPr>
            <p:cNvPr id="21511" name="Rectangle 7">
              <a:extLst>
                <a:ext uri="{FF2B5EF4-FFF2-40B4-BE49-F238E27FC236}">
                  <a16:creationId xmlns:a16="http://schemas.microsoft.com/office/drawing/2014/main" id="{B67A321C-ECF7-CA1D-FC37-9179C2152D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9" y="1714"/>
              <a:ext cx="1526" cy="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67866" tIns="33338" rIns="67866" bIns="33338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1050">
                  <a:latin typeface="Arial" charset="0"/>
                  <a:ea typeface="ＭＳ Ｐゴシック" charset="0"/>
                </a:rPr>
                <a:t>Dia of Impression In Metal</a:t>
              </a:r>
            </a:p>
          </p:txBody>
        </p:sp>
        <p:sp>
          <p:nvSpPr>
            <p:cNvPr id="21512" name="Line 8">
              <a:extLst>
                <a:ext uri="{FF2B5EF4-FFF2-40B4-BE49-F238E27FC236}">
                  <a16:creationId xmlns:a16="http://schemas.microsoft.com/office/drawing/2014/main" id="{3059066A-9054-6705-A2D7-F7B6195B7C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1" y="1747"/>
              <a:ext cx="13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 dirty="0">
                <a:latin typeface="Garamond" charset="0"/>
                <a:ea typeface="ＭＳ Ｐゴシック" charset="0"/>
              </a:endParaRPr>
            </a:p>
          </p:txBody>
        </p:sp>
        <p:sp>
          <p:nvSpPr>
            <p:cNvPr id="21513" name="Rectangle 9">
              <a:extLst>
                <a:ext uri="{FF2B5EF4-FFF2-40B4-BE49-F238E27FC236}">
                  <a16:creationId xmlns:a16="http://schemas.microsoft.com/office/drawing/2014/main" id="{F5534A91-635E-8E63-6FF4-F1DAB52EB7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75" y="1487"/>
              <a:ext cx="159" cy="5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67866" tIns="33338" rIns="67866" bIns="33338">
              <a:spAutoFit/>
            </a:bodyPr>
            <a:lstStyle/>
            <a:p>
              <a:pPr>
                <a:defRPr/>
              </a:pPr>
              <a:r>
                <a:rPr lang="en-US" sz="2700">
                  <a:latin typeface="Arial" charset="0"/>
                  <a:ea typeface="ＭＳ Ｐゴシック" charset="0"/>
                </a:rPr>
                <a:t>)</a:t>
              </a:r>
            </a:p>
          </p:txBody>
        </p:sp>
        <p:sp>
          <p:nvSpPr>
            <p:cNvPr id="21514" name="Rectangle 10">
              <a:extLst>
                <a:ext uri="{FF2B5EF4-FFF2-40B4-BE49-F238E27FC236}">
                  <a16:creationId xmlns:a16="http://schemas.microsoft.com/office/drawing/2014/main" id="{A3FC12F4-00DE-6251-D411-BD1675F58E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1" y="1438"/>
              <a:ext cx="226" cy="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67866" tIns="33338" rIns="67866" bIns="33338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1050">
                  <a:latin typeface="Arial" charset="0"/>
                  <a:ea typeface="ＭＳ Ｐゴシック" charset="0"/>
                </a:rPr>
                <a:t>2</a:t>
              </a:r>
            </a:p>
          </p:txBody>
        </p:sp>
        <p:sp>
          <p:nvSpPr>
            <p:cNvPr id="21515" name="Rectangle 11">
              <a:extLst>
                <a:ext uri="{FF2B5EF4-FFF2-40B4-BE49-F238E27FC236}">
                  <a16:creationId xmlns:a16="http://schemas.microsoft.com/office/drawing/2014/main" id="{3D8030FA-122D-60DD-C843-EBF36208E5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7" y="1604"/>
              <a:ext cx="2524" cy="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67866" tIns="33338" rIns="67866" bIns="33338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1050">
                  <a:latin typeface="Arial" charset="0"/>
                  <a:ea typeface="ＭＳ Ｐゴシック" charset="0"/>
                </a:rPr>
                <a:t>x BHN of Test Bar = BHN of Specimen Material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BF567B3-D8EB-07F7-5982-2D41ABADA5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>
            <a:extLst>
              <a:ext uri="{FF2B5EF4-FFF2-40B4-BE49-F238E27FC236}">
                <a16:creationId xmlns:a16="http://schemas.microsoft.com/office/drawing/2014/main" id="{F1B84CB0-A0AB-C170-B3C6-5374808C72C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9552" y="1123950"/>
            <a:ext cx="8229600" cy="346402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b="1" dirty="0"/>
              <a:t>Eddy Current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900" b="1" dirty="0"/>
          </a:p>
          <a:p>
            <a:pPr eaLnBrk="1" hangingPunct="1">
              <a:lnSpc>
                <a:spcPct val="90000"/>
              </a:lnSpc>
            </a:pPr>
            <a:r>
              <a:rPr lang="en-US" altLang="en-US" sz="1800" dirty="0"/>
              <a:t>Similar to MPI, except defect is detected by disturbances in electrical field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9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1800" dirty="0"/>
              <a:t>Technique involves the use of a coil carrying an alternating current, which produces an eddy current in the part being examined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9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1800" dirty="0"/>
              <a:t>Eddy current creates an impedance in the exiting coil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9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1800" dirty="0"/>
              <a:t>Impedance depends on the nature of the part being tested and the exiting coil, magnitude and frequency of the current and the presence of discontinuities in the part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9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1800" dirty="0"/>
              <a:t>Change is read from a meter</a:t>
            </a:r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8B22478F-5967-D43D-D51F-E7C2929F646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700" b="1"/>
              <a:t>Non-Destructive Test Methods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88C86AC-A2BC-7DD5-8BAB-1F045F08EE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>
            <a:extLst>
              <a:ext uri="{FF2B5EF4-FFF2-40B4-BE49-F238E27FC236}">
                <a16:creationId xmlns:a16="http://schemas.microsoft.com/office/drawing/2014/main" id="{9FCBA0BE-299B-725D-CADA-34FA4821F3D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/>
              <a:t>Eddy Current</a:t>
            </a:r>
          </a:p>
          <a:p>
            <a:pPr eaLnBrk="1" hangingPunct="1"/>
            <a:r>
              <a:rPr lang="en-US" altLang="en-US" sz="1800" dirty="0"/>
              <a:t>Advantages:  size and depth of defects can be estimated reasonably and surface conditions such as paint do not affect scanning</a:t>
            </a:r>
          </a:p>
          <a:p>
            <a:pPr marL="0" indent="0" eaLnBrk="1" hangingPunct="1">
              <a:buNone/>
            </a:pPr>
            <a:endParaRPr lang="en-US" altLang="en-US" sz="1800" dirty="0"/>
          </a:p>
          <a:p>
            <a:pPr eaLnBrk="1" hangingPunct="1"/>
            <a:r>
              <a:rPr lang="en-US" altLang="en-US" sz="1800" dirty="0"/>
              <a:t>Disadvantages:  changes in geometry affect the impedance and recalibration is required</a:t>
            </a:r>
          </a:p>
          <a:p>
            <a:pPr marL="0" indent="0" eaLnBrk="1" hangingPunct="1">
              <a:buNone/>
            </a:pPr>
            <a:endParaRPr lang="en-US" altLang="en-US" sz="1800" dirty="0"/>
          </a:p>
          <a:p>
            <a:pPr eaLnBrk="1" hangingPunct="1"/>
            <a:r>
              <a:rPr lang="en-US" altLang="en-US" sz="1800" dirty="0"/>
              <a:t>Limited use but has potential</a:t>
            </a:r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2640FD1F-420A-A0C5-2FC4-2CE2BC25048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700" b="1"/>
              <a:t>Non-Destructive Test Methods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83792B6-0DFB-108D-C963-4633DD0656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>
            <a:extLst>
              <a:ext uri="{FF2B5EF4-FFF2-40B4-BE49-F238E27FC236}">
                <a16:creationId xmlns:a16="http://schemas.microsoft.com/office/drawing/2014/main" id="{8EE1E7F9-9EB4-E49F-7416-8EA6059850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/>
              <a:t>Radiography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b="1" dirty="0"/>
          </a:p>
          <a:p>
            <a:pPr eaLnBrk="1" hangingPunct="1"/>
            <a:r>
              <a:rPr lang="en-US" altLang="en-US" sz="1800" dirty="0"/>
              <a:t>Used to detect macroscopic defects and discontinuities</a:t>
            </a:r>
          </a:p>
          <a:p>
            <a:pPr marL="0" indent="0" eaLnBrk="1" hangingPunct="1">
              <a:buNone/>
            </a:pPr>
            <a:endParaRPr lang="en-US" altLang="en-US" sz="1800" dirty="0"/>
          </a:p>
          <a:p>
            <a:pPr eaLnBrk="1" hangingPunct="1"/>
            <a:r>
              <a:rPr lang="en-US" altLang="en-US" sz="1800" dirty="0"/>
              <a:t>Testing is based on the ability of radiation such as gamma rays to penetrate metal and other opaque materials to produce an image on sensitive film</a:t>
            </a:r>
          </a:p>
          <a:p>
            <a:pPr marL="0" indent="0" eaLnBrk="1" hangingPunct="1">
              <a:buNone/>
            </a:pPr>
            <a:endParaRPr lang="en-US" altLang="en-US" sz="1800" dirty="0"/>
          </a:p>
          <a:p>
            <a:pPr eaLnBrk="1" hangingPunct="1"/>
            <a:r>
              <a:rPr lang="en-US" altLang="en-US" sz="1800" dirty="0"/>
              <a:t>Gamma rays are produced by the disintegration of radioisotopes or radium of which cobalt or iridium are common sources</a:t>
            </a:r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502CF90E-C177-3854-4BF3-2AD8E814237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700" b="1"/>
              <a:t>Non-Destructive Test Methods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8EFD8E4-8989-791C-A385-60836F5285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>
            <a:extLst>
              <a:ext uri="{FF2B5EF4-FFF2-40B4-BE49-F238E27FC236}">
                <a16:creationId xmlns:a16="http://schemas.microsoft.com/office/drawing/2014/main" id="{D99E8ACB-EF56-6025-E2FC-1B8EE400DC3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9552" y="1200150"/>
            <a:ext cx="8229600" cy="338782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b="1" dirty="0"/>
              <a:t>Radiography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800" b="1" dirty="0"/>
          </a:p>
          <a:p>
            <a:pPr eaLnBrk="1" hangingPunct="1">
              <a:lnSpc>
                <a:spcPct val="90000"/>
              </a:lnSpc>
            </a:pPr>
            <a:r>
              <a:rPr lang="en-US" altLang="en-US" sz="1800" dirty="0"/>
              <a:t>Source housed in a lead capsule to avoid radiation danger when not in use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1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1800" dirty="0"/>
              <a:t>Amount of radiation getting through section being tested depends on section and density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1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1800" dirty="0"/>
              <a:t>Defects result in less steel to pass through and more radiation gets on to the film placed behind the section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1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1800" dirty="0"/>
              <a:t>Defect size and shape shows up as a dark area on the film</a:t>
            </a:r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851CC9A3-4894-E957-9269-66836C993D4C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700" b="1"/>
              <a:t>Non-Destructive Test Methods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360FE9D-613A-F298-51AB-2A06295C7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>
            <a:extLst>
              <a:ext uri="{FF2B5EF4-FFF2-40B4-BE49-F238E27FC236}">
                <a16:creationId xmlns:a16="http://schemas.microsoft.com/office/drawing/2014/main" id="{6766EBFF-2F66-8A5E-EC47-A5D6F2DAF8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/>
              <a:t>Radiography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b="1" dirty="0"/>
          </a:p>
          <a:p>
            <a:pPr eaLnBrk="1" hangingPunct="1"/>
            <a:r>
              <a:rPr lang="en-US" altLang="en-US" sz="1800" dirty="0"/>
              <a:t>Planar defects are only detectable if they are parallel to the source axis due to radiation absorption</a:t>
            </a:r>
          </a:p>
          <a:p>
            <a:pPr marL="0" indent="0" eaLnBrk="1" hangingPunct="1">
              <a:buNone/>
            </a:pPr>
            <a:endParaRPr lang="en-US" altLang="en-US" sz="1800" dirty="0"/>
          </a:p>
          <a:p>
            <a:pPr eaLnBrk="1" hangingPunct="1"/>
            <a:r>
              <a:rPr lang="en-US" altLang="en-US" sz="1800" dirty="0"/>
              <a:t>Accuracy is dependent on the section and location of the crack</a:t>
            </a:r>
          </a:p>
          <a:p>
            <a:pPr marL="0" indent="0" eaLnBrk="1" hangingPunct="1">
              <a:buNone/>
            </a:pPr>
            <a:endParaRPr lang="en-US" altLang="en-US" sz="1800" dirty="0"/>
          </a:p>
          <a:p>
            <a:pPr eaLnBrk="1" hangingPunct="1"/>
            <a:r>
              <a:rPr lang="en-US" altLang="en-US" sz="1800" dirty="0"/>
              <a:t>Fatigue cracks to 2% of thickness can be detected</a:t>
            </a:r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FC31F9D5-43DE-E765-F328-3BE62A96F9FB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700" b="1"/>
              <a:t>Non-Destructive Test Methods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B413895-70FA-AFC0-E2CB-8C724E385C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>
            <a:extLst>
              <a:ext uri="{FF2B5EF4-FFF2-40B4-BE49-F238E27FC236}">
                <a16:creationId xmlns:a16="http://schemas.microsoft.com/office/drawing/2014/main" id="{CBBA7CC1-7B1F-CD88-4E59-57265A0839D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/>
              <a:t>Radiography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b="1" dirty="0"/>
          </a:p>
          <a:p>
            <a:pPr eaLnBrk="1" hangingPunct="1"/>
            <a:r>
              <a:rPr lang="en-US" altLang="en-US" sz="1800" dirty="0"/>
              <a:t>Advantages:  permanent record and size and shape are determined</a:t>
            </a:r>
          </a:p>
          <a:p>
            <a:pPr marL="0" indent="0" eaLnBrk="1" hangingPunct="1">
              <a:buNone/>
            </a:pPr>
            <a:endParaRPr lang="en-US" altLang="en-US" sz="1800" dirty="0"/>
          </a:p>
          <a:p>
            <a:pPr eaLnBrk="1" hangingPunct="1"/>
            <a:r>
              <a:rPr lang="en-US" altLang="en-US" sz="1800" dirty="0"/>
              <a:t>Disadvantages:  cannot detect planar defects and depth of cracks, hazardous and government licensing is required</a:t>
            </a:r>
          </a:p>
        </p:txBody>
      </p:sp>
      <p:sp>
        <p:nvSpPr>
          <p:cNvPr id="28674" name="Rectangle 2">
            <a:extLst>
              <a:ext uri="{FF2B5EF4-FFF2-40B4-BE49-F238E27FC236}">
                <a16:creationId xmlns:a16="http://schemas.microsoft.com/office/drawing/2014/main" id="{199220C5-A9E0-FF9A-1D75-06137FE8D33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700" b="1"/>
              <a:t>Non-Destructive Test Methods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EA81946-CD9A-657C-D9D0-444CA1E667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>
            <a:extLst>
              <a:ext uri="{FF2B5EF4-FFF2-40B4-BE49-F238E27FC236}">
                <a16:creationId xmlns:a16="http://schemas.microsoft.com/office/drawing/2014/main" id="{AE2C7520-BEB4-428D-DF8D-044C7EFF343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b="1" dirty="0"/>
              <a:t>Ultrasonics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800" b="1" dirty="0"/>
          </a:p>
          <a:p>
            <a:pPr eaLnBrk="1" hangingPunct="1">
              <a:lnSpc>
                <a:spcPct val="90000"/>
              </a:lnSpc>
            </a:pPr>
            <a:r>
              <a:rPr lang="en-US" altLang="en-US" sz="1800" dirty="0"/>
              <a:t>Uses high frequency sound waves to detect flaws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1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1800" dirty="0"/>
              <a:t>Discontinuities act as a reflector for high frequency vibrations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1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1800" dirty="0"/>
              <a:t>Sound waves are produced by a wave generator and receiving pulses are displayed on a cathode ray oscilloscope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en-US" sz="1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1800" dirty="0"/>
              <a:t>Ultrasonic frequency is 2 MHz or approximately 9500 ft/sec.</a:t>
            </a:r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98CC536E-460C-2B44-10A2-A61539AB70E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700" b="1"/>
              <a:t>Non-Destructive Test Methods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16B2AEC-73AE-2FD8-52AB-5BB2BE99D1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>
            <a:extLst>
              <a:ext uri="{FF2B5EF4-FFF2-40B4-BE49-F238E27FC236}">
                <a16:creationId xmlns:a16="http://schemas.microsoft.com/office/drawing/2014/main" id="{F4FF13F7-6875-F2CE-7951-1848E40E0CB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/>
              <a:t>Ultrasonics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b="1" dirty="0"/>
          </a:p>
          <a:p>
            <a:pPr eaLnBrk="1" hangingPunct="1"/>
            <a:r>
              <a:rPr lang="en-US" altLang="en-US" sz="1800" dirty="0"/>
              <a:t>Sound waves are transmitted by contact through a crystal and an intervening </a:t>
            </a:r>
            <a:r>
              <a:rPr lang="en-US" altLang="en-US" sz="1800" dirty="0" err="1"/>
              <a:t>couplant</a:t>
            </a:r>
            <a:endParaRPr lang="en-US" altLang="en-US" sz="1800" dirty="0"/>
          </a:p>
          <a:p>
            <a:pPr eaLnBrk="1" hangingPunct="1"/>
            <a:endParaRPr lang="en-US" altLang="en-US" sz="1800" dirty="0"/>
          </a:p>
          <a:p>
            <a:pPr eaLnBrk="1" hangingPunct="1"/>
            <a:r>
              <a:rPr lang="en-US" altLang="en-US" sz="1800" dirty="0"/>
              <a:t>Depth, size and nature of the defects are determined from the return signal on the oscilloscope</a:t>
            </a:r>
          </a:p>
          <a:p>
            <a:pPr eaLnBrk="1" hangingPunct="1"/>
            <a:endParaRPr lang="en-US" altLang="en-US" sz="1800" dirty="0"/>
          </a:p>
          <a:p>
            <a:pPr eaLnBrk="1" hangingPunct="1"/>
            <a:r>
              <a:rPr lang="en-US" altLang="en-US" sz="1800" dirty="0"/>
              <a:t>Signal corresponds to elapsed time between transmission and reception</a:t>
            </a:r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6A184A73-10F8-4F15-163B-894E59F8B34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700" b="1"/>
              <a:t>Non-Destructive Test Methods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251A9BF-D7BF-9BF1-76B8-8BD288BE7C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>
            <a:extLst>
              <a:ext uri="{FF2B5EF4-FFF2-40B4-BE49-F238E27FC236}">
                <a16:creationId xmlns:a16="http://schemas.microsoft.com/office/drawing/2014/main" id="{D0CE34E7-24D8-218C-70FC-BF8B27BF8B2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/>
              <a:t>Ultrasonics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b="1" dirty="0"/>
          </a:p>
          <a:p>
            <a:pPr eaLnBrk="1" hangingPunct="1"/>
            <a:r>
              <a:rPr lang="en-US" altLang="en-US" sz="1800" dirty="0"/>
              <a:t>Time can be converted to distance because the angle and velocity are known</a:t>
            </a:r>
          </a:p>
          <a:p>
            <a:pPr marL="0" indent="0" eaLnBrk="1" hangingPunct="1">
              <a:buNone/>
            </a:pPr>
            <a:endParaRPr lang="en-US" altLang="en-US" sz="1800" dirty="0"/>
          </a:p>
          <a:p>
            <a:pPr eaLnBrk="1" hangingPunct="1"/>
            <a:r>
              <a:rPr lang="en-US" altLang="en-US" sz="1800" dirty="0"/>
              <a:t>Sensitivity is influenced by the sound frequency, design of the unit, instrumentation processing of the return signal on the oscilloscope and operator skill</a:t>
            </a:r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3F6F62DB-4ADE-4318-B555-5869BD2162E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700" b="1"/>
              <a:t>Non-Destructive Test Methods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F86B88-37DF-F5E6-5B17-0FAA50BA8F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>
            <a:extLst>
              <a:ext uri="{FF2B5EF4-FFF2-40B4-BE49-F238E27FC236}">
                <a16:creationId xmlns:a16="http://schemas.microsoft.com/office/drawing/2014/main" id="{CAB040C2-60BE-E98D-BC53-D5AD73DBA56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1800" dirty="0"/>
              <a:t>Level II inspection in steel elements is made if cracks or potential for cracks or faults is present</a:t>
            </a:r>
          </a:p>
          <a:p>
            <a:pPr marL="0" indent="0" eaLnBrk="1" hangingPunct="1">
              <a:buNone/>
            </a:pPr>
            <a:endParaRPr lang="en-US" altLang="en-US" u="sng" dirty="0"/>
          </a:p>
          <a:p>
            <a:pPr marL="0" indent="0" eaLnBrk="1" hangingPunct="1">
              <a:buNone/>
            </a:pPr>
            <a:r>
              <a:rPr lang="en-US" altLang="en-US" sz="1800" b="1" dirty="0"/>
              <a:t>Visual</a:t>
            </a:r>
          </a:p>
          <a:p>
            <a:pPr eaLnBrk="1" hangingPunct="1">
              <a:lnSpc>
                <a:spcPct val="200000"/>
              </a:lnSpc>
            </a:pPr>
            <a:r>
              <a:rPr lang="en-US" altLang="en-US" sz="1800" dirty="0"/>
              <a:t>Important for detecting degradation</a:t>
            </a:r>
          </a:p>
          <a:p>
            <a:pPr eaLnBrk="1" hangingPunct="1">
              <a:lnSpc>
                <a:spcPct val="200000"/>
              </a:lnSpc>
            </a:pPr>
            <a:r>
              <a:rPr lang="en-US" altLang="en-US" sz="1800" dirty="0"/>
              <a:t>Logical and systematic procedures</a:t>
            </a:r>
          </a:p>
          <a:p>
            <a:pPr eaLnBrk="1" hangingPunct="1">
              <a:lnSpc>
                <a:spcPct val="200000"/>
              </a:lnSpc>
            </a:pPr>
            <a:r>
              <a:rPr lang="en-US" altLang="en-US" sz="1800" dirty="0"/>
              <a:t>Used to establish non-destructive testing (NDT) techniques</a:t>
            </a:r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B75B92EE-8666-0336-BCD5-39EE8202218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700" b="1"/>
              <a:t>Methods of Inspection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0FA3D04-1663-7552-E19C-2CCBAD9B30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>
            <a:extLst>
              <a:ext uri="{FF2B5EF4-FFF2-40B4-BE49-F238E27FC236}">
                <a16:creationId xmlns:a16="http://schemas.microsoft.com/office/drawing/2014/main" id="{3EABB21D-904A-CF86-7704-126AF20E4EE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/>
              <a:t>Ultrasonics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b="1" dirty="0"/>
          </a:p>
          <a:p>
            <a:pPr eaLnBrk="1" hangingPunct="1"/>
            <a:r>
              <a:rPr lang="en-US" altLang="en-US" sz="1800" dirty="0"/>
              <a:t>Advantages:  portability, sensitivity, ability to detect locations and depth of defects</a:t>
            </a:r>
          </a:p>
          <a:p>
            <a:pPr eaLnBrk="1" hangingPunct="1"/>
            <a:endParaRPr lang="en-US" altLang="en-US" sz="1800" dirty="0"/>
          </a:p>
          <a:p>
            <a:pPr eaLnBrk="1" hangingPunct="1"/>
            <a:r>
              <a:rPr lang="en-US" altLang="en-US" sz="1800" dirty="0"/>
              <a:t>Disadvantages:  influenced by operator ability, no permanent record of the display and it can  be too sensitive displaying very minor defects</a:t>
            </a:r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A5E63FF9-A24F-8A7F-79BD-705D26CBA9EA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700" b="1"/>
              <a:t>Non-Destructive Test Methods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331F07E-77E6-2EF1-10DA-9DEC0CA72F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A781DE8D-85CF-068A-A6C7-28ECEF304F6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700" b="1"/>
              <a:t>Non-Destructive Test Methods</a:t>
            </a:r>
          </a:p>
        </p:txBody>
      </p:sp>
      <p:pic>
        <p:nvPicPr>
          <p:cNvPr id="33795" name="Picture 6">
            <a:extLst>
              <a:ext uri="{FF2B5EF4-FFF2-40B4-BE49-F238E27FC236}">
                <a16:creationId xmlns:a16="http://schemas.microsoft.com/office/drawing/2014/main" id="{351BFB9E-D6BB-FF63-927D-4BF13974AB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02" t="56406" r="20539" b="23728"/>
          <a:stretch/>
        </p:blipFill>
        <p:spPr bwMode="auto">
          <a:xfrm>
            <a:off x="4876800" y="2114550"/>
            <a:ext cx="3352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01755F0-E03A-88F3-E9F7-073453EA44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62D9F848-5D95-E356-A7CE-EE077DA104E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02" t="22349" r="19192" b="62042"/>
          <a:stretch/>
        </p:blipFill>
        <p:spPr bwMode="auto">
          <a:xfrm>
            <a:off x="838200" y="2242144"/>
            <a:ext cx="3751167" cy="916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3362F69-8849-F69F-A1C1-B0E8ACD6D5CB}"/>
              </a:ext>
            </a:extLst>
          </p:cNvPr>
          <p:cNvSpPr txBox="1"/>
          <p:nvPr/>
        </p:nvSpPr>
        <p:spPr>
          <a:xfrm>
            <a:off x="1143000" y="3068132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Sound reflection from fatigue crack at toe weld.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3E614A-4662-1A66-D384-F511364A4361}"/>
              </a:ext>
            </a:extLst>
          </p:cNvPr>
          <p:cNvSpPr txBox="1"/>
          <p:nvPr/>
        </p:nvSpPr>
        <p:spPr>
          <a:xfrm>
            <a:off x="4953000" y="3068132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Sound reflection from rollover in fillet weld.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6" name="Picture 4">
            <a:extLst>
              <a:ext uri="{FF2B5EF4-FFF2-40B4-BE49-F238E27FC236}">
                <a16:creationId xmlns:a16="http://schemas.microsoft.com/office/drawing/2014/main" id="{466813D3-465A-9F19-E981-EF6B245081C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8400" y="775130"/>
            <a:ext cx="3405358" cy="3879657"/>
          </a:xfrm>
          <a:effectLst>
            <a:outerShdw blurRad="63500" dist="107763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34818" name="Rectangle 2">
            <a:extLst>
              <a:ext uri="{FF2B5EF4-FFF2-40B4-BE49-F238E27FC236}">
                <a16:creationId xmlns:a16="http://schemas.microsoft.com/office/drawing/2014/main" id="{F0EB1ECA-A81F-8272-754D-D1EEEF102DF7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539552" y="285750"/>
            <a:ext cx="8219256" cy="489380"/>
          </a:xfrm>
        </p:spPr>
        <p:txBody>
          <a:bodyPr/>
          <a:lstStyle/>
          <a:p>
            <a:pPr eaLnBrk="1" hangingPunct="1"/>
            <a:r>
              <a:rPr lang="en-US" altLang="en-US" sz="2700" b="1" dirty="0"/>
              <a:t>Non-Destructive Test Methods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912BA7-A93E-B242-3D30-F0865DB088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>
            <a:extLst>
              <a:ext uri="{FF2B5EF4-FFF2-40B4-BE49-F238E27FC236}">
                <a16:creationId xmlns:a16="http://schemas.microsoft.com/office/drawing/2014/main" id="{1A01714E-C66B-C7E3-7B89-6F8B6AE1428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1800" dirty="0"/>
              <a:t>It is important for the inspector to evaluate the damage and recognize the potential faults</a:t>
            </a:r>
          </a:p>
          <a:p>
            <a:pPr marL="0" indent="0" eaLnBrk="1" hangingPunct="1">
              <a:buNone/>
            </a:pPr>
            <a:endParaRPr lang="en-US" altLang="en-US" sz="1800" dirty="0"/>
          </a:p>
          <a:p>
            <a:pPr eaLnBrk="1" hangingPunct="1"/>
            <a:r>
              <a:rPr lang="en-US" altLang="en-US" sz="1800" dirty="0"/>
              <a:t>The visual assessment can be used to establish non-destructive testing (NDT) techniques to supplement the visual inspection and define the extent of faults or damage</a:t>
            </a:r>
          </a:p>
          <a:p>
            <a:pPr marL="0" indent="0" eaLnBrk="1" hangingPunct="1">
              <a:buNone/>
            </a:pPr>
            <a:endParaRPr lang="en-US" altLang="en-US" sz="1800" dirty="0"/>
          </a:p>
          <a:p>
            <a:pPr eaLnBrk="1" hangingPunct="1"/>
            <a:r>
              <a:rPr lang="en-US" altLang="en-US" sz="1800" dirty="0"/>
              <a:t>Assess the significance of damage on the load carrying capacity</a:t>
            </a:r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274BD67D-98F8-32AB-BCA8-C9351993DCA0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700" b="1"/>
              <a:t>Methods of Inspection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60C91AE-405C-750C-0D12-AE6A542824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00A0-27C9-8F46-B3A7-AC7120E18E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5901" y="267944"/>
            <a:ext cx="4114800" cy="39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088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5">
            <a:extLst>
              <a:ext uri="{FF2B5EF4-FFF2-40B4-BE49-F238E27FC236}">
                <a16:creationId xmlns:a16="http://schemas.microsoft.com/office/drawing/2014/main" id="{3124D27A-A109-5C57-1C39-C494D8AAFAF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200000"/>
              </a:lnSpc>
              <a:buFont typeface="Wingdings" panose="05000000000000000000" pitchFamily="2" charset="2"/>
              <a:buNone/>
            </a:pPr>
            <a:r>
              <a:rPr lang="en-US" altLang="en-US" sz="1800" b="1" dirty="0"/>
              <a:t>Non-Destructive Testing</a:t>
            </a:r>
          </a:p>
          <a:p>
            <a:pPr eaLnBrk="1" hangingPunct="1">
              <a:lnSpc>
                <a:spcPct val="200000"/>
              </a:lnSpc>
            </a:pPr>
            <a:r>
              <a:rPr lang="en-US" altLang="en-US" sz="1800" dirty="0"/>
              <a:t>To supplement visual inspection</a:t>
            </a:r>
          </a:p>
          <a:p>
            <a:pPr eaLnBrk="1" hangingPunct="1">
              <a:lnSpc>
                <a:spcPct val="200000"/>
              </a:lnSpc>
            </a:pPr>
            <a:r>
              <a:rPr lang="en-US" altLang="en-US" sz="1800" dirty="0"/>
              <a:t>To define the extent of faults</a:t>
            </a:r>
          </a:p>
        </p:txBody>
      </p:sp>
      <p:sp>
        <p:nvSpPr>
          <p:cNvPr id="15362" name="Rectangle 4">
            <a:extLst>
              <a:ext uri="{FF2B5EF4-FFF2-40B4-BE49-F238E27FC236}">
                <a16:creationId xmlns:a16="http://schemas.microsoft.com/office/drawing/2014/main" id="{1ABE6C5C-0091-28B5-45E3-10DC1820B524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700" b="1"/>
              <a:t>Methods of Inspection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572200A-6EA7-4F4C-C7F1-0DD07285A1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>
            <a:extLst>
              <a:ext uri="{FF2B5EF4-FFF2-40B4-BE49-F238E27FC236}">
                <a16:creationId xmlns:a16="http://schemas.microsoft.com/office/drawing/2014/main" id="{3E8A276C-0ACE-220D-5BA2-0AF4828FF77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9552" y="1123950"/>
            <a:ext cx="8229600" cy="3464024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/>
              <a:t>Dye Penetrant Inspection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400" b="1" dirty="0"/>
          </a:p>
          <a:p>
            <a:pPr eaLnBrk="1" hangingPunct="1"/>
            <a:r>
              <a:rPr lang="en-US" altLang="en-US" sz="1800" dirty="0"/>
              <a:t>Surface requires mechanical cleaning</a:t>
            </a:r>
          </a:p>
          <a:p>
            <a:pPr marL="0" indent="0" eaLnBrk="1" hangingPunct="1">
              <a:buNone/>
            </a:pPr>
            <a:endParaRPr lang="en-US" altLang="en-US" sz="900" dirty="0"/>
          </a:p>
          <a:p>
            <a:pPr eaLnBrk="1" hangingPunct="1"/>
            <a:r>
              <a:rPr lang="en-US" altLang="en-US" sz="1800" dirty="0"/>
              <a:t>Low viscosity, high capillary fluid containing red dye is sprayed and allowed to penetrate the cracks and surface defects</a:t>
            </a:r>
          </a:p>
          <a:p>
            <a:pPr marL="0" indent="0" eaLnBrk="1" hangingPunct="1">
              <a:buNone/>
            </a:pPr>
            <a:endParaRPr lang="en-US" altLang="en-US" sz="900" dirty="0"/>
          </a:p>
          <a:p>
            <a:pPr eaLnBrk="1" hangingPunct="1"/>
            <a:r>
              <a:rPr lang="en-US" altLang="en-US" sz="1800" dirty="0"/>
              <a:t>Excess fluid is wiped from the surface after a penetration time</a:t>
            </a:r>
          </a:p>
          <a:p>
            <a:pPr marL="0" indent="0" eaLnBrk="1" hangingPunct="1">
              <a:buNone/>
            </a:pPr>
            <a:endParaRPr lang="en-US" altLang="en-US" sz="900" dirty="0"/>
          </a:p>
          <a:p>
            <a:pPr eaLnBrk="1" hangingPunct="1"/>
            <a:r>
              <a:rPr lang="en-US" altLang="en-US" sz="1800" dirty="0"/>
              <a:t>Surface sprayed with a developer</a:t>
            </a:r>
          </a:p>
          <a:p>
            <a:pPr marL="0" indent="0" eaLnBrk="1" hangingPunct="1">
              <a:buNone/>
            </a:pPr>
            <a:endParaRPr lang="en-US" altLang="en-US" sz="900" dirty="0"/>
          </a:p>
          <a:p>
            <a:pPr eaLnBrk="1" hangingPunct="1"/>
            <a:r>
              <a:rPr lang="en-US" altLang="en-US" sz="1800" dirty="0"/>
              <a:t>Cracks and faults will be apparent by drawn red dye on a surrounding white background </a:t>
            </a: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A05746DD-5A94-9B91-8E5E-5FFAE63D3512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700" b="1" dirty="0"/>
              <a:t>Non-Destructive Test Methods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0E2FE3D-9D1C-AFFB-A1DD-6FB4563E20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>
            <a:extLst>
              <a:ext uri="{FF2B5EF4-FFF2-40B4-BE49-F238E27FC236}">
                <a16:creationId xmlns:a16="http://schemas.microsoft.com/office/drawing/2014/main" id="{69984C28-E949-7452-F895-AF3379AE603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/>
              <a:t>Dye Penetrant Inspection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b="1" dirty="0"/>
          </a:p>
          <a:p>
            <a:pPr eaLnBrk="1" hangingPunct="1"/>
            <a:r>
              <a:rPr lang="en-US" altLang="en-US" sz="1800" dirty="0"/>
              <a:t>Advantages:  Low cost, requires minimal skills, portable, not time consuming, can identify extent of surface cracks</a:t>
            </a:r>
          </a:p>
          <a:p>
            <a:pPr marL="0" indent="0" eaLnBrk="1" hangingPunct="1">
              <a:buNone/>
            </a:pPr>
            <a:endParaRPr lang="en-US" altLang="en-US" sz="1800" dirty="0"/>
          </a:p>
          <a:p>
            <a:pPr eaLnBrk="1" hangingPunct="1"/>
            <a:r>
              <a:rPr lang="en-US" altLang="en-US" sz="1800" dirty="0"/>
              <a:t>Disadvantages:  Limited to surface defects</a:t>
            </a:r>
          </a:p>
          <a:p>
            <a:pPr eaLnBrk="1" hangingPunct="1"/>
            <a:endParaRPr lang="en-US" altLang="en-US" sz="1800" dirty="0"/>
          </a:p>
          <a:p>
            <a:pPr eaLnBrk="1" hangingPunct="1"/>
            <a:endParaRPr lang="en-US" altLang="en-US" sz="1800" dirty="0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F797C139-CB24-0139-1772-E632B9BA70E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700" b="1"/>
              <a:t>Non-Destructive Test Methods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D8705C-C762-96B1-D30A-94CCFC2D1F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>
            <a:extLst>
              <a:ext uri="{FF2B5EF4-FFF2-40B4-BE49-F238E27FC236}">
                <a16:creationId xmlns:a16="http://schemas.microsoft.com/office/drawing/2014/main" id="{3557A4BF-3862-209F-68DF-36E2D9815FB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9552" y="1276350"/>
            <a:ext cx="8229600" cy="3311624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/>
              <a:t>Magnetic Particle Inspection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400" b="1" dirty="0"/>
          </a:p>
          <a:p>
            <a:pPr eaLnBrk="1" hangingPunct="1"/>
            <a:r>
              <a:rPr lang="en-US" altLang="en-US" sz="1800" dirty="0"/>
              <a:t>Yoke is used to produce a magnetic field in the steel</a:t>
            </a:r>
          </a:p>
          <a:p>
            <a:pPr eaLnBrk="1" hangingPunct="1"/>
            <a:endParaRPr lang="en-US" altLang="en-US" sz="1800" dirty="0"/>
          </a:p>
          <a:p>
            <a:pPr eaLnBrk="1" hangingPunct="1"/>
            <a:r>
              <a:rPr lang="en-US" altLang="en-US" sz="1800" dirty="0"/>
              <a:t>Fine iron powder is sprayed on the surface</a:t>
            </a:r>
          </a:p>
          <a:p>
            <a:pPr eaLnBrk="1" hangingPunct="1"/>
            <a:endParaRPr lang="en-US" altLang="en-US" sz="1800" dirty="0"/>
          </a:p>
          <a:p>
            <a:pPr eaLnBrk="1" hangingPunct="1"/>
            <a:r>
              <a:rPr lang="en-US" altLang="en-US" sz="1800" dirty="0"/>
              <a:t>Field is distorted by surface or near surface discontinuities causing concentrations of magnetic lines</a:t>
            </a:r>
          </a:p>
          <a:p>
            <a:pPr eaLnBrk="1" hangingPunct="1"/>
            <a:endParaRPr lang="en-US" altLang="en-US" sz="1800" dirty="0"/>
          </a:p>
          <a:p>
            <a:pPr eaLnBrk="1" hangingPunct="1"/>
            <a:r>
              <a:rPr lang="en-US" altLang="en-US" sz="1800" dirty="0"/>
              <a:t>Iron powder is drawn to these lines</a:t>
            </a:r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CF498803-AE6B-2CB9-BB08-ABE8DDD86EA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700" b="1"/>
              <a:t>Non-Destructive Test Methods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41B2A61-1786-F6F1-FECA-E83B1C6AFF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>
            <a:extLst>
              <a:ext uri="{FF2B5EF4-FFF2-40B4-BE49-F238E27FC236}">
                <a16:creationId xmlns:a16="http://schemas.microsoft.com/office/drawing/2014/main" id="{8EBE744C-3E09-900B-94A4-72B98B88EC7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/>
              <a:t>Magnetic Particle Inspection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b="1" dirty="0"/>
          </a:p>
          <a:p>
            <a:pPr eaLnBrk="1" hangingPunct="1"/>
            <a:r>
              <a:rPr lang="en-US" altLang="en-US" sz="1800" dirty="0"/>
              <a:t>Advantages:  portable, requires minimal skills and can define tight cracks</a:t>
            </a:r>
          </a:p>
          <a:p>
            <a:pPr marL="0" indent="0" eaLnBrk="1" hangingPunct="1">
              <a:buNone/>
            </a:pPr>
            <a:endParaRPr lang="en-US" altLang="en-US" sz="1800" dirty="0"/>
          </a:p>
          <a:p>
            <a:pPr eaLnBrk="1" hangingPunct="1"/>
            <a:r>
              <a:rPr lang="en-US" altLang="en-US" sz="1800" dirty="0"/>
              <a:t>Disadvantages:  limited to the inspection of cracks and surface defects near the surface.  Depth of cracks cannot be determined and element may become magnetized</a:t>
            </a:r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C0BEB27E-D549-78B7-FF2D-443C11843168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700" b="1"/>
              <a:t>Non-Destructive Test Methods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0FF516-78D5-26D2-A7AE-1E0ED71799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>
            <a:extLst>
              <a:ext uri="{FF2B5EF4-FFF2-40B4-BE49-F238E27FC236}">
                <a16:creationId xmlns:a16="http://schemas.microsoft.com/office/drawing/2014/main" id="{2D0FD3BE-B725-63E4-0AD6-863CCA89C4D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9552" y="1276350"/>
            <a:ext cx="8229600" cy="3311624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/>
              <a:t>Hardness Testing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b="1" dirty="0"/>
          </a:p>
          <a:p>
            <a:pPr eaLnBrk="1" hangingPunct="1"/>
            <a:r>
              <a:rPr lang="en-US" altLang="en-US" sz="1800" dirty="0"/>
              <a:t>Used to determine if mechanical properties have changed.  System can be used for determining degradation after fire damage</a:t>
            </a:r>
          </a:p>
          <a:p>
            <a:pPr eaLnBrk="1" hangingPunct="1"/>
            <a:endParaRPr lang="en-US" altLang="en-US" sz="1800" dirty="0"/>
          </a:p>
          <a:p>
            <a:pPr eaLnBrk="1" hangingPunct="1"/>
            <a:r>
              <a:rPr lang="en-US" altLang="en-US" sz="1800" dirty="0" err="1"/>
              <a:t>Telebrineller</a:t>
            </a:r>
            <a:r>
              <a:rPr lang="en-US" altLang="en-US" sz="1800" dirty="0"/>
              <a:t> system principle is comparing hardness of a known test bar to the bridge element hardness</a:t>
            </a:r>
          </a:p>
          <a:p>
            <a:pPr marL="0" indent="0" eaLnBrk="1" hangingPunct="1">
              <a:buNone/>
            </a:pPr>
            <a:endParaRPr lang="en-US" altLang="en-US" sz="1800" dirty="0"/>
          </a:p>
          <a:p>
            <a:pPr eaLnBrk="1" hangingPunct="1"/>
            <a:r>
              <a:rPr lang="en-US" altLang="en-US" sz="1800" dirty="0"/>
              <a:t>Equipment:  Anvil, steel impression bar, microscope, hammer</a:t>
            </a:r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FC810420-80B8-E01A-6970-5764C653CE1A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700" b="1"/>
              <a:t>Non-Destructive Test Methods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5A71DD0-DA82-AC80-9474-68754C0EFF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>
            <a:extLst>
              <a:ext uri="{FF2B5EF4-FFF2-40B4-BE49-F238E27FC236}">
                <a16:creationId xmlns:a16="http://schemas.microsoft.com/office/drawing/2014/main" id="{1896045C-5791-B6E5-EF8B-AAB0998CF3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b="1" dirty="0"/>
              <a:t>Hardness Testing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b="1" dirty="0"/>
          </a:p>
          <a:p>
            <a:pPr eaLnBrk="1" hangingPunct="1"/>
            <a:r>
              <a:rPr lang="en-US" altLang="en-US" sz="1800" dirty="0"/>
              <a:t>Anvil is placed on the element and struck.  Impact is transmitted to the test bar and the specimen element</a:t>
            </a:r>
          </a:p>
          <a:p>
            <a:pPr eaLnBrk="1" hangingPunct="1"/>
            <a:endParaRPr lang="en-US" altLang="en-US" sz="1800" dirty="0"/>
          </a:p>
          <a:p>
            <a:pPr eaLnBrk="1" hangingPunct="1"/>
            <a:r>
              <a:rPr lang="en-US" altLang="en-US" sz="1800" dirty="0"/>
              <a:t>Steel ball makes an impression in the test bar and the element</a:t>
            </a:r>
          </a:p>
          <a:p>
            <a:pPr marL="0" indent="0" eaLnBrk="1" hangingPunct="1">
              <a:buNone/>
            </a:pPr>
            <a:endParaRPr lang="en-US" altLang="en-US" sz="1800" dirty="0"/>
          </a:p>
          <a:p>
            <a:pPr eaLnBrk="1" hangingPunct="1"/>
            <a:r>
              <a:rPr lang="en-US" altLang="en-US" sz="1800" dirty="0"/>
              <a:t>Diameters are measured and read through a microscope to within 0.05 mm</a:t>
            </a:r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2CE333DE-8FB0-B314-5515-337D07F780A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700" b="1"/>
              <a:t>Non-Destructive Test Methods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D67EC1-7663-B74C-F51B-9FB6BDDB15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A2281A5-0AAD-5C43-9874-F8F3A9F5B29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lberta - Goverment">
  <a:themeElements>
    <a:clrScheme name="Custom 4">
      <a:dk1>
        <a:srgbClr val="36424A"/>
      </a:dk1>
      <a:lt1>
        <a:srgbClr val="FFFFFF"/>
      </a:lt1>
      <a:dk2>
        <a:srgbClr val="6A737B"/>
      </a:dk2>
      <a:lt2>
        <a:srgbClr val="D1D4D3"/>
      </a:lt2>
      <a:accent1>
        <a:srgbClr val="005072"/>
      </a:accent1>
      <a:accent2>
        <a:srgbClr val="0081AB"/>
      </a:accent2>
      <a:accent3>
        <a:srgbClr val="00AAD2"/>
      </a:accent3>
      <a:accent4>
        <a:srgbClr val="5FCEEA"/>
      </a:accent4>
      <a:accent5>
        <a:srgbClr val="A6E1EF"/>
      </a:accent5>
      <a:accent6>
        <a:srgbClr val="CCEEF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lberta - Goverment" id="{B5B9DE0F-B4AD-4032-AF5B-DF91C75EA15F}" vid="{0F13C157-AA60-4577-BBE0-D12A7DEBDB48}"/>
    </a:ext>
  </a:extLst>
</a:theme>
</file>

<file path=ppt/theme/theme2.xml><?xml version="1.0" encoding="utf-8"?>
<a:theme xmlns:a="http://schemas.openxmlformats.org/drawingml/2006/main" name="1_Body slides">
  <a:themeElements>
    <a:clrScheme name="Sky basic">
      <a:dk1>
        <a:srgbClr val="36424A"/>
      </a:dk1>
      <a:lt1>
        <a:sysClr val="window" lastClr="FFFFFF"/>
      </a:lt1>
      <a:dk2>
        <a:srgbClr val="6A737B"/>
      </a:dk2>
      <a:lt2>
        <a:srgbClr val="D1D4D3"/>
      </a:lt2>
      <a:accent1>
        <a:srgbClr val="005072"/>
      </a:accent1>
      <a:accent2>
        <a:srgbClr val="0081AB"/>
      </a:accent2>
      <a:accent3>
        <a:srgbClr val="00AAD2"/>
      </a:accent3>
      <a:accent4>
        <a:srgbClr val="5FCEEA"/>
      </a:accent4>
      <a:accent5>
        <a:srgbClr val="A6E1EF"/>
      </a:accent5>
      <a:accent6>
        <a:srgbClr val="CCEEF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Alberta - Goverment</Template>
  <TotalTime>324</TotalTime>
  <Words>997</Words>
  <Application>Microsoft Office PowerPoint</Application>
  <PresentationFormat>On-screen Show (16:9)</PresentationFormat>
  <Paragraphs>190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Garamond</vt:lpstr>
      <vt:lpstr>Wingdings</vt:lpstr>
      <vt:lpstr>Alberta - Goverment</vt:lpstr>
      <vt:lpstr>1_Body slides</vt:lpstr>
      <vt:lpstr>ADVANCED INSPECTION OF STEEL ELEMENTS</vt:lpstr>
      <vt:lpstr>Methods of Inspection</vt:lpstr>
      <vt:lpstr>Methods of Inspection</vt:lpstr>
      <vt:lpstr>Non-Destructive Test Methods</vt:lpstr>
      <vt:lpstr>Non-Destructive Test Methods</vt:lpstr>
      <vt:lpstr>Non-Destructive Test Methods</vt:lpstr>
      <vt:lpstr>Non-Destructive Test Methods</vt:lpstr>
      <vt:lpstr>Non-Destructive Test Methods</vt:lpstr>
      <vt:lpstr>Non-Destructive Test Methods</vt:lpstr>
      <vt:lpstr>Non-Destructive Test Methods</vt:lpstr>
      <vt:lpstr>Non-Destructive Test Methods</vt:lpstr>
      <vt:lpstr>Non-Destructive Test Methods</vt:lpstr>
      <vt:lpstr>Non-Destructive Test Methods</vt:lpstr>
      <vt:lpstr>Non-Destructive Test Methods</vt:lpstr>
      <vt:lpstr>Non-Destructive Test Methods</vt:lpstr>
      <vt:lpstr>Non-Destructive Test Methods</vt:lpstr>
      <vt:lpstr>Non-Destructive Test Methods</vt:lpstr>
      <vt:lpstr>Non-Destructive Test Methods</vt:lpstr>
      <vt:lpstr>Non-Destructive Test Methods</vt:lpstr>
      <vt:lpstr>Non-Destructive Test Methods</vt:lpstr>
      <vt:lpstr>Non-Destructive Test Methods</vt:lpstr>
      <vt:lpstr>Non-Destructive Test Methods</vt:lpstr>
      <vt:lpstr>Methods of Inspection</vt:lpstr>
      <vt:lpstr>Questions?</vt:lpstr>
    </vt:vector>
  </TitlesOfParts>
  <Company>BVBS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TLOO; G. Roberts BVBS</dc:creator>
  <cp:lastModifiedBy>Garry Roberts</cp:lastModifiedBy>
  <cp:revision>41</cp:revision>
  <dcterms:created xsi:type="dcterms:W3CDTF">2006-05-10T19:20:10Z</dcterms:created>
  <dcterms:modified xsi:type="dcterms:W3CDTF">2023-03-16T04:43:27Z</dcterms:modified>
</cp:coreProperties>
</file>