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60" r:id="rId1"/>
    <p:sldMasterId id="2147483666" r:id="rId2"/>
  </p:sldMasterIdLst>
  <p:notesMasterIdLst>
    <p:notesMasterId r:id="rId62"/>
  </p:notesMasterIdLst>
  <p:sldIdLst>
    <p:sldId id="271" r:id="rId3"/>
    <p:sldId id="257" r:id="rId4"/>
    <p:sldId id="328" r:id="rId5"/>
    <p:sldId id="272" r:id="rId6"/>
    <p:sldId id="273" r:id="rId7"/>
    <p:sldId id="274" r:id="rId8"/>
    <p:sldId id="275" r:id="rId9"/>
    <p:sldId id="329" r:id="rId10"/>
    <p:sldId id="276" r:id="rId11"/>
    <p:sldId id="277" r:id="rId12"/>
    <p:sldId id="278" r:id="rId13"/>
    <p:sldId id="330" r:id="rId14"/>
    <p:sldId id="279" r:id="rId15"/>
    <p:sldId id="280" r:id="rId16"/>
    <p:sldId id="281" r:id="rId17"/>
    <p:sldId id="282" r:id="rId18"/>
    <p:sldId id="332" r:id="rId19"/>
    <p:sldId id="333" r:id="rId20"/>
    <p:sldId id="353" r:id="rId21"/>
    <p:sldId id="340" r:id="rId22"/>
    <p:sldId id="370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57" r:id="rId32"/>
    <p:sldId id="368" r:id="rId33"/>
    <p:sldId id="372" r:id="rId34"/>
    <p:sldId id="371" r:id="rId35"/>
    <p:sldId id="367" r:id="rId36"/>
    <p:sldId id="358" r:id="rId37"/>
    <p:sldId id="331" r:id="rId38"/>
    <p:sldId id="334" r:id="rId39"/>
    <p:sldId id="335" r:id="rId40"/>
    <p:sldId id="336" r:id="rId41"/>
    <p:sldId id="337" r:id="rId42"/>
    <p:sldId id="338" r:id="rId43"/>
    <p:sldId id="339" r:id="rId44"/>
    <p:sldId id="341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369" r:id="rId53"/>
    <p:sldId id="349" r:id="rId54"/>
    <p:sldId id="350" r:id="rId55"/>
    <p:sldId id="351" r:id="rId56"/>
    <p:sldId id="352" r:id="rId57"/>
    <p:sldId id="354" r:id="rId58"/>
    <p:sldId id="355" r:id="rId59"/>
    <p:sldId id="356" r:id="rId60"/>
    <p:sldId id="327" r:id="rId61"/>
  </p:sldIdLst>
  <p:sldSz cx="9144000" cy="5143500" type="screen16x9"/>
  <p:notesSz cx="6858000" cy="91440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51B1"/>
    <a:srgbClr val="5F5FB7"/>
    <a:srgbClr val="8383C7"/>
    <a:srgbClr val="5757B3"/>
    <a:srgbClr val="373779"/>
    <a:srgbClr val="7878C2"/>
    <a:srgbClr val="6C5BC3"/>
    <a:srgbClr val="757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84" y="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ABF1DDF-19E3-7FDC-416F-1DC92553A43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7BAAE46-7DC4-DBF4-CD49-D195B70DF50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AAC18223-AECC-8B30-183A-0D51A2BA17B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99A546C2-8980-6D70-8F09-EB2B1B5A064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DB524DA8-F1AE-05D1-EDBB-730070B132F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D0677842-6453-DCFF-CA04-1C5640DE2C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71254D-AAA3-447C-B033-AFC2B2270C0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t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446" y="3363838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834358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</p:spTree>
    <p:extLst>
      <p:ext uri="{BB962C8B-B14F-4D97-AF65-F5344CB8AC3E}">
        <p14:creationId xmlns:p14="http://schemas.microsoft.com/office/powerpoint/2010/main" val="2942401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6C6EC09-260E-7844-A3F8-F74886BBB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FDAEB0-C263-3249-9B91-A576F9727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70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1356958"/>
            <a:ext cx="8229600" cy="32310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1375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4029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4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rgbClr val="0081AB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</p:spTree>
    <p:extLst>
      <p:ext uri="{BB962C8B-B14F-4D97-AF65-F5344CB8AC3E}">
        <p14:creationId xmlns:p14="http://schemas.microsoft.com/office/powerpoint/2010/main" val="296509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BCBB-0B06-1640-B37C-E93E1BD48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4161E6-DA0F-F149-8BF3-DDA07282D9A4}"/>
              </a:ext>
            </a:extLst>
          </p:cNvPr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8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0464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06994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[Insert picture]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483518"/>
            <a:ext cx="8208912" cy="410445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81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839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ie</a:t>
            </a:r>
            <a:r>
              <a:rPr lang="en-US" dirty="0"/>
              <a:t>. “Discuss”)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 userDrawn="1"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ie</a:t>
            </a:r>
            <a:r>
              <a:rPr lang="en-US" dirty="0"/>
              <a:t>. “Discuss”)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34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838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bg>
      <p:bgPr>
        <a:solidFill>
          <a:srgbClr val="008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6714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bg>
      <p:bgPr>
        <a:solidFill>
          <a:srgbClr val="364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83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6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FF3AA9-C096-5042-98A3-25B775F60D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39A923-0258-164F-A488-8BC51BE10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4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BBC93A-5772-BA44-A64A-AA8C527E2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57F7FB-B53B-F94F-9170-031F1333F6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2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3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E7B64DD-F595-6A45-AC73-099B6C2C5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5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36424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CA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2C69AA-B9CD-974F-A121-DCA8EC11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63933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mEgH6jAV2k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A66600-14F4-4DCF-951C-BB89DB7D21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SIGN STRUCTURE </a:t>
            </a:r>
            <a:br>
              <a:rPr lang="en-US" dirty="0"/>
            </a:br>
            <a:r>
              <a:rPr lang="en-US" dirty="0"/>
              <a:t>INSPECTION &amp; RATING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>
            <a:extLst>
              <a:ext uri="{FF2B5EF4-FFF2-40B4-BE49-F238E27FC236}">
                <a16:creationId xmlns:a16="http://schemas.microsoft.com/office/drawing/2014/main" id="{6FD1F329-D8F0-8CB1-E39C-1E6575C34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7" y="1382316"/>
            <a:ext cx="2357438" cy="33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0006" tIns="25003" rIns="50006" bIns="25003"/>
          <a:lstStyle/>
          <a:p>
            <a:pPr marL="192881" indent="-192881">
              <a:spcBef>
                <a:spcPct val="20000"/>
              </a:spcBef>
              <a:defRPr/>
            </a:pPr>
            <a:endParaRPr lang="en-GB" sz="900">
              <a:latin typeface="Arial" charset="0"/>
              <a:ea typeface="ＭＳ Ｐゴシック" charset="0"/>
            </a:endParaRPr>
          </a:p>
        </p:txBody>
      </p:sp>
      <p:pic>
        <p:nvPicPr>
          <p:cNvPr id="9222" name="Picture 7">
            <a:extLst>
              <a:ext uri="{FF2B5EF4-FFF2-40B4-BE49-F238E27FC236}">
                <a16:creationId xmlns:a16="http://schemas.microsoft.com/office/drawing/2014/main" id="{5D971763-0D22-5C18-7815-F4C029D6B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696852" y="917214"/>
            <a:ext cx="5904656" cy="329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E19A1-7654-3EE5-E951-1C6A1A479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313336"/>
            <a:ext cx="8229600" cy="274637"/>
          </a:xfrm>
        </p:spPr>
        <p:txBody>
          <a:bodyPr/>
          <a:lstStyle/>
          <a:p>
            <a:r>
              <a:rPr lang="en-US" dirty="0"/>
              <a:t>Refers to portion attached to columns and spanning the road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C4A86-5120-1C24-F65E-EC6A9AC1F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Superstructure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32C58-181D-F9FC-3FA8-ACFEDACEA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2FBA1-8B35-7E21-F4A5-75E32446E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31590"/>
            <a:ext cx="8229600" cy="3456384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Special Features</a:t>
            </a:r>
          </a:p>
          <a:p>
            <a:pPr marL="0" indent="0">
              <a:buNone/>
              <a:defRPr/>
            </a:pPr>
            <a:endParaRPr lang="en-US" sz="1200" dirty="0">
              <a:ea typeface="ＭＳ Ｐゴシック" charset="0"/>
            </a:endParaRP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Refers to temporary or permanent</a:t>
            </a:r>
          </a:p>
          <a:p>
            <a:pPr marL="257175" lvl="1" indent="0">
              <a:buNone/>
              <a:defRPr/>
            </a:pPr>
            <a:endParaRPr lang="en-US" sz="1200" dirty="0">
              <a:ea typeface="ＭＳ Ｐゴシック" charset="0"/>
            </a:endParaRP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Not items identified as Traffic Safety Features</a:t>
            </a:r>
          </a:p>
          <a:p>
            <a:pPr marL="257175" lvl="1" indent="0">
              <a:buNone/>
              <a:defRPr/>
            </a:pPr>
            <a:endParaRPr lang="en-US" sz="1200" dirty="0">
              <a:ea typeface="ＭＳ Ｐゴシック" charset="0"/>
            </a:endParaRP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Typical examples</a:t>
            </a:r>
          </a:p>
          <a:p>
            <a:pPr marL="942975" lvl="2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high load indicators, </a:t>
            </a:r>
          </a:p>
          <a:p>
            <a:pPr marL="942975" lvl="2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special lighting, </a:t>
            </a:r>
          </a:p>
          <a:p>
            <a:pPr marL="942975" lvl="2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hazard signing or flashers, </a:t>
            </a:r>
          </a:p>
          <a:p>
            <a:pPr marL="942975" lvl="2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column brace, </a:t>
            </a:r>
          </a:p>
          <a:p>
            <a:pPr marL="942975" lvl="2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wind deflectors</a:t>
            </a:r>
          </a:p>
          <a:p>
            <a:pPr marL="257175" lvl="1" indent="0">
              <a:buNone/>
              <a:defRPr/>
            </a:pPr>
            <a:endParaRPr lang="en-US" dirty="0">
              <a:ea typeface="ＭＳ Ｐゴシック" charset="0"/>
            </a:endParaRPr>
          </a:p>
          <a:p>
            <a:pPr marL="257175" lvl="1" indent="0">
              <a:buNone/>
              <a:defRPr/>
            </a:pPr>
            <a:endParaRPr lang="en-US" dirty="0">
              <a:ea typeface="ＭＳ Ｐゴシック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7BEE1-CEF6-A926-5510-245025BE7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Superstructure  (Cont’d)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87823-6744-8270-6BAD-A3C5A9CE3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2FBA1-8B35-7E21-F4A5-75E32446E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31590"/>
            <a:ext cx="8229600" cy="3456384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Truss Members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rating details Chapter 7.16 of BIM Manual</a:t>
            </a:r>
          </a:p>
          <a:p>
            <a:pPr marL="800100" lvl="2" indent="-285750">
              <a:defRPr/>
            </a:pPr>
            <a:r>
              <a:rPr lang="en-US" dirty="0">
                <a:ea typeface="ＭＳ Ｐゴシック" charset="0"/>
              </a:rPr>
              <a:t>bottom chord</a:t>
            </a:r>
          </a:p>
          <a:p>
            <a:pPr marL="800100" lvl="2" indent="-285750">
              <a:defRPr/>
            </a:pPr>
            <a:r>
              <a:rPr lang="en-US" dirty="0">
                <a:ea typeface="ＭＳ Ｐゴシック" charset="0"/>
              </a:rPr>
              <a:t>diagonals</a:t>
            </a:r>
          </a:p>
          <a:p>
            <a:pPr marL="800100" lvl="2" indent="-285750">
              <a:defRPr/>
            </a:pPr>
            <a:r>
              <a:rPr lang="en-US" dirty="0">
                <a:ea typeface="ＭＳ Ｐゴシック" charset="0"/>
              </a:rPr>
              <a:t>verticals</a:t>
            </a:r>
          </a:p>
          <a:p>
            <a:pPr marL="800100" lvl="2" indent="-285750">
              <a:defRPr/>
            </a:pPr>
            <a:r>
              <a:rPr lang="en-US" dirty="0">
                <a:ea typeface="ＭＳ Ｐゴシック" charset="0"/>
              </a:rPr>
              <a:t>connections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check lower members for collision damage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tension members look for fatigue cracks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defects affecting load carrying capacity rate 4 or less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corrosion or pitting resulting in section loss rate 4 or less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cracks rate 3 or less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7BEE1-CEF6-A926-5510-245025BE7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Superstructure  (Cont’d)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87823-6744-8270-6BAD-A3C5A9CE3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45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C2149-54F5-B15E-FFA8-16254786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059582"/>
            <a:ext cx="8229600" cy="3528392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Access platform (present on older signs)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platform and rail used for maintenance (signs and lights) – laid flat when not used 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not for use during routine Level I from ground with binoculars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Check connections 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high load damage</a:t>
            </a:r>
          </a:p>
          <a:p>
            <a:pPr marL="257175" lvl="1" indent="0">
              <a:buNone/>
              <a:defRPr/>
            </a:pPr>
            <a:endParaRPr lang="en-US" sz="1200" dirty="0"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ea typeface="ＭＳ Ｐゴシック" charset="0"/>
              </a:rPr>
              <a:t>Coating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rating same as 15.6.5 Substructure</a:t>
            </a:r>
          </a:p>
          <a:p>
            <a:pPr marL="257175" lvl="1" indent="0">
              <a:buNone/>
              <a:defRPr/>
            </a:pPr>
            <a:endParaRPr lang="en-US" sz="1200" dirty="0"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ea typeface="ＭＳ Ｐゴシック" charset="0"/>
              </a:rPr>
              <a:t>Span alignment problems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check for bows, sags, bow, buckling, twists, other signs of distress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alignment between columns is level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A6D2B-ABA7-8BF4-8674-3144DDD86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Superstructure  (Cont’d)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BE0C5-D7B5-2CBC-5AE7-E7211BE89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8">
            <a:extLst>
              <a:ext uri="{FF2B5EF4-FFF2-40B4-BE49-F238E27FC236}">
                <a16:creationId xmlns:a16="http://schemas.microsoft.com/office/drawing/2014/main" id="{4C9B4FB7-77BE-2C56-1EA6-074F58C85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45432" y="1059583"/>
            <a:ext cx="845313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EF8D8-CEE0-3C6A-FFE5-0F0888BFA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3564008"/>
            <a:ext cx="8229600" cy="1023966"/>
          </a:xfrm>
        </p:spPr>
        <p:txBody>
          <a:bodyPr/>
          <a:lstStyle/>
          <a:p>
            <a:r>
              <a:rPr lang="en-US" dirty="0"/>
              <a:t>Refers to signs on the superstructure</a:t>
            </a:r>
          </a:p>
          <a:p>
            <a:r>
              <a:rPr lang="en-US" dirty="0"/>
              <a:t>Includes variable message boards</a:t>
            </a:r>
          </a:p>
          <a:p>
            <a:r>
              <a:rPr lang="en-US" dirty="0"/>
              <a:t>Should be clear, clean and readable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9E9CEA-0389-5DA1-B5C7-BB6CE698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DEC77-2FD4-0038-CE77-9F12821A4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94941-16A4-27D6-5421-7D4A872FF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816424" cy="3168352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Record type of sign </a:t>
            </a:r>
            <a:r>
              <a:rPr lang="en-US" sz="1400" dirty="0">
                <a:ea typeface="ＭＳ Ｐゴシック" charset="0"/>
              </a:rPr>
              <a:t>(wood or metal)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Digital variable message boards </a:t>
            </a:r>
          </a:p>
          <a:p>
            <a:pPr>
              <a:defRPr/>
            </a:pPr>
            <a:endParaRPr lang="en-US" dirty="0"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ea typeface="ＭＳ Ｐゴシック" charset="0"/>
              </a:rPr>
              <a:t>Sign Board 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Over traffic so defects can be serious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damage from wind, high load, etc.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fasteners, and connections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coating damage or deterioration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lighting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34CB85-B52B-CD89-C8A0-986764017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2040" y="1275607"/>
            <a:ext cx="3735710" cy="3168352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Coating                       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Usually hi-vis reflective with lighting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Diamond grade without lighting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Damage/difficult to read rate 4 or less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Broken lights, loose cords 4 or less</a:t>
            </a:r>
          </a:p>
          <a:p>
            <a:pPr marL="257175" lvl="1" indent="0">
              <a:buNone/>
              <a:defRPr/>
            </a:pPr>
            <a:endParaRPr lang="en-US" dirty="0"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ea typeface="ＭＳ Ｐゴシック" charset="0"/>
              </a:rPr>
              <a:t>Connections 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loose or missing bolts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rate 4 or less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64B9B-E0AA-01A1-B9C5-658D8EEBC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4AEF27-97EB-3896-E80D-60C2471F4C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Signs (Cont’d)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45213-1CF9-7984-174C-52B324B20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Approach Road / Safety Features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Horizontal and Vertical alignment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Safety concerns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Substructure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Pedestal, Column and Connection ratings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Superstructure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Load carrying elements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Safety concerns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Sign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Sign board, Connections, Coating, Illumination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6FBE4-84B3-F9A7-8F98-398DC5601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Ratings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DB572-4F9A-6BFA-A287-FF9139B1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6FBE4-84B3-F9A7-8F98-398DC5601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 Structure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DB572-4F9A-6BFA-A287-FF9139B1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34862310-286B-5EF6-2ED5-991D8ADF4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42" y="1419622"/>
            <a:ext cx="8589915" cy="2736304"/>
          </a:xfrm>
        </p:spPr>
      </p:pic>
    </p:spTree>
    <p:extLst>
      <p:ext uri="{BB962C8B-B14F-4D97-AF65-F5344CB8AC3E}">
        <p14:creationId xmlns:p14="http://schemas.microsoft.com/office/powerpoint/2010/main" val="2041035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6FBE4-84B3-F9A7-8F98-398DC560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23346"/>
            <a:ext cx="2736304" cy="519912"/>
          </a:xfrm>
        </p:spPr>
        <p:txBody>
          <a:bodyPr/>
          <a:lstStyle/>
          <a:p>
            <a:r>
              <a:rPr lang="en-US" sz="2800" dirty="0"/>
              <a:t>Sign Structure Maintenance</a:t>
            </a:r>
            <a:br>
              <a:rPr lang="en-US" sz="2800" dirty="0"/>
            </a:br>
            <a:r>
              <a:rPr lang="en-US" sz="2800" dirty="0"/>
              <a:t>Table 11.1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DB572-4F9A-6BFA-A287-FF9139B1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3F5C0-5BFD-8E33-517C-FA55309A74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3882" y="123478"/>
            <a:ext cx="5041223" cy="461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51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A66600-14F4-4DCF-951C-BB89DB7D2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008" y="1851670"/>
            <a:ext cx="8348464" cy="1512168"/>
          </a:xfrm>
        </p:spPr>
        <p:txBody>
          <a:bodyPr/>
          <a:lstStyle/>
          <a:p>
            <a:r>
              <a:rPr lang="en-US" dirty="0"/>
              <a:t>SIGN STRUCTURE TYPES </a:t>
            </a:r>
            <a:br>
              <a:rPr lang="en-US" dirty="0"/>
            </a:br>
            <a:r>
              <a:rPr lang="en-US" dirty="0"/>
              <a:t>15.7.2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05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63D55-5AA8-3A87-0DB1-836B0E097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87574"/>
            <a:ext cx="8229600" cy="36004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Definition – sign or multiple signs with area &gt;4 m2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Signing for Interchanges – normally have associated BF #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Naming Convention </a:t>
            </a:r>
          </a:p>
          <a:p>
            <a:pPr marL="542925" lvl="1">
              <a:defRPr/>
            </a:pPr>
            <a:r>
              <a:rPr lang="en-US" sz="1800" dirty="0">
                <a:ea typeface="ＭＳ Ｐゴシック" charset="0"/>
              </a:rPr>
              <a:t>Site file number  75760 </a:t>
            </a:r>
          </a:p>
          <a:p>
            <a:pPr marL="542925" lvl="1">
              <a:defRPr/>
            </a:pPr>
            <a:r>
              <a:rPr lang="en-US" sz="1800" dirty="0">
                <a:ea typeface="ＭＳ Ｐゴシック" charset="0"/>
              </a:rPr>
              <a:t>Visual identifiers</a:t>
            </a:r>
          </a:p>
          <a:p>
            <a:pPr marL="800100" lvl="2" indent="-285750">
              <a:defRPr/>
            </a:pPr>
            <a:r>
              <a:rPr lang="en-US" sz="1800" dirty="0">
                <a:ea typeface="ＭＳ Ｐゴシック" charset="0"/>
              </a:rPr>
              <a:t>Z = sign structure</a:t>
            </a:r>
          </a:p>
          <a:p>
            <a:pPr marL="800100" lvl="2" indent="-285750">
              <a:defRPr/>
            </a:pPr>
            <a:r>
              <a:rPr lang="en-US" sz="1800" dirty="0">
                <a:ea typeface="ＭＳ Ｐゴシック" charset="0"/>
              </a:rPr>
              <a:t>W, E, N, or S = direction of approach</a:t>
            </a:r>
          </a:p>
          <a:p>
            <a:pPr marL="542925" lvl="1">
              <a:defRPr/>
            </a:pPr>
            <a:r>
              <a:rPr lang="en-US" sz="1800" dirty="0">
                <a:ea typeface="ＭＳ Ｐゴシック" charset="0"/>
              </a:rPr>
              <a:t>Structure number 2 = 2nd structure (travelling north)</a:t>
            </a:r>
          </a:p>
          <a:p>
            <a:pPr marL="542925" lvl="1">
              <a:defRPr/>
            </a:pPr>
            <a:r>
              <a:rPr lang="en-US" sz="1800" dirty="0">
                <a:ea typeface="ＭＳ Ｐゴシック" charset="0"/>
              </a:rPr>
              <a:t>Example 75760-ZN-2</a:t>
            </a:r>
          </a:p>
          <a:p>
            <a:pPr marL="542925" lvl="1">
              <a:defRPr/>
            </a:pPr>
            <a:r>
              <a:rPr lang="en-US" sz="1800" dirty="0">
                <a:ea typeface="ＭＳ Ｐゴシック" charset="0"/>
              </a:rPr>
              <a:t>Numbering convention – 1</a:t>
            </a:r>
            <a:r>
              <a:rPr lang="en-US" sz="1800" baseline="30000" dirty="0">
                <a:ea typeface="ＭＳ Ｐゴシック" charset="0"/>
              </a:rPr>
              <a:t>st</a:t>
            </a:r>
            <a:r>
              <a:rPr lang="en-US" sz="1800" dirty="0">
                <a:ea typeface="ＭＳ Ｐゴシック" charset="0"/>
              </a:rPr>
              <a:t> sign come to (farthest away) is #1</a:t>
            </a:r>
          </a:p>
          <a:p>
            <a:pPr marL="542925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If another sign is added all signs in that direction get re-numbered</a:t>
            </a:r>
          </a:p>
          <a:p>
            <a:pPr marL="257175" lvl="1" indent="0">
              <a:buNone/>
              <a:defRPr/>
            </a:pPr>
            <a:endParaRPr lang="en-US" sz="1800" dirty="0">
              <a:ea typeface="ＭＳ Ｐゴシック" charset="0"/>
            </a:endParaRPr>
          </a:p>
          <a:p>
            <a:pPr marL="542925" lvl="1">
              <a:defRPr/>
            </a:pPr>
            <a:endParaRPr lang="en-US" sz="1800" dirty="0">
              <a:ea typeface="ＭＳ Ｐゴシック" charset="0"/>
            </a:endParaRPr>
          </a:p>
          <a:p>
            <a:pPr marL="0" indent="0">
              <a:buNone/>
              <a:defRPr/>
            </a:pPr>
            <a:endParaRPr lang="en-US" dirty="0">
              <a:ea typeface="ＭＳ Ｐゴシック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B08F05-94A9-3D8E-24B3-437F6BCC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8A57D-0822-50DA-AFF9-15ACD2010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87574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37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87574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Tube - Double Leg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2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62077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Tube - Cantilever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27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62077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Truss – Double Leg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02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35596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Truss – Cantilever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75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35596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Truss – Double Leg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09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35596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Truss – Cantilever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53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35596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Variable Message Board – Truss Cantilever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53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35596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Variable Message Board – Tube Cantilever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37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35596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Variable Message Board – </a:t>
            </a:r>
            <a:r>
              <a:rPr lang="en-US" sz="3000" dirty="0" err="1"/>
              <a:t>Vermac</a:t>
            </a:r>
            <a:r>
              <a:rPr lang="en-US" sz="3000" dirty="0"/>
              <a:t> Lollipop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2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63D55-5AA8-3A87-0DB1-836B0E097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059582"/>
            <a:ext cx="8229600" cy="3528392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Refer to Chapter 15 in BIM Manual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Other sections on form are rated consistent with other structures (e.g. Approach Road and Approach Guardrail) 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Rating and Recording requirements same as for other structures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 and record vertical clearance if possible</a:t>
            </a:r>
          </a:p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Minimum acceptable VC on provincial highways is 6m**. If VC on form is &lt;6m – or if inspector suspects VS is not accurate recommend L2 VC </a:t>
            </a:r>
          </a:p>
          <a:p>
            <a:pPr marL="342900" marR="0" lvl="0" indent="-34290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dirty="0">
              <a:ea typeface="ＭＳ Ｐゴシック" charset="0"/>
            </a:endParaRPr>
          </a:p>
          <a:p>
            <a:pPr marL="257175" lvl="1" indent="0">
              <a:buNone/>
              <a:defRPr/>
            </a:pPr>
            <a:endParaRPr lang="en-US" sz="1800" dirty="0">
              <a:ea typeface="ＭＳ Ｐゴシック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B08F05-94A9-3D8E-24B3-437F6BCC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8A57D-0822-50DA-AFF9-15ACD2010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59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A66600-14F4-4DCF-951C-BB89DB7D2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008" y="1779662"/>
            <a:ext cx="8348464" cy="1440160"/>
          </a:xfrm>
        </p:spPr>
        <p:txBody>
          <a:bodyPr/>
          <a:lstStyle/>
          <a:p>
            <a:r>
              <a:rPr lang="en-US" dirty="0"/>
              <a:t>SIGN STRUCTURE </a:t>
            </a:r>
            <a:br>
              <a:rPr lang="en-US" dirty="0"/>
            </a:br>
            <a:r>
              <a:rPr lang="en-US" dirty="0"/>
              <a:t>SPECIAL FEATURES</a:t>
            </a:r>
          </a:p>
        </p:txBody>
      </p:sp>
    </p:spTree>
    <p:extLst>
      <p:ext uri="{BB962C8B-B14F-4D97-AF65-F5344CB8AC3E}">
        <p14:creationId xmlns:p14="http://schemas.microsoft.com/office/powerpoint/2010/main" val="1381910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35596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Deflectors on COR10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08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35596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Wind Deflectors </a:t>
            </a:r>
            <a:r>
              <a:rPr lang="en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https://www.youtube.com/watch?v=GmEgH6jAV2k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76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35596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Column Support Arm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81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A66600-14F4-4DCF-951C-BB89DB7D2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008" y="1779662"/>
            <a:ext cx="8348464" cy="1440160"/>
          </a:xfrm>
        </p:spPr>
        <p:txBody>
          <a:bodyPr/>
          <a:lstStyle/>
          <a:p>
            <a:r>
              <a:rPr lang="en-US" dirty="0"/>
              <a:t>SIGN STRUCTURE </a:t>
            </a:r>
            <a:br>
              <a:rPr lang="en-US" dirty="0"/>
            </a:br>
            <a:r>
              <a:rPr lang="en-US" dirty="0"/>
              <a:t>TYPICAL DEFECTS</a:t>
            </a:r>
          </a:p>
        </p:txBody>
      </p:sp>
    </p:spTree>
    <p:extLst>
      <p:ext uri="{BB962C8B-B14F-4D97-AF65-F5344CB8AC3E}">
        <p14:creationId xmlns:p14="http://schemas.microsoft.com/office/powerpoint/2010/main" val="1275508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9076" y="987574"/>
            <a:ext cx="4965848" cy="37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in Top Chord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39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771800" y="987574"/>
            <a:ext cx="3600399" cy="37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in Top Chord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3728" y="918109"/>
            <a:ext cx="4989850" cy="374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in Access Platform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91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3728" y="918109"/>
            <a:ext cx="4989849" cy="374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in Vertical at Bolt Hole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5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3728" y="918109"/>
            <a:ext cx="4989849" cy="3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in Diagonal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3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8031F-CF7A-7807-9663-75816247A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987575"/>
            <a:ext cx="3628206" cy="575470"/>
          </a:xfrm>
        </p:spPr>
        <p:txBody>
          <a:bodyPr/>
          <a:lstStyle/>
          <a:p>
            <a:r>
              <a:rPr lang="en-US" sz="1400" dirty="0"/>
              <a:t>Verify and update</a:t>
            </a:r>
          </a:p>
          <a:p>
            <a:r>
              <a:rPr lang="en-US" sz="1400" dirty="0"/>
              <a:t>Chapter 4 BIM Manual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8E733A-1CF5-6789-8930-94E2EE984D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Note and record location within 200 m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Many structures have lights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Others have hi-vis sign resolution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Report hazards with utilities immediately (LRN 12/48 </a:t>
            </a:r>
            <a:r>
              <a:rPr lang="en-US" dirty="0" err="1"/>
              <a:t>hrs</a:t>
            </a:r>
            <a:r>
              <a:rPr lang="en-US" dirty="0"/>
              <a:t>)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D4DC0-7468-4ED5-5510-8875D713D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F786E-4763-199F-6B12-CD46F9306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0635CF-0DA9-2356-919A-B96008ADD9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Inventory Data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1A88538-3D35-ABED-6E66-4423CF819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2" y="1707655"/>
            <a:ext cx="4525435" cy="284431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3728" y="918109"/>
            <a:ext cx="4989848" cy="3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in Column of COR10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053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3728" y="918109"/>
            <a:ext cx="4989848" cy="3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Cracks in Column Joint Welds of COR10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62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3728" y="918109"/>
            <a:ext cx="4989848" cy="3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in Column Plate Weld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34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3728" y="918109"/>
            <a:ext cx="4989848" cy="3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in Column Plate Weld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88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3728" y="918109"/>
            <a:ext cx="4989848" cy="3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in Bottom Chord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83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3728" y="918109"/>
            <a:ext cx="4989848" cy="3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in Bottom Chord – Stop Drilled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1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3728" y="918109"/>
            <a:ext cx="4989848" cy="3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in Bottom Chord – Weld Repair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446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3728" y="918109"/>
            <a:ext cx="4989848" cy="3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in Bottom Chord – Metallized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38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3728" y="918109"/>
            <a:ext cx="4989848" cy="3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in Bottom Chord – Steel Sleeve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836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4280" y="918109"/>
            <a:ext cx="4988743" cy="37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Buried Pedestal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8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0F952-462F-1A61-5547-51C5AE7F4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75606"/>
            <a:ext cx="8229600" cy="3312368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Horizontal and vertical alignment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Rate same as Chapter 6 of BIM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Traffic Safety Features 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Advance warning light, flashing lights, barriers, signs, impact attenuators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Rate function and condition – refer to 15.5.2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Guardrail </a:t>
            </a:r>
            <a:r>
              <a:rPr lang="en-US" sz="1600" dirty="0">
                <a:ea typeface="ＭＳ Ｐゴシック" charset="0"/>
              </a:rPr>
              <a:t>(rate barriers as TSF)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Inspect and rate according to 15.5.3 – 20 m each direction from sign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Record length and termination Type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Meets standard  Yes / No (if “No” explain why)</a:t>
            </a:r>
          </a:p>
          <a:p>
            <a:pPr marL="800100" lvl="2" indent="-285750">
              <a:defRPr/>
            </a:pPr>
            <a:r>
              <a:rPr lang="en-US" dirty="0">
                <a:ea typeface="ＭＳ Ｐゴシック" charset="0"/>
              </a:rPr>
              <a:t>Current preferred system is flexible HTCB</a:t>
            </a:r>
          </a:p>
          <a:p>
            <a:pPr marL="800100" lvl="2" indent="-285750">
              <a:defRPr/>
            </a:pPr>
            <a:r>
              <a:rPr lang="en-US" dirty="0">
                <a:ea typeface="ＭＳ Ｐゴシック" charset="0"/>
              </a:rPr>
              <a:t>Refer to 15.5.3.1 for other system types 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A63D4-00D9-D1F0-D011-B43E4B29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Road / Safety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6FDE1-04C5-D055-28E0-81D39A887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4280" y="918523"/>
            <a:ext cx="4988743" cy="374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Loose Anchor Bolt Nuts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529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4280" y="918523"/>
            <a:ext cx="4988742" cy="374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Anchor Bolt Nuts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63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4280" y="918523"/>
            <a:ext cx="4988742" cy="374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Loose Bolt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817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4280" y="918523"/>
            <a:ext cx="4988742" cy="374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Loose/Displaced Sign Clip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71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4280" y="918523"/>
            <a:ext cx="4988741" cy="374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Loose Top Chord Connection Bolts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11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4280" y="918523"/>
            <a:ext cx="4988741" cy="374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Column Perforations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180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4280" y="918523"/>
            <a:ext cx="4988740" cy="374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 Damage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923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4280" y="918523"/>
            <a:ext cx="4988740" cy="374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 Damage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296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id="{70B74A8C-5EE7-092A-2F97-57937C66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24280" y="918523"/>
            <a:ext cx="4988740" cy="374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ED1EB-0FD1-2008-0BB4-5AD1CA75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 Damage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A69-D6CC-22D7-1E20-91D42E67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16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00A0-27C9-8F46-B3A7-AC7120E18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01" y="267944"/>
            <a:ext cx="4114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88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7285A-6A40-CA74-450D-A21BC5682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3723878"/>
            <a:ext cx="8229600" cy="864096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Substructure accommodates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Dead Load of sign structure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Live Loads such as wind, collision</a:t>
            </a:r>
          </a:p>
          <a:p>
            <a:endParaRPr lang="en-US" dirty="0"/>
          </a:p>
        </p:txBody>
      </p:sp>
      <p:pic>
        <p:nvPicPr>
          <p:cNvPr id="6149" name="Picture 9">
            <a:extLst>
              <a:ext uri="{FF2B5EF4-FFF2-40B4-BE49-F238E27FC236}">
                <a16:creationId xmlns:a16="http://schemas.microsoft.com/office/drawing/2014/main" id="{678753A4-4543-AE0B-AAC6-45AFEBFD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39552" y="956402"/>
            <a:ext cx="8058689" cy="272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02AE0-5957-6B64-C0F0-F8E75C94E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85EF-F100-73E2-84EB-F859CF666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1B57B-743F-41AB-1B2B-EF5D0C2F6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03598"/>
            <a:ext cx="8229600" cy="3384376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Pedestal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Provides base for column attachment 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Record number and type (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usually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dirty="0">
                <a:ea typeface="ＭＳ Ｐゴシック" charset="0"/>
              </a:rPr>
              <a:t>concrete, maybe steel)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Measure and record offset from EOP to c/l of pedestal </a:t>
            </a:r>
          </a:p>
          <a:p>
            <a:pPr marL="942975" lvl="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record min. if more than one present and record offset in comment area if other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Comment if top of pedestal &lt;850 mm above ground</a:t>
            </a:r>
          </a:p>
          <a:p>
            <a:pPr marL="542925" lvl="1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Defects affecting load carrying capacity rate 3 or less</a:t>
            </a:r>
          </a:p>
          <a:p>
            <a:pPr marL="542925" marR="0" lvl="1" indent="-28575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Check for scaling, spalling or corrosion (light scaling not serious)</a:t>
            </a:r>
          </a:p>
          <a:p>
            <a:pPr marL="542925" lvl="1">
              <a:defRPr/>
            </a:pPr>
            <a:endParaRPr lang="en-US" dirty="0">
              <a:ea typeface="ＭＳ Ｐゴシック" charset="0"/>
            </a:endParaRPr>
          </a:p>
          <a:p>
            <a:pPr marL="257175" lvl="1" indent="0">
              <a:buNone/>
              <a:defRPr/>
            </a:pPr>
            <a:endParaRPr lang="en-US" sz="1400" dirty="0">
              <a:ea typeface="ＭＳ Ｐゴシック" charset="0"/>
            </a:endParaRPr>
          </a:p>
          <a:p>
            <a:pPr marL="257175" lvl="1" indent="0">
              <a:buNone/>
              <a:defRPr/>
            </a:pPr>
            <a:endParaRPr lang="en-US" dirty="0">
              <a:ea typeface="ＭＳ Ｐゴシック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D852CB-8ADA-0925-7593-E6847F15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Substructure (Cont’d)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5FC84-894A-5F74-94FF-A604E2B739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1B57B-743F-41AB-1B2B-EF5D0C2F6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03598"/>
            <a:ext cx="8229600" cy="3384376"/>
          </a:xfrm>
        </p:spPr>
        <p:txBody>
          <a:bodyPr/>
          <a:lstStyle/>
          <a:p>
            <a:pPr marL="257175" lvl="1" indent="0">
              <a:buNone/>
              <a:defRPr/>
            </a:pPr>
            <a:endParaRPr lang="en-US" sz="1400" dirty="0"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ea typeface="ＭＳ Ｐゴシック" charset="0"/>
              </a:rPr>
              <a:t>Column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Carries bridge loads to pedestal</a:t>
            </a:r>
          </a:p>
          <a:p>
            <a:pPr marL="542925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Confirm Steel Ident Tag on column matches form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Generally steel (HSS); susceptible to deicing salts and vehicle damage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Check vertical alignment 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Check weld stiffeners at bottom of columns (if present)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Check for collision damage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Check surface condition, welds, connections, etc.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Heavy corrosion or pitting rate 4 or less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Cracks rate 3 or less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D852CB-8ADA-0925-7593-E6847F15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Substructure (Cont’d)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5FC84-894A-5F74-94FF-A604E2B739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24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49350-95C1-5A8C-06E0-D124330E4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31590"/>
            <a:ext cx="8229600" cy="3456384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Connection / Bearings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refers to column-to-pedestal connection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corrosion resulting in loss of section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rate 4 or less</a:t>
            </a:r>
            <a:r>
              <a:rPr lang="en-US" dirty="0">
                <a:ea typeface="ＭＳ Ｐゴシック" charset="0"/>
              </a:rPr>
              <a:t> 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missing or loose nuts, rate 4 or less (suggest missing nuts =3 unless lock nut)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check all welds for cracks – if present rate 3 or less</a:t>
            </a:r>
          </a:p>
          <a:p>
            <a:pPr marL="257175" lvl="1" indent="0">
              <a:buNone/>
              <a:defRPr/>
            </a:pPr>
            <a:endParaRPr lang="en-US" sz="900" dirty="0"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ea typeface="ＭＳ Ｐゴシック" charset="0"/>
              </a:rPr>
              <a:t>Coating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refers to coating on column (typically galv) and pedestal (typically none) 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top coat deteriorated, primer intact – or no corrosion but touch up req’ rate 5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pitting and / or loss of section (5%) rate 4 or less</a:t>
            </a:r>
          </a:p>
          <a:p>
            <a:pPr marL="542925" lvl="1">
              <a:defRPr/>
            </a:pPr>
            <a:r>
              <a:rPr lang="en-US" dirty="0">
                <a:ea typeface="ＭＳ Ｐゴシック" charset="0"/>
              </a:rPr>
              <a:t>pitting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and / or loss of section (&gt;10%) rate 3 or less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endParaRPr lang="en-US" dirty="0">
              <a:ea typeface="ＭＳ Ｐゴシック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F8C2E0-0FE2-F284-9E11-98E6CC7B5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Substructure (Cont’d)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35B75-D8A6-2BD7-6510-323EDECB9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berta - Goverment">
  <a:themeElements>
    <a:clrScheme name="Custom 4">
      <a:dk1>
        <a:srgbClr val="36424A"/>
      </a:dk1>
      <a:lt1>
        <a:srgbClr val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berta - Goverment" id="{B5B9DE0F-B4AD-4032-AF5B-DF91C75EA15F}" vid="{0F13C157-AA60-4577-BBE0-D12A7DEBDB48}"/>
    </a:ext>
  </a:extLst>
</a:theme>
</file>

<file path=ppt/theme/theme2.xml><?xml version="1.0" encoding="utf-8"?>
<a:theme xmlns:a="http://schemas.openxmlformats.org/drawingml/2006/main" name="Body slides">
  <a:themeElements>
    <a:clrScheme name="Sky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Alberta - Goverment</Template>
  <TotalTime>2892</TotalTime>
  <Words>1132</Words>
  <Application>Microsoft Office PowerPoint</Application>
  <PresentationFormat>On-screen Show (16:9)</PresentationFormat>
  <Paragraphs>261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Times New Roman</vt:lpstr>
      <vt:lpstr>Wingdings</vt:lpstr>
      <vt:lpstr>Alberta - Goverment</vt:lpstr>
      <vt:lpstr>Body slides</vt:lpstr>
      <vt:lpstr>SIGN STRUCTURE  INSPECTION &amp; RATING</vt:lpstr>
      <vt:lpstr>Introduction</vt:lpstr>
      <vt:lpstr>Introduction</vt:lpstr>
      <vt:lpstr>Utilities</vt:lpstr>
      <vt:lpstr>Approach Road / Safety Features</vt:lpstr>
      <vt:lpstr>Substructure</vt:lpstr>
      <vt:lpstr>Substructure (Cont’d)</vt:lpstr>
      <vt:lpstr>Substructure (Cont’d)</vt:lpstr>
      <vt:lpstr>Substructure (Cont’d)</vt:lpstr>
      <vt:lpstr>Superstructure </vt:lpstr>
      <vt:lpstr>Superstructure  (Cont’d)</vt:lpstr>
      <vt:lpstr>Superstructure  (Cont’d)</vt:lpstr>
      <vt:lpstr>Superstructure  (Cont’d)</vt:lpstr>
      <vt:lpstr>Signs</vt:lpstr>
      <vt:lpstr>PowerPoint Presentation</vt:lpstr>
      <vt:lpstr>General Ratings</vt:lpstr>
      <vt:lpstr>Sign Structure Maintenance</vt:lpstr>
      <vt:lpstr>Sign Structure Maintenance Table 11.1</vt:lpstr>
      <vt:lpstr>SIGN STRUCTURE TYPES  15.7.2 </vt:lpstr>
      <vt:lpstr>COR10</vt:lpstr>
      <vt:lpstr>Tube - Double Leg</vt:lpstr>
      <vt:lpstr>Tube - Cantilever</vt:lpstr>
      <vt:lpstr>Space Truss – Double Leg</vt:lpstr>
      <vt:lpstr>Space Truss – Cantilever</vt:lpstr>
      <vt:lpstr>Truss – Double Leg</vt:lpstr>
      <vt:lpstr>Truss – Cantilever</vt:lpstr>
      <vt:lpstr>Variable Message Board – Truss Cantilever</vt:lpstr>
      <vt:lpstr>Variable Message Board – Tube Cantilever</vt:lpstr>
      <vt:lpstr>Variable Message Board – Vermac Lollipop</vt:lpstr>
      <vt:lpstr>SIGN STRUCTURE  SPECIAL FEATURES</vt:lpstr>
      <vt:lpstr>Wind Deflectors on COR10 </vt:lpstr>
      <vt:lpstr>Wind Deflectors https://www.youtube.com/watch?v=GmEgH6jAV2k </vt:lpstr>
      <vt:lpstr>Column Support Arm</vt:lpstr>
      <vt:lpstr>SIGN STRUCTURE  TYPICAL DEFECTS</vt:lpstr>
      <vt:lpstr>Crack in Top Chord</vt:lpstr>
      <vt:lpstr>Crack in Top Chord</vt:lpstr>
      <vt:lpstr>Crack in Access Platform Support</vt:lpstr>
      <vt:lpstr>Crack in Vertical at Bolt Hole</vt:lpstr>
      <vt:lpstr>Crack in Diagonal</vt:lpstr>
      <vt:lpstr>Crack in Column of COR10</vt:lpstr>
      <vt:lpstr>Cracks in Column Joint Welds of COR10</vt:lpstr>
      <vt:lpstr>Crack in Column Plate Weld</vt:lpstr>
      <vt:lpstr>Crack in Column Plate Weld</vt:lpstr>
      <vt:lpstr>Crack in Bottom Chord</vt:lpstr>
      <vt:lpstr>Crack in Bottom Chord – Stop Drilled</vt:lpstr>
      <vt:lpstr>Crack in Bottom Chord – Weld Repair</vt:lpstr>
      <vt:lpstr>Crack in Bottom Chord – Metallized</vt:lpstr>
      <vt:lpstr>Crack in Bottom Chord – Steel Sleeve </vt:lpstr>
      <vt:lpstr>Buried Pedestal </vt:lpstr>
      <vt:lpstr>Loose Anchor Bolt Nuts </vt:lpstr>
      <vt:lpstr>Missing Anchor Bolt Nuts </vt:lpstr>
      <vt:lpstr>Loose Bolt </vt:lpstr>
      <vt:lpstr>Loose/Displaced Sign Clip</vt:lpstr>
      <vt:lpstr>Loose Top Chord Connection Bolts </vt:lpstr>
      <vt:lpstr>Column Perforations </vt:lpstr>
      <vt:lpstr>Collision Damage </vt:lpstr>
      <vt:lpstr>Collision Damage </vt:lpstr>
      <vt:lpstr>Collision Damage </vt:lpstr>
      <vt:lpstr>Questions?</vt:lpstr>
    </vt:vector>
  </TitlesOfParts>
  <Company>BVBS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 Structures</dc:title>
  <dc:creator>G. Roberts BVBS</dc:creator>
  <cp:lastModifiedBy>Garry Roberts</cp:lastModifiedBy>
  <cp:revision>130</cp:revision>
  <cp:lastPrinted>2000-05-01T02:23:26Z</cp:lastPrinted>
  <dcterms:created xsi:type="dcterms:W3CDTF">2000-01-03T16:36:33Z</dcterms:created>
  <dcterms:modified xsi:type="dcterms:W3CDTF">2023-03-17T01:49:09Z</dcterms:modified>
</cp:coreProperties>
</file>