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914" r:id="rId1"/>
    <p:sldMasterId id="2147483921" r:id="rId2"/>
  </p:sldMasterIdLst>
  <p:notesMasterIdLst>
    <p:notesMasterId r:id="rId81"/>
  </p:notesMasterIdLst>
  <p:handoutMasterIdLst>
    <p:handoutMasterId r:id="rId82"/>
  </p:handoutMasterIdLst>
  <p:sldIdLst>
    <p:sldId id="271" r:id="rId3"/>
    <p:sldId id="257" r:id="rId4"/>
    <p:sldId id="258" r:id="rId5"/>
    <p:sldId id="259" r:id="rId6"/>
    <p:sldId id="364" r:id="rId7"/>
    <p:sldId id="261" r:id="rId8"/>
    <p:sldId id="368" r:id="rId9"/>
    <p:sldId id="274" r:id="rId10"/>
    <p:sldId id="366" r:id="rId11"/>
    <p:sldId id="367" r:id="rId12"/>
    <p:sldId id="277" r:id="rId13"/>
    <p:sldId id="278" r:id="rId14"/>
    <p:sldId id="279" r:id="rId15"/>
    <p:sldId id="281" r:id="rId16"/>
    <p:sldId id="282" r:id="rId17"/>
    <p:sldId id="283" r:id="rId18"/>
    <p:sldId id="292" r:id="rId19"/>
    <p:sldId id="293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345" r:id="rId30"/>
    <p:sldId id="346" r:id="rId31"/>
    <p:sldId id="347" r:id="rId32"/>
    <p:sldId id="348" r:id="rId33"/>
    <p:sldId id="349" r:id="rId34"/>
    <p:sldId id="351" r:id="rId35"/>
    <p:sldId id="303" r:id="rId36"/>
    <p:sldId id="304" r:id="rId37"/>
    <p:sldId id="305" r:id="rId38"/>
    <p:sldId id="306" r:id="rId39"/>
    <p:sldId id="312" r:id="rId40"/>
    <p:sldId id="313" r:id="rId41"/>
    <p:sldId id="314" r:id="rId42"/>
    <p:sldId id="315" r:id="rId43"/>
    <p:sldId id="316" r:id="rId44"/>
    <p:sldId id="317" r:id="rId45"/>
    <p:sldId id="318" r:id="rId46"/>
    <p:sldId id="319" r:id="rId47"/>
    <p:sldId id="320" r:id="rId48"/>
    <p:sldId id="321" r:id="rId49"/>
    <p:sldId id="322" r:id="rId50"/>
    <p:sldId id="323" r:id="rId51"/>
    <p:sldId id="324" r:id="rId52"/>
    <p:sldId id="325" r:id="rId53"/>
    <p:sldId id="326" r:id="rId54"/>
    <p:sldId id="327" r:id="rId55"/>
    <p:sldId id="328" r:id="rId56"/>
    <p:sldId id="329" r:id="rId57"/>
    <p:sldId id="330" r:id="rId58"/>
    <p:sldId id="331" r:id="rId59"/>
    <p:sldId id="332" r:id="rId60"/>
    <p:sldId id="333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3" r:id="rId70"/>
    <p:sldId id="344" r:id="rId71"/>
    <p:sldId id="354" r:id="rId72"/>
    <p:sldId id="356" r:id="rId73"/>
    <p:sldId id="355" r:id="rId74"/>
    <p:sldId id="370" r:id="rId75"/>
    <p:sldId id="357" r:id="rId76"/>
    <p:sldId id="358" r:id="rId77"/>
    <p:sldId id="371" r:id="rId78"/>
    <p:sldId id="359" r:id="rId79"/>
    <p:sldId id="369" r:id="rId80"/>
  </p:sldIdLst>
  <p:sldSz cx="9144000" cy="5143500" type="screen16x9"/>
  <p:notesSz cx="6858000" cy="9144000"/>
  <p:defaultTextStyle>
    <a:defPPr>
      <a:defRPr lang="en-C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1AB"/>
    <a:srgbClr val="1A93B8"/>
    <a:srgbClr val="FFFFFF"/>
    <a:srgbClr val="66CCFF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6" d="100"/>
          <a:sy n="146" d="100"/>
        </p:scale>
        <p:origin x="594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716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viewProps" Target="view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E72597-C55A-53A5-A91D-0AEF808D13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4A8442-295C-5A36-EB66-88928DDB57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MS PGothic" pitchFamily="34" charset="-128"/>
              </a:defRPr>
            </a:lvl1pPr>
          </a:lstStyle>
          <a:p>
            <a:pPr>
              <a:defRPr/>
            </a:pPr>
            <a:fld id="{86EA8EC3-CEAC-41C1-87EB-EC78792BD103}" type="datetimeFigureOut">
              <a:rPr lang="en-US" altLang="en-US"/>
              <a:pPr>
                <a:defRPr/>
              </a:pPr>
              <a:t>3/1/2023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6CBDA-C50F-1600-09D5-D01E09EB521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7EB699-1465-21FB-71B5-8E1097F7CB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943C7D3-9EF5-402F-8C5D-9243B0C01D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B99CF2A-4F5E-95DC-7F5C-6968D209C63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6FED3D0F-EB0C-8364-2069-A686C7B6A81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>
            <a:extLst>
              <a:ext uri="{FF2B5EF4-FFF2-40B4-BE49-F238E27FC236}">
                <a16:creationId xmlns:a16="http://schemas.microsoft.com/office/drawing/2014/main" id="{0C057654-9E87-8BAB-D0BA-3F726186FA72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>
            <a:extLst>
              <a:ext uri="{FF2B5EF4-FFF2-40B4-BE49-F238E27FC236}">
                <a16:creationId xmlns:a16="http://schemas.microsoft.com/office/drawing/2014/main" id="{96814BE3-9394-A286-4862-DA4DAF27FD1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8438" name="Rectangle 6">
            <a:extLst>
              <a:ext uri="{FF2B5EF4-FFF2-40B4-BE49-F238E27FC236}">
                <a16:creationId xmlns:a16="http://schemas.microsoft.com/office/drawing/2014/main" id="{D78DC636-C241-BB37-5BAE-C8A8D189E13F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9" name="Rectangle 7">
            <a:extLst>
              <a:ext uri="{FF2B5EF4-FFF2-40B4-BE49-F238E27FC236}">
                <a16:creationId xmlns:a16="http://schemas.microsoft.com/office/drawing/2014/main" id="{B6A6A73E-767E-CCCF-667F-7D605B9B83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11882D-6C88-4E06-BC90-A1F5878922A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7652B-3B94-D66C-ECB4-C24ECC5C4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F75E7-BD21-21C9-722C-F4B9C7F21D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ea typeface="ＭＳ Ｐゴシック" charset="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BD046-757E-2018-C417-6D78C59559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049F951E-5ADF-45E7-831B-F090455F4041}" type="slidenum">
              <a:rPr lang="en-US" altLang="en-US" sz="120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0" name="Google Shape;340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6:notes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Times New Roman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155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6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</p:spTree>
    <p:extLst>
      <p:ext uri="{BB962C8B-B14F-4D97-AF65-F5344CB8AC3E}">
        <p14:creationId xmlns:p14="http://schemas.microsoft.com/office/powerpoint/2010/main" val="1742159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er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68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5FF3AA9-C096-5042-98A3-25B775F60D1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039A923-0258-164F-A488-8BC51BE10E1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7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BBBC93A-5772-BA44-A64A-AA8C527E242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85800" y="679288"/>
            <a:ext cx="7772400" cy="1643037"/>
          </a:xfrm>
        </p:spPr>
        <p:txBody>
          <a:bodyPr lIns="0" tIns="0" rIns="0" bIns="0" anchor="b" anchorCtr="0"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section title</a:t>
            </a:r>
            <a:endParaRPr lang="en-C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57F7FB-B53B-F94F-9170-031F1333F6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71600" y="2801722"/>
            <a:ext cx="6400800" cy="1314003"/>
          </a:xfrm>
        </p:spPr>
        <p:txBody>
          <a:bodyPr lIns="0" tIns="0" rIns="0" bIns="0"/>
          <a:lstStyle>
            <a:lvl1pPr marL="0" indent="0" algn="ctr">
              <a:buNone/>
              <a:defRPr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section subtitle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4284000" y="2506472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85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412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Dark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D6C6EC09-260E-7844-A3F8-F74886BBBE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4159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hasis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BFDAEB0-C263-3249-9B91-A576F97273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14400" y="928470"/>
            <a:ext cx="7315200" cy="3227456"/>
          </a:xfrm>
        </p:spPr>
        <p:txBody>
          <a:bodyPr anchor="ctr"/>
          <a:lstStyle>
            <a:lvl1pPr marL="0" indent="0" algn="ctr">
              <a:buNone/>
              <a:defRPr sz="3200" b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 point you want to emphasize.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59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66572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438150"/>
            <a:ext cx="8229600" cy="40290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24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6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rgbClr val="0081AB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</p:spTree>
    <p:extLst>
      <p:ext uri="{BB962C8B-B14F-4D97-AF65-F5344CB8AC3E}">
        <p14:creationId xmlns:p14="http://schemas.microsoft.com/office/powerpoint/2010/main" val="30135209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e / Contrast (Colour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624E056-0060-F047-943E-3150CB1524C2}"/>
              </a:ext>
            </a:extLst>
          </p:cNvPr>
          <p:cNvSpPr/>
          <p:nvPr/>
        </p:nvSpPr>
        <p:spPr>
          <a:xfrm>
            <a:off x="4572000" y="0"/>
            <a:ext cx="4572000" cy="5067300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D8BCBB-0B06-1640-B37C-E93E1BD48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34161E6-DA0F-F149-8BF3-DDA07282D9A4}"/>
              </a:ext>
            </a:extLst>
          </p:cNvPr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DEEA8F2-FD20-C944-86A1-F72E5972C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39544" y="379974"/>
            <a:ext cx="3628206" cy="569218"/>
          </a:xfrm>
        </p:spPr>
        <p:txBody>
          <a:bodyPr anchor="t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Concept #2</a:t>
            </a:r>
            <a:endParaRPr lang="en-CA" dirty="0"/>
          </a:p>
        </p:txBody>
      </p:sp>
      <p:sp>
        <p:nvSpPr>
          <p:cNvPr id="18" name="Text Placeholder 50">
            <a:extLst>
              <a:ext uri="{FF2B5EF4-FFF2-40B4-BE49-F238E27FC236}">
                <a16:creationId xmlns:a16="http://schemas.microsoft.com/office/drawing/2014/main" id="{07D2C18B-0EFA-454F-8FCB-5CA4BEE7A2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7544" y="378113"/>
            <a:ext cx="3628206" cy="575469"/>
          </a:xfrm>
        </p:spPr>
        <p:txBody>
          <a:bodyPr anchor="t"/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Concept #1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"/>
          </p:nvPr>
        </p:nvSpPr>
        <p:spPr>
          <a:xfrm>
            <a:off x="467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"/>
          </p:nvPr>
        </p:nvSpPr>
        <p:spPr>
          <a:xfrm>
            <a:off x="5039544" y="1275607"/>
            <a:ext cx="3628206" cy="3168352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072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07034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83446" y="3363838"/>
            <a:ext cx="8355754" cy="45249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200" baseline="0">
                <a:solidFill>
                  <a:schemeClr val="bg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</a:t>
            </a:r>
          </a:p>
          <a:p>
            <a:pPr lvl="1"/>
            <a:endParaRPr lang="en-CA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483446" y="3834358"/>
            <a:ext cx="8355754" cy="6096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</a:defRPr>
            </a:lvl1pPr>
            <a:lvl2pPr marL="0" indent="0">
              <a:buNone/>
              <a:defRPr sz="14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[Presenter Name], [Presenter Title]</a:t>
            </a:r>
          </a:p>
          <a:p>
            <a:pPr lvl="0"/>
            <a:r>
              <a:rPr lang="en-US" dirty="0"/>
              <a:t>[Month] [Day], [Year]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t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C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637396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802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-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069942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[Insert picture]</a:t>
            </a:r>
            <a:endParaRPr lang="en-CA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7544" y="483518"/>
            <a:ext cx="8208912" cy="4104456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028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 userDrawn="1"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8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4803998"/>
            <a:ext cx="1872208" cy="339502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72008" y="776545"/>
            <a:ext cx="8348464" cy="1507173"/>
          </a:xfrm>
        </p:spPr>
        <p:txBody>
          <a:bodyPr anchor="b"/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Closing note (</a:t>
            </a:r>
            <a:r>
              <a:rPr lang="en-US" dirty="0" err="1"/>
              <a:t>ie</a:t>
            </a:r>
            <a:r>
              <a:rPr lang="en-US" dirty="0"/>
              <a:t>. “Discuss”)</a:t>
            </a:r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552420" y="2376000"/>
            <a:ext cx="576000" cy="90000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326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9552" y="1356958"/>
            <a:ext cx="8229600" cy="323101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195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03498"/>
            <a:ext cx="8229600" cy="857250"/>
          </a:xfrm>
          <a:prstGeom prst="rect">
            <a:avLst/>
          </a:prstGeom>
        </p:spPr>
        <p:txBody>
          <a:bodyPr vert="horz"/>
          <a:lstStyle>
            <a:lvl1pPr>
              <a:defRPr sz="3000">
                <a:solidFill>
                  <a:srgbClr val="000000"/>
                </a:solidFill>
                <a:latin typeface="Calibri"/>
                <a:cs typeface="Calibri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/>
          <a:lstStyle>
            <a:lvl1pPr>
              <a:buClrTx/>
              <a:defRPr sz="1800">
                <a:latin typeface="Calibri"/>
                <a:cs typeface="Calibri"/>
              </a:defRPr>
            </a:lvl1pPr>
            <a:lvl2pPr marL="557213" indent="-214313">
              <a:buClrTx/>
              <a:buFont typeface="Wingdings" charset="2"/>
              <a:buChar char="Ø"/>
              <a:defRPr sz="1500">
                <a:latin typeface="Calibri"/>
                <a:cs typeface="Calibri"/>
              </a:defRPr>
            </a:lvl2pPr>
            <a:lvl3pPr marL="857250" indent="-171450">
              <a:buClrTx/>
              <a:buFont typeface="Wingdings" charset="2"/>
              <a:buChar char="§"/>
              <a:defRPr sz="1350">
                <a:solidFill>
                  <a:srgbClr val="000000"/>
                </a:solidFill>
                <a:latin typeface="Calibri"/>
                <a:cs typeface="Calibri"/>
              </a:defRPr>
            </a:lvl3pPr>
            <a:lvl4pPr>
              <a:defRPr>
                <a:solidFill>
                  <a:srgbClr val="000000"/>
                </a:solidFill>
                <a:latin typeface="Calibri"/>
                <a:cs typeface="Calibri"/>
              </a:defRPr>
            </a:lvl4pPr>
            <a:lvl5pPr>
              <a:defRPr>
                <a:solidFill>
                  <a:srgbClr val="000000"/>
                </a:solidFill>
                <a:latin typeface="Calibri"/>
                <a:cs typeface="Calibri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06244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8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1001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rgbClr val="0081AB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62687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">
    <p:bg>
      <p:bgPr>
        <a:solidFill>
          <a:srgbClr val="0081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008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84773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Agenda">
    <p:bg>
      <p:bgPr>
        <a:solidFill>
          <a:srgbClr val="364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7A32B619-BF41-C34D-B5FF-F0AED15A2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9552" y="1347614"/>
            <a:ext cx="8229600" cy="3240360"/>
          </a:xfrm>
        </p:spPr>
        <p:txBody>
          <a:bodyPr lIns="0"/>
          <a:lstStyle>
            <a:lvl1pPr marL="342900" indent="-3429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FE8F5B-B518-EC44-A50A-C90EA99081FF}"/>
              </a:ext>
            </a:extLst>
          </p:cNvPr>
          <p:cNvSpPr/>
          <p:nvPr/>
        </p:nvSpPr>
        <p:spPr>
          <a:xfrm>
            <a:off x="107504" y="4953398"/>
            <a:ext cx="1571297" cy="116950"/>
          </a:xfrm>
          <a:prstGeom prst="rect">
            <a:avLst/>
          </a:prstGeom>
          <a:solidFill>
            <a:srgbClr val="3642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650740"/>
            <a:ext cx="1143000" cy="3213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8219256" cy="519912"/>
          </a:xfrm>
        </p:spPr>
        <p:txBody>
          <a:bodyPr lIns="0" anchor="t"/>
          <a:lstStyle>
            <a:lvl1pPr>
              <a:defRPr sz="32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9160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CA" altLang="en-US" dirty="0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FE7B64DD-F595-6A45-AC73-099B6C2C5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73199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/>
              <a:t>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22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rgbClr val="36424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800" kern="1200">
          <a:solidFill>
            <a:srgbClr val="36424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CA" alt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CA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0" y="5070348"/>
            <a:ext cx="9144000" cy="73152"/>
          </a:xfrm>
          <a:prstGeom prst="rect">
            <a:avLst/>
          </a:prstGeom>
          <a:solidFill>
            <a:srgbClr val="5FCE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E2C69AA-B9CD-974F-A121-DCA8EC116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7337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A2281A5-0AAD-5C43-9874-F8F3A9F5B29A}" type="slidenum">
              <a:rPr lang="en-US" smtClean="0"/>
              <a:pPr/>
              <a:t>‹#›</a:t>
            </a:fld>
            <a:r>
              <a:rPr lang="en-US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35870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  <p:sldLayoutId id="2147483934" r:id="rId13"/>
    <p:sldLayoutId id="2147483935" r:id="rId14"/>
    <p:sldLayoutId id="2147483936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6A737B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extBox 1">
            <a:extLst>
              <a:ext uri="{FF2B5EF4-FFF2-40B4-BE49-F238E27FC236}">
                <a16:creationId xmlns:a16="http://schemas.microsoft.com/office/drawing/2014/main" id="{C91E26EF-0502-0C50-6998-E0BF24DC7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757" y="453747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316" name="TextBox 2">
            <a:extLst>
              <a:ext uri="{FF2B5EF4-FFF2-40B4-BE49-F238E27FC236}">
                <a16:creationId xmlns:a16="http://schemas.microsoft.com/office/drawing/2014/main" id="{93EEB9C3-DD38-D9B8-342A-31F939C6C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8669" y="455176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317" name="TextBox 3">
            <a:extLst>
              <a:ext uri="{FF2B5EF4-FFF2-40B4-BE49-F238E27FC236}">
                <a16:creationId xmlns:a16="http://schemas.microsoft.com/office/drawing/2014/main" id="{D976B7DC-7916-2919-D73F-974C44C6D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926" y="469225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318" name="TextBox 6">
            <a:extLst>
              <a:ext uri="{FF2B5EF4-FFF2-40B4-BE49-F238E27FC236}">
                <a16:creationId xmlns:a16="http://schemas.microsoft.com/office/drawing/2014/main" id="{3E11C2E4-C454-E25C-F8A1-0373E5B18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5457" y="435530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319" name="TextBox 7">
            <a:extLst>
              <a:ext uri="{FF2B5EF4-FFF2-40B4-BE49-F238E27FC236}">
                <a16:creationId xmlns:a16="http://schemas.microsoft.com/office/drawing/2014/main" id="{003B1AF8-46B1-DDE4-DD8C-DA26EA7A3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8132" y="39171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13320" name="TextBox 1">
            <a:extLst>
              <a:ext uri="{FF2B5EF4-FFF2-40B4-BE49-F238E27FC236}">
                <a16:creationId xmlns:a16="http://schemas.microsoft.com/office/drawing/2014/main" id="{FDCF704C-9E48-D1E4-469A-2C36BD342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160" y="47053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sz="180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FBC68D2-1655-B6A0-5694-FEF70D2F9F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BRIDGE FAILURES </a:t>
            </a:r>
            <a:br>
              <a:rPr lang="en-US" dirty="0"/>
            </a:br>
            <a:r>
              <a:rPr lang="en-US" dirty="0"/>
              <a:t>IN ALBERTA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B4698-398B-0AF5-77B8-2A5EBE769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8749"/>
            <a:ext cx="8229600" cy="36959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Outlet of culvert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7D033-ECC1-CC35-1F35-861AF43A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Bear Creek on 84 Ave in Grande Prairie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endParaRPr lang="en-US" dirty="0"/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56C0A2AE-8A65-C4BF-CB1D-182BE78E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62" y="1275606"/>
            <a:ext cx="4627475" cy="306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C6D4B-E2B8-52D8-61A9-01253627D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49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CE62-352A-18BF-0B4D-A2B599F0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Bear Creek on 84 Ave in Grande Prairie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endParaRPr lang="en-US" dirty="0"/>
          </a:p>
        </p:txBody>
      </p:sp>
      <p:pic>
        <p:nvPicPr>
          <p:cNvPr id="23554" name="Picture 2" descr="E:\PhotosBridgeFailures\docu0035.JPG">
            <a:extLst>
              <a:ext uri="{FF2B5EF4-FFF2-40B4-BE49-F238E27FC236}">
                <a16:creationId xmlns:a16="http://schemas.microsoft.com/office/drawing/2014/main" id="{3C8F916E-EB2D-7099-1213-1DFDB09E7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8" t="1997"/>
          <a:stretch>
            <a:fillRect/>
          </a:stretch>
        </p:blipFill>
        <p:spPr bwMode="auto">
          <a:xfrm>
            <a:off x="2363180" y="1173956"/>
            <a:ext cx="4572000" cy="307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Rectangle 4">
            <a:extLst>
              <a:ext uri="{FF2B5EF4-FFF2-40B4-BE49-F238E27FC236}">
                <a16:creationId xmlns:a16="http://schemas.microsoft.com/office/drawing/2014/main" id="{D2F89AF2-BC5F-13EC-14D2-C4B04BF5D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280172"/>
            <a:ext cx="5943600" cy="3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Backfill characteristics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ADFB1-AC88-7405-8487-270DDB937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BB3EA3-52D8-4F6C-E3A0-B31AFEB08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Bear Creek on 84 Ave in Grande Prairie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endParaRPr lang="en-US" dirty="0"/>
          </a:p>
        </p:txBody>
      </p:sp>
      <p:pic>
        <p:nvPicPr>
          <p:cNvPr id="24578" name="Picture 2" descr="E:\PhotosBridgeFailures\docu0036.JPG">
            <a:extLst>
              <a:ext uri="{FF2B5EF4-FFF2-40B4-BE49-F238E27FC236}">
                <a16:creationId xmlns:a16="http://schemas.microsoft.com/office/drawing/2014/main" id="{63ABB59E-78B6-5F92-0603-2D8A97EDA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t="2190"/>
          <a:stretch>
            <a:fillRect/>
          </a:stretch>
        </p:blipFill>
        <p:spPr bwMode="auto">
          <a:xfrm>
            <a:off x="2200275" y="1059013"/>
            <a:ext cx="4743450" cy="31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4">
            <a:extLst>
              <a:ext uri="{FF2B5EF4-FFF2-40B4-BE49-F238E27FC236}">
                <a16:creationId xmlns:a16="http://schemas.microsoft.com/office/drawing/2014/main" id="{9CFF37DA-88F3-1117-E3EC-41C825518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4407519"/>
            <a:ext cx="5943600" cy="3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Water and sewer line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embankment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C701DB-FD82-F564-1944-81EB30EBC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8900E5-CC8E-37C0-8BF6-B784B27BC9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Beaver Ranch Creek </a:t>
            </a:r>
            <a:br>
              <a:rPr lang="en-US" dirty="0"/>
            </a:br>
            <a:r>
              <a:rPr lang="en-US" b="0" dirty="0"/>
              <a:t>58 East of Vermilion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F72D9A-7AD4-2498-01C7-E473418042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SPCSP HE 4.8 x 7.3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Installed in fall of 1987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Extensive deformation in 1988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Total collapse in 1989 while fill being removed for repair of culvert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endParaRPr lang="en-US" sz="1800" dirty="0">
              <a:ea typeface="ＭＳ Ｐゴシック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0BF98F-39D6-449A-405D-543B60DC9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F4139991-5C13-CBE2-E749-356442DBA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789385"/>
            <a:ext cx="6615113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/>
          <a:p>
            <a:pPr algn="ctr">
              <a:defRPr/>
            </a:pPr>
            <a:endParaRPr lang="en-US" sz="2700" b="1" dirty="0">
              <a:latin typeface="Calibri"/>
              <a:ea typeface="ＭＳ Ｐゴシック" charset="0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44631-4B71-6D0D-F740-DB61EDCB3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Beaver Ranch Creek – 58 East of Vermilion </a:t>
            </a:r>
          </a:p>
        </p:txBody>
      </p:sp>
      <p:pic>
        <p:nvPicPr>
          <p:cNvPr id="26628" name="Picture 4" descr="E:\PhotosBridgeFailures\docu0038.JPG">
            <a:extLst>
              <a:ext uri="{FF2B5EF4-FFF2-40B4-BE49-F238E27FC236}">
                <a16:creationId xmlns:a16="http://schemas.microsoft.com/office/drawing/2014/main" id="{E59EC2EB-5995-8BD1-F064-27190079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t="2863"/>
          <a:stretch>
            <a:fillRect/>
          </a:stretch>
        </p:blipFill>
        <p:spPr bwMode="auto">
          <a:xfrm>
            <a:off x="2200275" y="1099441"/>
            <a:ext cx="4743450" cy="3092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733257-B38B-420C-096B-0FACBD641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391344"/>
            <a:ext cx="8229600" cy="3964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Outlet showing intact end treatment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C7F13-754A-8171-76A9-85DFAAAF7A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FF98C1-9F49-733A-2F1F-8BFA382FF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2236"/>
            <a:ext cx="8229600" cy="3964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Inlet with culvert still connected to headwall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8CCAE-6EDF-88FE-EB60-8093A8206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Beaver Ranch Creek – 58 East of Vermilion </a:t>
            </a:r>
          </a:p>
        </p:txBody>
      </p:sp>
      <p:pic>
        <p:nvPicPr>
          <p:cNvPr id="27652" name="Picture 4" descr="E:\PhotosBridgeFailures\docu0090.JPG">
            <a:extLst>
              <a:ext uri="{FF2B5EF4-FFF2-40B4-BE49-F238E27FC236}">
                <a16:creationId xmlns:a16="http://schemas.microsoft.com/office/drawing/2014/main" id="{F4F08631-430B-3869-F145-AE81BE8D2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2081"/>
          <a:stretch>
            <a:fillRect/>
          </a:stretch>
        </p:blipFill>
        <p:spPr bwMode="auto">
          <a:xfrm>
            <a:off x="2286000" y="1203598"/>
            <a:ext cx="4572000" cy="3007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ED2D2-2F00-8D21-38D6-5025B416BF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D8452-C2DF-3AC0-1651-9D1726E02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Beaver Ranch Creek – 58 East of Vermilion </a:t>
            </a:r>
          </a:p>
        </p:txBody>
      </p:sp>
      <p:pic>
        <p:nvPicPr>
          <p:cNvPr id="28676" name="Picture 4" descr="E:\PhotosBridgeFailures\docu0040.JPG">
            <a:extLst>
              <a:ext uri="{FF2B5EF4-FFF2-40B4-BE49-F238E27FC236}">
                <a16:creationId xmlns:a16="http://schemas.microsoft.com/office/drawing/2014/main" id="{73FB2050-B96A-578D-8C84-0E3ADC55B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1888"/>
          <a:stretch>
            <a:fillRect/>
          </a:stretch>
        </p:blipFill>
        <p:spPr bwMode="auto">
          <a:xfrm>
            <a:off x="2164904" y="1081408"/>
            <a:ext cx="4800600" cy="315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692F8-F2C3-781E-0EA8-D8DF86B2F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60" y="4463321"/>
            <a:ext cx="8229600" cy="27463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Overview of culvert inlet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2805CD-7ED3-A8FB-25D7-B11278E787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F0CD5-5386-6C7E-5C4E-FDE442CD1F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79288"/>
            <a:ext cx="7772400" cy="1643037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Weed Creek </a:t>
            </a:r>
            <a:br>
              <a:rPr lang="en-US" dirty="0"/>
            </a:br>
            <a:r>
              <a:rPr lang="en-US" b="0" dirty="0"/>
              <a:t>Highway 39 Near Thorsby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02531-FE28-C5ED-9DA1-A7B05DDF85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01722"/>
            <a:ext cx="6400800" cy="1314003"/>
          </a:xfrm>
        </p:spPr>
        <p:txBody>
          <a:bodyPr wrap="square" anchor="t">
            <a:normAutofit/>
          </a:bodyPr>
          <a:lstStyle/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Arch culvert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Constructed in 1960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/>
              <a:t>Washed out July 3rd, 1990.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8C23F9-CE94-75C7-6A5F-16D24440A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04" y="4659982"/>
            <a:ext cx="2057400" cy="274637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A2281A5-0AAD-5C43-9874-F8F3A9F5B29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0EE7-E118-05E6-9A24-F6DFF4374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Weed Creek – Hwy 39 Near Thorsby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FBECED1E-67F4-8C76-2841-9FD8E4678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0200" y="4314800"/>
            <a:ext cx="5943600" cy="396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2700000" algn="ctr" rotWithShape="0">
                    <a:schemeClr val="tx1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6675" tIns="33338" rIns="66675" bIns="33338" anchor="ctr"/>
          <a:lstStyle/>
          <a:p>
            <a:pPr algn="ctr">
              <a:defRPr/>
            </a:pP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Concrete arch culvert in 1989</a:t>
            </a:r>
          </a:p>
        </p:txBody>
      </p:sp>
      <p:pic>
        <p:nvPicPr>
          <p:cNvPr id="30724" name="Picture 4" descr="E:\PhotosBridgeFailures\docu0042.JPG">
            <a:extLst>
              <a:ext uri="{FF2B5EF4-FFF2-40B4-BE49-F238E27FC236}">
                <a16:creationId xmlns:a16="http://schemas.microsoft.com/office/drawing/2014/main" id="{377C92A3-E72A-51E3-A359-47BE673A2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200"/>
          <a:stretch>
            <a:fillRect/>
          </a:stretch>
        </p:blipFill>
        <p:spPr bwMode="auto">
          <a:xfrm>
            <a:off x="2306030" y="1029174"/>
            <a:ext cx="4686300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B9046-EAC7-BE62-DC34-087B4C015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D90F5-FF59-65EA-0E38-50178441B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Weed Creek – Hwy 39 Near Thorsby</a:t>
            </a:r>
          </a:p>
        </p:txBody>
      </p:sp>
      <p:pic>
        <p:nvPicPr>
          <p:cNvPr id="31748" name="Picture 4" descr="E:\PhotosBridgeFailures\docu0043.JPG">
            <a:extLst>
              <a:ext uri="{FF2B5EF4-FFF2-40B4-BE49-F238E27FC236}">
                <a16:creationId xmlns:a16="http://schemas.microsoft.com/office/drawing/2014/main" id="{20CCEE51-BDCC-5B47-20D5-3A0DCFC9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9" b="829"/>
          <a:stretch>
            <a:fillRect/>
          </a:stretch>
        </p:blipFill>
        <p:spPr bwMode="auto">
          <a:xfrm>
            <a:off x="2257425" y="1191246"/>
            <a:ext cx="4629150" cy="3108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E2E088-1AC9-56F7-3AE6-CB9F59D6A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371976"/>
            <a:ext cx="8229600" cy="21599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Water on U/S end up to shoulder of road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375095-DC47-3AC4-1118-DAA048466C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782E8-7D25-7E91-FE21-96490EF40B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Bridges are inspected for three primary reasons</a:t>
            </a:r>
          </a:p>
          <a:p>
            <a:pPr marL="628650" lvl="1">
              <a:lnSpc>
                <a:spcPct val="150000"/>
              </a:lnSpc>
              <a:spcBef>
                <a:spcPct val="20000"/>
              </a:spcBef>
              <a:buFont typeface="Calibri" panose="020F0502020204030204" pitchFamily="34" charset="0"/>
              <a:buChar char="−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safety of bridge system</a:t>
            </a:r>
          </a:p>
          <a:p>
            <a:pPr marL="628650" lvl="1">
              <a:lnSpc>
                <a:spcPct val="150000"/>
              </a:lnSpc>
              <a:spcBef>
                <a:spcPct val="20000"/>
              </a:spcBef>
              <a:buFont typeface="Calibri" panose="020F0502020204030204" pitchFamily="34" charset="0"/>
              <a:buChar char="−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maintenance of bridges</a:t>
            </a:r>
          </a:p>
          <a:p>
            <a:pPr marL="628650" lvl="1">
              <a:lnSpc>
                <a:spcPct val="150000"/>
              </a:lnSpc>
              <a:spcBef>
                <a:spcPct val="20000"/>
              </a:spcBef>
              <a:buFont typeface="Calibri" panose="020F0502020204030204" pitchFamily="34" charset="0"/>
              <a:buChar char="−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management of the bridge system</a:t>
            </a:r>
          </a:p>
          <a:p>
            <a:pPr marL="342900" lvl="1" indent="0">
              <a:lnSpc>
                <a:spcPct val="150000"/>
              </a:lnSpc>
              <a:spcBef>
                <a:spcPct val="20000"/>
              </a:spcBef>
              <a:buNone/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Inventory or management of the system can be just as important as safety and maintenance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0C9576-C15B-6D33-B926-2641791DD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A585-9F83-7BBD-3807-2AF371CE2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956D-539A-361A-2FBD-29B35246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2772" name="Picture 4" descr="E:\PhotosBridgeFailures\docu0045.JPG">
            <a:extLst>
              <a:ext uri="{FF2B5EF4-FFF2-40B4-BE49-F238E27FC236}">
                <a16:creationId xmlns:a16="http://schemas.microsoft.com/office/drawing/2014/main" id="{188F2B4B-D6D9-CDC3-2B95-F06682FEB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1" b="1358"/>
          <a:stretch>
            <a:fillRect/>
          </a:stretch>
        </p:blipFill>
        <p:spPr bwMode="auto">
          <a:xfrm>
            <a:off x="2286000" y="1102818"/>
            <a:ext cx="4572000" cy="305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9D743-1DDE-BDA9-166C-2BA439525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2235"/>
            <a:ext cx="8229600" cy="1857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Hole in side slope of D/S side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16E2D-BFF6-953A-9CE2-CBC097C96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7A418-1430-BD4D-D34C-4813BD65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3796" name="Picture 5" descr="E:\PhotosBridgeFailures\docu0046.JPG">
            <a:extLst>
              <a:ext uri="{FF2B5EF4-FFF2-40B4-BE49-F238E27FC236}">
                <a16:creationId xmlns:a16="http://schemas.microsoft.com/office/drawing/2014/main" id="{6821B3E0-BB02-023B-E2F2-EBE5B5E07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" b="2148"/>
          <a:stretch>
            <a:fillRect/>
          </a:stretch>
        </p:blipFill>
        <p:spPr bwMode="auto">
          <a:xfrm>
            <a:off x="2277455" y="1099771"/>
            <a:ext cx="4743450" cy="311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DBED3-7153-BB53-CCB9-1F921090F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2236"/>
            <a:ext cx="8229600" cy="1857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/>
              <a:t>Water now coming out of D/S fill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43D59-143C-7945-F808-03087D7759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C4434-55CA-F0BE-9AA3-5782785C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4820" name="Picture 4" descr="E:\PhotosBridgeFailures\docu0047.JPG">
            <a:extLst>
              <a:ext uri="{FF2B5EF4-FFF2-40B4-BE49-F238E27FC236}">
                <a16:creationId xmlns:a16="http://schemas.microsoft.com/office/drawing/2014/main" id="{CB4CE631-3266-5D75-AF9F-24694CC6A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" r="2469" b="818"/>
          <a:stretch>
            <a:fillRect/>
          </a:stretch>
        </p:blipFill>
        <p:spPr bwMode="auto">
          <a:xfrm>
            <a:off x="2195190" y="1224533"/>
            <a:ext cx="4800600" cy="3159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F988D-626E-67DD-AF44-FC6B7ED9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690" y="4466306"/>
            <a:ext cx="8229600" cy="32282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Road gone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3D25E-3A01-D6B2-E814-0593F1C545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8EB03-E55A-BC9D-BACC-AB2789D28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43958"/>
            <a:ext cx="8229600" cy="346644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Upstream Inlet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34870-7ADB-B774-397F-56FF29D8A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5844" name="Picture 5" descr="C:\Documents and Settings\Owner\My Documents\chris\docu0048.jpg">
            <a:extLst>
              <a:ext uri="{FF2B5EF4-FFF2-40B4-BE49-F238E27FC236}">
                <a16:creationId xmlns:a16="http://schemas.microsoft.com/office/drawing/2014/main" id="{A026EDFF-CC80-AF4F-9F06-DB3AEA749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9" b="2834"/>
          <a:stretch>
            <a:fillRect/>
          </a:stretch>
        </p:blipFill>
        <p:spPr bwMode="auto">
          <a:xfrm>
            <a:off x="2257425" y="1203598"/>
            <a:ext cx="4629150" cy="305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CE1A7-504C-9433-87FE-88D022BE2C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2B5E-D217-74BE-5D15-72B4D3048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6868" name="Picture 4" descr="E:\PhotosBridgeFailures\docu0049.JPG">
            <a:extLst>
              <a:ext uri="{FF2B5EF4-FFF2-40B4-BE49-F238E27FC236}">
                <a16:creationId xmlns:a16="http://schemas.microsoft.com/office/drawing/2014/main" id="{A2C8C143-BE48-B4D2-5BE2-A2C32CEC5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b="2522"/>
          <a:stretch>
            <a:fillRect/>
          </a:stretch>
        </p:blipFill>
        <p:spPr bwMode="auto">
          <a:xfrm>
            <a:off x="2257425" y="1183456"/>
            <a:ext cx="462915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39BD3-C39A-6AA0-A40F-8192CE307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28740"/>
            <a:ext cx="8229600" cy="2746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D/S Outlet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D6E700-CD87-6D81-5701-89EFFA27C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E8531-87C1-7DCF-2650-BEDD10762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7892" name="Picture 4" descr="E:\PhotosBridgeFailures\docu0050.JPG">
            <a:extLst>
              <a:ext uri="{FF2B5EF4-FFF2-40B4-BE49-F238E27FC236}">
                <a16:creationId xmlns:a16="http://schemas.microsoft.com/office/drawing/2014/main" id="{3E2AC1CD-910E-1C89-B180-F29EE9813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" t="49" b="49"/>
          <a:stretch>
            <a:fillRect/>
          </a:stretch>
        </p:blipFill>
        <p:spPr bwMode="auto">
          <a:xfrm>
            <a:off x="2228850" y="1131590"/>
            <a:ext cx="4686300" cy="313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7DE17-7955-C0B0-06C1-D802011CF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821"/>
            <a:ext cx="8229600" cy="3964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Centre section of the culvert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E7536-8839-C2A6-D68C-AF13B8592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1090-F623-0F6E-F189-97AED5EA1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8916" name="Picture 4" descr="E:\PhotosBridgeFailures\docu0051.JPG">
            <a:extLst>
              <a:ext uri="{FF2B5EF4-FFF2-40B4-BE49-F238E27FC236}">
                <a16:creationId xmlns:a16="http://schemas.microsoft.com/office/drawing/2014/main" id="{2E1E8CC6-F805-B78E-29EE-845E33006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" b="2522"/>
          <a:stretch>
            <a:fillRect/>
          </a:stretch>
        </p:blipFill>
        <p:spPr bwMode="auto">
          <a:xfrm>
            <a:off x="2228850" y="1275606"/>
            <a:ext cx="4686300" cy="305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F78D4-F8AF-FB79-3DFB-8BF3BFC039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43958"/>
            <a:ext cx="8229600" cy="142181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Erecting 8.5 m SPCSP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95175C-C786-100A-9E31-6B7675F518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E8E5-683D-1597-1134-1E2A5C66A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Weed Creek – Hwy 39 Near Thorsby</a:t>
            </a:r>
          </a:p>
        </p:txBody>
      </p:sp>
      <p:pic>
        <p:nvPicPr>
          <p:cNvPr id="39940" name="Picture 4" descr="E:\PhotosBridgeFailures\docu0052.JPG">
            <a:extLst>
              <a:ext uri="{FF2B5EF4-FFF2-40B4-BE49-F238E27FC236}">
                <a16:creationId xmlns:a16="http://schemas.microsoft.com/office/drawing/2014/main" id="{F093A8CF-CA63-427D-C669-BEDC1EBFA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2428" b="2428"/>
          <a:stretch>
            <a:fillRect/>
          </a:stretch>
        </p:blipFill>
        <p:spPr bwMode="auto">
          <a:xfrm>
            <a:off x="2106756" y="1131590"/>
            <a:ext cx="4930487" cy="3195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D6BD3-E675-DF9F-58D7-1D76B2CB9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46982"/>
            <a:ext cx="8229600" cy="140991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U/S inlet of new culvert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1CE28-8B93-414B-B2B7-C2F2D3F233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>
            <a:extLst>
              <a:ext uri="{FF2B5EF4-FFF2-40B4-BE49-F238E27FC236}">
                <a16:creationId xmlns:a16="http://schemas.microsoft.com/office/drawing/2014/main" id="{6610EA5E-5286-AB2D-366C-3674DF327B7A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685800" y="1275606"/>
            <a:ext cx="7772400" cy="10467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>
                <a:latin typeface="Calibri" panose="020F0502020204030204" pitchFamily="34" charset="0"/>
                <a:cs typeface="Calibri" panose="020F0502020204030204" pitchFamily="34" charset="0"/>
              </a:rPr>
              <a:t>BF 77496 – Hwy 40 </a:t>
            </a:r>
            <a:br>
              <a:rPr lang="en-CA" alt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A" altLang="en-US" b="0" dirty="0" err="1">
                <a:latin typeface="Calibri" panose="020F0502020204030204" pitchFamily="34" charset="0"/>
                <a:cs typeface="Calibri" panose="020F0502020204030204" pitchFamily="34" charset="0"/>
              </a:rPr>
              <a:t>Lineham</a:t>
            </a:r>
            <a:r>
              <a:rPr lang="en-CA" altLang="en-US" b="0" dirty="0">
                <a:latin typeface="Calibri" panose="020F0502020204030204" pitchFamily="34" charset="0"/>
                <a:cs typeface="Calibri" panose="020F0502020204030204" pitchFamily="34" charset="0"/>
              </a:rPr>
              <a:t> Creek, Kananaskis</a:t>
            </a:r>
          </a:p>
        </p:txBody>
      </p:sp>
      <p:sp>
        <p:nvSpPr>
          <p:cNvPr id="40963" name="Content Placeholder 2">
            <a:extLst>
              <a:ext uri="{FF2B5EF4-FFF2-40B4-BE49-F238E27FC236}">
                <a16:creationId xmlns:a16="http://schemas.microsoft.com/office/drawing/2014/main" id="{177357FF-0328-B6B1-4488-49A145F85F4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811560" y="2821176"/>
            <a:ext cx="7520880" cy="13140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en-US" dirty="0"/>
              <a:t>4.3M diameter Structural Plate Ellipse (SPE) culvert installed in 1983.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en-US" dirty="0"/>
              <a:t>53M invert length.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en-US" dirty="0"/>
              <a:t>9.1M road to streambed height.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altLang="en-US" dirty="0"/>
              <a:t>Washed out during 2013 flood event.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89E83B-9DCB-663B-771E-7EBCDB42A9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2">
            <a:extLst>
              <a:ext uri="{FF2B5EF4-FFF2-40B4-BE49-F238E27FC236}">
                <a16:creationId xmlns:a16="http://schemas.microsoft.com/office/drawing/2014/main" id="{1D9C2692-5506-5EFE-335D-F0FB949EC9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3711" y="812552"/>
            <a:ext cx="5116578" cy="383743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Title 1">
            <a:extLst>
              <a:ext uri="{FF2B5EF4-FFF2-40B4-BE49-F238E27FC236}">
                <a16:creationId xmlns:a16="http://schemas.microsoft.com/office/drawing/2014/main" id="{68E041C4-85EA-C8DE-C43A-F9DC4F98FB9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BF 77496 – Looking D/S at scale of washout (30m wide vs. 4.3M pipe).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6B7857-7166-AF03-ECEC-E07BBA9A58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E86DF-AB69-F73E-1EAB-78943B51A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56958"/>
            <a:ext cx="4824536" cy="3231016"/>
          </a:xfrm>
        </p:spPr>
        <p:txBody>
          <a:bodyPr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a typeface="ＭＳ Ｐゴシック" charset="0"/>
              </a:rPr>
              <a:t>Which bridges are:</a:t>
            </a:r>
          </a:p>
          <a:p>
            <a:pPr marL="628650" lvl="1"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substandard and not adequate to carry full legal loads</a:t>
            </a:r>
          </a:p>
          <a:p>
            <a:pPr marL="628650" lvl="1"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  <a:p>
            <a:pPr marL="628650" lvl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susceptible to flooding</a:t>
            </a:r>
          </a:p>
          <a:p>
            <a:pPr marL="628650" lvl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endParaRPr lang="en-US" sz="1600" dirty="0">
              <a:solidFill>
                <a:srgbClr val="000000"/>
              </a:solidFill>
              <a:ea typeface="ＭＳ Ｐゴシック" charset="0"/>
            </a:endParaRPr>
          </a:p>
          <a:p>
            <a:pPr marL="628650" lvl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sz="1600" dirty="0">
                <a:solidFill>
                  <a:srgbClr val="000000"/>
                </a:solidFill>
                <a:ea typeface="ＭＳ Ｐゴシック" charset="0"/>
              </a:rPr>
              <a:t>high priority for replacement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134E0-C5F9-BB56-4A52-D17D47DFA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to Know</a:t>
            </a:r>
          </a:p>
        </p:txBody>
      </p:sp>
      <p:pic>
        <p:nvPicPr>
          <p:cNvPr id="5" name="Graphic 4" descr="Open book outline">
            <a:extLst>
              <a:ext uri="{FF2B5EF4-FFF2-40B4-BE49-F238E27FC236}">
                <a16:creationId xmlns:a16="http://schemas.microsoft.com/office/drawing/2014/main" id="{FE6BCFFF-2C83-4571-0F80-0C5E805D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96136" y="1551062"/>
            <a:ext cx="2041376" cy="204137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6BA9E-3A5C-4838-E9AC-C84496DD9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2">
            <a:extLst>
              <a:ext uri="{FF2B5EF4-FFF2-40B4-BE49-F238E27FC236}">
                <a16:creationId xmlns:a16="http://schemas.microsoft.com/office/drawing/2014/main" id="{F3F36B6D-AF26-23E9-C2A5-D727B6241A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5719" y="859414"/>
            <a:ext cx="4972562" cy="3729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58816A98-F4A7-878E-16D7-D9F0A565E32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BF 77496 – Drift blockage across inlet and heaved barrel.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3BBCEC-C303-5695-1B0C-F6BEE7C84F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2">
            <a:extLst>
              <a:ext uri="{FF2B5EF4-FFF2-40B4-BE49-F238E27FC236}">
                <a16:creationId xmlns:a16="http://schemas.microsoft.com/office/drawing/2014/main" id="{CCE60F90-1192-5E81-F38A-224B2C1FF5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0483" y="1019255"/>
            <a:ext cx="5037393" cy="37780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4" name="Title 1">
            <a:extLst>
              <a:ext uri="{FF2B5EF4-FFF2-40B4-BE49-F238E27FC236}">
                <a16:creationId xmlns:a16="http://schemas.microsoft.com/office/drawing/2014/main" id="{68BAA3A8-DA7C-3005-0A89-5E75CEF05A9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BF 77496 – Inlet blockage and barrel heave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A80A0-5B69-AFFF-5CF2-B2A390EA63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2">
            <a:extLst>
              <a:ext uri="{FF2B5EF4-FFF2-40B4-BE49-F238E27FC236}">
                <a16:creationId xmlns:a16="http://schemas.microsoft.com/office/drawing/2014/main" id="{B7E9F26A-8DBE-D1D2-39C7-7D21199D37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85719" y="913990"/>
            <a:ext cx="4972562" cy="372942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58" name="Title 1">
            <a:extLst>
              <a:ext uri="{FF2B5EF4-FFF2-40B4-BE49-F238E27FC236}">
                <a16:creationId xmlns:a16="http://schemas.microsoft.com/office/drawing/2014/main" id="{41308EF2-0250-8712-B776-B9042D99C0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BF 77496 – Outlet and barrel floor folded and heaved nearly to roof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193197-972D-B861-79D1-E04C27308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2">
            <a:extLst>
              <a:ext uri="{FF2B5EF4-FFF2-40B4-BE49-F238E27FC236}">
                <a16:creationId xmlns:a16="http://schemas.microsoft.com/office/drawing/2014/main" id="{2F2A05A2-210D-3FA2-C668-723076D1F6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5768" y="934135"/>
            <a:ext cx="4828546" cy="36214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2" name="Title 1">
            <a:extLst>
              <a:ext uri="{FF2B5EF4-FFF2-40B4-BE49-F238E27FC236}">
                <a16:creationId xmlns:a16="http://schemas.microsoft.com/office/drawing/2014/main" id="{8337BE65-C566-633C-9786-E268AB077FE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BF 77496 – Replaced in 2015 with new 8-14-8 M SLW girder bridge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F17D2-4C29-EDCF-CB90-59786D693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ACF15-593B-A37D-E9B9-5ACF48C8EB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>
              <a:defRPr/>
            </a:pPr>
            <a:r>
              <a:rPr lang="en-US" dirty="0"/>
              <a:t>Red Willow River</a:t>
            </a:r>
            <a:br>
              <a:rPr lang="en-US" dirty="0"/>
            </a:br>
            <a:r>
              <a:rPr lang="en-US" b="0" dirty="0"/>
              <a:t>Local Road near Rio Grande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314C7D-C36C-8AF9-5CB0-44027E50BC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150</a:t>
            </a:r>
            <a:r>
              <a:rPr lang="ja-JP" altLang="en-US" sz="1800" dirty="0"/>
              <a:t>’</a:t>
            </a:r>
            <a:r>
              <a:rPr lang="en-US" altLang="ja-JP" sz="1800" dirty="0"/>
              <a:t>through truss built in 1927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Bridge posted for 17 tons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Bridge collapsed in 1977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Failure of rotten abutment corbel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497C3-0EAB-F9E4-BBAC-463FD77E9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4" descr="E:\PhotosBridgeFailures\docu0060.JPG">
            <a:extLst>
              <a:ext uri="{FF2B5EF4-FFF2-40B4-BE49-F238E27FC236}">
                <a16:creationId xmlns:a16="http://schemas.microsoft.com/office/drawing/2014/main" id="{4122CA5A-F77B-6D2E-4EAE-67D526164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" r="1250"/>
          <a:stretch>
            <a:fillRect/>
          </a:stretch>
        </p:blipFill>
        <p:spPr bwMode="auto">
          <a:xfrm>
            <a:off x="1945407" y="924657"/>
            <a:ext cx="5253186" cy="3468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AF5B3-AE27-E775-877F-EC1816B3E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58244"/>
            <a:ext cx="8229600" cy="34575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Collapsed Bridge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68202-9B8D-957E-7A95-6AFB89E1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Red Willow River on Local Road near Rio Grande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32CD49-802A-528C-F8A1-D25F15ED8A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1D5D4-0CA1-D3C8-CFEF-ED03C4BB6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Red Willow River on Local Road near Rio Grande</a:t>
            </a:r>
          </a:p>
        </p:txBody>
      </p:sp>
      <p:pic>
        <p:nvPicPr>
          <p:cNvPr id="49156" name="Picture 4" descr="E:\PhotosBridgeFailures\docu0091.JPG">
            <a:extLst>
              <a:ext uri="{FF2B5EF4-FFF2-40B4-BE49-F238E27FC236}">
                <a16:creationId xmlns:a16="http://schemas.microsoft.com/office/drawing/2014/main" id="{82B31F50-06B1-209B-96A0-8EAD167C2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b="3365"/>
          <a:stretch>
            <a:fillRect/>
          </a:stretch>
        </p:blipFill>
        <p:spPr bwMode="auto">
          <a:xfrm>
            <a:off x="2024650" y="969655"/>
            <a:ext cx="5094699" cy="3305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47D3E-141A-54AC-9D57-7D1A83D5B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26744"/>
            <a:ext cx="8229600" cy="16123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Abutment end of the bridge showing timber decking etc.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25DF71-854E-58FD-7355-8066DC6FD5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128B1-65DC-A657-CA02-ACCE1D069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Red Willow River on Local Road near Rio Grande</a:t>
            </a:r>
          </a:p>
        </p:txBody>
      </p:sp>
      <p:pic>
        <p:nvPicPr>
          <p:cNvPr id="50180" name="Picture 4" descr="E:\PhotosBridgeFailures\docu0062.JPG">
            <a:extLst>
              <a:ext uri="{FF2B5EF4-FFF2-40B4-BE49-F238E27FC236}">
                <a16:creationId xmlns:a16="http://schemas.microsoft.com/office/drawing/2014/main" id="{A6B7156E-4CF2-A2DF-9561-17518705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" r="1205"/>
          <a:stretch>
            <a:fillRect/>
          </a:stretch>
        </p:blipFill>
        <p:spPr bwMode="auto">
          <a:xfrm>
            <a:off x="1996269" y="964365"/>
            <a:ext cx="5151462" cy="3392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11D61-B19C-94D9-8803-A076E5348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61743"/>
            <a:ext cx="8229600" cy="39647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Abutment end of truss dropped and buckled the bottom chord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37AAA-F38A-A98E-0D15-3A4FF4F010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CD3E37-7203-9020-192D-E6E1361D9C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Castle River Bridge </a:t>
            </a:r>
            <a:br>
              <a:rPr lang="en-US" dirty="0"/>
            </a:br>
            <a:r>
              <a:rPr lang="en-US" b="0" dirty="0"/>
              <a:t>Local Road West of Pincher Creek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209CEA89-F8D3-14AE-0CD3-4300178256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built in 1951 designed by a consultant in Toronto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Concrete T girder in poor condition in 1961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ea typeface="ＭＳ Ｐゴシック" charset="0"/>
              </a:rPr>
              <a:t>replaced in 1981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E4A83E-2B37-D40B-3597-0F53F7A04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104F5-9C34-8057-D61A-79375421B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52228" name="Picture 5" descr="E:\PhotosBridgeFailures\docu0069.JPG">
            <a:extLst>
              <a:ext uri="{FF2B5EF4-FFF2-40B4-BE49-F238E27FC236}">
                <a16:creationId xmlns:a16="http://schemas.microsoft.com/office/drawing/2014/main" id="{58518A3B-E1F3-784D-3EF2-5BBD227A6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053" y="1073716"/>
            <a:ext cx="4800600" cy="316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79784-1BE3-651F-B1E7-A725795BC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29693"/>
            <a:ext cx="8229600" cy="31839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Recorded crack pattern in 1964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CA722-684C-99B7-5779-68FC88F5D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444104E-F13C-CF55-F1F0-E1AB315C4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203598"/>
            <a:ext cx="8229600" cy="3384376"/>
          </a:xfrm>
        </p:spPr>
        <p:txBody>
          <a:bodyPr/>
          <a:lstStyle/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70% of failures are caused by factors related to water flow</a:t>
            </a:r>
          </a:p>
          <a:p>
            <a:pPr marL="628650" lvl="1"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dirty="0">
                <a:ea typeface="ＭＳ Ｐゴシック" charset="0"/>
              </a:rPr>
              <a:t>scouring of piers</a:t>
            </a:r>
          </a:p>
          <a:p>
            <a:pPr marL="628650" lvl="1">
              <a:spcBef>
                <a:spcPct val="20000"/>
              </a:spcBef>
              <a:buFont typeface="Arial" panose="020B0604020202020204" pitchFamily="34" charset="0"/>
              <a:buChar char="−"/>
              <a:defRPr/>
            </a:pPr>
            <a:r>
              <a:rPr lang="en-US" dirty="0">
                <a:ea typeface="ＭＳ Ｐゴシック" charset="0"/>
              </a:rPr>
              <a:t>undermining of the support elements</a:t>
            </a:r>
          </a:p>
          <a:p>
            <a:pPr marL="342900" lvl="1" indent="0">
              <a:spcBef>
                <a:spcPct val="20000"/>
              </a:spcBef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Structural failure</a:t>
            </a:r>
          </a:p>
          <a:p>
            <a:pPr marL="628650" lvl="1">
              <a:buFont typeface="Arial" panose="020B0604020202020204" pitchFamily="34" charset="0"/>
              <a:buChar char="−"/>
              <a:defRPr/>
            </a:pPr>
            <a:r>
              <a:rPr lang="en-US" dirty="0">
                <a:ea typeface="ＭＳ Ｐゴシック" charset="0"/>
              </a:rPr>
              <a:t>element failure due to excess load or material deterioration</a:t>
            </a:r>
          </a:p>
          <a:p>
            <a:pPr marL="342900" lvl="1" indent="0">
              <a:buNone/>
              <a:defRPr/>
            </a:pPr>
            <a:endParaRPr lang="en-US" dirty="0">
              <a:ea typeface="ＭＳ Ｐゴシック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dirty="0">
                <a:ea typeface="ＭＳ Ｐゴシック" charset="0"/>
              </a:rPr>
              <a:t>Lack of knowledge or good judgment</a:t>
            </a:r>
          </a:p>
          <a:p>
            <a:pPr marL="628650" lvl="1">
              <a:buFont typeface="Arial" panose="020B0604020202020204" pitchFamily="34" charset="0"/>
              <a:buChar char="−"/>
              <a:defRPr/>
            </a:pPr>
            <a:r>
              <a:rPr lang="en-US" dirty="0">
                <a:ea typeface="ＭＳ Ｐゴシック" charset="0"/>
              </a:rPr>
              <a:t>Operation</a:t>
            </a:r>
          </a:p>
          <a:p>
            <a:pPr marL="628650" lvl="1">
              <a:buFont typeface="Arial" panose="020B0604020202020204" pitchFamily="34" charset="0"/>
              <a:buChar char="−"/>
              <a:defRPr/>
            </a:pPr>
            <a:r>
              <a:rPr lang="en-US" dirty="0">
                <a:ea typeface="ＭＳ Ｐゴシック" charset="0"/>
              </a:rPr>
              <a:t>Construction</a:t>
            </a:r>
          </a:p>
          <a:p>
            <a:pPr marL="628650" lvl="1">
              <a:buFont typeface="Arial" panose="020B0604020202020204" pitchFamily="34" charset="0"/>
              <a:buChar char="−"/>
              <a:defRPr/>
            </a:pPr>
            <a:r>
              <a:rPr lang="en-US" dirty="0">
                <a:ea typeface="ＭＳ Ｐゴシック" charset="0"/>
              </a:rPr>
              <a:t>Design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B3A8B9-B067-A4C4-E1E7-1D03600A2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 of Failure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3881E9-9A0E-D05F-4453-AB8D887FE2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EF58-7412-35B3-B8B2-4874C1B6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53252" name="Picture 5" descr="E:\PhotosBridgeFailures\docu0070.JPG">
            <a:extLst>
              <a:ext uri="{FF2B5EF4-FFF2-40B4-BE49-F238E27FC236}">
                <a16:creationId xmlns:a16="http://schemas.microsoft.com/office/drawing/2014/main" id="{9997B5CE-C86C-0102-F7F5-6748E8B8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1149"/>
          <a:stretch>
            <a:fillRect/>
          </a:stretch>
        </p:blipFill>
        <p:spPr bwMode="auto">
          <a:xfrm>
            <a:off x="2248880" y="1072554"/>
            <a:ext cx="4800600" cy="313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5EEC0-F7A8-8560-F153-299D192C6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92576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condition in 1979 (28 years old)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D1FEA-DFBF-CD4F-BDF1-F84E2DA7B8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1A2D8-0B00-348E-893A-72B9F22F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54276" name="Picture 5" descr="E:\PhotosBridgeFailures\docu0071.JPG">
            <a:extLst>
              <a:ext uri="{FF2B5EF4-FFF2-40B4-BE49-F238E27FC236}">
                <a16:creationId xmlns:a16="http://schemas.microsoft.com/office/drawing/2014/main" id="{FFA9F4E5-6150-7B11-C9E3-6A8A1914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04" y="1128958"/>
            <a:ext cx="4800600" cy="316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4D662-5A7A-BA78-2E70-34E161F18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54275"/>
            <a:ext cx="8229600" cy="32328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Shear crack in girder and efflorescence from cracks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CC488-54EE-F7D1-E62F-12FF49A9AF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50D44-3C85-5518-A50F-CAE829455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55300" name="Picture 5" descr="E:\PhotosBridgeFailures\docu0094.JPG">
            <a:extLst>
              <a:ext uri="{FF2B5EF4-FFF2-40B4-BE49-F238E27FC236}">
                <a16:creationId xmlns:a16="http://schemas.microsoft.com/office/drawing/2014/main" id="{91937EDA-66DA-D2FB-0BE0-C544DBDF1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904" y="1061668"/>
            <a:ext cx="4914900" cy="325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89236-F983-BA14-33DE-494749EF8A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522663"/>
            <a:ext cx="8229600" cy="27463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Shear crack at girder end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450A2-FE99-B811-90EB-5D9E5CA6F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EEA6-059A-3734-6FBA-68F5CE6CA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56324" name="Picture 5" descr="E:\PhotosBridgeFailures\docu0074.JPG">
            <a:extLst>
              <a:ext uri="{FF2B5EF4-FFF2-40B4-BE49-F238E27FC236}">
                <a16:creationId xmlns:a16="http://schemas.microsoft.com/office/drawing/2014/main" id="{D220E4FA-FDB2-E642-3E2C-2402A4D36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" r="1149"/>
          <a:stretch>
            <a:fillRect/>
          </a:stretch>
        </p:blipFill>
        <p:spPr bwMode="auto">
          <a:xfrm>
            <a:off x="2143125" y="1010533"/>
            <a:ext cx="485775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D9353C-FC9D-8793-BEAC-8F0E2A2CF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719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Removing the bridge in August 1980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ECF536-658D-E8AB-DB19-750BF69A1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59ADD-DAE4-574B-B847-CAE4B19A3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57348" name="Picture 5" descr="E:\PhotosBridgeFailures\docu0093.JPG">
            <a:extLst>
              <a:ext uri="{FF2B5EF4-FFF2-40B4-BE49-F238E27FC236}">
                <a16:creationId xmlns:a16="http://schemas.microsoft.com/office/drawing/2014/main" id="{AC05F50B-C02E-7EE4-8526-5E8843E4E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5"/>
          <a:stretch>
            <a:fillRect/>
          </a:stretch>
        </p:blipFill>
        <p:spPr bwMode="auto">
          <a:xfrm>
            <a:off x="2228850" y="1203598"/>
            <a:ext cx="46863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CC3F4-CCF5-EF54-0860-7C900D6286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631" y="4472559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DBD5C-3111-F48C-69BF-713E6B3A29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9C781-13FA-DD23-8D2A-3A96A19BB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>
                <a:ea typeface="ＭＳ Ｐゴシック" charset="0"/>
              </a:rPr>
              <a:t>Castle River Bridge on Local Road West of Pincher Creek</a:t>
            </a:r>
            <a:endParaRPr lang="en-US" sz="2000" dirty="0"/>
          </a:p>
        </p:txBody>
      </p:sp>
      <p:pic>
        <p:nvPicPr>
          <p:cNvPr id="58372" name="Picture 5" descr="E:\PhotosBridgeFailures\docu0076.JPG">
            <a:extLst>
              <a:ext uri="{FF2B5EF4-FFF2-40B4-BE49-F238E27FC236}">
                <a16:creationId xmlns:a16="http://schemas.microsoft.com/office/drawing/2014/main" id="{5E4E1222-7EC9-153B-D0C7-94082CCB6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" b="1956"/>
          <a:stretch>
            <a:fillRect/>
          </a:stretch>
        </p:blipFill>
        <p:spPr bwMode="auto">
          <a:xfrm>
            <a:off x="2085975" y="1044671"/>
            <a:ext cx="4972050" cy="315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4F034-D4F6-05AF-932B-9FDA65586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43958"/>
            <a:ext cx="8229600" cy="130275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remains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30125-8B44-2821-70FF-3D60A55D7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BD5355-3CE7-D437-8DA1-0980FA1D0C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Simonette</a:t>
            </a:r>
            <a:r>
              <a:rPr lang="en-US" dirty="0"/>
              <a:t> River Bride</a:t>
            </a:r>
            <a:br>
              <a:rPr lang="en-US" dirty="0"/>
            </a:br>
            <a:r>
              <a:rPr lang="en-US" b="0" dirty="0"/>
              <a:t>Forestry Trunk Road (South of </a:t>
            </a:r>
            <a:r>
              <a:rPr lang="en-US" b="0" dirty="0" err="1"/>
              <a:t>Debolt</a:t>
            </a:r>
            <a:r>
              <a:rPr lang="en-US" b="0" dirty="0"/>
              <a:t>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5D73F4D-AA02-4F33-D7A8-C784FD6318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Timber and Bailey built in 1960 deck to s/b 3m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1982, 2 through trusses 60.96m 9m deck to s/b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Washed out in 1987 (Tornado Flood)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Rebuilt in 1988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25336-F614-F396-9408-EA5A633DC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B17B6-9DB3-6A95-210A-5086EEC4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0420" name="Picture 5" descr="E:\PhotosBridgeFailures\docu0092.JPG">
            <a:extLst>
              <a:ext uri="{FF2B5EF4-FFF2-40B4-BE49-F238E27FC236}">
                <a16:creationId xmlns:a16="http://schemas.microsoft.com/office/drawing/2014/main" id="{0DAF4E8A-957D-75A4-26E6-DEE84C556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2" b="2428"/>
          <a:stretch>
            <a:fillRect/>
          </a:stretch>
        </p:blipFill>
        <p:spPr bwMode="auto">
          <a:xfrm>
            <a:off x="2174057" y="1035065"/>
            <a:ext cx="4800600" cy="319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9609-4A14-6B25-1A5A-65D62CDD0D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4403972"/>
            <a:ext cx="792088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Forestry bridge built in 1960, 380 ft. long 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FC6AB-0507-EC2D-1A19-48C5736657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536DB-722B-24F7-6997-66E5CCA1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1444" name="Picture 5" descr="E:\PhotosBridgeFailures\docu0078.JPG">
            <a:extLst>
              <a:ext uri="{FF2B5EF4-FFF2-40B4-BE49-F238E27FC236}">
                <a16:creationId xmlns:a16="http://schemas.microsoft.com/office/drawing/2014/main" id="{37D930F0-2FFE-822F-E7AF-B9534D66D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" t="2284" r="963"/>
          <a:stretch>
            <a:fillRect/>
          </a:stretch>
        </p:blipFill>
        <p:spPr bwMode="auto">
          <a:xfrm>
            <a:off x="2198911" y="1114903"/>
            <a:ext cx="4629150" cy="3107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5CE7-6DD4-5D16-3B48-CC6DE0361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Forestry Double Bailey, chord reinforced 2 @ 100 ft.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6BE5C-B565-F3EB-F4AF-E2C746B11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726C8-661C-694E-538D-B9D6A5E42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775" y="4474244"/>
            <a:ext cx="8229600" cy="1857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Bridge built in 1982, 122m bridge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F76FD8-E131-E00B-CBC0-FD31244C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2468" name="Picture 5" descr="E:\PhotosBridgeFailures\docu0079.JPG">
            <a:extLst>
              <a:ext uri="{FF2B5EF4-FFF2-40B4-BE49-F238E27FC236}">
                <a16:creationId xmlns:a16="http://schemas.microsoft.com/office/drawing/2014/main" id="{134B7A8F-3459-42B0-F773-A19F71014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"/>
          <a:stretch>
            <a:fillRect/>
          </a:stretch>
        </p:blipFill>
        <p:spPr bwMode="auto">
          <a:xfrm>
            <a:off x="2286000" y="1165646"/>
            <a:ext cx="4629150" cy="309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57DC3-D2FB-38CB-9259-6F21E4472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0312B5-2F1E-BA91-5B16-17BFDC462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AA420-096A-70F7-B244-E5841BC5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Structural engineering is a science</a:t>
            </a:r>
          </a:p>
          <a:p>
            <a:pPr lvl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00"/>
                </a:solidFill>
              </a:rPr>
              <a:t>applied truckloads are known</a:t>
            </a:r>
          </a:p>
          <a:p>
            <a:pPr lvl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00"/>
                </a:solidFill>
              </a:rPr>
              <a:t>material behavior is known and can be accurately predicted</a:t>
            </a:r>
          </a:p>
          <a:p>
            <a:pPr lvl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00"/>
                </a:solidFill>
              </a:rPr>
              <a:t>everything can be accurately calculated and predicted</a:t>
            </a:r>
          </a:p>
          <a:p>
            <a:pPr marL="457200" lvl="1" indent="0">
              <a:spcBef>
                <a:spcPts val="400"/>
              </a:spcBef>
              <a:spcAft>
                <a:spcPts val="0"/>
              </a:spcAft>
              <a:buNone/>
            </a:pPr>
            <a:endParaRPr lang="en-US" dirty="0">
              <a:solidFill>
                <a:srgbClr val="000000"/>
              </a:solidFill>
            </a:endParaRPr>
          </a:p>
          <a:p>
            <a:pPr rtl="0" fontAlgn="base"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</a:rPr>
              <a:t>River engineering is more of an art</a:t>
            </a:r>
          </a:p>
          <a:p>
            <a:pPr lvl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00"/>
                </a:solidFill>
              </a:rPr>
              <a:t>the effects of a flood cannot simply be calculated</a:t>
            </a:r>
          </a:p>
          <a:p>
            <a:pPr lvl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00"/>
                </a:solidFill>
              </a:rPr>
              <a:t>the effects of Mother Nature are not easily predicted</a:t>
            </a:r>
          </a:p>
          <a:p>
            <a:pPr lvl="1">
              <a:spcBef>
                <a:spcPts val="400"/>
              </a:spcBef>
              <a:spcAft>
                <a:spcPts val="0"/>
              </a:spcAft>
              <a:buFont typeface="Arial" panose="020B0604020202020204" pitchFamily="34" charset="0"/>
              <a:buChar char="−"/>
            </a:pPr>
            <a:r>
              <a:rPr lang="en-US" dirty="0">
                <a:solidFill>
                  <a:srgbClr val="000000"/>
                </a:solidFill>
              </a:rPr>
              <a:t>the velocity and angle of flow, the duration of flooding, etc.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749328-3221-0AC6-77A2-9468682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Contributing Factors</a:t>
            </a:r>
          </a:p>
        </p:txBody>
      </p:sp>
    </p:spTree>
    <p:extLst>
      <p:ext uri="{BB962C8B-B14F-4D97-AF65-F5344CB8AC3E}">
        <p14:creationId xmlns:p14="http://schemas.microsoft.com/office/powerpoint/2010/main" val="2733046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1FB7AC-C279-84EE-9FF8-8FBEE580F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43958"/>
            <a:ext cx="8229600" cy="144016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highlight>
                  <a:srgbClr val="FFFF00"/>
                </a:highlight>
              </a:rPr>
              <a:t>Forestry road with river in floor, 1987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57346C-D45A-2C42-00A3-8FB2197BB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3492" name="Picture 5" descr="E:\PhotosBridgeFailures\docu0080.JPG">
            <a:extLst>
              <a:ext uri="{FF2B5EF4-FFF2-40B4-BE49-F238E27FC236}">
                <a16:creationId xmlns:a16="http://schemas.microsoft.com/office/drawing/2014/main" id="{E5D0EE4E-52EB-869B-2E4C-2C916E8AA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t="1442" r="1205" b="2122"/>
          <a:stretch>
            <a:fillRect/>
          </a:stretch>
        </p:blipFill>
        <p:spPr bwMode="auto">
          <a:xfrm>
            <a:off x="2190626" y="1203598"/>
            <a:ext cx="4686300" cy="3106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D63C5-CB58-0C66-1673-B83118CE7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7A069-4C4D-9156-D92F-884B548D6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4516" name="Picture 5" descr="E:\PhotosBridgeFailures\docu0081.JPG">
            <a:extLst>
              <a:ext uri="{FF2B5EF4-FFF2-40B4-BE49-F238E27FC236}">
                <a16:creationId xmlns:a16="http://schemas.microsoft.com/office/drawing/2014/main" id="{DFD20D5E-C8BB-5F88-AF35-212D73101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b="1955"/>
          <a:stretch>
            <a:fillRect/>
          </a:stretch>
        </p:blipFill>
        <p:spPr bwMode="auto">
          <a:xfrm>
            <a:off x="2228850" y="1131590"/>
            <a:ext cx="4686300" cy="31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81B59-924B-3796-DC80-54A8E9F85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43410"/>
            <a:ext cx="8229600" cy="144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Truss partly under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088E96-9D8C-EEB0-11C5-6D61461695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E9CAA-671B-0FFB-2870-5D268E46C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endParaRPr lang="en-US" sz="2000" dirty="0"/>
          </a:p>
        </p:txBody>
      </p:sp>
      <p:pic>
        <p:nvPicPr>
          <p:cNvPr id="65540" name="Picture 5" descr="E:\PhotosBridgeFailures\docu0082.JPG">
            <a:extLst>
              <a:ext uri="{FF2B5EF4-FFF2-40B4-BE49-F238E27FC236}">
                <a16:creationId xmlns:a16="http://schemas.microsoft.com/office/drawing/2014/main" id="{84F31147-0AB2-7F01-F939-885B15A06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851" r="1176" b="1480"/>
          <a:stretch>
            <a:fillRect/>
          </a:stretch>
        </p:blipFill>
        <p:spPr bwMode="auto">
          <a:xfrm>
            <a:off x="2164904" y="1114903"/>
            <a:ext cx="48006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F1E17-87FD-97F1-2855-2B9DA11C8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Drift jamming under 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36EBE-8C8D-2354-1978-F8017DDB2D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148C-2305-1C23-7F86-7B3E4F4D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6564" name="Picture 5" descr="E:\PhotosBridgeFailures\docu0083.JPG">
            <a:extLst>
              <a:ext uri="{FF2B5EF4-FFF2-40B4-BE49-F238E27FC236}">
                <a16:creationId xmlns:a16="http://schemas.microsoft.com/office/drawing/2014/main" id="{679753C4-32BF-77B8-C0AE-28A0F4135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" b="1369"/>
          <a:stretch>
            <a:fillRect/>
          </a:stretch>
        </p:blipFill>
        <p:spPr bwMode="auto">
          <a:xfrm>
            <a:off x="2257425" y="1203598"/>
            <a:ext cx="4629150" cy="3088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302EE-17CC-A2E2-8EA9-1F81A3A5F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443958"/>
            <a:ext cx="8229600" cy="144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floating and starting to shift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3655B-4CB7-1CC7-F0BC-29AD0102A7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528AC-C890-4ABF-155B-689807A2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7588" name="Picture 5" descr="E:\PhotosBridgeFailures\docu0084.JPG">
            <a:extLst>
              <a:ext uri="{FF2B5EF4-FFF2-40B4-BE49-F238E27FC236}">
                <a16:creationId xmlns:a16="http://schemas.microsoft.com/office/drawing/2014/main" id="{D71FD7D2-A056-D631-5A45-3720B7186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t="2084" r="1205" b="1515"/>
          <a:stretch>
            <a:fillRect/>
          </a:stretch>
        </p:blipFill>
        <p:spPr bwMode="auto">
          <a:xfrm>
            <a:off x="2171700" y="1114903"/>
            <a:ext cx="4800600" cy="3139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930E7-295F-B064-48FE-393C32DC8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starting to move laterally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E72F3E-ED3E-EC03-3F38-BA75B67DFA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7ABD3-262C-4828-F84F-DB86C199C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8612" name="Picture 5" descr="E:\PhotosBridgeFailures\docu0085.JPG">
            <a:extLst>
              <a:ext uri="{FF2B5EF4-FFF2-40B4-BE49-F238E27FC236}">
                <a16:creationId xmlns:a16="http://schemas.microsoft.com/office/drawing/2014/main" id="{7FD102F0-1D40-BEDC-0093-076D53801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" b="1955"/>
          <a:stretch>
            <a:fillRect/>
          </a:stretch>
        </p:blipFill>
        <p:spPr bwMode="auto">
          <a:xfrm>
            <a:off x="2171700" y="1045868"/>
            <a:ext cx="48006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5933B7-994E-A38C-CC0D-23E249C3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13672"/>
            <a:ext cx="8229600" cy="174302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floating downstream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D2F630-C572-729A-067E-3E4AFE490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B211-4605-EB47-3B38-7C69A38BC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69636" name="Picture 5" descr="E:\PhotosBridgeFailures\docu0086.JPG">
            <a:extLst>
              <a:ext uri="{FF2B5EF4-FFF2-40B4-BE49-F238E27FC236}">
                <a16:creationId xmlns:a16="http://schemas.microsoft.com/office/drawing/2014/main" id="{A10455AF-2D37-1A23-3368-E96232798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r="2225" b="1982"/>
          <a:stretch>
            <a:fillRect/>
          </a:stretch>
        </p:blipFill>
        <p:spPr bwMode="auto">
          <a:xfrm>
            <a:off x="2200275" y="1033204"/>
            <a:ext cx="4743450" cy="319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033781-E2CC-A097-61F0-280323BE6B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313336"/>
            <a:ext cx="8229600" cy="274638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One span tipped in middle channel and other one around near shore.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4617D-D55B-2140-B701-AB33C6639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D92E0-863A-2162-2E05-BEF4A9DFB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0660" name="Picture 5" descr="E:\PhotosBridgeFailures\docu0087.JPG">
            <a:extLst>
              <a:ext uri="{FF2B5EF4-FFF2-40B4-BE49-F238E27FC236}">
                <a16:creationId xmlns:a16="http://schemas.microsoft.com/office/drawing/2014/main" id="{CC089141-8BE5-E3B1-101F-96E7BB78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" r="1190" b="3156"/>
          <a:stretch>
            <a:fillRect/>
          </a:stretch>
        </p:blipFill>
        <p:spPr bwMode="auto">
          <a:xfrm>
            <a:off x="2151485" y="1038712"/>
            <a:ext cx="4800600" cy="318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C1DAD-759E-D709-3BA5-DE65D3DA3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2"/>
            <a:ext cx="8229600" cy="187422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Bridge gone.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B1D91-27A8-4561-2C8B-F12749F002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F3C6E-E289-B426-5ADC-ED9450CD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Simonette</a:t>
            </a:r>
            <a:r>
              <a:rPr lang="en-US" sz="2000" b="1" dirty="0">
                <a:ea typeface="ＭＳ Ｐゴシック" charset="0"/>
              </a:rPr>
              <a:t> River Bridge on Forestry Trunk Road (South of </a:t>
            </a:r>
            <a:r>
              <a:rPr lang="en-US" sz="2000" b="1" dirty="0" err="1">
                <a:ea typeface="ＭＳ Ｐゴシック" charset="0"/>
              </a:rPr>
              <a:t>Debolt</a:t>
            </a:r>
            <a:r>
              <a:rPr lang="en-US" sz="2000" b="1" dirty="0">
                <a:ea typeface="ＭＳ Ｐゴシック" charset="0"/>
              </a:rPr>
              <a:t>)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1684" name="Picture 5" descr="E:\PhotosBridgeFailures\docu0088.JPG">
            <a:extLst>
              <a:ext uri="{FF2B5EF4-FFF2-40B4-BE49-F238E27FC236}">
                <a16:creationId xmlns:a16="http://schemas.microsoft.com/office/drawing/2014/main" id="{939D4DB7-10A9-C01E-B628-0503E648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6" r="1163"/>
          <a:stretch>
            <a:fillRect/>
          </a:stretch>
        </p:blipFill>
        <p:spPr bwMode="auto">
          <a:xfrm>
            <a:off x="2143125" y="1086931"/>
            <a:ext cx="485775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0735-181B-35D8-CE0B-3F1D56BF7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New bridge.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9541-1F68-344F-1504-BF4032C5E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3EE6D6-EBC2-E0A0-635D-C1E1F91124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Beaverhill</a:t>
            </a:r>
            <a:r>
              <a:rPr lang="en-US" dirty="0"/>
              <a:t> Creek</a:t>
            </a:r>
            <a:br>
              <a:rPr lang="en-US" dirty="0"/>
            </a:br>
            <a:r>
              <a:rPr lang="en-US" b="0" dirty="0"/>
              <a:t>Local Road North of Lamont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F9D51D8-BF5B-C2AF-268A-72BAF249DA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3-28</a:t>
            </a:r>
            <a:r>
              <a:rPr lang="ja-JP" altLang="en-US" sz="1800" dirty="0"/>
              <a:t>’</a:t>
            </a:r>
            <a:r>
              <a:rPr lang="en-US" altLang="ja-JP" sz="1800" dirty="0"/>
              <a:t> Precast Concrete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Constructed in 1959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r>
              <a:rPr lang="en-US" altLang="en-US" sz="1800" dirty="0"/>
              <a:t>North pier cap failure in August 1980</a:t>
            </a:r>
          </a:p>
          <a:p>
            <a:pPr>
              <a:spcBef>
                <a:spcPct val="20000"/>
              </a:spcBef>
              <a:buFontTx/>
              <a:buChar char="•"/>
              <a:defRPr/>
            </a:pPr>
            <a:endParaRPr lang="en-US" altLang="en-US" sz="1800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BF9E8-7702-521E-C80F-D3ED4E6082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FA44-EC5B-78F2-5EF2-AA00722FF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wrap="square" anchor="b">
            <a:normAutofit/>
          </a:bodyPr>
          <a:lstStyle/>
          <a:p>
            <a:r>
              <a:rPr lang="en-US" dirty="0"/>
              <a:t>Bear Creek </a:t>
            </a:r>
            <a:br>
              <a:rPr lang="en-US" dirty="0"/>
            </a:br>
            <a:r>
              <a:rPr lang="en-US" b="0" dirty="0"/>
              <a:t>84 Ave in Grand Prairie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09C48-116E-CD26-DEBB-322318C783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wrap="square" anchor="t">
            <a:normAutofit/>
          </a:bodyPr>
          <a:lstStyle/>
          <a:p>
            <a:pPr marL="257175" indent="-257175">
              <a:buClr>
                <a:schemeClr val="dk1"/>
              </a:buClr>
              <a:buSzPts val="2400"/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SPCSP HE 5.5 x9m</a:t>
            </a:r>
          </a:p>
          <a:p>
            <a:pPr marL="257175" indent="-257175">
              <a:buClr>
                <a:schemeClr val="dk1"/>
              </a:buClr>
              <a:buSzPts val="2400"/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Installed in 1973</a:t>
            </a:r>
          </a:p>
          <a:p>
            <a:pPr marL="257175" indent="-257175">
              <a:buClr>
                <a:schemeClr val="dk1"/>
              </a:buClr>
              <a:buSzPts val="2400"/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Total collapse of the structure in 1988</a:t>
            </a:r>
          </a:p>
          <a:p>
            <a:pPr marL="257175" indent="-257175">
              <a:buClr>
                <a:schemeClr val="dk1"/>
              </a:buClr>
              <a:buSzPts val="2400"/>
              <a:buFontTx/>
              <a:buChar char="•"/>
              <a:defRPr/>
            </a:pPr>
            <a:r>
              <a:rPr lang="en-US" dirty="0">
                <a:ea typeface="ＭＳ Ｐゴシック" charset="0"/>
              </a:rPr>
              <a:t>No inspection after installation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82E9C-27F9-89A2-4EC4-50C43B97A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3A2281A5-0AAD-5C43-9874-F8F3A9F5B29A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D071A-E291-0092-261E-8F2086EB1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Beaverhill</a:t>
            </a:r>
            <a:r>
              <a:rPr lang="en-US" sz="2000" b="1" dirty="0">
                <a:ea typeface="ＭＳ Ｐゴシック" charset="0"/>
              </a:rPr>
              <a:t> Creek on Local Road North of Lamont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3732" name="Picture 4" descr="E:\PhotosBridgeFailures\docu0053.JPG">
            <a:extLst>
              <a:ext uri="{FF2B5EF4-FFF2-40B4-BE49-F238E27FC236}">
                <a16:creationId xmlns:a16="http://schemas.microsoft.com/office/drawing/2014/main" id="{34B17069-A73B-603E-F255-1077FD68D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b="3352"/>
          <a:stretch>
            <a:fillRect/>
          </a:stretch>
        </p:blipFill>
        <p:spPr bwMode="auto">
          <a:xfrm>
            <a:off x="2257425" y="1203598"/>
            <a:ext cx="462915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AC756-E29A-B9BF-0491-D508E0C61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2234"/>
            <a:ext cx="8229600" cy="18573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Local road with gravel truck pup remaining on bridge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140C53-AABE-E865-BA68-ACBB60486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AA96C-3767-BF8E-9212-AAF0C45B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200" b="1" dirty="0" err="1">
                <a:ea typeface="ＭＳ Ｐゴシック" charset="0"/>
              </a:rPr>
              <a:t>Beaverhill</a:t>
            </a:r>
            <a:r>
              <a:rPr lang="en-US" sz="2200" b="1" dirty="0">
                <a:ea typeface="ＭＳ Ｐゴシック" charset="0"/>
              </a:rPr>
              <a:t> Creek on Local Road North of Lamont</a:t>
            </a:r>
            <a:br>
              <a:rPr lang="en-US" sz="2200" b="1" dirty="0">
                <a:ea typeface="ＭＳ Ｐゴシック" charset="0"/>
              </a:rPr>
            </a:br>
            <a:endParaRPr lang="en-US" sz="2200" dirty="0"/>
          </a:p>
        </p:txBody>
      </p:sp>
      <p:pic>
        <p:nvPicPr>
          <p:cNvPr id="74756" name="Picture 4" descr="E:\PhotosBridgeFailures\docu0054.JPG">
            <a:extLst>
              <a:ext uri="{FF2B5EF4-FFF2-40B4-BE49-F238E27FC236}">
                <a16:creationId xmlns:a16="http://schemas.microsoft.com/office/drawing/2014/main" id="{28A723A5-E80A-20CA-2140-F98FA3D70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162"/>
          <a:stretch>
            <a:fillRect/>
          </a:stretch>
        </p:blipFill>
        <p:spPr bwMode="auto">
          <a:xfrm>
            <a:off x="2267744" y="1042341"/>
            <a:ext cx="4686300" cy="3115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90E08-D245-7872-0E4C-416E657B4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Pup tandem axle in hole left by dropped girder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A5B4D-6598-2AEF-BEBA-FA1429959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06267-33AF-56EF-2C09-C0C877CF1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Beaverhill</a:t>
            </a:r>
            <a:r>
              <a:rPr lang="en-US" sz="2000" b="1" dirty="0">
                <a:ea typeface="ＭＳ Ｐゴシック" charset="0"/>
              </a:rPr>
              <a:t> Creek on Local Road North of Lamont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5780" name="Picture 4" descr="E:\PhotosBridgeFailures\docu0055.JPG">
            <a:extLst>
              <a:ext uri="{FF2B5EF4-FFF2-40B4-BE49-F238E27FC236}">
                <a16:creationId xmlns:a16="http://schemas.microsoft.com/office/drawing/2014/main" id="{0DD7183D-5F0D-522D-660E-007F38CB0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b="2722"/>
          <a:stretch>
            <a:fillRect/>
          </a:stretch>
        </p:blipFill>
        <p:spPr bwMode="auto">
          <a:xfrm>
            <a:off x="2277455" y="1058158"/>
            <a:ext cx="47434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8E82B-8E1F-F59A-9B74-2C918BB5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Sheared timber cap. One girder hung up on pile.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CBD5B-8399-D005-A4D1-9E6FA96A0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338A-600D-757F-3C18-174EA9B37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Beaverhill</a:t>
            </a:r>
            <a:r>
              <a:rPr lang="en-US" sz="2000" b="1" dirty="0">
                <a:ea typeface="ＭＳ Ｐゴシック" charset="0"/>
              </a:rPr>
              <a:t> Creek on Local Road North of Lamont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6804" name="Picture 4" descr="E:\PhotosBridgeFailures\docu0056.JPG">
            <a:extLst>
              <a:ext uri="{FF2B5EF4-FFF2-40B4-BE49-F238E27FC236}">
                <a16:creationId xmlns:a16="http://schemas.microsoft.com/office/drawing/2014/main" id="{16AFB22C-1F07-77C2-E082-90F75FD7A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" t="916"/>
          <a:stretch>
            <a:fillRect/>
          </a:stretch>
        </p:blipFill>
        <p:spPr bwMode="auto">
          <a:xfrm>
            <a:off x="2339752" y="1080391"/>
            <a:ext cx="4629150" cy="315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28106-C8BC-DB66-24A9-8AEBB3E14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2"/>
            <a:ext cx="8229600" cy="187422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Failed pier cap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9025D-88B5-2529-052D-D656407D1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E535A-1E56-E13C-C1E7-B3636EAB1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Beaverhill</a:t>
            </a:r>
            <a:r>
              <a:rPr lang="en-US" sz="2000" b="1" dirty="0">
                <a:ea typeface="ＭＳ Ｐゴシック" charset="0"/>
              </a:rPr>
              <a:t> Creek on Local Road North of Lamont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7828" name="Picture 4" descr="E:\PhotosBridgeFailures\docu0057.JPG">
            <a:extLst>
              <a:ext uri="{FF2B5EF4-FFF2-40B4-BE49-F238E27FC236}">
                <a16:creationId xmlns:a16="http://schemas.microsoft.com/office/drawing/2014/main" id="{43AED4CD-6B48-D2E3-1A8E-AB1BB4315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r="1250" b="2722"/>
          <a:stretch>
            <a:fillRect/>
          </a:stretch>
        </p:blipFill>
        <p:spPr bwMode="auto">
          <a:xfrm>
            <a:off x="2228850" y="1087178"/>
            <a:ext cx="4686300" cy="3087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83572A-331E-2782-6A43-00E6FCEDE5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2234"/>
            <a:ext cx="8229600" cy="185739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Failed pier cap with girder dropped to pile top level.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27476-A793-0F3F-8F18-99873F39AA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D9377-366F-751F-D8D7-E186220A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b="1" dirty="0" err="1">
                <a:ea typeface="ＭＳ Ｐゴシック" charset="0"/>
              </a:rPr>
              <a:t>Beaverhill</a:t>
            </a:r>
            <a:r>
              <a:rPr lang="en-US" sz="2000" b="1" dirty="0">
                <a:ea typeface="ＭＳ Ｐゴシック" charset="0"/>
              </a:rPr>
              <a:t> Creek on Local Road North of Lamont</a:t>
            </a:r>
            <a:br>
              <a:rPr lang="en-US" sz="2000" b="1" dirty="0">
                <a:ea typeface="ＭＳ Ｐゴシック" charset="0"/>
              </a:rPr>
            </a:br>
            <a:endParaRPr lang="en-US" sz="2000" dirty="0"/>
          </a:p>
        </p:txBody>
      </p:sp>
      <p:pic>
        <p:nvPicPr>
          <p:cNvPr id="78852" name="Picture 4" descr="E:\PhotosBridgeFailures\docu0058.JPG">
            <a:extLst>
              <a:ext uri="{FF2B5EF4-FFF2-40B4-BE49-F238E27FC236}">
                <a16:creationId xmlns:a16="http://schemas.microsoft.com/office/drawing/2014/main" id="{468C477A-9E8C-32FB-A676-3F245B5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" t="2791"/>
          <a:stretch>
            <a:fillRect/>
          </a:stretch>
        </p:blipFill>
        <p:spPr bwMode="auto">
          <a:xfrm>
            <a:off x="2171700" y="1104205"/>
            <a:ext cx="4800600" cy="313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AD127-F007-50BB-DFDD-D3729D309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Bottom of cap with piled punching (North pier)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8DFA-CA1F-FB65-C831-E385C614E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64</a:t>
            </a:fld>
            <a:endParaRPr 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7E469EF-CA85-CF49-EA9B-50EF1B16B3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Little Smoky Bridge</a:t>
            </a:r>
            <a:br>
              <a:rPr lang="en-US" dirty="0"/>
            </a:br>
            <a:r>
              <a:rPr lang="en-US" b="0" dirty="0"/>
              <a:t>SH 744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8C5CC7A1-C47F-9CE8-D436-5FBFC8783B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Constructed in 1954</a:t>
            </a:r>
          </a:p>
          <a:p>
            <a:pPr marL="257175" indent="-257175">
              <a:spcBef>
                <a:spcPct val="20000"/>
              </a:spcBef>
              <a:buFontTx/>
              <a:buChar char="•"/>
              <a:defRPr/>
            </a:pPr>
            <a:r>
              <a:rPr lang="en-US" sz="1800" dirty="0">
                <a:latin typeface="Arial" charset="0"/>
                <a:ea typeface="ＭＳ Ｐゴシック" charset="0"/>
              </a:rPr>
              <a:t>150 span failed in 1980 by cat and blade on high boy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D17654-D67A-056A-CD95-FABAE7F2B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PhotosBridgeFailures\docu0066.JPG">
            <a:extLst>
              <a:ext uri="{FF2B5EF4-FFF2-40B4-BE49-F238E27FC236}">
                <a16:creationId xmlns:a16="http://schemas.microsoft.com/office/drawing/2014/main" id="{25AFE53C-13C4-966F-E664-E9F22663D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8"/>
          <a:stretch>
            <a:fillRect/>
          </a:stretch>
        </p:blipFill>
        <p:spPr bwMode="auto">
          <a:xfrm>
            <a:off x="5685248" y="984712"/>
            <a:ext cx="2309510" cy="3571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4" descr="E:\PhotosBridgeFailures\docu0064.JPG">
            <a:extLst>
              <a:ext uri="{FF2B5EF4-FFF2-40B4-BE49-F238E27FC236}">
                <a16:creationId xmlns:a16="http://schemas.microsoft.com/office/drawing/2014/main" id="{4B64CDF6-2654-5B79-5C15-0E1303ED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32"/>
          <a:stretch>
            <a:fillRect/>
          </a:stretch>
        </p:blipFill>
        <p:spPr bwMode="auto">
          <a:xfrm>
            <a:off x="1115616" y="931853"/>
            <a:ext cx="2313397" cy="357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C7E90D-7809-7EED-6AD6-3847875DE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211" y="4581887"/>
            <a:ext cx="3628206" cy="27463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Severed batter post U7- L8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F23990-DC95-9C3C-AB20-C3C480A5D7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B159377-2BF8-F422-D3D9-0B5A989B5E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7544" y="378113"/>
            <a:ext cx="5040560" cy="575469"/>
          </a:xfrm>
        </p:spPr>
        <p:txBody>
          <a:bodyPr/>
          <a:lstStyle/>
          <a:p>
            <a:r>
              <a:rPr lang="en-US" sz="2000" b="1" dirty="0">
                <a:ea typeface="ＭＳ Ｐゴシック" charset="0"/>
              </a:rPr>
              <a:t>Little Smoky Bridge on SH 744</a:t>
            </a:r>
          </a:p>
          <a:p>
            <a:endParaRPr lang="en-US" sz="2000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7DD3A4AB-FC72-AAC0-776F-F22DA2D39DF8}"/>
              </a:ext>
            </a:extLst>
          </p:cNvPr>
          <p:cNvSpPr txBox="1">
            <a:spLocks/>
          </p:cNvSpPr>
          <p:nvPr/>
        </p:nvSpPr>
        <p:spPr bwMode="auto">
          <a:xfrm>
            <a:off x="5038501" y="353066"/>
            <a:ext cx="3628206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Broken hanger U7 - L7 and </a:t>
            </a:r>
          </a:p>
          <a:p>
            <a:pPr marL="0" indent="0" algn="ctr">
              <a:buNone/>
              <a:defRPr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first diagonal U7 - L6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F483A-ABAA-8F7D-7A7F-1539400EB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/>
              <a:t>Little Smoky Bridge on SH 744</a:t>
            </a:r>
          </a:p>
        </p:txBody>
      </p:sp>
      <p:pic>
        <p:nvPicPr>
          <p:cNvPr id="82946" name="Picture 2" descr="E:\PhotosBridgeFailures\docu0067.JPG">
            <a:extLst>
              <a:ext uri="{FF2B5EF4-FFF2-40B4-BE49-F238E27FC236}">
                <a16:creationId xmlns:a16="http://schemas.microsoft.com/office/drawing/2014/main" id="{7B68DC01-D886-B33C-FFDE-6134562C0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" r="2466"/>
          <a:stretch>
            <a:fillRect/>
          </a:stretch>
        </p:blipFill>
        <p:spPr bwMode="auto">
          <a:xfrm>
            <a:off x="2257425" y="1085146"/>
            <a:ext cx="4629150" cy="30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DF9C3-BCBB-8600-215D-C55C265ED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00550"/>
            <a:ext cx="8229600" cy="187423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Members L6 – U5 and U5 – L5 </a:t>
            </a:r>
            <a:r>
              <a:rPr lang="en-US" sz="1400" dirty="0" err="1"/>
              <a:t>buckeled</a:t>
            </a:r>
            <a:endParaRPr lang="en-US" sz="1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6613C0-763A-27DA-D8A4-2F7FC407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llout: Line 6">
            <a:extLst>
              <a:ext uri="{FF2B5EF4-FFF2-40B4-BE49-F238E27FC236}">
                <a16:creationId xmlns:a16="http://schemas.microsoft.com/office/drawing/2014/main" id="{F193CC38-DCDF-5D1B-A815-45E3678B5E65}"/>
              </a:ext>
            </a:extLst>
          </p:cNvPr>
          <p:cNvSpPr/>
          <p:nvPr/>
        </p:nvSpPr>
        <p:spPr>
          <a:xfrm>
            <a:off x="6331024" y="1779662"/>
            <a:ext cx="2057400" cy="1152128"/>
          </a:xfrm>
          <a:prstGeom prst="borderCallout1">
            <a:avLst>
              <a:gd name="adj1" fmla="val 50992"/>
              <a:gd name="adj2" fmla="val 485"/>
              <a:gd name="adj3" fmla="val 108780"/>
              <a:gd name="adj4" fmla="val -41089"/>
            </a:avLst>
          </a:prstGeom>
          <a:solidFill>
            <a:srgbClr val="0081AB"/>
          </a:solidFill>
          <a:ln>
            <a:solidFill>
              <a:srgbClr val="0081AB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970" name="Picture 2" descr="E:\PhotosBridgeFailures\docu0068.JPG">
            <a:extLst>
              <a:ext uri="{FF2B5EF4-FFF2-40B4-BE49-F238E27FC236}">
                <a16:creationId xmlns:a16="http://schemas.microsoft.com/office/drawing/2014/main" id="{C7AD9D5F-099E-2102-F1D5-30B6015BC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" r="2428"/>
          <a:stretch>
            <a:fillRect/>
          </a:stretch>
        </p:blipFill>
        <p:spPr bwMode="auto">
          <a:xfrm>
            <a:off x="3287911" y="859414"/>
            <a:ext cx="2568178" cy="3927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05B514-17BD-6E36-542D-B63892A0A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5628" y="1779662"/>
            <a:ext cx="1728192" cy="1152128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1400" dirty="0">
                <a:solidFill>
                  <a:schemeClr val="bg1"/>
                </a:solidFill>
              </a:rPr>
              <a:t>Inside of truss sagged 2’-0 leaning 10”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739831-E050-BEF8-4643-B53D2DCF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Little Smoky Bridge on SH 744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D0EE9F-33F4-DB5A-05E0-0ABBCDE43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CFA44-EC5B-78F2-5EF2-AA00722FF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Bear Creek on 84 Ave in Grande Prairie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82E9C-27F9-89A2-4EC4-50C43B97A0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Google Shape;352;p7" descr="E:\PhotosBridgeFailures\docu0031.JPG">
            <a:extLst>
              <a:ext uri="{FF2B5EF4-FFF2-40B4-BE49-F238E27FC236}">
                <a16:creationId xmlns:a16="http://schemas.microsoft.com/office/drawing/2014/main" id="{F7F616E3-73AC-CC27-6AE8-75A84AAD949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531" t="1918" r="1074"/>
          <a:stretch/>
        </p:blipFill>
        <p:spPr>
          <a:xfrm>
            <a:off x="2032111" y="1049815"/>
            <a:ext cx="5079777" cy="33062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4164E3-4C68-754C-1979-CF06AD27D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457353"/>
            <a:ext cx="8229600" cy="274637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Structure on 84 Avenue Grande Prairie</a:t>
            </a:r>
          </a:p>
        </p:txBody>
      </p:sp>
    </p:spTree>
    <p:extLst>
      <p:ext uri="{BB962C8B-B14F-4D97-AF65-F5344CB8AC3E}">
        <p14:creationId xmlns:p14="http://schemas.microsoft.com/office/powerpoint/2010/main" val="11108837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89C387-EDC1-7033-A700-C49EAA264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84995" name="Content Placeholder 2">
            <a:extLst>
              <a:ext uri="{FF2B5EF4-FFF2-40B4-BE49-F238E27FC236}">
                <a16:creationId xmlns:a16="http://schemas.microsoft.com/office/drawing/2014/main" id="{C6BA7DCE-2FF9-56A0-6036-E601F7930DC3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sz="1600" dirty="0"/>
              <a:t>3 span Type PO girders on concrete substructure -built 1959.</a:t>
            </a:r>
          </a:p>
          <a:p>
            <a:r>
              <a:rPr lang="en-CA" altLang="en-US" sz="1600" dirty="0"/>
              <a:t>Span lengths of 20.7 – 29 – 29 M.</a:t>
            </a:r>
          </a:p>
          <a:p>
            <a:r>
              <a:rPr lang="en-CA" altLang="en-US" sz="1600" dirty="0"/>
              <a:t>Typ. Sliding Plate Bearing with Self-Lubricating Bronze Plates.</a:t>
            </a:r>
          </a:p>
          <a:p>
            <a:r>
              <a:rPr lang="en-CA" altLang="en-US" sz="1600" dirty="0"/>
              <a:t>Expansion Bearings at P1 and P3. Deck height is 18.5M.</a:t>
            </a:r>
          </a:p>
          <a:p>
            <a:r>
              <a:rPr lang="en-CA" altLang="en-US" sz="1600" dirty="0"/>
              <a:t>Routine Level 1 BIM inspection of December 2015 noted frozen bearings at the west end of P1 under Span 1 - G1 and G2.</a:t>
            </a:r>
          </a:p>
          <a:p>
            <a:r>
              <a:rPr lang="en-CA" altLang="en-US" sz="1600" dirty="0"/>
              <a:t>Significant portion of concrete pier cap under G1, G2 bearings had failed due to induced stresses into pier from frozen bearings resulting in G1 un-supported and near collapse.</a:t>
            </a:r>
          </a:p>
          <a:p>
            <a:r>
              <a:rPr lang="en-CA" altLang="en-US" sz="1600" dirty="0"/>
              <a:t>Lane above immediately closed and truck traffic detoured.</a:t>
            </a:r>
          </a:p>
          <a:p>
            <a:r>
              <a:rPr lang="en-CA" altLang="en-US" sz="1600" dirty="0"/>
              <a:t>Subsequent BIM Advisory bulletin #3 issued January 20, 2016.</a:t>
            </a:r>
          </a:p>
          <a:p>
            <a:endParaRPr lang="en-CA" altLang="en-US" sz="1600" dirty="0"/>
          </a:p>
        </p:txBody>
      </p:sp>
      <p:sp>
        <p:nvSpPr>
          <p:cNvPr id="84994" name="Title 1">
            <a:extLst>
              <a:ext uri="{FF2B5EF4-FFF2-40B4-BE49-F238E27FC236}">
                <a16:creationId xmlns:a16="http://schemas.microsoft.com/office/drawing/2014/main" id="{524AD34F-6168-97E1-6227-1C1FD46CDF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dirty="0"/>
              <a:t>BF 1153 – Hwy. 22 over Oldman River near </a:t>
            </a:r>
            <a:r>
              <a:rPr lang="en-CA" altLang="en-US" dirty="0" err="1"/>
              <a:t>Lundbreck</a:t>
            </a:r>
            <a:endParaRPr lang="en-CA" alt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C725A410-7F7E-2C33-91F6-23CAF316D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2270911" y="1117679"/>
            <a:ext cx="4756538" cy="35674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itle 1">
            <a:extLst>
              <a:ext uri="{FF2B5EF4-FFF2-40B4-BE49-F238E27FC236}">
                <a16:creationId xmlns:a16="http://schemas.microsoft.com/office/drawing/2014/main" id="{C78BA516-8E9D-6366-3B2C-886D3AD95C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/>
              <a:t>BF 1153 – Hwy. 22 Oldman River 21-29-29-27m Type PO Girders – Deck Height 19m - 1959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9FE0D-EBB9-64FD-E415-11EC0C4E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Content Placeholder 3">
            <a:extLst>
              <a:ext uri="{FF2B5EF4-FFF2-40B4-BE49-F238E27FC236}">
                <a16:creationId xmlns:a16="http://schemas.microsoft.com/office/drawing/2014/main" id="{E746CFF4-A155-66F3-6C4B-EDF8B771BC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1060431"/>
            <a:ext cx="5244486" cy="371285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8" name="Title 1">
            <a:extLst>
              <a:ext uri="{FF2B5EF4-FFF2-40B4-BE49-F238E27FC236}">
                <a16:creationId xmlns:a16="http://schemas.microsoft.com/office/drawing/2014/main" id="{BB655221-BE3C-740A-96FF-912207E53F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r>
              <a:rPr lang="en-CA" altLang="en-US" dirty="0"/>
              <a:t>BF 1153 – Standard Drawing S-701 </a:t>
            </a:r>
            <a:endParaRPr lang="en-CA" altLang="en-US" sz="3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385B7D4-CDD8-9DF6-E312-E70F1EA5D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3" name="Content Placeholder 3">
            <a:extLst>
              <a:ext uri="{FF2B5EF4-FFF2-40B4-BE49-F238E27FC236}">
                <a16:creationId xmlns:a16="http://schemas.microsoft.com/office/drawing/2014/main" id="{C725A410-7F7E-2C33-91F6-23CAF316D7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2" name="Title 1">
            <a:extLst>
              <a:ext uri="{FF2B5EF4-FFF2-40B4-BE49-F238E27FC236}">
                <a16:creationId xmlns:a16="http://schemas.microsoft.com/office/drawing/2014/main" id="{C78BA516-8E9D-6366-3B2C-886D3AD95C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/>
              <a:t>BF 1153 – Failed concrete at west end of P1 from frozen bearings under G1, G2. G2dbreck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99FE0D-EBB9-64FD-E415-11EC0C4E12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350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7" name="Content Placeholder 3">
            <a:extLst>
              <a:ext uri="{FF2B5EF4-FFF2-40B4-BE49-F238E27FC236}">
                <a16:creationId xmlns:a16="http://schemas.microsoft.com/office/drawing/2014/main" id="{70B1BC93-74CA-B4F2-1820-7210C2C62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itle 1">
            <a:extLst>
              <a:ext uri="{FF2B5EF4-FFF2-40B4-BE49-F238E27FC236}">
                <a16:creationId xmlns:a16="http://schemas.microsoft.com/office/drawing/2014/main" id="{4EE02F05-B0A1-CF35-C2E1-D74C0C069F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/>
              <a:t>BF 1153 – Failed pier concrete and un-supported bearing under Sp. 1-G1.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F4E144-F0BA-6735-B434-29B491AD5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Content Placeholder 3">
            <a:extLst>
              <a:ext uri="{FF2B5EF4-FFF2-40B4-BE49-F238E27FC236}">
                <a16:creationId xmlns:a16="http://schemas.microsoft.com/office/drawing/2014/main" id="{D38E96CD-948A-87F5-90CD-AB444AE4A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itle 1">
            <a:extLst>
              <a:ext uri="{FF2B5EF4-FFF2-40B4-BE49-F238E27FC236}">
                <a16:creationId xmlns:a16="http://schemas.microsoft.com/office/drawing/2014/main" id="{2FBD730C-BFF5-3D1D-C2A7-2A026CBFCA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/>
              <a:t>BF 1153 – 30mm drop in rail and curb over Sp.1-G1.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CEE81-EFA4-C0FE-A43C-4B5EC1E3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Content Placeholder 3">
            <a:extLst>
              <a:ext uri="{FF2B5EF4-FFF2-40B4-BE49-F238E27FC236}">
                <a16:creationId xmlns:a16="http://schemas.microsoft.com/office/drawing/2014/main" id="{D38E96CD-948A-87F5-90CD-AB444AE4A6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2500842" y="1357313"/>
            <a:ext cx="4307416" cy="32305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0" name="Title 1">
            <a:extLst>
              <a:ext uri="{FF2B5EF4-FFF2-40B4-BE49-F238E27FC236}">
                <a16:creationId xmlns:a16="http://schemas.microsoft.com/office/drawing/2014/main" id="{2FBD730C-BFF5-3D1D-C2A7-2A026CBFCA1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CA" altLang="en-US" sz="2000" dirty="0"/>
              <a:t>BF 1153 – Neoprene Pads &amp; Widened/Strengthened Pier Caps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9CEE81-EFA4-C0FE-A43C-4B5EC1E38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936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Content Placeholder 1">
            <a:extLst>
              <a:ext uri="{FF2B5EF4-FFF2-40B4-BE49-F238E27FC236}">
                <a16:creationId xmlns:a16="http://schemas.microsoft.com/office/drawing/2014/main" id="{9BEFF551-68E0-3522-B566-19CBB562B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8" b="20652"/>
          <a:stretch/>
        </p:blipFill>
        <p:spPr bwMode="auto">
          <a:xfrm>
            <a:off x="20" y="10"/>
            <a:ext cx="9143980" cy="514349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 hidden="1">
            <a:extLst>
              <a:ext uri="{FF2B5EF4-FFF2-40B4-BE49-F238E27FC236}">
                <a16:creationId xmlns:a16="http://schemas.microsoft.com/office/drawing/2014/main" id="{5D8A3F69-FC1D-8637-3B7A-91B48E430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3A2281A5-0AAD-5C43-9874-F8F3A9F5B29A}" type="slidenum">
              <a:rPr lang="en-US" smtClean="0"/>
              <a:pPr>
                <a:spcAft>
                  <a:spcPts val="600"/>
                </a:spcAft>
              </a:pPr>
              <a:t>76</a:t>
            </a:fld>
            <a:endParaRPr lang="en-US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00A0-27C9-8F46-B3A7-AC7120E18E8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01" y="267944"/>
            <a:ext cx="4114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88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B4698-398B-0AF5-77B8-2A5EBE769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4371950"/>
            <a:ext cx="8229600" cy="36959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Total collapse of culvert.  Only headwall intact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7D033-ECC1-CC35-1F35-861AF43A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Bear Creek on 84 Ave in Grande Prairie</a:t>
            </a:r>
            <a:br>
              <a:rPr lang="en-US" sz="3200" b="1" dirty="0">
                <a:latin typeface="Calibri"/>
                <a:ea typeface="ＭＳ Ｐゴシック" charset="0"/>
                <a:cs typeface="Calibri"/>
              </a:rPr>
            </a:br>
            <a:endParaRPr lang="en-US" dirty="0"/>
          </a:p>
        </p:txBody>
      </p:sp>
      <p:pic>
        <p:nvPicPr>
          <p:cNvPr id="20484" name="Picture 4" descr="E:\PhotosBridgeFailures\docu0032.JPG">
            <a:extLst>
              <a:ext uri="{FF2B5EF4-FFF2-40B4-BE49-F238E27FC236}">
                <a16:creationId xmlns:a16="http://schemas.microsoft.com/office/drawing/2014/main" id="{475DDDDB-086F-3DB1-8607-AA0BB2CF8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" b="1894"/>
          <a:stretch>
            <a:fillRect/>
          </a:stretch>
        </p:blipFill>
        <p:spPr bwMode="auto">
          <a:xfrm>
            <a:off x="2228850" y="1131590"/>
            <a:ext cx="4686300" cy="3034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4F66F-D9E2-A532-14EB-CC91B0D070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B4698-398B-0AF5-77B8-2A5EBE769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3848" y="4459560"/>
            <a:ext cx="2736304" cy="369590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>
                <a:solidFill>
                  <a:srgbClr val="000000"/>
                </a:solidFill>
                <a:ea typeface="ＭＳ Ｐゴシック" charset="0"/>
              </a:rPr>
              <a:t>Inside collapsed culvert</a:t>
            </a:r>
            <a:endParaRPr lang="en-US" sz="1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F7D033-ECC1-CC35-1F35-861AF43A8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latin typeface="Calibri"/>
                <a:ea typeface="ＭＳ Ｐゴシック" charset="0"/>
                <a:cs typeface="Calibri"/>
              </a:rPr>
              <a:t>Bear Creek on 84 Ave in Grande Prairie</a:t>
            </a:r>
            <a:endParaRPr lang="en-US" dirty="0"/>
          </a:p>
        </p:txBody>
      </p:sp>
      <p:pic>
        <p:nvPicPr>
          <p:cNvPr id="4" name="Picture 4" descr="E:\PhotosBridgeFailures\docu0033.JPG">
            <a:extLst>
              <a:ext uri="{FF2B5EF4-FFF2-40B4-BE49-F238E27FC236}">
                <a16:creationId xmlns:a16="http://schemas.microsoft.com/office/drawing/2014/main" id="{0878DFF5-458A-A4D5-E0AE-F676EF245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"/>
          <a:stretch>
            <a:fillRect/>
          </a:stretch>
        </p:blipFill>
        <p:spPr bwMode="auto">
          <a:xfrm>
            <a:off x="3368278" y="875232"/>
            <a:ext cx="2407444" cy="3589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A9D76-9673-DC1E-22FA-8DA0D3F68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A2281A5-0AAD-5C43-9874-F8F3A9F5B29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87221"/>
      </p:ext>
    </p:extLst>
  </p:cSld>
  <p:clrMapOvr>
    <a:masterClrMapping/>
  </p:clrMapOvr>
</p:sld>
</file>

<file path=ppt/theme/theme1.xml><?xml version="1.0" encoding="utf-8"?>
<a:theme xmlns:a="http://schemas.openxmlformats.org/drawingml/2006/main" name="Alberta - Goverment">
  <a:themeElements>
    <a:clrScheme name="Custom 4">
      <a:dk1>
        <a:srgbClr val="36424A"/>
      </a:dk1>
      <a:lt1>
        <a:srgbClr val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lberta - Goverment" id="{B5B9DE0F-B4AD-4032-AF5B-DF91C75EA15F}" vid="{0F13C157-AA60-4577-BBE0-D12A7DEBDB48}"/>
    </a:ext>
  </a:extLst>
</a:theme>
</file>

<file path=ppt/theme/theme2.xml><?xml version="1.0" encoding="utf-8"?>
<a:theme xmlns:a="http://schemas.openxmlformats.org/drawingml/2006/main" name="Body slides">
  <a:themeElements>
    <a:clrScheme name="Sky basic">
      <a:dk1>
        <a:srgbClr val="36424A"/>
      </a:dk1>
      <a:lt1>
        <a:sysClr val="window" lastClr="FFFFFF"/>
      </a:lt1>
      <a:dk2>
        <a:srgbClr val="6A737B"/>
      </a:dk2>
      <a:lt2>
        <a:srgbClr val="D1D4D3"/>
      </a:lt2>
      <a:accent1>
        <a:srgbClr val="005072"/>
      </a:accent1>
      <a:accent2>
        <a:srgbClr val="0081AB"/>
      </a:accent2>
      <a:accent3>
        <a:srgbClr val="00AAD2"/>
      </a:accent3>
      <a:accent4>
        <a:srgbClr val="5FCEEA"/>
      </a:accent4>
      <a:accent5>
        <a:srgbClr val="A6E1EF"/>
      </a:accent5>
      <a:accent6>
        <a:srgbClr val="CCEEF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Alberta - Goverment</Template>
  <TotalTime>2937</TotalTime>
  <Words>1602</Words>
  <Application>Microsoft Office PowerPoint</Application>
  <PresentationFormat>On-screen Show (16:9)</PresentationFormat>
  <Paragraphs>279</Paragraphs>
  <Slides>78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Times New Roman</vt:lpstr>
      <vt:lpstr>Wingdings</vt:lpstr>
      <vt:lpstr>Alberta - Goverment</vt:lpstr>
      <vt:lpstr>Body slides</vt:lpstr>
      <vt:lpstr>BRIDGE FAILURES  IN ALBERTA</vt:lpstr>
      <vt:lpstr>Introduction</vt:lpstr>
      <vt:lpstr>Need to Know</vt:lpstr>
      <vt:lpstr>Cause of Failure</vt:lpstr>
      <vt:lpstr>Contributing Factors</vt:lpstr>
      <vt:lpstr>Bear Creek  84 Ave in Grand Prairie</vt:lpstr>
      <vt:lpstr>Bear Creek on 84 Ave in Grande Prairie</vt:lpstr>
      <vt:lpstr>Bear Creek on 84 Ave in Grande Prairie </vt:lpstr>
      <vt:lpstr>Bear Creek on 84 Ave in Grande Prairie</vt:lpstr>
      <vt:lpstr>Bear Creek on 84 Ave in Grande Prairie </vt:lpstr>
      <vt:lpstr>Bear Creek on 84 Ave in Grande Prairie </vt:lpstr>
      <vt:lpstr>Bear Creek on 84 Ave in Grande Prairie </vt:lpstr>
      <vt:lpstr>Beaver Ranch Creek  58 East of Vermilion </vt:lpstr>
      <vt:lpstr>Beaver Ranch Creek – 58 East of Vermilion </vt:lpstr>
      <vt:lpstr>Beaver Ranch Creek – 58 East of Vermilion </vt:lpstr>
      <vt:lpstr>Beaver Ranch Creek – 58 East of Vermilion </vt:lpstr>
      <vt:lpstr>Weed Creek  Highway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Weed Creek – Hwy 39 Near Thorsby</vt:lpstr>
      <vt:lpstr>BF 77496 – Hwy 40  Lineham Creek, Kananaskis</vt:lpstr>
      <vt:lpstr>BF 77496 – Looking D/S at scale of washout (30m wide vs. 4.3M pipe).</vt:lpstr>
      <vt:lpstr>BF 77496 – Drift blockage across inlet and heaved barrel.</vt:lpstr>
      <vt:lpstr>BF 77496 – Inlet blockage and barrel heave</vt:lpstr>
      <vt:lpstr>BF 77496 – Outlet and barrel floor folded and heaved nearly to roof</vt:lpstr>
      <vt:lpstr>BF 77496 – Replaced in 2015 with new 8-14-8 M SLW girder bridge</vt:lpstr>
      <vt:lpstr>Red Willow River Local Road near Rio Grande</vt:lpstr>
      <vt:lpstr>Red Willow River on Local Road near Rio Grande</vt:lpstr>
      <vt:lpstr>Red Willow River on Local Road near Rio Grande</vt:lpstr>
      <vt:lpstr>Red Willow River on Local Road near Rio Grande</vt:lpstr>
      <vt:lpstr>Castle River Bridge  Local Road West of Pincher Creek</vt:lpstr>
      <vt:lpstr>Castle River Bridge on Local Road West of Pincher Creek </vt:lpstr>
      <vt:lpstr>Castle River Bridge on Local Road West of Pincher Creek </vt:lpstr>
      <vt:lpstr>Castle River Bridge on Local Road West of Pincher Creek </vt:lpstr>
      <vt:lpstr>Castle River Bridge on Local Road West of Pincher Creek </vt:lpstr>
      <vt:lpstr>Castle River Bridge on Local Road West of Pincher Creek </vt:lpstr>
      <vt:lpstr>Castle River Bridge on Local Road West of Pincher Creek </vt:lpstr>
      <vt:lpstr>Castle River Bridge on Local Road West of Pincher Creek</vt:lpstr>
      <vt:lpstr>Simonette River Bride Forestry Trunk Road (South of Debolt)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Simonette River Bridge on Forestry Trunk Road (South of Debolt)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Simonette River Bridge on Forestry Trunk Road (South of Debolt) </vt:lpstr>
      <vt:lpstr>Beaverhill Creek Local Road North of Lamont</vt:lpstr>
      <vt:lpstr>Beaverhill Creek on Local Road North of Lamont </vt:lpstr>
      <vt:lpstr>Beaverhill Creek on Local Road North of Lamont </vt:lpstr>
      <vt:lpstr>Beaverhill Creek on Local Road North of Lamont </vt:lpstr>
      <vt:lpstr>Beaverhill Creek on Local Road North of Lamont </vt:lpstr>
      <vt:lpstr>Beaverhill Creek on Local Road North of Lamont </vt:lpstr>
      <vt:lpstr>Beaverhill Creek on Local Road North of Lamont </vt:lpstr>
      <vt:lpstr>Little Smoky Bridge SH 744</vt:lpstr>
      <vt:lpstr>PowerPoint Presentation</vt:lpstr>
      <vt:lpstr>Little Smoky Bridge on SH 744</vt:lpstr>
      <vt:lpstr>Little Smoky Bridge on SH 744</vt:lpstr>
      <vt:lpstr>BF 1153 – Hwy. 22 over Oldman River near Lundbreck</vt:lpstr>
      <vt:lpstr>BF 1153 – Hwy. 22 Oldman River 21-29-29-27m Type PO Girders – Deck Height 19m - 1959</vt:lpstr>
      <vt:lpstr>BF 1153 – Standard Drawing S-701 </vt:lpstr>
      <vt:lpstr>BF 1153 – Failed concrete at west end of P1 from frozen bearings under G1, G2. G2dbreck</vt:lpstr>
      <vt:lpstr>BF 1153 – Failed pier concrete and un-supported bearing under Sp. 1-G1.</vt:lpstr>
      <vt:lpstr>BF 1153 – 30mm drop in rail and curb over Sp.1-G1.</vt:lpstr>
      <vt:lpstr>BF 1153 – Neoprene Pads &amp; Widened/Strengthened Pier Caps</vt:lpstr>
      <vt:lpstr>PowerPoint Presentation</vt:lpstr>
      <vt:lpstr>Questions?</vt:lpstr>
    </vt:vector>
  </TitlesOfParts>
  <Company>BVBS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Bridge Failures</dc:title>
  <dc:creator>G.Roberts</dc:creator>
  <cp:lastModifiedBy>Calvin Roberts</cp:lastModifiedBy>
  <cp:revision>124</cp:revision>
  <dcterms:created xsi:type="dcterms:W3CDTF">2000-01-03T16:36:33Z</dcterms:created>
  <dcterms:modified xsi:type="dcterms:W3CDTF">2023-03-01T17:09:39Z</dcterms:modified>
</cp:coreProperties>
</file>