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2" r:id="rId2"/>
  </p:sldMasterIdLst>
  <p:notesMasterIdLst>
    <p:notesMasterId r:id="rId4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9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4" r:id="rId40"/>
    <p:sldId id="292" r:id="rId41"/>
  </p:sldIdLst>
  <p:sldSz cx="9144000" cy="5143500" type="screen16x9"/>
  <p:notesSz cx="9309100" cy="7023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50">
          <p15:clr>
            <a:srgbClr val="A4A3A4"/>
          </p15:clr>
        </p15:guide>
        <p15:guide id="4" orient="horz" pos="940">
          <p15:clr>
            <a:srgbClr val="A4A3A4"/>
          </p15:clr>
        </p15:guide>
        <p15:guide id="5" orient="horz" pos="2935">
          <p15:clr>
            <a:srgbClr val="A4A3A4"/>
          </p15:clr>
        </p15:guide>
        <p15:guide id="6" pos="340">
          <p15:clr>
            <a:srgbClr val="A4A3A4"/>
          </p15:clr>
        </p15:guide>
        <p15:guide id="7" pos="542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h4nCGWvHCc4ZSBACxuGRLOUdnb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443CCE5-7439-4B22-9179-84F473D45A2F}">
  <a:tblStyle styleId="{3443CCE5-7439-4B22-9179-84F473D45A2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CF1"/>
          </a:solidFill>
        </a:fill>
      </a:tcStyle>
    </a:wholeTbl>
    <a:band1H>
      <a:tcTxStyle b="off" i="off"/>
      <a:tcStyle>
        <a:tcBdr/>
        <a:fill>
          <a:solidFill>
            <a:srgbClr val="CAD7E2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D7E2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0C1D5566-44CF-4EFF-907D-29CC773EFCB5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F1F7"/>
          </a:solidFill>
        </a:fill>
      </a:tcStyle>
    </a:wholeTbl>
    <a:band1H>
      <a:tcTxStyle b="off" i="off"/>
      <a:tcStyle>
        <a:tcBdr/>
        <a:fill>
          <a:solidFill>
            <a:srgbClr val="CAE2EE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E2EE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3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344" y="102"/>
      </p:cViewPr>
      <p:guideLst>
        <p:guide orient="horz" pos="1620"/>
        <p:guide pos="2880"/>
        <p:guide orient="horz" pos="350"/>
        <p:guide orient="horz" pos="940"/>
        <p:guide orient="horz" pos="2935"/>
        <p:guide pos="340"/>
        <p:guide pos="54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273675" y="0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1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Tips: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use an icon that best represents the concept you are presenting on. Icons are available at: alberta.ca/identity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If you don’t have a subtitle, move your name and title up to create balance with the main title</a:t>
            </a:r>
            <a:endParaRPr/>
          </a:p>
        </p:txBody>
      </p:sp>
      <p:sp>
        <p:nvSpPr>
          <p:cNvPr id="136" name="Google Shape;136;p1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10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10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11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p11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12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4" name="Google Shape;234;p12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3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p13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14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p14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5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0" name="Google Shape;260;p15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16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9" name="Google Shape;269;p16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17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p17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p18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p18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p18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p18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5100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p19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4" name="Google Shape;294;p19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p20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p20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p21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" name="Google Shape;311;p21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p23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" name="Google Shape;319;p23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24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7" name="Google Shape;327;p24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25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5" name="Google Shape;335;p25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p26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3" name="Google Shape;343;p26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p27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1" name="Google Shape;351;p27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8" name="Google Shape;358;p28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9" name="Google Shape;359;p28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p29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7" name="Google Shape;367;p29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3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p3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p30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7" name="Google Shape;377;p30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p31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6" name="Google Shape;386;p31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3" name="Google Shape;393;p32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4" name="Google Shape;394;p32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0" name="Google Shape;400;p33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1" name="Google Shape;401;p33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8" name="Google Shape;408;p34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9" name="Google Shape;409;p34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5" name="Google Shape;415;p35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6" name="Google Shape;416;p35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3" name="Google Shape;423;p36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4" name="Google Shape;424;p36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1" name="Google Shape;431;p37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2" name="Google Shape;432;p37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1" name="Google Shape;431;p37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2" name="Google Shape;432;p37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06578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8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9" name="Google Shape;43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7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p7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8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p8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9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9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bg>
      <p:bgPr>
        <a:solidFill>
          <a:schemeClr val="accent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0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0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40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0"/>
          <p:cNvSpPr/>
          <p:nvPr/>
        </p:nvSpPr>
        <p:spPr>
          <a:xfrm>
            <a:off x="552420" y="637396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40"/>
          <p:cNvSpPr txBox="1">
            <a:spLocks noGrp="1"/>
          </p:cNvSpPr>
          <p:nvPr>
            <p:ph type="subTitle" idx="1"/>
          </p:nvPr>
        </p:nvSpPr>
        <p:spPr>
          <a:xfrm>
            <a:off x="483446" y="3363838"/>
            <a:ext cx="8355754" cy="45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0"/>
          <p:cNvSpPr txBox="1">
            <a:spLocks noGrp="1"/>
          </p:cNvSpPr>
          <p:nvPr>
            <p:ph type="body" idx="2"/>
          </p:nvPr>
        </p:nvSpPr>
        <p:spPr>
          <a:xfrm>
            <a:off x="483446" y="3834358"/>
            <a:ext cx="8355754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(Colour)">
  <p:cSld name="Divider (Colour)">
    <p:bg>
      <p:bgPr>
        <a:solidFill>
          <a:schemeClr val="accent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50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50"/>
          <p:cNvSpPr txBox="1">
            <a:spLocks noGrp="1"/>
          </p:cNvSpPr>
          <p:nvPr>
            <p:ph type="ctrTitle"/>
          </p:nvPr>
        </p:nvSpPr>
        <p:spPr>
          <a:xfrm>
            <a:off x="685800" y="679288"/>
            <a:ext cx="7772400" cy="164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0"/>
          <p:cNvSpPr txBox="1">
            <a:spLocks noGrp="1"/>
          </p:cNvSpPr>
          <p:nvPr>
            <p:ph type="subTitle" idx="1"/>
          </p:nvPr>
        </p:nvSpPr>
        <p:spPr>
          <a:xfrm>
            <a:off x="1371600" y="2801722"/>
            <a:ext cx="6400800" cy="131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50"/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50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50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(Light)">
  <p:cSld name="Emphasis (Light)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1"/>
          <p:cNvSpPr txBox="1">
            <a:spLocks noGrp="1"/>
          </p:cNvSpPr>
          <p:nvPr>
            <p:ph type="subTitle" idx="1"/>
          </p:nvPr>
        </p:nvSpPr>
        <p:spPr>
          <a:xfrm>
            <a:off x="914400" y="928470"/>
            <a:ext cx="7315200" cy="322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51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51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3" name="Google Shape;93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(Dark)">
  <p:cSld name="Emphasis (Dark)">
    <p:bg>
      <p:bgPr>
        <a:solidFill>
          <a:schemeClr val="dk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52"/>
          <p:cNvSpPr txBox="1">
            <a:spLocks noGrp="1"/>
          </p:cNvSpPr>
          <p:nvPr>
            <p:ph type="subTitle" idx="1"/>
          </p:nvPr>
        </p:nvSpPr>
        <p:spPr>
          <a:xfrm>
            <a:off x="914400" y="928470"/>
            <a:ext cx="7315200" cy="322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52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52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(Colour)">
  <p:cSld name="Emphasis (Colour)">
    <p:bg>
      <p:bgPr>
        <a:solidFill>
          <a:schemeClr val="accent2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53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53"/>
          <p:cNvSpPr txBox="1">
            <a:spLocks noGrp="1"/>
          </p:cNvSpPr>
          <p:nvPr>
            <p:ph type="subTitle" idx="1"/>
          </p:nvPr>
        </p:nvSpPr>
        <p:spPr>
          <a:xfrm>
            <a:off x="914400" y="928470"/>
            <a:ext cx="7315200" cy="322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53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53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no title">
  <p:cSld name="Content with no titl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4"/>
          <p:cNvSpPr txBox="1">
            <a:spLocks noGrp="1"/>
          </p:cNvSpPr>
          <p:nvPr>
            <p:ph type="body" idx="1"/>
          </p:nvPr>
        </p:nvSpPr>
        <p:spPr>
          <a:xfrm>
            <a:off x="457200" y="438150"/>
            <a:ext cx="8229600" cy="4029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54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54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9" name="Google Shape;109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e / Contrast">
  <p:cSld name="Compare / Contrast"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5"/>
          <p:cNvSpPr/>
          <p:nvPr/>
        </p:nvSpPr>
        <p:spPr>
          <a:xfrm>
            <a:off x="4572000" y="0"/>
            <a:ext cx="4572000" cy="506730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55"/>
          <p:cNvSpPr txBox="1">
            <a:spLocks noGrp="1"/>
          </p:cNvSpPr>
          <p:nvPr>
            <p:ph type="body" idx="1"/>
          </p:nvPr>
        </p:nvSpPr>
        <p:spPr>
          <a:xfrm>
            <a:off x="467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3" name="Google Shape;113;p55"/>
          <p:cNvSpPr txBox="1">
            <a:spLocks noGrp="1"/>
          </p:cNvSpPr>
          <p:nvPr>
            <p:ph type="body" idx="2"/>
          </p:nvPr>
        </p:nvSpPr>
        <p:spPr>
          <a:xfrm>
            <a:off x="5039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4" name="Google Shape;114;p55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55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6" name="Google Shape;116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55"/>
          <p:cNvSpPr txBox="1">
            <a:spLocks noGrp="1"/>
          </p:cNvSpPr>
          <p:nvPr>
            <p:ph type="title"/>
          </p:nvPr>
        </p:nvSpPr>
        <p:spPr>
          <a:xfrm>
            <a:off x="5039544" y="379974"/>
            <a:ext cx="3628206" cy="569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>
                <a:solidFill>
                  <a:srgbClr val="0081A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55"/>
          <p:cNvSpPr txBox="1">
            <a:spLocks noGrp="1"/>
          </p:cNvSpPr>
          <p:nvPr>
            <p:ph type="body" idx="3"/>
          </p:nvPr>
        </p:nvSpPr>
        <p:spPr>
          <a:xfrm>
            <a:off x="467544" y="378113"/>
            <a:ext cx="3628206" cy="57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81AB"/>
              </a:buClr>
              <a:buSzPts val="2800"/>
              <a:buNone/>
              <a:defRPr sz="2800" b="1">
                <a:solidFill>
                  <a:srgbClr val="0081AB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e / Contrast (Colour)">
  <p:cSld name="Compare / Contrast (Colour)">
    <p:bg>
      <p:bgPr>
        <a:solidFill>
          <a:schemeClr val="accent2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6"/>
          <p:cNvSpPr/>
          <p:nvPr/>
        </p:nvSpPr>
        <p:spPr>
          <a:xfrm>
            <a:off x="4572000" y="0"/>
            <a:ext cx="4572000" cy="5067300"/>
          </a:xfrm>
          <a:prstGeom prst="rect">
            <a:avLst/>
          </a:prstGeom>
          <a:solidFill>
            <a:schemeClr val="accent4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56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56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6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" name="Google Shape;125;p56"/>
          <p:cNvSpPr txBox="1">
            <a:spLocks noGrp="1"/>
          </p:cNvSpPr>
          <p:nvPr>
            <p:ph type="title"/>
          </p:nvPr>
        </p:nvSpPr>
        <p:spPr>
          <a:xfrm>
            <a:off x="5039544" y="379974"/>
            <a:ext cx="3628206" cy="569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56"/>
          <p:cNvSpPr txBox="1">
            <a:spLocks noGrp="1"/>
          </p:cNvSpPr>
          <p:nvPr>
            <p:ph type="body" idx="1"/>
          </p:nvPr>
        </p:nvSpPr>
        <p:spPr>
          <a:xfrm>
            <a:off x="467544" y="378113"/>
            <a:ext cx="3628206" cy="57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56"/>
          <p:cNvSpPr txBox="1">
            <a:spLocks noGrp="1"/>
          </p:cNvSpPr>
          <p:nvPr>
            <p:ph type="body" idx="2"/>
          </p:nvPr>
        </p:nvSpPr>
        <p:spPr>
          <a:xfrm>
            <a:off x="467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»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8" name="Google Shape;128;p56"/>
          <p:cNvSpPr txBox="1">
            <a:spLocks noGrp="1"/>
          </p:cNvSpPr>
          <p:nvPr>
            <p:ph type="body" idx="3"/>
          </p:nvPr>
        </p:nvSpPr>
        <p:spPr>
          <a:xfrm>
            <a:off x="5039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»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-slide photo">
  <p:cSld name="Full-slide photo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7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069942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57"/>
          <p:cNvSpPr txBox="1">
            <a:spLocks noGrp="1"/>
          </p:cNvSpPr>
          <p:nvPr>
            <p:ph type="body" idx="1"/>
          </p:nvPr>
        </p:nvSpPr>
        <p:spPr>
          <a:xfrm>
            <a:off x="467544" y="483518"/>
            <a:ext cx="8208912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57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>
  <p:cSld name="Closing slide">
    <p:bg>
      <p:bgPr>
        <a:solidFill>
          <a:schemeClr val="accent2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3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3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43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3"/>
          <p:cNvSpPr/>
          <p:nvPr/>
        </p:nvSpPr>
        <p:spPr>
          <a:xfrm>
            <a:off x="552420" y="2376000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 slide 2">
    <p:bg>
      <p:bgPr>
        <a:solidFill>
          <a:srgbClr val="0081AB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4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4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070348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44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Google Shape;31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4"/>
          <p:cNvSpPr txBox="1">
            <a:spLocks noGrp="1"/>
          </p:cNvSpPr>
          <p:nvPr>
            <p:ph type="subTitle" idx="1"/>
          </p:nvPr>
        </p:nvSpPr>
        <p:spPr>
          <a:xfrm>
            <a:off x="483446" y="3363838"/>
            <a:ext cx="8355754" cy="45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4"/>
          <p:cNvSpPr txBox="1">
            <a:spLocks noGrp="1"/>
          </p:cNvSpPr>
          <p:nvPr>
            <p:ph type="body" idx="3"/>
          </p:nvPr>
        </p:nvSpPr>
        <p:spPr>
          <a:xfrm>
            <a:off x="483446" y="3834358"/>
            <a:ext cx="8355754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4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4"/>
          <p:cNvSpPr/>
          <p:nvPr/>
        </p:nvSpPr>
        <p:spPr>
          <a:xfrm>
            <a:off x="552420" y="637396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title">
  <p:cSld name="Content with titl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2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42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" name="Google Shape;44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42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2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rgbClr val="0081A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5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45"/>
          <p:cNvSpPr txBox="1">
            <a:spLocks noGrp="1"/>
          </p:cNvSpPr>
          <p:nvPr>
            <p:ph type="body" idx="1"/>
          </p:nvPr>
        </p:nvSpPr>
        <p:spPr>
          <a:xfrm>
            <a:off x="539552" y="1347614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41515"/>
              </a:buClr>
              <a:buSzPts val="2400"/>
              <a:buFont typeface="Noto Sans Symbols"/>
              <a:buChar char="▪"/>
              <a:defRPr>
                <a:solidFill>
                  <a:srgbClr val="141515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41515"/>
              </a:buClr>
              <a:buSzPts val="2000"/>
              <a:buFont typeface="Noto Sans Symbols"/>
              <a:buChar char="▪"/>
              <a:defRPr>
                <a:solidFill>
                  <a:srgbClr val="141515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41515"/>
              </a:buClr>
              <a:buSzPts val="1400"/>
              <a:buFont typeface="Noto Sans Symbols"/>
              <a:buChar char="▪"/>
              <a:defRPr>
                <a:solidFill>
                  <a:srgbClr val="141515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41515"/>
              </a:buClr>
              <a:buSzPts val="1400"/>
              <a:buFont typeface="Noto Sans Symbols"/>
              <a:buChar char="▪"/>
              <a:defRPr>
                <a:solidFill>
                  <a:srgbClr val="141515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41515"/>
              </a:buClr>
              <a:buSzPts val="1400"/>
              <a:buFont typeface="Noto Sans Symbols"/>
              <a:buChar char="▪"/>
              <a:defRPr>
                <a:solidFill>
                  <a:srgbClr val="141515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5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" name="Google Shape;51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45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rgbClr val="0081A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Agenda">
  <p:cSld name="2_Agenda">
    <p:bg>
      <p:bgPr>
        <a:solidFill>
          <a:srgbClr val="0081AB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6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46"/>
          <p:cNvSpPr txBox="1">
            <a:spLocks noGrp="1"/>
          </p:cNvSpPr>
          <p:nvPr>
            <p:ph type="body" idx="1"/>
          </p:nvPr>
        </p:nvSpPr>
        <p:spPr>
          <a:xfrm>
            <a:off x="539552" y="1347614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Noto Sans Symbols"/>
              <a:buChar char="▪"/>
              <a:defRPr>
                <a:solidFill>
                  <a:srgbClr val="F2F2F2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Noto Sans Symbols"/>
              <a:buChar char="▪"/>
              <a:defRPr>
                <a:solidFill>
                  <a:srgbClr val="F2F2F2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46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46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46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Agenda">
  <p:cSld name="3_Agenda">
    <p:bg>
      <p:bgPr>
        <a:solidFill>
          <a:srgbClr val="36424A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7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47"/>
          <p:cNvSpPr txBox="1">
            <a:spLocks noGrp="1"/>
          </p:cNvSpPr>
          <p:nvPr>
            <p:ph type="body" idx="1"/>
          </p:nvPr>
        </p:nvSpPr>
        <p:spPr>
          <a:xfrm>
            <a:off x="539552" y="1347614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Noto Sans Symbols"/>
              <a:buChar char="▪"/>
              <a:defRPr>
                <a:solidFill>
                  <a:srgbClr val="F2F2F2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Noto Sans Symbols"/>
              <a:buChar char="▪"/>
              <a:defRPr>
                <a:solidFill>
                  <a:srgbClr val="F2F2F2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47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47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" name="Google Shape;65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47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(Light)" type="title">
  <p:cSld name="TITL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8"/>
          <p:cNvSpPr txBox="1">
            <a:spLocks noGrp="1"/>
          </p:cNvSpPr>
          <p:nvPr>
            <p:ph type="ctrTitle"/>
          </p:nvPr>
        </p:nvSpPr>
        <p:spPr>
          <a:xfrm>
            <a:off x="685800" y="679288"/>
            <a:ext cx="7772400" cy="164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8"/>
          <p:cNvSpPr txBox="1">
            <a:spLocks noGrp="1"/>
          </p:cNvSpPr>
          <p:nvPr>
            <p:ph type="subTitle" idx="1"/>
          </p:nvPr>
        </p:nvSpPr>
        <p:spPr>
          <a:xfrm>
            <a:off x="1371600" y="2801722"/>
            <a:ext cx="6400800" cy="131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48"/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48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48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3" name="Google Shape;73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(Dark)">
  <p:cSld name="Divider (Dark)">
    <p:bg>
      <p:bgPr>
        <a:solidFill>
          <a:schemeClr val="dk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49"/>
          <p:cNvSpPr txBox="1">
            <a:spLocks noGrp="1"/>
          </p:cNvSpPr>
          <p:nvPr>
            <p:ph type="ctrTitle"/>
          </p:nvPr>
        </p:nvSpPr>
        <p:spPr>
          <a:xfrm>
            <a:off x="685800" y="679288"/>
            <a:ext cx="7772400" cy="164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9"/>
          <p:cNvSpPr txBox="1">
            <a:spLocks noGrp="1"/>
          </p:cNvSpPr>
          <p:nvPr>
            <p:ph type="subTitle" idx="1"/>
          </p:nvPr>
        </p:nvSpPr>
        <p:spPr>
          <a:xfrm>
            <a:off x="1371600" y="2801722"/>
            <a:ext cx="6400800" cy="131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49"/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49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49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424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424A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9"/>
          <p:cNvSpPr txBox="1">
            <a:spLocks noGrp="1"/>
          </p:cNvSpPr>
          <p:nvPr>
            <p:ph type="sldNum" idx="12"/>
          </p:nvPr>
        </p:nvSpPr>
        <p:spPr>
          <a:xfrm>
            <a:off x="107504" y="4731990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4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41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41"/>
          <p:cNvSpPr txBox="1">
            <a:spLocks noGrp="1"/>
          </p:cNvSpPr>
          <p:nvPr>
            <p:ph type="sldNum" idx="12"/>
          </p:nvPr>
        </p:nvSpPr>
        <p:spPr>
          <a:xfrm>
            <a:off x="107504" y="4673377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m</a:t>
            </a:r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CONDITION RATING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"/>
          <p:cNvSpPr/>
          <p:nvPr/>
        </p:nvSpPr>
        <p:spPr>
          <a:xfrm>
            <a:off x="4000980" y="1410314"/>
            <a:ext cx="2921496" cy="346569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0"/>
          <p:cNvSpPr/>
          <p:nvPr/>
        </p:nvSpPr>
        <p:spPr>
          <a:xfrm>
            <a:off x="2483768" y="1410315"/>
            <a:ext cx="1440160" cy="3465691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0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16" name="Google Shape;216;p10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Rating System</a:t>
            </a:r>
            <a:endParaRPr/>
          </a:p>
        </p:txBody>
      </p:sp>
      <p:sp>
        <p:nvSpPr>
          <p:cNvPr id="217" name="Google Shape;217;p10"/>
          <p:cNvSpPr txBox="1"/>
          <p:nvPr/>
        </p:nvSpPr>
        <p:spPr>
          <a:xfrm>
            <a:off x="3969845" y="1410289"/>
            <a:ext cx="2921400" cy="3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	Very Good (New)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	Good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	Adequate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	Fair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	Poor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	Hazardous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	Immediate Action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0"/>
          <p:cNvSpPr txBox="1"/>
          <p:nvPr/>
        </p:nvSpPr>
        <p:spPr>
          <a:xfrm>
            <a:off x="2681485" y="1410314"/>
            <a:ext cx="450355" cy="3001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0"/>
          <p:cNvSpPr txBox="1"/>
          <p:nvPr/>
        </p:nvSpPr>
        <p:spPr>
          <a:xfrm>
            <a:off x="555328" y="920969"/>
            <a:ext cx="8219256" cy="427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Rating Descriptions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0"/>
          <p:cNvSpPr/>
          <p:nvPr/>
        </p:nvSpPr>
        <p:spPr>
          <a:xfrm>
            <a:off x="3059832" y="1635646"/>
            <a:ext cx="144016" cy="72008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0"/>
          <p:cNvSpPr/>
          <p:nvPr/>
        </p:nvSpPr>
        <p:spPr>
          <a:xfrm>
            <a:off x="3075248" y="2795013"/>
            <a:ext cx="144016" cy="72008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0"/>
          <p:cNvSpPr/>
          <p:nvPr/>
        </p:nvSpPr>
        <p:spPr>
          <a:xfrm>
            <a:off x="3075248" y="3862491"/>
            <a:ext cx="144016" cy="72008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29" name="Google Shape;229;p11"/>
          <p:cNvSpPr txBox="1">
            <a:spLocks noGrp="1"/>
          </p:cNvSpPr>
          <p:nvPr>
            <p:ph type="body" idx="1"/>
          </p:nvPr>
        </p:nvSpPr>
        <p:spPr>
          <a:xfrm>
            <a:off x="1" y="1351590"/>
            <a:ext cx="7967206" cy="3298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Based on a 1 to 9 numeric system</a:t>
            </a:r>
          </a:p>
          <a:p>
            <a:pPr marL="40005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800" dirty="0"/>
          </a:p>
          <a:p>
            <a:pPr marL="74295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Has special characters to denote</a:t>
            </a:r>
            <a:endParaRPr sz="1800" dirty="0"/>
          </a:p>
          <a:p>
            <a:pPr marL="1143000" lvl="2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elements not applicable to a specific structure (X)</a:t>
            </a:r>
            <a:endParaRPr sz="1600" dirty="0"/>
          </a:p>
          <a:p>
            <a:pPr marL="1143000" lvl="2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elements  not sufficiently accessible for an adequate visual inspection (N)</a:t>
            </a:r>
          </a:p>
          <a:p>
            <a:pPr marL="857250" lvl="2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600" dirty="0"/>
          </a:p>
          <a:p>
            <a:pPr marL="74295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Measures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condition </a:t>
            </a:r>
            <a:r>
              <a:rPr lang="en-US" sz="1800" b="0" i="0" u="none" dirty="0">
                <a:solidFill>
                  <a:schemeClr val="dk1"/>
                </a:solidFill>
              </a:rPr>
              <a:t>and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functionality </a:t>
            </a:r>
            <a:r>
              <a:rPr lang="en-US" sz="1800" b="0" i="0" u="none" dirty="0">
                <a:solidFill>
                  <a:schemeClr val="dk1"/>
                </a:solidFill>
              </a:rPr>
              <a:t>of components.</a:t>
            </a:r>
            <a:endParaRPr sz="1800" dirty="0"/>
          </a:p>
        </p:txBody>
      </p:sp>
      <p:sp>
        <p:nvSpPr>
          <p:cNvPr id="230" name="Google Shape;230;p11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Rating Systems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37" name="Google Shape;237;p12"/>
          <p:cNvSpPr txBox="1">
            <a:spLocks noGrp="1"/>
          </p:cNvSpPr>
          <p:nvPr>
            <p:ph type="body" idx="1"/>
          </p:nvPr>
        </p:nvSpPr>
        <p:spPr>
          <a:xfrm>
            <a:off x="467544" y="1347614"/>
            <a:ext cx="8291263" cy="3298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The element’s current </a:t>
            </a:r>
            <a:r>
              <a:rPr lang="en-US" sz="1800" b="1" i="0" u="none" dirty="0">
                <a:solidFill>
                  <a:schemeClr val="dk1"/>
                </a:solidFill>
              </a:rPr>
              <a:t>condition</a:t>
            </a:r>
            <a:r>
              <a:rPr lang="en-US" sz="1800" b="0" i="0" u="none" dirty="0">
                <a:solidFill>
                  <a:schemeClr val="dk1"/>
                </a:solidFill>
              </a:rPr>
              <a:t> and </a:t>
            </a:r>
            <a:r>
              <a:rPr lang="en-US" sz="1800" b="1" i="0" u="none" dirty="0">
                <a:solidFill>
                  <a:schemeClr val="dk1"/>
                </a:solidFill>
              </a:rPr>
              <a:t>functionality</a:t>
            </a:r>
            <a:r>
              <a:rPr lang="en-US" sz="1800" b="0" i="0" u="none" dirty="0">
                <a:solidFill>
                  <a:schemeClr val="dk1"/>
                </a:solidFill>
              </a:rPr>
              <a:t> is compared to a range of defined values for</a:t>
            </a:r>
            <a:endParaRPr sz="18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ratings</a:t>
            </a:r>
            <a:endParaRPr sz="16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a condition </a:t>
            </a:r>
            <a:endParaRPr sz="16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dirty="0"/>
              <a:t>w</a:t>
            </a:r>
            <a:r>
              <a:rPr lang="en-US" sz="1600" b="0" i="0" u="none" strike="noStrike" cap="none" dirty="0">
                <a:solidFill>
                  <a:schemeClr val="dk1"/>
                </a:solidFill>
              </a:rPr>
              <a:t>hat rating is intended to mean</a:t>
            </a:r>
            <a:endParaRPr sz="16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Table 1.2 in Inspection Manual </a:t>
            </a:r>
            <a:endParaRPr sz="18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With this course and field training, goal is for certified inspectors to be able to rate elements within "1” point. </a:t>
            </a:r>
            <a:endParaRPr sz="18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Experience and periodic ongoing training after certification ensures consistency</a:t>
            </a:r>
            <a:endParaRPr sz="1800" dirty="0"/>
          </a:p>
        </p:txBody>
      </p:sp>
      <p:sp>
        <p:nvSpPr>
          <p:cNvPr id="238" name="Google Shape;238;p12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Rating Systems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body" idx="1"/>
          </p:nvPr>
        </p:nvSpPr>
        <p:spPr>
          <a:xfrm>
            <a:off x="467544" y="1347615"/>
            <a:ext cx="8291263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 </a:t>
            </a:r>
            <a:r>
              <a:rPr lang="en-US" sz="1800" b="0" i="0" u="none">
                <a:solidFill>
                  <a:schemeClr val="dk1"/>
                </a:solidFill>
              </a:rPr>
              <a:t>Good</a:t>
            </a: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Good (9 to 7) range</a:t>
            </a:r>
            <a:endParaRPr sz="1800"/>
          </a:p>
        </p:txBody>
      </p:sp>
      <p:sp>
        <p:nvSpPr>
          <p:cNvPr id="246" name="Google Shape;246;p13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Rating Systems</a:t>
            </a:r>
            <a:endParaRPr/>
          </a:p>
        </p:txBody>
      </p:sp>
      <p:graphicFrame>
        <p:nvGraphicFramePr>
          <p:cNvPr id="247" name="Google Shape;247;p13"/>
          <p:cNvGraphicFramePr/>
          <p:nvPr>
            <p:extLst>
              <p:ext uri="{D42A27DB-BD31-4B8C-83A1-F6EECF244321}">
                <p14:modId xmlns:p14="http://schemas.microsoft.com/office/powerpoint/2010/main" val="2612229301"/>
              </p:ext>
            </p:extLst>
          </p:nvPr>
        </p:nvGraphicFramePr>
        <p:xfrm>
          <a:off x="545200" y="1960449"/>
          <a:ext cx="8131250" cy="2595920"/>
        </p:xfrm>
        <a:graphic>
          <a:graphicData uri="http://schemas.openxmlformats.org/drawingml/2006/table">
            <a:tbl>
              <a:tblPr firstRow="1" bandRow="1">
                <a:noFill/>
                <a:tableStyleId>{3443CCE5-7439-4B22-9179-84F473D45A2F}</a:tableStyleId>
              </a:tblPr>
              <a:tblGrid>
                <a:gridCol w="1146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12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Rating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Description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Commentary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Very good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New conditions</a:t>
                      </a:r>
                      <a:endParaRPr sz="1400" u="none" strike="noStrike" cap="none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No repairs in foreseeable future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Almost new conditions</a:t>
                      </a:r>
                      <a:endParaRPr sz="1400" u="none" strike="noStrike" cap="none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No repairs required in foreseeable future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Good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Could be upgraded to new condition with very little effort</a:t>
                      </a:r>
                      <a:endParaRPr sz="1400" u="none" strike="noStrike" cap="none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Repairs not required currently or expected in near future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4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54" name="Google Shape;254;p14"/>
          <p:cNvSpPr txBox="1">
            <a:spLocks noGrp="1"/>
          </p:cNvSpPr>
          <p:nvPr>
            <p:ph type="body" idx="1"/>
          </p:nvPr>
        </p:nvSpPr>
        <p:spPr>
          <a:xfrm>
            <a:off x="467550" y="958347"/>
            <a:ext cx="8291400" cy="1109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Adequate or Slightly Above or Below Adequate (6 to 4) range</a:t>
            </a:r>
            <a:endParaRPr sz="1800" dirty="0"/>
          </a:p>
        </p:txBody>
      </p:sp>
      <p:sp>
        <p:nvSpPr>
          <p:cNvPr id="255" name="Google Shape;255;p14"/>
          <p:cNvSpPr txBox="1">
            <a:spLocks noGrp="1"/>
          </p:cNvSpPr>
          <p:nvPr>
            <p:ph type="title"/>
          </p:nvPr>
        </p:nvSpPr>
        <p:spPr>
          <a:xfrm>
            <a:off x="539552" y="306125"/>
            <a:ext cx="8219256" cy="55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Rating Systems</a:t>
            </a:r>
            <a:endParaRPr dirty="0"/>
          </a:p>
        </p:txBody>
      </p:sp>
      <p:graphicFrame>
        <p:nvGraphicFramePr>
          <p:cNvPr id="256" name="Google Shape;256;p14"/>
          <p:cNvGraphicFramePr/>
          <p:nvPr>
            <p:extLst>
              <p:ext uri="{D42A27DB-BD31-4B8C-83A1-F6EECF244321}">
                <p14:modId xmlns:p14="http://schemas.microsoft.com/office/powerpoint/2010/main" val="1737242797"/>
              </p:ext>
            </p:extLst>
          </p:nvPr>
        </p:nvGraphicFramePr>
        <p:xfrm>
          <a:off x="545202" y="1315941"/>
          <a:ext cx="7845538" cy="3371477"/>
        </p:xfrm>
        <a:graphic>
          <a:graphicData uri="http://schemas.openxmlformats.org/drawingml/2006/table">
            <a:tbl>
              <a:tblPr firstRow="1" bandRow="1">
                <a:noFill/>
                <a:tableStyleId>{3443CCE5-7439-4B22-9179-84F473D45A2F}</a:tableStyleId>
              </a:tblPr>
              <a:tblGrid>
                <a:gridCol w="860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12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78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Rating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Description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Commentary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0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Generally good condition</a:t>
                      </a:r>
                      <a:endParaRPr sz="1400" u="none" strike="noStrike" cap="none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Functioning as designed with no signs of distress or deterioration</a:t>
                      </a:r>
                      <a:endParaRPr sz="1400" u="none" strike="noStrike" cap="none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No repairs currently required 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79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Adequate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Acceptable conditions and functioning as intended.</a:t>
                      </a:r>
                      <a:endParaRPr sz="1400" u="none" strike="noStrike" cap="none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No repairs currently required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044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Fair</a:t>
                      </a: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Below minimum acceptable conditions</a:t>
                      </a:r>
                      <a:endParaRPr sz="1400" u="none" strike="noStrike" cap="none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Low priority for repairs</a:t>
                      </a:r>
                      <a:endParaRPr sz="1400" u="none" strike="noStrike" cap="none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Maintenance recommendations are not required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cs typeface="Arial"/>
                          <a:sym typeface="Arial"/>
                        </a:rPr>
                        <a:t>Comment and photograph are required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5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63" name="Google Shape;263;p15"/>
          <p:cNvSpPr txBox="1">
            <a:spLocks noGrp="1"/>
          </p:cNvSpPr>
          <p:nvPr>
            <p:ph type="body" idx="1"/>
          </p:nvPr>
        </p:nvSpPr>
        <p:spPr>
          <a:xfrm>
            <a:off x="467550" y="1258799"/>
            <a:ext cx="8291400" cy="8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Poor - Immediate Action (3 to 1) range (comments, photos, recommendations req’)</a:t>
            </a:r>
            <a:endParaRPr sz="1800" dirty="0"/>
          </a:p>
        </p:txBody>
      </p:sp>
      <p:sp>
        <p:nvSpPr>
          <p:cNvPr id="264" name="Google Shape;264;p15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Rating Systems</a:t>
            </a:r>
            <a:endParaRPr/>
          </a:p>
        </p:txBody>
      </p:sp>
      <p:graphicFrame>
        <p:nvGraphicFramePr>
          <p:cNvPr id="265" name="Google Shape;265;p15"/>
          <p:cNvGraphicFramePr/>
          <p:nvPr>
            <p:extLst>
              <p:ext uri="{D42A27DB-BD31-4B8C-83A1-F6EECF244321}">
                <p14:modId xmlns:p14="http://schemas.microsoft.com/office/powerpoint/2010/main" val="2971084921"/>
              </p:ext>
            </p:extLst>
          </p:nvPr>
        </p:nvGraphicFramePr>
        <p:xfrm>
          <a:off x="545202" y="1721289"/>
          <a:ext cx="8131250" cy="2839760"/>
        </p:xfrm>
        <a:graphic>
          <a:graphicData uri="http://schemas.openxmlformats.org/drawingml/2006/table">
            <a:tbl>
              <a:tblPr firstRow="1" bandRow="1">
                <a:noFill/>
                <a:tableStyleId>{3443CCE5-7439-4B22-9179-84F473D45A2F}</a:tableStyleId>
              </a:tblPr>
              <a:tblGrid>
                <a:gridCol w="1146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12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Rating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Description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Commentary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Poor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Presence of distress or deterioration</a:t>
                      </a:r>
                      <a:endParaRPr sz="1400" u="none" strike="noStrike" cap="none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Not functioning as intended</a:t>
                      </a:r>
                      <a:endParaRPr sz="1400" u="none" strike="noStrike" cap="none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Need for replacement, repair, and/or signing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Hazardous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May require continued observation until work is complete</a:t>
                      </a:r>
                      <a:endParaRPr sz="1400" u="none" strike="noStrike" cap="none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High priority for replacement, repair, and/or signing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Immediate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Action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Danger of collapse, and/or danger to users</a:t>
                      </a:r>
                      <a:endParaRPr sz="1400" u="none" strike="noStrike" cap="none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Bridge closure, replacement, repair, and/or signing required as soon as possible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6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72" name="Google Shape;272;p16"/>
          <p:cNvSpPr txBox="1">
            <a:spLocks noGrp="1"/>
          </p:cNvSpPr>
          <p:nvPr>
            <p:ph type="body" idx="1"/>
          </p:nvPr>
        </p:nvSpPr>
        <p:spPr>
          <a:xfrm>
            <a:off x="467544" y="1347615"/>
            <a:ext cx="8291263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 Ratings: </a:t>
            </a:r>
            <a:endParaRPr sz="1800"/>
          </a:p>
        </p:txBody>
      </p:sp>
      <p:sp>
        <p:nvSpPr>
          <p:cNvPr id="273" name="Google Shape;273;p16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Rating Systems</a:t>
            </a:r>
            <a:endParaRPr/>
          </a:p>
        </p:txBody>
      </p:sp>
      <p:graphicFrame>
        <p:nvGraphicFramePr>
          <p:cNvPr id="274" name="Google Shape;274;p16"/>
          <p:cNvGraphicFramePr/>
          <p:nvPr>
            <p:extLst>
              <p:ext uri="{D42A27DB-BD31-4B8C-83A1-F6EECF244321}">
                <p14:modId xmlns:p14="http://schemas.microsoft.com/office/powerpoint/2010/main" val="2357464258"/>
              </p:ext>
            </p:extLst>
          </p:nvPr>
        </p:nvGraphicFramePr>
        <p:xfrm>
          <a:off x="547548" y="1923678"/>
          <a:ext cx="8131250" cy="2260630"/>
        </p:xfrm>
        <a:graphic>
          <a:graphicData uri="http://schemas.openxmlformats.org/drawingml/2006/table">
            <a:tbl>
              <a:tblPr firstRow="1" bandRow="1">
                <a:noFill/>
                <a:tableStyleId>{3443CCE5-7439-4B22-9179-84F473D45A2F}</a:tableStyleId>
              </a:tblPr>
              <a:tblGrid>
                <a:gridCol w="1146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12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Rating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Description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Commentary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Not Accessible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Element cannot be visually inspected (e.g. snow/gravel covered or deep water)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Not Applicable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Element is not applicable to structure (e.g. pier elements on single span bridge, longitudinal seams on CSP culvert)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7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81" name="Google Shape;281;p17"/>
          <p:cNvSpPr txBox="1">
            <a:spLocks noGrp="1"/>
          </p:cNvSpPr>
          <p:nvPr>
            <p:ph type="body" idx="1"/>
          </p:nvPr>
        </p:nvSpPr>
        <p:spPr>
          <a:xfrm>
            <a:off x="539550" y="1347625"/>
            <a:ext cx="7825500" cy="32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i="0" u="none" dirty="0">
                <a:solidFill>
                  <a:schemeClr val="dk1"/>
                </a:solidFill>
              </a:rPr>
              <a:t>4 is low priority for repair.  </a:t>
            </a:r>
            <a:endParaRPr sz="1600" dirty="0"/>
          </a:p>
          <a:p>
            <a:pPr marL="742950" marR="0" lvl="1" indent="-260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i="0" u="none" strike="noStrike" cap="none" dirty="0">
                <a:solidFill>
                  <a:schemeClr val="dk1"/>
                </a:solidFill>
              </a:rPr>
              <a:t>Recommendation </a:t>
            </a:r>
            <a:r>
              <a:rPr lang="en-US" sz="1600" i="0" u="sng" strike="noStrike" cap="none" dirty="0">
                <a:solidFill>
                  <a:schemeClr val="dk1"/>
                </a:solidFill>
              </a:rPr>
              <a:t>can be made but is not required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.</a:t>
            </a:r>
            <a:endParaRPr sz="1600" dirty="0"/>
          </a:p>
          <a:p>
            <a:pPr marL="742950" marR="0" lvl="1" indent="-260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i="0" u="none" strike="noStrike" cap="none" dirty="0">
                <a:solidFill>
                  <a:schemeClr val="dk1"/>
                </a:solidFill>
              </a:rPr>
              <a:t>If made, then usually added to list of more immediate repairs or if the bridge is to be rehabilitated.</a:t>
            </a:r>
            <a:endParaRPr sz="1600" dirty="0"/>
          </a:p>
          <a:p>
            <a:pPr marL="342900" marR="0" lvl="0" indent="-292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i="0" u="none" dirty="0">
                <a:solidFill>
                  <a:schemeClr val="dk1"/>
                </a:solidFill>
              </a:rPr>
              <a:t>3 is medium priority, repair before next inspection.  </a:t>
            </a:r>
            <a:endParaRPr sz="1600" dirty="0"/>
          </a:p>
          <a:p>
            <a:pPr marL="742950" marR="0" lvl="1" indent="-260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i="0" u="none" strike="noStrike" cap="none" dirty="0">
                <a:solidFill>
                  <a:schemeClr val="dk1"/>
                </a:solidFill>
              </a:rPr>
              <a:t>Next inspection date may be on a shortened inspection cycle due to critical nature of element.</a:t>
            </a:r>
            <a:endParaRPr sz="1600" dirty="0"/>
          </a:p>
          <a:p>
            <a:pPr marL="342900" marR="0" lvl="0" indent="-292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i="0" u="none" dirty="0">
                <a:solidFill>
                  <a:schemeClr val="dk1"/>
                </a:solidFill>
              </a:rPr>
              <a:t>2 is high priority, repair within next 3 to 6 months and/or continual monitoring. </a:t>
            </a:r>
            <a:endParaRPr sz="1600" dirty="0"/>
          </a:p>
          <a:p>
            <a:pPr marL="742950" marR="0" lvl="1" indent="-260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i="0" u="none" strike="noStrike" cap="none" dirty="0">
                <a:solidFill>
                  <a:schemeClr val="dk1"/>
                </a:solidFill>
              </a:rPr>
              <a:t>Normally involves a reduced inspection cycle until repaired or replaced.</a:t>
            </a:r>
            <a:endParaRPr sz="1600" dirty="0"/>
          </a:p>
          <a:p>
            <a:pPr marL="342900" marR="0" lvl="0" indent="-292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i="0" u="none" dirty="0">
                <a:solidFill>
                  <a:schemeClr val="dk1"/>
                </a:solidFill>
              </a:rPr>
              <a:t>1 is immediate action.  </a:t>
            </a:r>
            <a:endParaRPr sz="1600" dirty="0"/>
          </a:p>
          <a:p>
            <a:pPr marL="742950" marR="0" lvl="1" indent="-260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i="0" u="none" strike="noStrike" cap="none" dirty="0">
                <a:solidFill>
                  <a:schemeClr val="dk1"/>
                </a:solidFill>
              </a:rPr>
              <a:t>Follow-up is required.</a:t>
            </a:r>
            <a:endParaRPr sz="1600" dirty="0"/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282" name="Google Shape;282;p17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Maintenance Priority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8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89" name="Google Shape;289;p18"/>
          <p:cNvSpPr txBox="1">
            <a:spLocks noGrp="1"/>
          </p:cNvSpPr>
          <p:nvPr>
            <p:ph type="body" idx="1"/>
          </p:nvPr>
        </p:nvSpPr>
        <p:spPr>
          <a:xfrm>
            <a:off x="539550" y="1347625"/>
            <a:ext cx="8194800" cy="32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Rate the worst element</a:t>
            </a:r>
            <a:endParaRPr sz="18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See enough of the element to assign a rating</a:t>
            </a:r>
            <a:endParaRPr sz="18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Rating must be given for elements partly visible when visible area/section is </a:t>
            </a:r>
            <a:r>
              <a:rPr lang="en-US" sz="1800" b="1" i="0" u="sng" dirty="0">
                <a:solidFill>
                  <a:schemeClr val="dk1"/>
                </a:solidFill>
              </a:rPr>
              <a:t>4 or less</a:t>
            </a:r>
            <a:r>
              <a:rPr lang="en-US" sz="1800" b="0" i="0" u="none" dirty="0">
                <a:solidFill>
                  <a:schemeClr val="dk1"/>
                </a:solidFill>
              </a:rPr>
              <a:t>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dirty="0"/>
              <a:t>If an element is not visible, a rating of </a:t>
            </a:r>
            <a:r>
              <a:rPr lang="en-US" sz="1800" b="1" u="sng" dirty="0"/>
              <a:t>N</a:t>
            </a:r>
            <a:r>
              <a:rPr lang="en-US" sz="1800" dirty="0"/>
              <a:t> is assigned. Comments are provided for all </a:t>
            </a:r>
            <a:r>
              <a:rPr lang="en-US" sz="1800" b="1" u="sng" dirty="0"/>
              <a:t>N</a:t>
            </a:r>
            <a:r>
              <a:rPr lang="en-US" sz="1800" dirty="0"/>
              <a:t> ratings explaining why the element could not be rated (e.g. snow or gravel covered, not accessible due to deep water)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dirty="0"/>
              <a:t>If an element that was previously rated </a:t>
            </a:r>
            <a:r>
              <a:rPr lang="en-US" sz="1800" b="1" u="sng" dirty="0"/>
              <a:t>3 or less </a:t>
            </a:r>
            <a:r>
              <a:rPr lang="en-US" sz="1800" dirty="0"/>
              <a:t>is rated </a:t>
            </a:r>
            <a:r>
              <a:rPr lang="en-US" sz="1800" b="1" u="sng" dirty="0"/>
              <a:t>N</a:t>
            </a:r>
            <a:r>
              <a:rPr lang="en-US" sz="1800" dirty="0"/>
              <a:t> in a current inspection, a comment is added to indicate/alert the previous rating and date for the next inspector (e.g. “P.R. 3 on May 1, 2023)</a:t>
            </a:r>
            <a:endParaRPr sz="1800" b="1" u="sng" dirty="0"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Rating Guidelines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8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289" name="Google Shape;289;p18"/>
          <p:cNvSpPr txBox="1">
            <a:spLocks noGrp="1"/>
          </p:cNvSpPr>
          <p:nvPr>
            <p:ph type="body" idx="1"/>
          </p:nvPr>
        </p:nvSpPr>
        <p:spPr>
          <a:xfrm>
            <a:off x="539550" y="1347625"/>
            <a:ext cx="8194800" cy="32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Blank ratings </a:t>
            </a:r>
            <a:r>
              <a:rPr lang="en-US" sz="1800" b="0" i="0" u="sng" dirty="0">
                <a:solidFill>
                  <a:schemeClr val="dk1"/>
                </a:solidFill>
              </a:rPr>
              <a:t>are not allowed</a:t>
            </a:r>
            <a:r>
              <a:rPr lang="en-US" sz="1800" b="0" i="0" dirty="0">
                <a:solidFill>
                  <a:schemeClr val="dk1"/>
                </a:solidFill>
              </a:rPr>
              <a:t> and is reason for rejection of inspection report (or failure during training/mentoring)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sz="18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If an element is not applicable but is required:</a:t>
            </a:r>
            <a:endParaRPr sz="1800" dirty="0"/>
          </a:p>
          <a:p>
            <a:pPr marL="742950" marR="0" lvl="1" indent="-2857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rate element X</a:t>
            </a:r>
            <a:endParaRPr sz="1600" dirty="0"/>
          </a:p>
          <a:p>
            <a:pPr marL="742950" marR="0" lvl="1" indent="-2857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provide comment in Explanation of Condition</a:t>
            </a:r>
            <a:endParaRPr sz="1600" dirty="0"/>
          </a:p>
          <a:p>
            <a:pPr marL="742950" marR="0" lvl="1" indent="-2857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provide maintenance recommendation</a:t>
            </a:r>
            <a:endParaRPr sz="1600" dirty="0"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Rating Guidelines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90553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44" name="Google Shape;144;p2"/>
          <p:cNvSpPr txBox="1">
            <a:spLocks noGrp="1"/>
          </p:cNvSpPr>
          <p:nvPr>
            <p:ph type="body" idx="1"/>
          </p:nvPr>
        </p:nvSpPr>
        <p:spPr>
          <a:xfrm>
            <a:off x="478091" y="1414919"/>
            <a:ext cx="4309933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</a:rPr>
              <a:t>A rating system provides: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−"/>
            </a:pPr>
            <a:r>
              <a:rPr lang="en-US" sz="1800" b="0" i="0" u="none" strike="noStrike" dirty="0">
                <a:solidFill>
                  <a:srgbClr val="000000"/>
                </a:solidFill>
              </a:rPr>
              <a:t>a numerical representation of the condition of bridge elements and inspection categories.</a:t>
            </a:r>
          </a:p>
          <a:p>
            <a:pPr marL="45720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−"/>
            </a:pPr>
            <a:r>
              <a:rPr lang="en-US" sz="1800" b="0" i="0" u="none" strike="noStrike" dirty="0">
                <a:solidFill>
                  <a:srgbClr val="000000"/>
                </a:solidFill>
              </a:rPr>
              <a:t>a uniform method for describing the condition and functionality of an element</a:t>
            </a:r>
            <a:endParaRPr dirty="0"/>
          </a:p>
        </p:txBody>
      </p:sp>
      <p:sp>
        <p:nvSpPr>
          <p:cNvPr id="145" name="Google Shape;145;p2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Why we need a rating system</a:t>
            </a:r>
            <a:endParaRPr/>
          </a:p>
        </p:txBody>
      </p:sp>
      <p:pic>
        <p:nvPicPr>
          <p:cNvPr id="146" name="Google Shape;146;p2" descr="Clipboard Mixed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0112" y="1414919"/>
            <a:ext cx="2570584" cy="2570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297" name="Google Shape;297;p19"/>
          <p:cNvSpPr txBox="1">
            <a:spLocks noGrp="1"/>
          </p:cNvSpPr>
          <p:nvPr>
            <p:ph type="body" idx="1"/>
          </p:nvPr>
        </p:nvSpPr>
        <p:spPr>
          <a:xfrm>
            <a:off x="4211960" y="1527634"/>
            <a:ext cx="4536505" cy="208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</a:rPr>
              <a:t>If an element is not constructed according to the original design rate 4 or less</a:t>
            </a:r>
            <a:endParaRPr sz="180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</a:rPr>
              <a:t>Intended to flag rare and unusual situations that may be significant to the structure</a:t>
            </a:r>
            <a:endParaRPr sz="180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</a:rPr>
              <a:t>Does not apply to minor deviations from standard practice</a:t>
            </a:r>
            <a:endParaRPr sz="1800"/>
          </a:p>
        </p:txBody>
      </p:sp>
      <p:sp>
        <p:nvSpPr>
          <p:cNvPr id="298" name="Google Shape;298;p19"/>
          <p:cNvSpPr txBox="1">
            <a:spLocks noGrp="1"/>
          </p:cNvSpPr>
          <p:nvPr>
            <p:ph type="title"/>
          </p:nvPr>
        </p:nvSpPr>
        <p:spPr>
          <a:xfrm>
            <a:off x="4211961" y="519521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Rating Guidelines</a:t>
            </a:r>
            <a:endParaRPr/>
          </a:p>
        </p:txBody>
      </p:sp>
      <p:pic>
        <p:nvPicPr>
          <p:cNvPr id="299" name="Google Shape;299;p19" descr="Clipboard Mixed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592" y="1419622"/>
            <a:ext cx="2196244" cy="2196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0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306" name="Google Shape;306;p20"/>
          <p:cNvSpPr txBox="1">
            <a:spLocks noGrp="1"/>
          </p:cNvSpPr>
          <p:nvPr>
            <p:ph type="body" idx="1"/>
          </p:nvPr>
        </p:nvSpPr>
        <p:spPr>
          <a:xfrm>
            <a:off x="539551" y="1347614"/>
            <a:ext cx="7128793" cy="3240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Intended to be in place for less than two years</a:t>
            </a:r>
            <a:endParaRPr sz="1800" dirty="0"/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Do not affect the element rating</a:t>
            </a:r>
            <a:endParaRPr sz="1800" dirty="0"/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May be difficult to determine if repair is temporary or permanent</a:t>
            </a:r>
            <a:endParaRPr sz="1800"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Temporary repair may also be a Special Feature and require a condition rating (e.g. timber struts &lt;2 years in culvert barrel)</a:t>
            </a:r>
            <a:endParaRPr sz="1800" dirty="0"/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Examples:</a:t>
            </a:r>
            <a:endParaRPr sz="18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flexbeam guardrail placed over damaged bridgerail</a:t>
            </a:r>
            <a:endParaRPr sz="16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pile bent on mudsills placed in front of rotted timber piles or caps</a:t>
            </a:r>
            <a:endParaRPr sz="1600" dirty="0"/>
          </a:p>
        </p:txBody>
      </p:sp>
      <p:sp>
        <p:nvSpPr>
          <p:cNvPr id="307" name="Google Shape;307;p20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Temporary Repairs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1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314" name="Google Shape;314;p21"/>
          <p:cNvSpPr txBox="1">
            <a:spLocks noGrp="1"/>
          </p:cNvSpPr>
          <p:nvPr>
            <p:ph type="body" idx="1"/>
          </p:nvPr>
        </p:nvSpPr>
        <p:spPr>
          <a:xfrm>
            <a:off x="539550" y="1066150"/>
            <a:ext cx="8280900" cy="3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Intended to be in place more than two years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Consider the effect of the repair when assigning a rating to the element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Complete replacement of element may increase rating to 9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Simple repair may restore element to an adequate condition and rating of 5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Examples:</a:t>
            </a:r>
            <a:endParaRPr dirty="0"/>
          </a:p>
          <a:p>
            <a:pPr marL="74295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−"/>
            </a:pPr>
            <a:r>
              <a:rPr lang="en-US" sz="1600" dirty="0"/>
              <a:t>n</a:t>
            </a:r>
            <a:r>
              <a:rPr lang="en-US" sz="1600" b="0" i="0" u="none" dirty="0">
                <a:solidFill>
                  <a:schemeClr val="dk1"/>
                </a:solidFill>
              </a:rPr>
              <a:t>ew timber or steel cap replacing rotted timber cap</a:t>
            </a:r>
            <a:endParaRPr dirty="0"/>
          </a:p>
          <a:p>
            <a:pPr marL="74295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−"/>
            </a:pPr>
            <a:r>
              <a:rPr lang="en-US" sz="1600" b="0" i="0" u="none" dirty="0">
                <a:solidFill>
                  <a:schemeClr val="dk1"/>
                </a:solidFill>
              </a:rPr>
              <a:t>shotcrete repair on culvert seam</a:t>
            </a:r>
            <a:endParaRPr dirty="0"/>
          </a:p>
          <a:p>
            <a:pPr marL="74295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−"/>
            </a:pPr>
            <a:r>
              <a:rPr lang="en-US" sz="1600" b="0" i="0" u="none" dirty="0">
                <a:solidFill>
                  <a:schemeClr val="dk1"/>
                </a:solidFill>
              </a:rPr>
              <a:t>timber or steel culvert struts in place &gt;2 years</a:t>
            </a:r>
            <a:endParaRPr dirty="0"/>
          </a:p>
          <a:p>
            <a:pPr marL="74295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−"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timber piles repaired with </a:t>
            </a:r>
            <a:r>
              <a:rPr lang="en-US" sz="1600" b="0" i="0" u="none" dirty="0">
                <a:solidFill>
                  <a:schemeClr val="dk1"/>
                </a:solidFill>
              </a:rPr>
              <a:t>steel splice</a:t>
            </a:r>
            <a:endParaRPr sz="1600" dirty="0"/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600" dirty="0"/>
          </a:p>
        </p:txBody>
      </p:sp>
      <p:sp>
        <p:nvSpPr>
          <p:cNvPr id="315" name="Google Shape;315;p21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Permanent Repairs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3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322" name="Google Shape;322;p23"/>
          <p:cNvSpPr txBox="1">
            <a:spLocks noGrp="1"/>
          </p:cNvSpPr>
          <p:nvPr>
            <p:ph type="body" idx="1"/>
          </p:nvPr>
        </p:nvSpPr>
        <p:spPr>
          <a:xfrm>
            <a:off x="539551" y="1164866"/>
            <a:ext cx="8280921" cy="3423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Comments (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explanation of condition) - use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ONLY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approved abbreviations </a:t>
            </a:r>
            <a:endParaRPr lang="en-US" sz="1800" b="0" i="0" u="none" dirty="0">
              <a:solidFill>
                <a:schemeClr val="dk1"/>
              </a:solidFill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Ratings of 4 need a comment and a photograph</a:t>
            </a:r>
            <a:endParaRPr sz="1800" dirty="0"/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Ratings of 3 or less need:</a:t>
            </a:r>
            <a:endParaRPr sz="18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A comment that explains the condition or why not functioning as intended </a:t>
            </a:r>
            <a:endParaRPr sz="16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photographs, sketches, and measurements as required</a:t>
            </a:r>
            <a:endParaRPr sz="16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an accompanying recommendation for</a:t>
            </a:r>
            <a:endParaRPr sz="1600" dirty="0"/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m</a:t>
            </a:r>
            <a:r>
              <a:rPr lang="en-US" b="0" i="0" u="none" strike="noStrike" cap="none" dirty="0">
                <a:solidFill>
                  <a:schemeClr val="dk1"/>
                </a:solidFill>
              </a:rPr>
              <a:t>aintenance including dimensions and quantities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</a:rPr>
              <a:t>Monitoring (used sparingly and must be measurable)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</a:rPr>
              <a:t>other appropriate action.</a:t>
            </a:r>
            <a:endParaRPr dirty="0"/>
          </a:p>
          <a:p>
            <a:pPr marL="742950" marR="0" lvl="1" indent="-2857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Reduced inspection cycle may be warranted</a:t>
            </a:r>
            <a:endParaRPr sz="1600" dirty="0"/>
          </a:p>
        </p:txBody>
      </p:sp>
      <p:sp>
        <p:nvSpPr>
          <p:cNvPr id="323" name="Google Shape;323;p23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Rating Actions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4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330" name="Google Shape;330;p24"/>
          <p:cNvSpPr txBox="1">
            <a:spLocks noGrp="1"/>
          </p:cNvSpPr>
          <p:nvPr>
            <p:ph type="body" idx="1"/>
          </p:nvPr>
        </p:nvSpPr>
        <p:spPr>
          <a:xfrm>
            <a:off x="539551" y="787179"/>
            <a:ext cx="8280921" cy="3800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800" b="0" i="0" u="none" dirty="0">
                <a:solidFill>
                  <a:schemeClr val="dk1"/>
                </a:solidFill>
              </a:rPr>
              <a:t>Take appropriate </a:t>
            </a:r>
            <a:r>
              <a:rPr lang="en-US" sz="1800" b="0" i="0" u="sng" dirty="0">
                <a:solidFill>
                  <a:schemeClr val="dk1"/>
                </a:solidFill>
              </a:rPr>
              <a:t>immediate</a:t>
            </a:r>
            <a:r>
              <a:rPr lang="en-US" sz="1800" b="0" i="0" u="none" dirty="0">
                <a:solidFill>
                  <a:schemeClr val="dk1"/>
                </a:solidFill>
              </a:rPr>
              <a:t> action for condition ratings of </a:t>
            </a:r>
            <a:r>
              <a:rPr lang="en-US" sz="1800" b="1" i="0" u="none" dirty="0">
                <a:solidFill>
                  <a:schemeClr val="dk1"/>
                </a:solidFill>
              </a:rPr>
              <a:t>2 or less </a:t>
            </a:r>
            <a:r>
              <a:rPr lang="en-US" sz="1800" b="0" i="0" u="none" dirty="0">
                <a:solidFill>
                  <a:schemeClr val="dk1"/>
                </a:solidFill>
              </a:rPr>
              <a:t>for critical elements or hazardous situations.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9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For AT managed structures report to the Regional Bridge Manager and Bridge Preservation Specialist including suggested action within 48 hours of inspection.</a:t>
            </a:r>
            <a:endParaRPr dirty="0"/>
          </a:p>
          <a:p>
            <a: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1600" b="1" dirty="0"/>
              <a:t>OR</a:t>
            </a:r>
            <a:endParaRPr sz="1600" b="1"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For LRA managed structures report to the responsible road authority official including suggested action within 48 hours of inspection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200"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sz="1600" dirty="0"/>
              <a:t>R</a:t>
            </a:r>
            <a:r>
              <a:rPr lang="en-US" sz="1600" b="0" i="0" u="none" strike="noStrike" cap="none" dirty="0">
                <a:solidFill>
                  <a:schemeClr val="dk1"/>
                </a:solidFill>
              </a:rPr>
              <a:t>educe the inspection cycle</a:t>
            </a:r>
            <a:endParaRPr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</a:t>
            </a:r>
            <a:r>
              <a:rPr lang="en-US" sz="1600" b="0" i="0" u="none" strike="noStrike" cap="none" dirty="0">
                <a:solidFill>
                  <a:schemeClr val="dk1"/>
                </a:solidFill>
              </a:rPr>
              <a:t>ossible warning signs/barricades</a:t>
            </a:r>
            <a:endParaRPr sz="16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Possible partial or full </a:t>
            </a:r>
            <a:r>
              <a:rPr lang="en-US" sz="1600" dirty="0"/>
              <a:t>closure or reduced posted loading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AT managed structures with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critical element </a:t>
            </a: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rated 1 or imminent failure</a:t>
            </a:r>
            <a:r>
              <a:rPr lang="en-US" sz="1600" b="0" i="0" u="none" strike="noStrike" cap="none" dirty="0">
                <a:solidFill>
                  <a:schemeClr val="dk1"/>
                </a:solidFill>
              </a:rPr>
              <a:t> – must phone RBM &amp; BPS </a:t>
            </a:r>
            <a:r>
              <a:rPr lang="en-US" sz="1600" b="0" i="0" u="sng" strike="noStrike" cap="none" dirty="0">
                <a:solidFill>
                  <a:schemeClr val="dk1"/>
                </a:solidFill>
              </a:rPr>
              <a:t>within 12 hours</a:t>
            </a:r>
            <a:r>
              <a:rPr lang="en-US" sz="1600" b="0" i="0" strike="noStrike" cap="none" dirty="0">
                <a:solidFill>
                  <a:schemeClr val="dk1"/>
                </a:solidFill>
              </a:rPr>
              <a:t> &amp; LRN sent within 48 hours</a:t>
            </a:r>
            <a:endParaRPr lang="en-US" sz="1600" b="0" i="0" u="sng" strike="noStrike" cap="none" dirty="0">
              <a:solidFill>
                <a:schemeClr val="dk1"/>
              </a:solidFill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en-US" sz="1600" b="0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331" name="Google Shape;331;p24"/>
          <p:cNvSpPr txBox="1">
            <a:spLocks noGrp="1"/>
          </p:cNvSpPr>
          <p:nvPr>
            <p:ph type="title"/>
          </p:nvPr>
        </p:nvSpPr>
        <p:spPr>
          <a:xfrm>
            <a:off x="539552" y="270344"/>
            <a:ext cx="8219256" cy="589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900" dirty="0"/>
              <a:t>Rating Actions</a:t>
            </a:r>
            <a:endParaRPr sz="29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5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338" name="Google Shape;338;p25"/>
          <p:cNvSpPr txBox="1">
            <a:spLocks noGrp="1"/>
          </p:cNvSpPr>
          <p:nvPr>
            <p:ph type="body" idx="1"/>
          </p:nvPr>
        </p:nvSpPr>
        <p:spPr>
          <a:xfrm>
            <a:off x="539551" y="1148964"/>
            <a:ext cx="8280921" cy="310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Recommendations for maintenance (regardless of rating) need</a:t>
            </a:r>
            <a:endParaRPr sz="1800" dirty="0"/>
          </a:p>
          <a:p>
            <a:pPr marL="742950" marR="0" lvl="1" indent="-2857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dirty="0"/>
              <a:t>t</a:t>
            </a:r>
            <a:r>
              <a:rPr lang="en-US" sz="1600" b="0" i="0" u="none" strike="noStrike" cap="none" dirty="0">
                <a:solidFill>
                  <a:schemeClr val="dk1"/>
                </a:solidFill>
              </a:rPr>
              <a:t>he appropriate recommendation selected from </a:t>
            </a:r>
            <a:r>
              <a:rPr lang="en-US" sz="1600" b="1" i="0" u="none" strike="noStrike" cap="none" dirty="0">
                <a:solidFill>
                  <a:schemeClr val="dk1"/>
                </a:solidFill>
              </a:rPr>
              <a:t>Table 11.1</a:t>
            </a:r>
          </a:p>
          <a:p>
            <a:pPr marL="742950" marR="0" lvl="1" indent="-2857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a detailed explanation of the recommendation</a:t>
            </a:r>
            <a:endParaRPr sz="1600" dirty="0"/>
          </a:p>
          <a:p>
            <a:pPr marL="742950" marR="0" lvl="1" indent="-2857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a photo showing damage to be repaired</a:t>
            </a:r>
            <a:endParaRPr sz="1600" dirty="0"/>
          </a:p>
          <a:p>
            <a:pPr marL="742950" marR="0" lvl="1" indent="-2857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dirty="0"/>
              <a:t>r</a:t>
            </a:r>
            <a:r>
              <a:rPr lang="en-US" sz="1600" b="0" i="0" u="none" strike="noStrike" cap="none" dirty="0">
                <a:solidFill>
                  <a:schemeClr val="dk1"/>
                </a:solidFill>
              </a:rPr>
              <a:t>ecommended repair year</a:t>
            </a:r>
            <a:endParaRPr sz="1600" dirty="0"/>
          </a:p>
          <a:p>
            <a:pPr marL="742950" marR="0" lvl="1" indent="-2857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a list of required materials including dimensions and quantities.</a:t>
            </a:r>
            <a:endParaRPr sz="1600" dirty="0"/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</a:rPr>
              <a:t>routine or minor maintenance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</a:rPr>
              <a:t>reasonably obtainable during a Level 1 inspection</a:t>
            </a:r>
            <a:endParaRPr dirty="0"/>
          </a:p>
        </p:txBody>
      </p:sp>
      <p:sp>
        <p:nvSpPr>
          <p:cNvPr id="339" name="Google Shape;339;p25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Rating Actions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6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346" name="Google Shape;346;p26"/>
          <p:cNvSpPr txBox="1">
            <a:spLocks noGrp="1"/>
          </p:cNvSpPr>
          <p:nvPr>
            <p:ph type="body" idx="1"/>
          </p:nvPr>
        </p:nvSpPr>
        <p:spPr>
          <a:xfrm>
            <a:off x="539551" y="1141012"/>
            <a:ext cx="8280921" cy="3446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Required for all sections on the inspection </a:t>
            </a:r>
            <a:r>
              <a:rPr lang="en-US" sz="1800" dirty="0"/>
              <a:t>report</a:t>
            </a:r>
            <a:endParaRPr sz="18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Approach Road</a:t>
            </a:r>
            <a:endParaRPr sz="16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bridge Superstructure or culvert Barrel</a:t>
            </a:r>
            <a:endParaRPr sz="16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bridge Substructure or culvert U/S and D/S ends</a:t>
            </a:r>
            <a:endParaRPr sz="16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Channel or Grade Separation</a:t>
            </a:r>
            <a:endParaRPr sz="16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Provided by the inspector after rating the individual elements in the category</a:t>
            </a:r>
            <a:endParaRPr sz="18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Ratings are done in accordance with same numerical rating system used for condition rating of elements</a:t>
            </a:r>
            <a:endParaRPr sz="18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Used to calculate</a:t>
            </a:r>
            <a:endParaRPr sz="18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Structural Condition Rating</a:t>
            </a:r>
            <a:endParaRPr sz="16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Sufficiency Rating</a:t>
            </a:r>
            <a:endParaRPr sz="1600" dirty="0"/>
          </a:p>
        </p:txBody>
      </p:sp>
      <p:sp>
        <p:nvSpPr>
          <p:cNvPr id="347" name="Google Shape;347;p26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General Rating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7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354" name="Google Shape;354;p27"/>
          <p:cNvSpPr txBox="1">
            <a:spLocks noGrp="1"/>
          </p:cNvSpPr>
          <p:nvPr>
            <p:ph type="body" idx="1"/>
          </p:nvPr>
        </p:nvSpPr>
        <p:spPr>
          <a:xfrm>
            <a:off x="539551" y="1061499"/>
            <a:ext cx="8280921" cy="37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Is a reflection of critical or hazardous element ratings in the category</a:t>
            </a:r>
            <a:endParaRPr dirty="0"/>
          </a:p>
          <a:p>
            <a:pPr marL="342900" marR="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b="1" i="0" u="sng" dirty="0">
                <a:solidFill>
                  <a:schemeClr val="accent2"/>
                </a:solidFill>
              </a:rPr>
              <a:t>BUT</a:t>
            </a:r>
            <a:endParaRPr sz="1800" dirty="0">
              <a:solidFill>
                <a:schemeClr val="accent2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Is not  the average of the ratings of the individual elements</a:t>
            </a:r>
            <a:endParaRPr sz="18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Must consider the condition of key elements and their impact on the structural integrity and safety of the bridge</a:t>
            </a:r>
            <a:endParaRPr sz="18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load carrying members have greater influence than non-load-carrying members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dirty="0"/>
              <a:t>hazardous situations may have greater influence than load carrying elements</a:t>
            </a:r>
            <a:endParaRPr sz="16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General rating cannot be higher than lowest critical or hazardous rating</a:t>
            </a:r>
            <a:endParaRPr sz="18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General rating could be lower than lowest critical rating</a:t>
            </a:r>
          </a:p>
          <a:p>
            <a:pPr marL="800100" lvl="1" indent="-342900">
              <a:spcBef>
                <a:spcPts val="480"/>
              </a:spcBef>
              <a:buSzPts val="2400"/>
              <a:buFont typeface="Arial"/>
              <a:buChar char="•"/>
            </a:pPr>
            <a:r>
              <a:rPr lang="en-US" sz="1400" dirty="0"/>
              <a:t>e.g., Girders rated 3, but ponding on deck causing hazardous situation and Deck Drainage rated 2. Superstructure General Rating = 2</a:t>
            </a:r>
            <a:endParaRPr sz="1400" dirty="0"/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800" b="0" i="0" u="none" dirty="0">
              <a:solidFill>
                <a:schemeClr val="dk1"/>
              </a:solidFill>
            </a:endParaRPr>
          </a:p>
        </p:txBody>
      </p:sp>
      <p:sp>
        <p:nvSpPr>
          <p:cNvPr id="355" name="Google Shape;355;p27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General Rating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8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362" name="Google Shape;362;p28"/>
          <p:cNvSpPr txBox="1">
            <a:spLocks noGrp="1"/>
          </p:cNvSpPr>
          <p:nvPr>
            <p:ph type="body" idx="1"/>
          </p:nvPr>
        </p:nvSpPr>
        <p:spPr>
          <a:xfrm>
            <a:off x="539551" y="1129085"/>
            <a:ext cx="8280921" cy="3494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000" b="1" i="0" u="none" dirty="0">
                <a:solidFill>
                  <a:schemeClr val="accent2"/>
                </a:solidFill>
              </a:rPr>
              <a:t>Examples:</a:t>
            </a:r>
            <a:endParaRPr sz="2000" b="1" dirty="0">
              <a:solidFill>
                <a:schemeClr val="accent2"/>
              </a:solidFill>
            </a:endParaRPr>
          </a:p>
          <a:p>
            <a:pPr marL="0" marR="0" lvl="0" indent="-1524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Timber cap or pile rated 3 would result in a General Rating of 3 for the Substructure.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900" dirty="0"/>
          </a:p>
          <a:p>
            <a:pPr marL="0" marR="0" lvl="0" indent="-1524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Curb rated 3 would not impact General Rating of Superstructure but Curb rated 2 due to hazard (severe loss of support under BR post) would.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US" sz="900" b="0" i="0" u="none" dirty="0">
              <a:solidFill>
                <a:schemeClr val="dk1"/>
              </a:solidFill>
            </a:endParaRPr>
          </a:p>
          <a:p>
            <a:pPr marL="0" marR="0" lvl="0" indent="-1524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dirty="0"/>
              <a:t>Paint/Coating rated 2 not considered hazardous and no affect on Gen Rating</a:t>
            </a:r>
          </a:p>
          <a:p>
            <a:pPr marL="0" marR="0" lvl="0" indent="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900" dirty="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800" b="0" i="0" u="none" dirty="0">
                <a:solidFill>
                  <a:schemeClr val="dk1"/>
                </a:solidFill>
              </a:rPr>
              <a:t>Refer to Section </a:t>
            </a:r>
            <a:r>
              <a:rPr lang="en-US" sz="1800" b="1" i="0" u="none" dirty="0">
                <a:solidFill>
                  <a:schemeClr val="dk1"/>
                </a:solidFill>
              </a:rPr>
              <a:t>1.10</a:t>
            </a:r>
            <a:r>
              <a:rPr lang="en-US" sz="1800" b="0" i="0" u="none" dirty="0">
                <a:solidFill>
                  <a:schemeClr val="dk1"/>
                </a:solidFill>
              </a:rPr>
              <a:t> in the BIM Manual, and at end of each Manual Section for additional guidance in assigning General Ratings.	</a:t>
            </a:r>
            <a:endParaRPr sz="1800" dirty="0"/>
          </a:p>
        </p:txBody>
      </p:sp>
      <p:sp>
        <p:nvSpPr>
          <p:cNvPr id="363" name="Google Shape;363;p28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General Rating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9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370" name="Google Shape;370;p29"/>
          <p:cNvSpPr txBox="1">
            <a:spLocks noGrp="1"/>
          </p:cNvSpPr>
          <p:nvPr>
            <p:ph type="body" idx="1"/>
          </p:nvPr>
        </p:nvSpPr>
        <p:spPr>
          <a:xfrm>
            <a:off x="539551" y="1144988"/>
            <a:ext cx="8280921" cy="3550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A measure of the structural condition of the entire structure</a:t>
            </a:r>
            <a:endParaRPr sz="18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Single numerical value expressed in % </a:t>
            </a:r>
            <a:endParaRPr sz="18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sng" dirty="0">
                <a:solidFill>
                  <a:schemeClr val="dk1"/>
                </a:solidFill>
              </a:rPr>
              <a:t>For bridges:</a:t>
            </a:r>
            <a:endParaRPr sz="1800" u="sng"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The sum of the Superstructure and Substructure General Condition Ratings as a percent of the maximum possible “brand new” ratings</a:t>
            </a:r>
            <a:endParaRPr sz="1600" dirty="0"/>
          </a:p>
          <a:p>
            <a:pPr marL="742950" marR="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en-US" sz="1800" dirty="0"/>
          </a:p>
          <a:p>
            <a:pPr marL="457200" lvl="1" indent="0">
              <a:buNone/>
            </a:pPr>
            <a:r>
              <a:rPr kumimoji="0" lang="en-US" sz="1800" b="0" i="0" u="sng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For Culverts</a:t>
            </a:r>
            <a:r>
              <a:rPr lang="en-US" sz="1600" b="0" i="0" u="sng" strike="noStrike" cap="none" dirty="0">
                <a:solidFill>
                  <a:schemeClr val="dk1"/>
                </a:solidFill>
              </a:rPr>
              <a:t>:</a:t>
            </a:r>
            <a:endParaRPr sz="1600" u="sng"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The Barrel General Condition Rating as a percent of the “as new” rating</a:t>
            </a:r>
            <a:endParaRPr sz="1600" dirty="0"/>
          </a:p>
        </p:txBody>
      </p:sp>
      <p:sp>
        <p:nvSpPr>
          <p:cNvPr id="371" name="Google Shape;371;p29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Structural Conditions Rating</a:t>
            </a:r>
            <a:endParaRPr/>
          </a:p>
        </p:txBody>
      </p:sp>
      <p:pic>
        <p:nvPicPr>
          <p:cNvPr id="372" name="Google Shape;37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3117" y="2782958"/>
            <a:ext cx="5572125" cy="592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63117" y="4086970"/>
            <a:ext cx="5570537" cy="861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53" name="Google Shape;153;p3"/>
          <p:cNvSpPr txBox="1">
            <a:spLocks noGrp="1"/>
          </p:cNvSpPr>
          <p:nvPr>
            <p:ph type="body" idx="1"/>
          </p:nvPr>
        </p:nvSpPr>
        <p:spPr>
          <a:xfrm>
            <a:off x="478091" y="1414919"/>
            <a:ext cx="4237925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ratings can be used to:</a:t>
            </a: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−"/>
            </a:pPr>
            <a:r>
              <a:rPr lang="en-US" sz="1600" b="0" i="0" u="none" strike="noStrike">
                <a:solidFill>
                  <a:srgbClr val="000000"/>
                </a:solidFill>
              </a:rPr>
              <a:t>flag safety-related problems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−"/>
            </a:pPr>
            <a:r>
              <a:rPr lang="en-US" sz="1600" b="0" i="0" u="none" strike="noStrike">
                <a:solidFill>
                  <a:srgbClr val="000000"/>
                </a:solidFill>
              </a:rPr>
              <a:t>identify elements in poor condition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−"/>
            </a:pPr>
            <a:r>
              <a:rPr lang="en-US" sz="1600" b="0" i="0" u="none" strike="noStrike">
                <a:solidFill>
                  <a:srgbClr val="000000"/>
                </a:solidFill>
              </a:rPr>
              <a:t>assign priorities to repair, maintenance, etc</a:t>
            </a:r>
            <a:endParaRPr sz="1600" b="0" i="0" u="none" strike="noStrike">
              <a:solidFill>
                <a:srgbClr val="000000"/>
              </a:solidFill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−"/>
            </a:pPr>
            <a:r>
              <a:rPr lang="en-US" sz="1600" b="0" i="0" u="none" strike="noStrike">
                <a:solidFill>
                  <a:srgbClr val="000000"/>
                </a:solidFill>
              </a:rPr>
              <a:t>justify budget proposals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−"/>
            </a:pPr>
            <a:r>
              <a:rPr lang="en-US" sz="1600">
                <a:solidFill>
                  <a:srgbClr val="000000"/>
                </a:solidFill>
              </a:rPr>
              <a:t>assign priorities to repair, maintenance, etc</a:t>
            </a:r>
            <a:endParaRPr sz="1600">
              <a:solidFill>
                <a:srgbClr val="000000"/>
              </a:solidFill>
            </a:endParaRPr>
          </a:p>
          <a:p>
            <a:pPr marL="45720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Why we need a rating system (cont’d)</a:t>
            </a:r>
            <a:endParaRPr/>
          </a:p>
        </p:txBody>
      </p:sp>
      <p:sp>
        <p:nvSpPr>
          <p:cNvPr id="155" name="Google Shape;155;p3"/>
          <p:cNvSpPr txBox="1"/>
          <p:nvPr/>
        </p:nvSpPr>
        <p:spPr>
          <a:xfrm>
            <a:off x="4211960" y="1414919"/>
            <a:ext cx="4604321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−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asses the health of the system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−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measure rates of deterioration to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properly time remedial work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identify premature failures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−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monitor performance of new materials or practices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−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provide insight if structure components are functioning as designed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−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Allow for various sorting of the numeric values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0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380" name="Google Shape;380;p30"/>
          <p:cNvSpPr txBox="1">
            <a:spLocks noGrp="1"/>
          </p:cNvSpPr>
          <p:nvPr>
            <p:ph type="body" idx="1"/>
          </p:nvPr>
        </p:nvSpPr>
        <p:spPr>
          <a:xfrm>
            <a:off x="539551" y="1347615"/>
            <a:ext cx="7344817" cy="3367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The sufficiency rating is a single numerical value expressed in %</a:t>
            </a:r>
            <a:endParaRPr sz="1800"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Indicates the adequacy of a structure relative to the acceptable standard of a new structure at the same location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sz="1800" dirty="0"/>
          </a:p>
        </p:txBody>
      </p:sp>
      <p:sp>
        <p:nvSpPr>
          <p:cNvPr id="381" name="Google Shape;381;p30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Sufficiency Rating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1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389" name="Google Shape;389;p31"/>
          <p:cNvSpPr txBox="1">
            <a:spLocks noGrp="1"/>
          </p:cNvSpPr>
          <p:nvPr>
            <p:ph type="body" idx="1"/>
          </p:nvPr>
        </p:nvSpPr>
        <p:spPr>
          <a:xfrm>
            <a:off x="539551" y="1347615"/>
            <a:ext cx="7992889" cy="3587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</a:rPr>
              <a:t>Calculated automatically by the system from inspection and inventory data then printed on the last page of the form.</a:t>
            </a:r>
            <a:endParaRPr sz="180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</a:rPr>
              <a:t>Uses 4 major impact categories</a:t>
            </a:r>
            <a:endParaRPr sz="180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</a:rPr>
              <a:t>Structural Condition</a:t>
            </a:r>
            <a:endParaRPr sz="160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</a:rPr>
              <a:t>Load Carrying Capacity (strength)</a:t>
            </a:r>
            <a:endParaRPr sz="160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</a:rPr>
              <a:t>Operational and Safety</a:t>
            </a:r>
            <a:endParaRPr sz="160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</a:rPr>
              <a:t>Traffic Reduction Factor</a:t>
            </a:r>
            <a:endParaRPr sz="160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</a:rPr>
              <a:t>Major categories are further divided into a total of 10 categories.</a:t>
            </a:r>
            <a:endParaRPr sz="180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</a:rPr>
              <a:t>Categories weighted in accordance with their relative importance.</a:t>
            </a:r>
            <a:endParaRPr sz="1800"/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800" b="0" i="0" u="none">
              <a:solidFill>
                <a:schemeClr val="dk1"/>
              </a:solidFill>
            </a:endParaRPr>
          </a:p>
        </p:txBody>
      </p:sp>
      <p:sp>
        <p:nvSpPr>
          <p:cNvPr id="390" name="Google Shape;390;p31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Sufficiency Rating - Bridges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2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graphicFrame>
        <p:nvGraphicFramePr>
          <p:cNvPr id="397" name="Google Shape;397;p32"/>
          <p:cNvGraphicFramePr/>
          <p:nvPr/>
        </p:nvGraphicFramePr>
        <p:xfrm>
          <a:off x="1067780" y="411510"/>
          <a:ext cx="7008450" cy="4169165"/>
        </p:xfrm>
        <a:graphic>
          <a:graphicData uri="http://schemas.openxmlformats.org/drawingml/2006/table">
            <a:tbl>
              <a:tblPr firstRow="1" bandRow="1">
                <a:noFill/>
                <a:tableStyleId>{0C1D5566-44CF-4EFF-907D-29CC773EFCB5}</a:tableStyleId>
              </a:tblPr>
              <a:tblGrid>
                <a:gridCol w="350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7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Sufficiency Rating Calculator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7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Bridges (figure 12.1)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95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A. Structural Conditions (35%)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F8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Superstructure (20%)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Substructure (15%)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B. Strength (20%)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Load Rating (20%)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600">
                <a:tc row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C. Operational &amp; Safety (45%)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Approach Road (12%)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Bridge Width (10%)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Vertical Clearance (8%)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Channel Adequacy (10%)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Safety Features (5%)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60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D. Traffic Reduction Factor (15%)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0C4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Traffic Count (5%)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0C4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3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Detour Length (10%)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0C4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77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Sufficiency Rating = A + B + C - D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3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404" name="Google Shape;404;p33"/>
          <p:cNvSpPr txBox="1">
            <a:spLocks noGrp="1"/>
          </p:cNvSpPr>
          <p:nvPr>
            <p:ph type="body" idx="1"/>
          </p:nvPr>
        </p:nvSpPr>
        <p:spPr>
          <a:xfrm>
            <a:off x="539551" y="1347615"/>
            <a:ext cx="7992889" cy="3587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</a:rPr>
              <a:t>Calculated automatically by the system from inspection and inventory data then printed on the last page of the form.</a:t>
            </a:r>
            <a:endParaRPr sz="180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</a:rPr>
              <a:t>Uses 3 major impact categories</a:t>
            </a:r>
            <a:endParaRPr sz="180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</a:rPr>
              <a:t>Structural Condition</a:t>
            </a:r>
            <a:endParaRPr sz="160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</a:rPr>
              <a:t>Operational Features</a:t>
            </a:r>
            <a:endParaRPr sz="160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</a:rPr>
              <a:t>Reduction Factor</a:t>
            </a:r>
            <a:endParaRPr sz="160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</a:rPr>
              <a:t>Major categories are further divided into a total of 10 categories.</a:t>
            </a:r>
            <a:endParaRPr sz="180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</a:rPr>
              <a:t>Categories weighted in accordance with their relative importance.</a:t>
            </a:r>
            <a:endParaRPr sz="1800"/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800" b="0" i="0" u="none">
              <a:solidFill>
                <a:schemeClr val="dk1"/>
              </a:solidFill>
            </a:endParaRPr>
          </a:p>
        </p:txBody>
      </p:sp>
      <p:sp>
        <p:nvSpPr>
          <p:cNvPr id="405" name="Google Shape;405;p33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Sufficiency Rating - Culverts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4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graphicFrame>
        <p:nvGraphicFramePr>
          <p:cNvPr id="412" name="Google Shape;412;p34"/>
          <p:cNvGraphicFramePr/>
          <p:nvPr/>
        </p:nvGraphicFramePr>
        <p:xfrm>
          <a:off x="1067780" y="411510"/>
          <a:ext cx="7008450" cy="4169780"/>
        </p:xfrm>
        <a:graphic>
          <a:graphicData uri="http://schemas.openxmlformats.org/drawingml/2006/table">
            <a:tbl>
              <a:tblPr firstRow="1" bandRow="1">
                <a:noFill/>
                <a:tableStyleId>{0C1D5566-44CF-4EFF-907D-29CC773EFCB5}</a:tableStyleId>
              </a:tblPr>
              <a:tblGrid>
                <a:gridCol w="350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7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Sufficiency Rating Calculator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7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Bridges (figure 14.1)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950"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A. Structural Conditions (55%)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F8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Upstream End (7.5%)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Barrel Section (40%)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Downstream End (7.5%)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600"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B. Operational Features (45%)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Approach Road (15%)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Channel Section (5%)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Waterway Adequacy (25%)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600">
                <a:tc row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C. Traffic Reduction Factors (15%)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Traffic Count (5%)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Detour Length (5%)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Vertical Clearance (5%)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3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Environmental (10%)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77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Sufficiency Rating = A + B - C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5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sp>
        <p:nvSpPr>
          <p:cNvPr id="419" name="Google Shape;419;p35"/>
          <p:cNvSpPr txBox="1">
            <a:spLocks noGrp="1"/>
          </p:cNvSpPr>
          <p:nvPr>
            <p:ph type="body" idx="1"/>
          </p:nvPr>
        </p:nvSpPr>
        <p:spPr>
          <a:xfrm>
            <a:off x="539551" y="1347615"/>
            <a:ext cx="7992889" cy="316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</a:rPr>
              <a:t>Ranges from 0% to 100 %</a:t>
            </a:r>
            <a:endParaRPr sz="180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</a:rPr>
              <a:t>100% represents a bridge that is in excellent condition and provides the best possible level of service.</a:t>
            </a:r>
            <a:endParaRPr sz="180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</a:rPr>
              <a:t>50% represents a bridge that is in adequate condition and provides an acceptable level of service.</a:t>
            </a:r>
            <a:endParaRPr sz="180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</a:rPr>
              <a:t>Lower ratings indicate a bridge that is in poor condition and/or provides a below minimum level of service.</a:t>
            </a:r>
            <a:endParaRPr sz="180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</a:rPr>
              <a:t>Lower ratings also indicate need for replacement, rehabilitation or maintenance.</a:t>
            </a:r>
            <a:endParaRPr sz="1800"/>
          </a:p>
        </p:txBody>
      </p:sp>
      <p:sp>
        <p:nvSpPr>
          <p:cNvPr id="420" name="Google Shape;420;p35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Sufficiency Rating Description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6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sp>
        <p:nvSpPr>
          <p:cNvPr id="427" name="Google Shape;427;p36"/>
          <p:cNvSpPr txBox="1">
            <a:spLocks noGrp="1"/>
          </p:cNvSpPr>
          <p:nvPr>
            <p:ph type="body" idx="1"/>
          </p:nvPr>
        </p:nvSpPr>
        <p:spPr>
          <a:xfrm>
            <a:off x="539551" y="1347615"/>
            <a:ext cx="7992889" cy="316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Provides a rational basis for bridge management.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900"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Evaluates the present adequacy to serve public needs.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900"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Identifies structures with deficiencies that can be corrected at minimum cost to provide acceptable levels of service.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900"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Provides data to evaluate the cost of upgrading a structure to provide an acceptable level of service.</a:t>
            </a:r>
            <a:endParaRPr sz="1800" dirty="0"/>
          </a:p>
        </p:txBody>
      </p:sp>
      <p:sp>
        <p:nvSpPr>
          <p:cNvPr id="428" name="Google Shape;428;p36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Sufficiency Rating Uses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7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sp>
        <p:nvSpPr>
          <p:cNvPr id="435" name="Google Shape;435;p37"/>
          <p:cNvSpPr txBox="1">
            <a:spLocks noGrp="1"/>
          </p:cNvSpPr>
          <p:nvPr>
            <p:ph type="body" idx="1"/>
          </p:nvPr>
        </p:nvSpPr>
        <p:spPr>
          <a:xfrm>
            <a:off x="539551" y="1347615"/>
            <a:ext cx="7992889" cy="316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</a:rPr>
              <a:t>Should not be used as the only basis for bridge management decisions.</a:t>
            </a:r>
            <a:endParaRPr sz="180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</a:rPr>
              <a:t>Does not include or identify:</a:t>
            </a:r>
            <a:endParaRPr sz="180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</a:rPr>
              <a:t>cost/benefit analysis</a:t>
            </a:r>
            <a:endParaRPr sz="160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</a:rPr>
              <a:t>social factors</a:t>
            </a:r>
            <a:endParaRPr sz="160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</a:rPr>
              <a:t>economic factors</a:t>
            </a:r>
            <a:endParaRPr sz="160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</a:rPr>
              <a:t>environmental factors</a:t>
            </a:r>
            <a:endParaRPr sz="160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</a:rPr>
              <a:t>alternatives</a:t>
            </a:r>
            <a:endParaRPr sz="160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</a:rPr>
              <a:t>optimal solutions</a:t>
            </a:r>
            <a:endParaRPr sz="160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</a:rPr>
              <a:t>timing constraints</a:t>
            </a:r>
            <a:endParaRPr sz="160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</a:rPr>
              <a:t>budgetary constraints</a:t>
            </a:r>
            <a:endParaRPr sz="1600"/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436" name="Google Shape;436;p37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Sufficiency Rating Cautions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7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sp>
        <p:nvSpPr>
          <p:cNvPr id="435" name="Google Shape;435;p37"/>
          <p:cNvSpPr txBox="1">
            <a:spLocks noGrp="1"/>
          </p:cNvSpPr>
          <p:nvPr>
            <p:ph type="body" idx="1"/>
          </p:nvPr>
        </p:nvSpPr>
        <p:spPr>
          <a:xfrm>
            <a:off x="539551" y="1347615"/>
            <a:ext cx="7992889" cy="316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424A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Refer to Chapter 12 for Bridge Structural Condition and Sufficiency Rating information.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424A"/>
              </a:buClr>
              <a:buSzPts val="2400"/>
              <a:buFont typeface="Arial"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424A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Refer to Chapter 14 for Culvert Structural Condition and Sufficiency Rating information</a:t>
            </a:r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436" name="Google Shape;436;p37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Structural Condition &amp; Sufficiency Rating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50749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8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Questions?</a:t>
            </a:r>
            <a:endParaRPr/>
          </a:p>
        </p:txBody>
      </p:sp>
      <p:pic>
        <p:nvPicPr>
          <p:cNvPr id="442" name="Google Shape;44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5901" y="267944"/>
            <a:ext cx="4114800" cy="39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61" name="Google Shape;161;p4"/>
          <p:cNvSpPr txBox="1">
            <a:spLocks noGrp="1"/>
          </p:cNvSpPr>
          <p:nvPr>
            <p:ph type="body" idx="1"/>
          </p:nvPr>
        </p:nvSpPr>
        <p:spPr>
          <a:xfrm>
            <a:off x="478091" y="1414919"/>
            <a:ext cx="8219256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</a:rPr>
              <a:t>Condition ratings (elements)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</a:rPr>
              <a:t>General ratings (summarizes governing </a:t>
            </a:r>
            <a:r>
              <a:rPr lang="en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elements condition/functionality or hazards of </a:t>
            </a:r>
            <a:r>
              <a:rPr lang="en-US" sz="1800" b="0" i="0" u="none" strike="noStrike" dirty="0">
                <a:solidFill>
                  <a:srgbClr val="000000"/>
                </a:solidFill>
              </a:rPr>
              <a:t>respective sections)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</a:rPr>
              <a:t>Structural Condition Rating (overall rating of the structure’s structural condition in %)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</a:rPr>
              <a:t>Sufficiency Rating (overall rating of structure sufficiency in %)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</a:rPr>
              <a:t>Load rating</a:t>
            </a:r>
            <a:endParaRPr dirty="0"/>
          </a:p>
        </p:txBody>
      </p:sp>
      <p:sp>
        <p:nvSpPr>
          <p:cNvPr id="162" name="Google Shape;162;p4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Types of ratings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68" name="Google Shape;168;p5"/>
          <p:cNvSpPr txBox="1">
            <a:spLocks noGrp="1"/>
          </p:cNvSpPr>
          <p:nvPr>
            <p:ph type="body" idx="1"/>
          </p:nvPr>
        </p:nvSpPr>
        <p:spPr>
          <a:xfrm>
            <a:off x="478091" y="1414919"/>
            <a:ext cx="8219256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Must rate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 dirty="0"/>
              <a:t>the individual elements of the structure</a:t>
            </a:r>
            <a:endParaRPr sz="1600" dirty="0"/>
          </a:p>
          <a:p>
            <a:pPr marL="1143000" lvl="2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600" dirty="0"/>
              <a:t>girders, bearings bridgerail, etc.</a:t>
            </a:r>
          </a:p>
          <a:p>
            <a:pPr marL="914400" lvl="2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600" dirty="0"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 dirty="0"/>
              <a:t>the major components</a:t>
            </a:r>
            <a:endParaRPr sz="1600" dirty="0"/>
          </a:p>
          <a:p>
            <a:pPr marL="1143000" lvl="2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600" dirty="0"/>
              <a:t>approach roads, superstructure, substructure, barrel etc.</a:t>
            </a:r>
          </a:p>
          <a:p>
            <a:pPr marL="914400" lvl="2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600" dirty="0"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 dirty="0"/>
              <a:t>the overall condition of the structure</a:t>
            </a:r>
            <a:endParaRPr sz="1600" dirty="0"/>
          </a:p>
          <a:p>
            <a:pPr marL="1143000" lvl="2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600" dirty="0"/>
              <a:t>Sufficiency and Structural Condition ratings</a:t>
            </a:r>
            <a:endParaRPr sz="1600" dirty="0"/>
          </a:p>
        </p:txBody>
      </p:sp>
      <p:sp>
        <p:nvSpPr>
          <p:cNvPr id="169" name="Google Shape;169;p5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Rating System Features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6" descr="A person writing on a piece of pap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6310" t="354" r="15999" b="1446"/>
          <a:stretch/>
        </p:blipFill>
        <p:spPr>
          <a:xfrm>
            <a:off x="0" y="0"/>
            <a:ext cx="3995935" cy="5050954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6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76" name="Google Shape;176;p6"/>
          <p:cNvSpPr txBox="1">
            <a:spLocks noGrp="1"/>
          </p:cNvSpPr>
          <p:nvPr>
            <p:ph type="body" idx="1"/>
          </p:nvPr>
        </p:nvSpPr>
        <p:spPr>
          <a:xfrm>
            <a:off x="4355976" y="1414919"/>
            <a:ext cx="434137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Identify and flag safety concerns</a:t>
            </a:r>
            <a:endParaRPr dirty="0"/>
          </a:p>
          <a:p>
            <a:pPr marL="3429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342900" indent="-342900">
              <a:spcBef>
                <a:spcPts val="360"/>
              </a:spcBef>
              <a:buSzPts val="1800"/>
            </a:pPr>
            <a:r>
              <a:rPr lang="en-US" sz="1800" dirty="0"/>
              <a:t>Provide measure of condition </a:t>
            </a:r>
            <a:r>
              <a:rPr lang="en-US" sz="1800" b="0" i="0" u="none" strike="noStrike" dirty="0">
                <a:solidFill>
                  <a:srgbClr val="36424A"/>
                </a:solidFill>
                <a:effectLst/>
                <a:latin typeface="Arial" panose="020B0604020202020204" pitchFamily="34" charset="0"/>
              </a:rPr>
              <a:t>and functionality of the structure components</a:t>
            </a:r>
          </a:p>
          <a:p>
            <a:pPr marL="3429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Identify maintenance requirements</a:t>
            </a:r>
            <a:endParaRPr dirty="0"/>
          </a:p>
        </p:txBody>
      </p:sp>
      <p:sp>
        <p:nvSpPr>
          <p:cNvPr id="177" name="Google Shape;177;p6"/>
          <p:cNvSpPr txBox="1">
            <a:spLocks noGrp="1"/>
          </p:cNvSpPr>
          <p:nvPr>
            <p:ph type="title"/>
          </p:nvPr>
        </p:nvSpPr>
        <p:spPr>
          <a:xfrm>
            <a:off x="4355976" y="339502"/>
            <a:ext cx="4402832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Rating System Features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84" name="Google Shape;184;p7"/>
          <p:cNvSpPr txBox="1">
            <a:spLocks noGrp="1"/>
          </p:cNvSpPr>
          <p:nvPr>
            <p:ph type="body" idx="1"/>
          </p:nvPr>
        </p:nvSpPr>
        <p:spPr>
          <a:xfrm>
            <a:off x="478091" y="1347614"/>
            <a:ext cx="8219256" cy="3298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Logical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Simple to understand and to use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Usable in an electronic system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numeric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easy to input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low storage requirement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sortable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Easy to use in the field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visual - i.e., rate what you see</a:t>
            </a:r>
            <a:endParaRPr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Rating System Features</a:t>
            </a:r>
            <a:endParaRPr/>
          </a:p>
        </p:txBody>
      </p:sp>
      <p:sp>
        <p:nvSpPr>
          <p:cNvPr id="186" name="Google Shape;186;p7"/>
          <p:cNvSpPr/>
          <p:nvPr/>
        </p:nvSpPr>
        <p:spPr>
          <a:xfrm>
            <a:off x="5580112" y="1745027"/>
            <a:ext cx="2376264" cy="2338891"/>
          </a:xfrm>
          <a:prstGeom prst="ellipse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2160" y="1995686"/>
            <a:ext cx="1809175" cy="1725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94" name="Google Shape;194;p8"/>
          <p:cNvSpPr txBox="1">
            <a:spLocks noGrp="1"/>
          </p:cNvSpPr>
          <p:nvPr>
            <p:ph type="body" idx="1"/>
          </p:nvPr>
        </p:nvSpPr>
        <p:spPr>
          <a:xfrm>
            <a:off x="478091" y="1347614"/>
            <a:ext cx="8219256" cy="3298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Not based on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800" dirty="0"/>
              <a:t>Maintenance budgets</a:t>
            </a:r>
            <a:endParaRPr sz="1800" dirty="0"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800" dirty="0"/>
              <a:t>Crew or contractor availability</a:t>
            </a:r>
            <a:endParaRPr sz="1800" dirty="0"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800" dirty="0"/>
              <a:t>Standards </a:t>
            </a:r>
            <a:endParaRPr sz="1800" dirty="0"/>
          </a:p>
          <a:p>
            <a:pPr marL="742950" lvl="1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Rating is a measure of:</a:t>
            </a:r>
            <a:endParaRPr dirty="0"/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6424A"/>
              </a:buClr>
              <a:buSzPts val="1600"/>
              <a:buFont typeface="Arial"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Condition</a:t>
            </a:r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800" b="1" dirty="0"/>
              <a:t>Functionality</a:t>
            </a:r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endParaRPr dirty="0"/>
          </a:p>
          <a:p>
            <a:pPr marL="742950" lvl="1" indent="-184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800" b="1" dirty="0"/>
          </a:p>
          <a:p>
            <a:pPr marL="45720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  <p:sp>
        <p:nvSpPr>
          <p:cNvPr id="195" name="Google Shape;195;p8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Rating System Features</a:t>
            </a: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5580112" y="1563638"/>
            <a:ext cx="2318435" cy="2318435"/>
          </a:xfrm>
          <a:prstGeom prst="ellipse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6497" y="1866529"/>
            <a:ext cx="1795792" cy="1712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04" name="Google Shape;204;p9"/>
          <p:cNvSpPr txBox="1">
            <a:spLocks noGrp="1"/>
          </p:cNvSpPr>
          <p:nvPr>
            <p:ph type="body" idx="1"/>
          </p:nvPr>
        </p:nvSpPr>
        <p:spPr>
          <a:xfrm>
            <a:off x="539552" y="859415"/>
            <a:ext cx="8219256" cy="921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lang="en-US" sz="18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Existing condition of the element taking into account any deterioration from the original new condition</a:t>
            </a:r>
            <a:endParaRPr kumimoji="0" lang="en-CA" sz="1600" b="0" i="0" u="none" strike="noStrike" kern="0" cap="none" spc="0" normalizeH="0" baseline="0" noProof="0" dirty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9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Condition</a:t>
            </a: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endParaRPr lang="en-US" dirty="0"/>
          </a:p>
        </p:txBody>
      </p:sp>
      <p:sp>
        <p:nvSpPr>
          <p:cNvPr id="206" name="Google Shape;206;p9"/>
          <p:cNvSpPr txBox="1"/>
          <p:nvPr/>
        </p:nvSpPr>
        <p:spPr>
          <a:xfrm>
            <a:off x="539552" y="2816626"/>
            <a:ext cx="7704856" cy="184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ability of an element to perform as originally designed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Not measured according to today's standards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Examples:</a:t>
            </a:r>
            <a:endParaRPr kumimoji="0" lang="en-CA" sz="2400" b="0" i="0" u="none" strike="noStrike" kern="0" cap="none" spc="0" normalizeH="0" baseline="0" noProof="0" dirty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6424A"/>
              </a:buClr>
              <a:buSzPts val="1600"/>
              <a:buFont typeface="Arial"/>
              <a:buChar char="–"/>
              <a:tabLst/>
              <a:defRPr/>
            </a:pPr>
            <a:r>
              <a:rPr kumimoji="0" lang="en-CA" sz="16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New  timber railing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6424A"/>
              </a:buClr>
              <a:buSzPts val="1600"/>
              <a:buFont typeface="Arial"/>
              <a:buChar char="–"/>
              <a:tabLst/>
              <a:defRPr/>
            </a:pPr>
            <a:r>
              <a:rPr lang="en-CA" sz="1600" dirty="0">
                <a:solidFill>
                  <a:srgbClr val="36424A"/>
                </a:solidFill>
              </a:rPr>
              <a:t>Wide pile spacing on older bridges</a:t>
            </a:r>
            <a:endParaRPr kumimoji="0" lang="en-CA" sz="2000" b="0" i="0" u="none" strike="noStrike" kern="0" cap="none" spc="0" normalizeH="0" baseline="0" noProof="0" dirty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6424A"/>
              </a:buClr>
              <a:buSzPts val="1600"/>
              <a:buFont typeface="Arial"/>
              <a:buChar char="–"/>
              <a:tabLst/>
              <a:defRPr/>
            </a:pPr>
            <a:r>
              <a:rPr kumimoji="0" lang="en-CA" sz="16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Rotten timber cap</a:t>
            </a:r>
            <a:endParaRPr kumimoji="0" lang="en-CA" sz="2000" b="0" i="0" u="none" strike="noStrike" kern="0" cap="none" spc="0" normalizeH="0" baseline="0" noProof="0" dirty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•"/>
              <a:tabLst/>
              <a:defRPr/>
            </a:pPr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7" name="Google Shape;207;p9"/>
          <p:cNvSpPr txBox="1"/>
          <p:nvPr/>
        </p:nvSpPr>
        <p:spPr>
          <a:xfrm>
            <a:off x="548788" y="1980549"/>
            <a:ext cx="8219256" cy="636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Functionality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Custom 4">
      <a:dk1>
        <a:srgbClr val="36424A"/>
      </a:dk1>
      <a:lt1>
        <a:srgbClr val="FFFFFF"/>
      </a:lt1>
      <a:dk2>
        <a:srgbClr val="6A737B"/>
      </a:dk2>
      <a:lt2>
        <a:srgbClr val="D1D4D3"/>
      </a:lt2>
      <a:accent1>
        <a:srgbClr val="005072"/>
      </a:accent1>
      <a:accent2>
        <a:srgbClr val="0081AB"/>
      </a:accent2>
      <a:accent3>
        <a:srgbClr val="00AAD2"/>
      </a:accent3>
      <a:accent4>
        <a:srgbClr val="5FCEEA"/>
      </a:accent4>
      <a:accent5>
        <a:srgbClr val="A6E1EF"/>
      </a:accent5>
      <a:accent6>
        <a:srgbClr val="CCEEF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ody slides">
  <a:themeElements>
    <a:clrScheme name="Sky basic">
      <a:dk1>
        <a:srgbClr val="36424A"/>
      </a:dk1>
      <a:lt1>
        <a:srgbClr val="FFFFFF"/>
      </a:lt1>
      <a:dk2>
        <a:srgbClr val="6A737B"/>
      </a:dk2>
      <a:lt2>
        <a:srgbClr val="D1D4D3"/>
      </a:lt2>
      <a:accent1>
        <a:srgbClr val="005072"/>
      </a:accent1>
      <a:accent2>
        <a:srgbClr val="0081AB"/>
      </a:accent2>
      <a:accent3>
        <a:srgbClr val="00AAD2"/>
      </a:accent3>
      <a:accent4>
        <a:srgbClr val="5FCEEA"/>
      </a:accent4>
      <a:accent5>
        <a:srgbClr val="A6E1EF"/>
      </a:accent5>
      <a:accent6>
        <a:srgbClr val="CCEEF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2461</Words>
  <Application>Microsoft Office PowerPoint</Application>
  <PresentationFormat>On-screen Show (16:9)</PresentationFormat>
  <Paragraphs>448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Noto Sans Symbols</vt:lpstr>
      <vt:lpstr>Title Slides</vt:lpstr>
      <vt:lpstr>Body slides</vt:lpstr>
      <vt:lpstr>CONDITION RATING</vt:lpstr>
      <vt:lpstr>Why we need a rating system</vt:lpstr>
      <vt:lpstr>Why we need a rating system (cont’d)</vt:lpstr>
      <vt:lpstr>Types of ratings</vt:lpstr>
      <vt:lpstr>Rating System Features</vt:lpstr>
      <vt:lpstr>Rating System Features</vt:lpstr>
      <vt:lpstr>Rating System Features</vt:lpstr>
      <vt:lpstr>Rating System Features</vt:lpstr>
      <vt:lpstr>Condition </vt:lpstr>
      <vt:lpstr>Rating System</vt:lpstr>
      <vt:lpstr>Rating Systems</vt:lpstr>
      <vt:lpstr>Rating Systems</vt:lpstr>
      <vt:lpstr>Rating Systems</vt:lpstr>
      <vt:lpstr>Rating Systems</vt:lpstr>
      <vt:lpstr>Rating Systems</vt:lpstr>
      <vt:lpstr>Rating Systems</vt:lpstr>
      <vt:lpstr>Maintenance Priority</vt:lpstr>
      <vt:lpstr>Rating Guidelines</vt:lpstr>
      <vt:lpstr>Rating Guidelines</vt:lpstr>
      <vt:lpstr>Rating Guidelines</vt:lpstr>
      <vt:lpstr>Temporary Repairs</vt:lpstr>
      <vt:lpstr>Permanent Repairs </vt:lpstr>
      <vt:lpstr>Rating Actions</vt:lpstr>
      <vt:lpstr>Rating Actions</vt:lpstr>
      <vt:lpstr>Rating Actions</vt:lpstr>
      <vt:lpstr>General Rating</vt:lpstr>
      <vt:lpstr>General Rating</vt:lpstr>
      <vt:lpstr>General Rating</vt:lpstr>
      <vt:lpstr>Structural Conditions Rating</vt:lpstr>
      <vt:lpstr>Sufficiency Rating</vt:lpstr>
      <vt:lpstr>Sufficiency Rating - Bridges</vt:lpstr>
      <vt:lpstr>PowerPoint Presentation</vt:lpstr>
      <vt:lpstr>Sufficiency Rating - Culverts</vt:lpstr>
      <vt:lpstr>PowerPoint Presentation</vt:lpstr>
      <vt:lpstr>Sufficiency Rating Description</vt:lpstr>
      <vt:lpstr>Sufficiency Rating Uses</vt:lpstr>
      <vt:lpstr>Sufficiency Rating Cautions</vt:lpstr>
      <vt:lpstr>Structural Condition &amp; Sufficiency Rating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CONDITION RATING</dc:title>
  <dc:creator>Ian Giles</dc:creator>
  <cp:lastModifiedBy>Garry Roberts</cp:lastModifiedBy>
  <cp:revision>58</cp:revision>
  <dcterms:created xsi:type="dcterms:W3CDTF">2017-11-22T23:36:19Z</dcterms:created>
  <dcterms:modified xsi:type="dcterms:W3CDTF">2023-05-22T23:49:36Z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bf2ea38-542c-4b75-bd7d-582ec36a519f_Enabled">
    <vt:lpwstr>true</vt:lpwstr>
  </property>
  <property fmtid="{D5CDD505-2E9C-101B-9397-08002B2CF9AE}" pid="3" name="MSIP_Label_abf2ea38-542c-4b75-bd7d-582ec36a519f_SetDate">
    <vt:lpwstr>2020-09-01T20:09:44Z</vt:lpwstr>
  </property>
  <property fmtid="{D5CDD505-2E9C-101B-9397-08002B2CF9AE}" pid="4" name="MSIP_Label_abf2ea38-542c-4b75-bd7d-582ec36a519f_Method">
    <vt:lpwstr>Standard</vt:lpwstr>
  </property>
  <property fmtid="{D5CDD505-2E9C-101B-9397-08002B2CF9AE}" pid="5" name="MSIP_Label_abf2ea38-542c-4b75-bd7d-582ec36a519f_Name">
    <vt:lpwstr>Protected A</vt:lpwstr>
  </property>
  <property fmtid="{D5CDD505-2E9C-101B-9397-08002B2CF9AE}" pid="6" name="MSIP_Label_abf2ea38-542c-4b75-bd7d-582ec36a519f_SiteId">
    <vt:lpwstr>2bb51c06-af9b-42c5-8bf5-3c3b7b10850b</vt:lpwstr>
  </property>
  <property fmtid="{D5CDD505-2E9C-101B-9397-08002B2CF9AE}" pid="7" name="MSIP_Label_abf2ea38-542c-4b75-bd7d-582ec36a519f_ActionId">
    <vt:lpwstr>65da1c54-69dd-4bce-9f74-0000ff487d90</vt:lpwstr>
  </property>
  <property fmtid="{D5CDD505-2E9C-101B-9397-08002B2CF9AE}" pid="8" name="MSIP_Label_abf2ea38-542c-4b75-bd7d-582ec36a519f_ContentBits">
    <vt:lpwstr>2</vt:lpwstr>
  </property>
</Properties>
</file>