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KMwUr7QyqOW0sABEhCIRqsTO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CA"/>
              <a:t>Welcome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CA"/>
              <a:t>Personal Introduction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157" name="Google Shape;1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35496" y="4803999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483447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None/>
              <a:defRPr sz="165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2"/>
          </p:nvPr>
        </p:nvSpPr>
        <p:spPr>
          <a:xfrm>
            <a:off x="483447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ubTitle" idx="1"/>
          </p:nvPr>
        </p:nvSpPr>
        <p:spPr>
          <a:xfrm>
            <a:off x="914400" y="928471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467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>
                <a:solidFill>
                  <a:schemeClr val="dk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 sz="1050">
                <a:solidFill>
                  <a:schemeClr val="dk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2"/>
          </p:nvPr>
        </p:nvSpPr>
        <p:spPr>
          <a:xfrm>
            <a:off x="5039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>
                <a:solidFill>
                  <a:schemeClr val="dk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 sz="1050"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 sz="1050">
                <a:solidFill>
                  <a:schemeClr val="dk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5039544" y="379975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81AB"/>
              </a:buClr>
              <a:buSzPts val="2100"/>
              <a:buNone/>
              <a:defRPr sz="21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1515"/>
              </a:buClr>
              <a:buSzPts val="15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141515"/>
              </a:buClr>
              <a:buSzPts val="105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141515"/>
              </a:buClr>
              <a:buSzPts val="105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141515"/>
              </a:buClr>
              <a:buSzPts val="105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2F2F2"/>
              </a:buClr>
              <a:buSzPts val="105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ctrTitle"/>
          </p:nvPr>
        </p:nvSpPr>
        <p:spPr>
          <a:xfrm>
            <a:off x="685800" y="679289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subTitle" idx="1"/>
          </p:nvPr>
        </p:nvSpPr>
        <p:spPr>
          <a:xfrm>
            <a:off x="1371600" y="2801723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9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13" name="Google Shape;11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0"/>
          <p:cNvSpPr txBox="1">
            <a:spLocks noGrp="1"/>
          </p:cNvSpPr>
          <p:nvPr>
            <p:ph type="ctrTitle"/>
          </p:nvPr>
        </p:nvSpPr>
        <p:spPr>
          <a:xfrm>
            <a:off x="685800" y="679289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ubTitle" idx="1"/>
          </p:nvPr>
        </p:nvSpPr>
        <p:spPr>
          <a:xfrm>
            <a:off x="1371600" y="2801723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0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0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1"/>
          <p:cNvSpPr txBox="1">
            <a:spLocks noGrp="1"/>
          </p:cNvSpPr>
          <p:nvPr>
            <p:ph type="ctrTitle"/>
          </p:nvPr>
        </p:nvSpPr>
        <p:spPr>
          <a:xfrm>
            <a:off x="685800" y="679289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subTitle" idx="1"/>
          </p:nvPr>
        </p:nvSpPr>
        <p:spPr>
          <a:xfrm>
            <a:off x="1371600" y="2801723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31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1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2"/>
          <p:cNvSpPr txBox="1">
            <a:spLocks noGrp="1"/>
          </p:cNvSpPr>
          <p:nvPr>
            <p:ph type="subTitle" idx="1"/>
          </p:nvPr>
        </p:nvSpPr>
        <p:spPr>
          <a:xfrm>
            <a:off x="914400" y="928471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33" name="Google Shape;133;p32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>
            <a:off x="457200" y="438151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3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35496" y="4803999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4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4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5039544" y="379975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2"/>
          </p:nvPr>
        </p:nvSpPr>
        <p:spPr>
          <a:xfrm>
            <a:off x="467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»"/>
              <a:defRPr sz="1050">
                <a:solidFill>
                  <a:schemeClr val="lt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5039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»"/>
              <a:defRPr sz="1050">
                <a:solidFill>
                  <a:schemeClr val="lt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>
            <a:off x="35496" y="4803999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483447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None/>
              <a:defRPr sz="165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3"/>
          </p:nvPr>
        </p:nvSpPr>
        <p:spPr>
          <a:xfrm>
            <a:off x="483447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ubTitle" idx="1"/>
          </p:nvPr>
        </p:nvSpPr>
        <p:spPr>
          <a:xfrm>
            <a:off x="1331640" y="2679762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E9193"/>
              </a:buClr>
              <a:buSzPts val="2100"/>
              <a:buNone/>
              <a:defRPr>
                <a:solidFill>
                  <a:srgbClr val="8E9193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E9193"/>
              </a:buClr>
              <a:buSzPts val="13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1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>
            <a:spLocks noGrp="1"/>
          </p:cNvSpPr>
          <p:nvPr>
            <p:ph type="pic" idx="2"/>
          </p:nvPr>
        </p:nvSpPr>
        <p:spPr>
          <a:xfrm>
            <a:off x="468314" y="1059582"/>
            <a:ext cx="8207375" cy="3402881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36424A"/>
                </a:solidFill>
              </a:defRPr>
            </a:lvl1pPr>
            <a:lvl2pPr lvl="1" algn="r">
              <a:buNone/>
              <a:defRPr sz="1300">
                <a:solidFill>
                  <a:srgbClr val="36424A"/>
                </a:solidFill>
              </a:defRPr>
            </a:lvl2pPr>
            <a:lvl3pPr lvl="2" algn="r">
              <a:buNone/>
              <a:defRPr sz="1300">
                <a:solidFill>
                  <a:srgbClr val="36424A"/>
                </a:solidFill>
              </a:defRPr>
            </a:lvl3pPr>
            <a:lvl4pPr lvl="3" algn="r">
              <a:buNone/>
              <a:defRPr sz="1300">
                <a:solidFill>
                  <a:srgbClr val="36424A"/>
                </a:solidFill>
              </a:defRPr>
            </a:lvl4pPr>
            <a:lvl5pPr lvl="4" algn="r">
              <a:buNone/>
              <a:defRPr sz="1300">
                <a:solidFill>
                  <a:srgbClr val="36424A"/>
                </a:solidFill>
              </a:defRPr>
            </a:lvl5pPr>
            <a:lvl6pPr lvl="5" algn="r">
              <a:buNone/>
              <a:defRPr sz="1300">
                <a:solidFill>
                  <a:srgbClr val="36424A"/>
                </a:solidFill>
              </a:defRPr>
            </a:lvl6pPr>
            <a:lvl7pPr lvl="6" algn="r">
              <a:buNone/>
              <a:defRPr sz="1300">
                <a:solidFill>
                  <a:srgbClr val="36424A"/>
                </a:solidFill>
              </a:defRPr>
            </a:lvl7pPr>
            <a:lvl8pPr lvl="7" algn="r">
              <a:buNone/>
              <a:defRPr sz="1300">
                <a:solidFill>
                  <a:srgbClr val="36424A"/>
                </a:solidFill>
              </a:defRPr>
            </a:lvl8pPr>
            <a:lvl9pPr lvl="8" algn="r">
              <a:buNone/>
              <a:defRPr sz="1300">
                <a:solidFill>
                  <a:srgbClr val="3642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2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–"/>
              <a:defRPr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914400" y="928471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E9193"/>
              </a:buClr>
              <a:buSzPts val="105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9193"/>
              </a:buClr>
              <a:buSzPts val="15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107506" y="4953399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6424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107504" y="473199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3" name="Google Shape;13;p13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940305"/>
            <a:ext cx="1804584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CA" sz="8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Classificaton: Protected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07504" y="4673379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r>
              <a:rPr lang="en-CA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nftra.gov.ab.ca/inftra_logi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xtranet.inftra.gov.ab.ca/Self_Registration_Guide_to_Access_TIMS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000"/>
              <a:t>WELCOME</a:t>
            </a:r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ubTitle" idx="1"/>
          </p:nvPr>
        </p:nvSpPr>
        <p:spPr>
          <a:xfrm>
            <a:off x="468363" y="151891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CA" sz="2400"/>
              <a:t>Class B Bridge Inspection Course</a:t>
            </a:r>
            <a:endParaRPr/>
          </a:p>
        </p:txBody>
      </p:sp>
      <p:sp>
        <p:nvSpPr>
          <p:cNvPr id="161" name="Google Shape;16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Quizzes</a:t>
            </a:r>
            <a:endParaRPr/>
          </a:p>
        </p:txBody>
      </p:sp>
      <p:grpSp>
        <p:nvGrpSpPr>
          <p:cNvPr id="233" name="Google Shape;233;p9"/>
          <p:cNvGrpSpPr/>
          <p:nvPr/>
        </p:nvGrpSpPr>
        <p:grpSpPr>
          <a:xfrm>
            <a:off x="539552" y="1357354"/>
            <a:ext cx="8229600" cy="3230227"/>
            <a:chOff x="0" y="394"/>
            <a:chExt cx="8229600" cy="3230227"/>
          </a:xfrm>
        </p:grpSpPr>
        <p:sp>
          <p:nvSpPr>
            <p:cNvPr id="234" name="Google Shape;234;p9"/>
            <p:cNvSpPr/>
            <p:nvPr/>
          </p:nvSpPr>
          <p:spPr>
            <a:xfrm>
              <a:off x="0" y="394"/>
              <a:ext cx="8229600" cy="922922"/>
            </a:xfrm>
            <a:prstGeom prst="roundRect">
              <a:avLst>
                <a:gd name="adj" fmla="val 10000"/>
              </a:avLst>
            </a:prstGeom>
            <a:solidFill>
              <a:srgbClr val="CA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79183" y="208051"/>
              <a:ext cx="507607" cy="5076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1065974" y="394"/>
              <a:ext cx="3703320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1065974" y="394"/>
              <a:ext cx="3703320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CA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Four Closed Book Exams: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769294" y="394"/>
              <a:ext cx="346030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4769294" y="394"/>
              <a:ext cx="346030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CA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Tuesday morning, Thursday morning;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CA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Friday morning, and, Friday afternoon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0" y="1154046"/>
              <a:ext cx="8229600" cy="922922"/>
            </a:xfrm>
            <a:prstGeom prst="roundRect">
              <a:avLst>
                <a:gd name="adj" fmla="val 10000"/>
              </a:avLst>
            </a:prstGeom>
            <a:solidFill>
              <a:srgbClr val="CA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9183" y="1361704"/>
              <a:ext cx="507607" cy="5076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065974" y="1154046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1065974" y="1154046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CA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 mark is </a:t>
              </a:r>
              <a:r>
                <a:rPr lang="en-CA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70%</a:t>
              </a:r>
              <a:r>
                <a:rPr lang="en-CA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(advised in writing by AT following course)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0" y="2307699"/>
              <a:ext cx="8229600" cy="922922"/>
            </a:xfrm>
            <a:prstGeom prst="roundRect">
              <a:avLst>
                <a:gd name="adj" fmla="val 10000"/>
              </a:avLst>
            </a:prstGeom>
            <a:solidFill>
              <a:srgbClr val="CA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79183" y="2515356"/>
              <a:ext cx="507607" cy="50760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065974" y="2307699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1065974" y="2307699"/>
              <a:ext cx="7163625" cy="922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675" tIns="97675" rIns="97675" bIns="97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CA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Marks posted daily – any objections to posted marks contact the instructor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467544" y="1275609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/>
              <a:t>Turn cell phone </a:t>
            </a:r>
            <a:r>
              <a:rPr lang="en-CA" sz="1800">
                <a:solidFill>
                  <a:schemeClr val="accent4"/>
                </a:solidFill>
              </a:rPr>
              <a:t>OFF</a:t>
            </a:r>
            <a:r>
              <a:rPr lang="en-CA" sz="1800"/>
              <a:t>/vibrate </a:t>
            </a:r>
            <a:endParaRPr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CA" sz="1600"/>
              <a:t>No text messaging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/>
              <a:t>No talking during exams – leave the room and talk in the hall once the exam is completed.</a:t>
            </a:r>
            <a:endParaRPr/>
          </a:p>
        </p:txBody>
      </p:sp>
      <p:pic>
        <p:nvPicPr>
          <p:cNvPr id="253" name="Google Shape;253;p10" descr="Person holding smartphone"/>
          <p:cNvPicPr preferRelativeResize="0"/>
          <p:nvPr/>
        </p:nvPicPr>
        <p:blipFill rotWithShape="1">
          <a:blip r:embed="rId3">
            <a:alphaModFix/>
          </a:blip>
          <a:srcRect l="29905" t="-2" r="11150" b="-2"/>
          <a:stretch/>
        </p:blipFill>
        <p:spPr>
          <a:xfrm>
            <a:off x="5021998" y="368215"/>
            <a:ext cx="3603819" cy="406584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  <p:sp>
        <p:nvSpPr>
          <p:cNvPr id="255" name="Google Shape;255;p10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3200"/>
              <a:buNone/>
            </a:pPr>
            <a:r>
              <a:rPr lang="en-CA" sz="3200"/>
              <a:t>Courtesies</a:t>
            </a:r>
            <a:endParaRPr sz="3200"/>
          </a:p>
        </p:txBody>
      </p:sp>
      <p:sp>
        <p:nvSpPr>
          <p:cNvPr id="256" name="Google Shape;256;p10"/>
          <p:cNvSpPr/>
          <p:nvPr/>
        </p:nvSpPr>
        <p:spPr>
          <a:xfrm>
            <a:off x="5114138" y="684195"/>
            <a:ext cx="3419538" cy="3419538"/>
          </a:xfrm>
          <a:prstGeom prst="noSmoking">
            <a:avLst>
              <a:gd name="adj" fmla="val 18750"/>
            </a:avLst>
          </a:prstGeom>
          <a:solidFill>
            <a:srgbClr val="005072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Course Objectives</a:t>
            </a:r>
            <a:endParaRPr/>
          </a:p>
        </p:txBody>
      </p:sp>
      <p:grpSp>
        <p:nvGrpSpPr>
          <p:cNvPr id="263" name="Google Shape;263;p11"/>
          <p:cNvGrpSpPr/>
          <p:nvPr/>
        </p:nvGrpSpPr>
        <p:grpSpPr>
          <a:xfrm>
            <a:off x="581851" y="2072390"/>
            <a:ext cx="8145001" cy="1800155"/>
            <a:chOff x="42299" y="715430"/>
            <a:chExt cx="8145001" cy="1800155"/>
          </a:xfrm>
        </p:grpSpPr>
        <p:sp>
          <p:nvSpPr>
            <p:cNvPr id="264" name="Google Shape;264;p11"/>
            <p:cNvSpPr/>
            <p:nvPr/>
          </p:nvSpPr>
          <p:spPr>
            <a:xfrm>
              <a:off x="537299" y="715430"/>
              <a:ext cx="810000" cy="81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42299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42299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 to AT’s BIM system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2652300" y="715430"/>
              <a:ext cx="810000" cy="81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215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215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 bridge inspection terminology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767300" y="715430"/>
              <a:ext cx="810000" cy="81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272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 txBox="1"/>
            <p:nvPr/>
          </p:nvSpPr>
          <p:spPr>
            <a:xfrm>
              <a:off x="4272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 inspection protocol and principles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6882300" y="715430"/>
              <a:ext cx="810000" cy="81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638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6387300" y="1795585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CA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 to bridge/culvert maintenance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>
            <a:spLocks noGrp="1"/>
          </p:cNvSpPr>
          <p:nvPr>
            <p:ph type="ctrTitle"/>
          </p:nvPr>
        </p:nvSpPr>
        <p:spPr>
          <a:xfrm>
            <a:off x="472008" y="776546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Questions?</a:t>
            </a:r>
            <a:endParaRPr/>
          </a:p>
        </p:txBody>
      </p:sp>
      <p:pic>
        <p:nvPicPr>
          <p:cNvPr id="281" name="Google Shape;2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Primary Instructors / Trainers 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CA" sz="1600" dirty="0"/>
              <a:t>Garry Roberts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CA" sz="1600" dirty="0"/>
              <a:t>Randy Bredo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Guest Lecturers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lang="en-CA" sz="1600" dirty="0">
                <a:solidFill>
                  <a:srgbClr val="000000"/>
                </a:solidFill>
              </a:rPr>
              <a:t>AT/Department specialists</a:t>
            </a:r>
            <a:endParaRPr dirty="0">
              <a:highlight>
                <a:srgbClr val="FFFF00"/>
              </a:highlight>
            </a:endParaRPr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lang="en-CA" sz="1600" dirty="0">
                <a:solidFill>
                  <a:srgbClr val="000000"/>
                </a:solidFill>
              </a:rPr>
              <a:t>Sub-consultant specialists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Refer to Course Schedule</a:t>
            </a:r>
            <a:endParaRPr dirty="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Course Instructors</a:t>
            </a: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7175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Emergency Protocol</a:t>
            </a:r>
            <a:endParaRPr dirty="0"/>
          </a:p>
          <a:p>
            <a:pPr marL="257175" lvl="1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CA" sz="1900" dirty="0"/>
              <a:t>Washrooms </a:t>
            </a:r>
            <a:endParaRPr dirty="0"/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Smoking</a:t>
            </a:r>
            <a:endParaRPr dirty="0"/>
          </a:p>
          <a:p>
            <a:pPr marL="557213" lvl="1" indent="-214343" algn="l" rtl="0">
              <a:lnSpc>
                <a:spcPct val="15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</a:pPr>
            <a:r>
              <a:rPr lang="en-CA" sz="1700" dirty="0"/>
              <a:t>At designated locations only - minimum 30 ft from building entrances</a:t>
            </a:r>
            <a:endParaRPr dirty="0"/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Daily sign out is required at the front desk</a:t>
            </a:r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Note Taking &amp; Course Materials</a:t>
            </a:r>
          </a:p>
          <a:p>
            <a:pPr marL="257175" lvl="0" indent="-257175" algn="l" rtl="0">
              <a:lnSpc>
                <a:spcPct val="15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900" dirty="0"/>
              <a:t>Course Evaluations – Daily &amp; Final. </a:t>
            </a:r>
            <a:r>
              <a:rPr lang="en-CA" sz="1900" u="sng" dirty="0"/>
              <a:t>Must</a:t>
            </a:r>
            <a:r>
              <a:rPr lang="en-CA" sz="1900" dirty="0"/>
              <a:t> hand both in on Friday</a:t>
            </a: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General Information</a:t>
            </a:r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 dirty="0"/>
              <a:t>Access key required to gain access through double doors from atrium into conference room area.</a:t>
            </a:r>
            <a:endParaRPr dirty="0"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 dirty="0"/>
              <a:t>Access key required when using the washroom.</a:t>
            </a:r>
            <a:endParaRPr dirty="0"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 dirty="0"/>
              <a:t>Access keys will be left at front of room on coffee table for use by students. </a:t>
            </a:r>
            <a:endParaRPr dirty="0"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 dirty="0"/>
              <a:t>Please return the access key after use.</a:t>
            </a: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</p:txBody>
      </p:sp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Room Access</a:t>
            </a:r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6862" y="859414"/>
            <a:ext cx="5724636" cy="38383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1" name="Google Shape;191;p4"/>
          <p:cNvSpPr txBox="1"/>
          <p:nvPr/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5773783" y="2194560"/>
            <a:ext cx="979714" cy="37719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 rot="2266680">
            <a:off x="5239014" y="2225153"/>
            <a:ext cx="548364" cy="1432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 rot="5400000">
            <a:off x="5590548" y="1258185"/>
            <a:ext cx="1104297" cy="3067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3180806" y="3344091"/>
            <a:ext cx="2410097" cy="128669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5662489" y="2629296"/>
            <a:ext cx="1091008" cy="17829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7592EC-FA7E-57CF-350A-E17A96C982C6}"/>
              </a:ext>
            </a:extLst>
          </p:cNvPr>
          <p:cNvSpPr/>
          <p:nvPr/>
        </p:nvSpPr>
        <p:spPr>
          <a:xfrm>
            <a:off x="2971800" y="2775857"/>
            <a:ext cx="137420" cy="19219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Google Shape;193;p4">
            <a:extLst>
              <a:ext uri="{FF2B5EF4-FFF2-40B4-BE49-F238E27FC236}">
                <a16:creationId xmlns:a16="http://schemas.microsoft.com/office/drawing/2014/main" id="{B2CA7465-B744-3976-26E9-05C48B9753E1}"/>
              </a:ext>
            </a:extLst>
          </p:cNvPr>
          <p:cNvSpPr/>
          <p:nvPr/>
        </p:nvSpPr>
        <p:spPr>
          <a:xfrm rot="7110058">
            <a:off x="2941464" y="2510034"/>
            <a:ext cx="409759" cy="1440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40D429-9C4E-B63B-B327-CE5BDB459ED1}"/>
              </a:ext>
            </a:extLst>
          </p:cNvPr>
          <p:cNvCxnSpPr/>
          <p:nvPr/>
        </p:nvCxnSpPr>
        <p:spPr>
          <a:xfrm flipV="1">
            <a:off x="3180806" y="3344091"/>
            <a:ext cx="2410097" cy="128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17F436-92B3-51E3-1C90-527E5DB4A4C7}"/>
              </a:ext>
            </a:extLst>
          </p:cNvPr>
          <p:cNvCxnSpPr>
            <a:cxnSpLocks/>
          </p:cNvCxnSpPr>
          <p:nvPr/>
        </p:nvCxnSpPr>
        <p:spPr>
          <a:xfrm flipH="1" flipV="1">
            <a:off x="3180806" y="3344091"/>
            <a:ext cx="2410097" cy="128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6BFE8-60F8-1D8F-D93B-8553DDBDDBBB}"/>
              </a:ext>
            </a:extLst>
          </p:cNvPr>
          <p:cNvCxnSpPr>
            <a:cxnSpLocks/>
          </p:cNvCxnSpPr>
          <p:nvPr/>
        </p:nvCxnSpPr>
        <p:spPr>
          <a:xfrm flipV="1">
            <a:off x="5662489" y="2643712"/>
            <a:ext cx="1091008" cy="1768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52266C-9992-A85F-143A-B2D15049762A}"/>
              </a:ext>
            </a:extLst>
          </p:cNvPr>
          <p:cNvCxnSpPr>
            <a:cxnSpLocks/>
          </p:cNvCxnSpPr>
          <p:nvPr/>
        </p:nvCxnSpPr>
        <p:spPr>
          <a:xfrm flipH="1" flipV="1">
            <a:off x="5662489" y="2656610"/>
            <a:ext cx="1091008" cy="1770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667" y="882519"/>
            <a:ext cx="4986583" cy="40654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3" name="Google Shape;203;p5"/>
          <p:cNvSpPr txBox="1"/>
          <p:nvPr/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Nearby Lunch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4944291" y="4121332"/>
            <a:ext cx="1613263" cy="75483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Name</a:t>
            </a:r>
          </a:p>
          <a:p>
            <a:pPr marL="257175" lvl="0" indent="-2571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Previous exposure and experience with BIM forms and/or inspections</a:t>
            </a:r>
            <a:endParaRPr dirty="0"/>
          </a:p>
          <a:p>
            <a:pPr marL="257175" lvl="0" indent="-257175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Present or Proposed Involvement with Bridge and Culvert inspection</a:t>
            </a:r>
          </a:p>
          <a:p>
            <a:pPr marL="257175" lvl="0" indent="-257175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Experience navigating TIMS/BIS</a:t>
            </a:r>
            <a:endParaRPr dirty="0"/>
          </a:p>
        </p:txBody>
      </p:sp>
      <p:sp>
        <p:nvSpPr>
          <p:cNvPr id="212" name="Google Shape;212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 dirty="0"/>
              <a:t>Self Introductions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914400" y="1437624"/>
            <a:ext cx="7315200" cy="271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CA" sz="1800" b="1">
                <a:solidFill>
                  <a:schemeClr val="accent2"/>
                </a:solidFill>
              </a:rPr>
              <a:t>**Alberta Transportation Requires All BIM course participants        </a:t>
            </a:r>
            <a:br>
              <a:rPr lang="en-CA" sz="1800" b="1">
                <a:solidFill>
                  <a:schemeClr val="accent2"/>
                </a:solidFill>
              </a:rPr>
            </a:br>
            <a:r>
              <a:rPr lang="en-CA" sz="1800" b="1">
                <a:solidFill>
                  <a:schemeClr val="accent2"/>
                </a:solidFill>
              </a:rPr>
              <a:t>    to self-register for TIMS/BIS application for certification tracking purposes**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endParaRPr sz="165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CA" sz="16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https://extranet.inftra.gov.ab.ca/inftra_login.html</a:t>
            </a:r>
            <a:endParaRPr sz="1600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CA" sz="16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https://extranet.inftra.gov.ab.ca/Self_Registration_Guide_to_Access_TIMS.pdf</a:t>
            </a:r>
            <a:endParaRPr sz="1600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endParaRPr sz="165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endParaRPr sz="1650">
              <a:solidFill>
                <a:schemeClr val="lt1"/>
              </a:solidFill>
            </a:endParaRPr>
          </a:p>
        </p:txBody>
      </p:sp>
      <p:sp>
        <p:nvSpPr>
          <p:cNvPr id="218" name="Google Shape;218;p7"/>
          <p:cNvSpPr txBox="1">
            <a:spLocks noGrp="1"/>
          </p:cNvSpPr>
          <p:nvPr>
            <p:ph type="title" idx="4294967295"/>
          </p:nvPr>
        </p:nvSpPr>
        <p:spPr>
          <a:xfrm>
            <a:off x="925116" y="339329"/>
            <a:ext cx="8218884" cy="52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BIM Inspector Training</a:t>
            </a:r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body" idx="1"/>
          </p:nvPr>
        </p:nvSpPr>
        <p:spPr>
          <a:xfrm>
            <a:off x="539552" y="1057523"/>
            <a:ext cx="8229600" cy="353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Monday – Friday 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Start Time 8:00 am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Finish Times 4:30 - 4:45 pm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endParaRPr sz="1400"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Field Trip on Wednesday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Hard Hat, Hi-Vis Safety Vest, Hip/Chest Waders, Boots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Clip board, flashlight, hammer, tape measure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−"/>
            </a:pPr>
            <a:r>
              <a:rPr lang="en-CA" sz="1600" dirty="0"/>
              <a:t>Transportation provided. Bring lunch.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endParaRPr sz="1400"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Preparation Requirements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sz="1400"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CA" dirty="0"/>
              <a:t>Questions allowed at anytime</a:t>
            </a:r>
            <a:endParaRPr dirty="0"/>
          </a:p>
          <a:p>
            <a:pPr marL="257175" lvl="0" indent="-1428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</p:txBody>
      </p:sp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Course Schedule</a:t>
            </a:r>
            <a:endParaRPr/>
          </a:p>
        </p:txBody>
      </p:sp>
      <p:sp>
        <p:nvSpPr>
          <p:cNvPr id="226" name="Google Shape;226;p8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393</Words>
  <Application>Microsoft Office PowerPoint</Application>
  <PresentationFormat>On-screen Show (16:9)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Alberta - Goverment</vt:lpstr>
      <vt:lpstr>Body slides</vt:lpstr>
      <vt:lpstr>WELCOME</vt:lpstr>
      <vt:lpstr>Course Instructors</vt:lpstr>
      <vt:lpstr>General Information</vt:lpstr>
      <vt:lpstr>Room Access</vt:lpstr>
      <vt:lpstr>PowerPoint Presentation</vt:lpstr>
      <vt:lpstr>PowerPoint Presentation</vt:lpstr>
      <vt:lpstr>Self Introductions</vt:lpstr>
      <vt:lpstr>BIM Inspector Training</vt:lpstr>
      <vt:lpstr>Course Schedule</vt:lpstr>
      <vt:lpstr>Quizzes</vt:lpstr>
      <vt:lpstr>PowerPoint Presentation</vt:lpstr>
      <vt:lpstr>Course Objectives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Garry Roberts</dc:creator>
  <cp:lastModifiedBy>Garry Roberts</cp:lastModifiedBy>
  <cp:revision>16</cp:revision>
  <dcterms:created xsi:type="dcterms:W3CDTF">2007-09-09T16:22:37Z</dcterms:created>
  <dcterms:modified xsi:type="dcterms:W3CDTF">2024-04-06T15:09:01Z</dcterms:modified>
</cp:coreProperties>
</file>