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48" r:id="rId1"/>
    <p:sldMasterId id="2147483654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1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jXuuCKd2eZvcbcCeciqPN5giHh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80" d="100"/>
          <a:sy n="80" d="100"/>
        </p:scale>
        <p:origin x="884" y="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03"/>
              </a:spcBef>
              <a:spcAft>
                <a:spcPts val="0"/>
              </a:spcAft>
              <a:buSzPts val="1400"/>
              <a:buNone/>
              <a:defRPr sz="67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203"/>
              </a:spcBef>
              <a:spcAft>
                <a:spcPts val="0"/>
              </a:spcAft>
              <a:buSzPts val="1400"/>
              <a:buNone/>
              <a:defRPr sz="67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203"/>
              </a:spcBef>
              <a:spcAft>
                <a:spcPts val="0"/>
              </a:spcAft>
              <a:buSzPts val="1400"/>
              <a:buNone/>
              <a:defRPr sz="67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203"/>
              </a:spcBef>
              <a:spcAft>
                <a:spcPts val="0"/>
              </a:spcAft>
              <a:buSzPts val="1400"/>
              <a:buNone/>
              <a:defRPr sz="67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203"/>
              </a:spcBef>
              <a:spcAft>
                <a:spcPts val="0"/>
              </a:spcAft>
              <a:buSzPts val="1400"/>
              <a:buNone/>
              <a:defRPr sz="67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203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203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203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203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203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203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203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203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90190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203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203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203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203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203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203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203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203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203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 1">
    <p:bg>
      <p:bgPr>
        <a:solidFill>
          <a:schemeClr val="accent2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8"/>
          <p:cNvSpPr/>
          <p:nvPr/>
        </p:nvSpPr>
        <p:spPr>
          <a:xfrm>
            <a:off x="35496" y="4803998"/>
            <a:ext cx="1872208" cy="339502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15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8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ctrTitle"/>
          </p:nvPr>
        </p:nvSpPr>
        <p:spPr>
          <a:xfrm>
            <a:off x="472008" y="776545"/>
            <a:ext cx="8348464" cy="150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/>
          <p:nvPr/>
        </p:nvSpPr>
        <p:spPr>
          <a:xfrm>
            <a:off x="552420" y="637396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slide">
  <p:cSld name="Closing slide">
    <p:bg>
      <p:bgPr>
        <a:solidFill>
          <a:schemeClr val="accent2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4"/>
          <p:cNvSpPr/>
          <p:nvPr/>
        </p:nvSpPr>
        <p:spPr>
          <a:xfrm>
            <a:off x="35496" y="4803998"/>
            <a:ext cx="1872208" cy="339502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" name="Google Shape;75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24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24"/>
          <p:cNvSpPr txBox="1">
            <a:spLocks noGrp="1"/>
          </p:cNvSpPr>
          <p:nvPr>
            <p:ph type="ctrTitle"/>
          </p:nvPr>
        </p:nvSpPr>
        <p:spPr>
          <a:xfrm>
            <a:off x="472008" y="776545"/>
            <a:ext cx="8348464" cy="150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/>
          <p:nvPr/>
        </p:nvSpPr>
        <p:spPr>
          <a:xfrm>
            <a:off x="552420" y="2376000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9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539552" y="1347614"/>
            <a:ext cx="8229600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141515"/>
              </a:buClr>
              <a:buSzPts val="1800"/>
              <a:buFont typeface="Noto Sans Symbols"/>
              <a:buChar char="▪"/>
              <a:defRPr sz="1800">
                <a:solidFill>
                  <a:srgbClr val="141515"/>
                </a:solidFill>
              </a:defRPr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rgbClr val="141515"/>
              </a:buClr>
              <a:buSzPts val="1600"/>
              <a:buFont typeface="Noto Sans Symbols"/>
              <a:buChar char="▪"/>
              <a:defRPr sz="1600">
                <a:solidFill>
                  <a:srgbClr val="141515"/>
                </a:solidFill>
              </a:defRPr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Clr>
                <a:srgbClr val="141515"/>
              </a:buClr>
              <a:buSzPts val="1400"/>
              <a:buFont typeface="Noto Sans Symbols"/>
              <a:buChar char="▪"/>
              <a:defRPr>
                <a:solidFill>
                  <a:srgbClr val="141515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141515"/>
              </a:buClr>
              <a:buSzPts val="1400"/>
              <a:buFont typeface="Noto Sans Symbols"/>
              <a:buChar char="▪"/>
              <a:defRPr>
                <a:solidFill>
                  <a:srgbClr val="141515"/>
                </a:solidFill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rgbClr val="141515"/>
              </a:buClr>
              <a:buSzPts val="1400"/>
              <a:buFont typeface="Noto Sans Symbols"/>
              <a:buChar char="▪"/>
              <a:defRPr>
                <a:solidFill>
                  <a:srgbClr val="141515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9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" name="Google Shape;83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1001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29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rgbClr val="0081A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Agenda">
  <p:cSld name="3_Agenda">
    <p:bg>
      <p:bgPr>
        <a:solidFill>
          <a:srgbClr val="36424A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>
            <a:off x="539552" y="1347614"/>
            <a:ext cx="8229600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Noto Sans Symbols"/>
              <a:buChar char="▪"/>
              <a:defRPr sz="1800">
                <a:solidFill>
                  <a:srgbClr val="F2F2F2"/>
                </a:solidFill>
              </a:defRPr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Noto Sans Symbols"/>
              <a:buChar char="▪"/>
              <a:defRPr sz="1600">
                <a:solidFill>
                  <a:srgbClr val="F2F2F2"/>
                </a:solidFill>
              </a:defRPr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Noto Sans Symbols"/>
              <a:buChar char="▪"/>
              <a:defRPr>
                <a:solidFill>
                  <a:srgbClr val="F2F2F2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Noto Sans Symbols"/>
              <a:buChar char="▪"/>
              <a:defRPr>
                <a:solidFill>
                  <a:srgbClr val="F2F2F2"/>
                </a:solidFill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Noto Sans Symbols"/>
              <a:buChar char="▪"/>
              <a:defRPr>
                <a:solidFill>
                  <a:srgbClr val="F2F2F2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3642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30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30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(Light)" type="title">
  <p:cSld name="TITLE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1"/>
          <p:cNvSpPr txBox="1">
            <a:spLocks noGrp="1"/>
          </p:cNvSpPr>
          <p:nvPr>
            <p:ph type="ctrTitle"/>
          </p:nvPr>
        </p:nvSpPr>
        <p:spPr>
          <a:xfrm>
            <a:off x="685800" y="679288"/>
            <a:ext cx="7772400" cy="164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subTitle" idx="1"/>
          </p:nvPr>
        </p:nvSpPr>
        <p:spPr>
          <a:xfrm>
            <a:off x="1371600" y="2801722"/>
            <a:ext cx="6400800" cy="1314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>
                <a:solidFill>
                  <a:schemeClr val="dk1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2pPr>
            <a:lvl3pPr lvl="2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3pPr>
            <a:lvl4pPr lvl="3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31"/>
          <p:cNvSpPr/>
          <p:nvPr/>
        </p:nvSpPr>
        <p:spPr>
          <a:xfrm>
            <a:off x="4284000" y="2506472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31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31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8" name="Google Shape;98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1001"/>
            <a:ext cx="1143000" cy="321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(Dark)">
  <p:cSld name="Divider (Dark)">
    <p:bg>
      <p:bgPr>
        <a:solidFill>
          <a:schemeClr val="dk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2"/>
          <p:cNvSpPr txBox="1">
            <a:spLocks noGrp="1"/>
          </p:cNvSpPr>
          <p:nvPr>
            <p:ph type="ctrTitle"/>
          </p:nvPr>
        </p:nvSpPr>
        <p:spPr>
          <a:xfrm>
            <a:off x="685800" y="679288"/>
            <a:ext cx="7772400" cy="164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2"/>
          <p:cNvSpPr txBox="1">
            <a:spLocks noGrp="1"/>
          </p:cNvSpPr>
          <p:nvPr>
            <p:ph type="subTitle" idx="1"/>
          </p:nvPr>
        </p:nvSpPr>
        <p:spPr>
          <a:xfrm>
            <a:off x="1371600" y="2801722"/>
            <a:ext cx="6400800" cy="1314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>
                <a:solidFill>
                  <a:schemeClr val="lt1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2pPr>
            <a:lvl3pPr lvl="2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3pPr>
            <a:lvl4pPr lvl="3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32"/>
          <p:cNvSpPr/>
          <p:nvPr/>
        </p:nvSpPr>
        <p:spPr>
          <a:xfrm>
            <a:off x="4284000" y="2506472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32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3642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2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(Colour)">
  <p:cSld name="Divider (Colour)">
    <p:bg>
      <p:bgPr>
        <a:solidFill>
          <a:schemeClr val="accent2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33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3"/>
          <p:cNvSpPr txBox="1">
            <a:spLocks noGrp="1"/>
          </p:cNvSpPr>
          <p:nvPr>
            <p:ph type="ctrTitle"/>
          </p:nvPr>
        </p:nvSpPr>
        <p:spPr>
          <a:xfrm>
            <a:off x="685800" y="679288"/>
            <a:ext cx="7772400" cy="164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3"/>
          <p:cNvSpPr txBox="1">
            <a:spLocks noGrp="1"/>
          </p:cNvSpPr>
          <p:nvPr>
            <p:ph type="subTitle" idx="1"/>
          </p:nvPr>
        </p:nvSpPr>
        <p:spPr>
          <a:xfrm>
            <a:off x="1371600" y="2801722"/>
            <a:ext cx="6400800" cy="1314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>
                <a:solidFill>
                  <a:schemeClr val="lt1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2pPr>
            <a:lvl3pPr lvl="2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3pPr>
            <a:lvl4pPr lvl="3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33"/>
          <p:cNvSpPr/>
          <p:nvPr/>
        </p:nvSpPr>
        <p:spPr>
          <a:xfrm>
            <a:off x="4284000" y="2506472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3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3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hasis (Light)">
  <p:cSld name="Emphasis (Light)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4"/>
          <p:cNvSpPr txBox="1">
            <a:spLocks noGrp="1"/>
          </p:cNvSpPr>
          <p:nvPr>
            <p:ph type="subTitle" idx="1"/>
          </p:nvPr>
        </p:nvSpPr>
        <p:spPr>
          <a:xfrm>
            <a:off x="914400" y="928470"/>
            <a:ext cx="7315200" cy="3227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0">
                <a:solidFill>
                  <a:schemeClr val="dk1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2pPr>
            <a:lvl3pPr lvl="2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3pPr>
            <a:lvl4pPr lvl="3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34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4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8" name="Google Shape;118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1001"/>
            <a:ext cx="1143000" cy="321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hasis (Dark)">
  <p:cSld name="Emphasis (Dark)">
    <p:bg>
      <p:bgPr>
        <a:solidFill>
          <a:schemeClr val="dk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35"/>
          <p:cNvSpPr txBox="1">
            <a:spLocks noGrp="1"/>
          </p:cNvSpPr>
          <p:nvPr>
            <p:ph type="subTitle" idx="1"/>
          </p:nvPr>
        </p:nvSpPr>
        <p:spPr>
          <a:xfrm>
            <a:off x="914400" y="928470"/>
            <a:ext cx="7315200" cy="3227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0">
                <a:solidFill>
                  <a:schemeClr val="lt1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2pPr>
            <a:lvl3pPr lvl="2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3pPr>
            <a:lvl4pPr lvl="3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35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3" name="Google Shape;123;p35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3642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no title">
  <p:cSld name="Content with no title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6"/>
          <p:cNvSpPr txBox="1">
            <a:spLocks noGrp="1"/>
          </p:cNvSpPr>
          <p:nvPr>
            <p:ph type="body" idx="1"/>
          </p:nvPr>
        </p:nvSpPr>
        <p:spPr>
          <a:xfrm>
            <a:off x="457200" y="438150"/>
            <a:ext cx="8229600" cy="4029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>
                <a:solidFill>
                  <a:schemeClr val="dk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36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36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8" name="Google Shape;128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1001"/>
            <a:ext cx="1143000" cy="321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e / Contrast (Colour)">
  <p:cSld name="Compare / Contrast (Colour)">
    <p:bg>
      <p:bgPr>
        <a:solidFill>
          <a:schemeClr val="accent2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7"/>
          <p:cNvSpPr/>
          <p:nvPr/>
        </p:nvSpPr>
        <p:spPr>
          <a:xfrm>
            <a:off x="4572000" y="0"/>
            <a:ext cx="4572000" cy="5067300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37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37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37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5" name="Google Shape;135;p37"/>
          <p:cNvSpPr txBox="1">
            <a:spLocks noGrp="1"/>
          </p:cNvSpPr>
          <p:nvPr>
            <p:ph type="title"/>
          </p:nvPr>
        </p:nvSpPr>
        <p:spPr>
          <a:xfrm>
            <a:off x="5039544" y="379974"/>
            <a:ext cx="3628206" cy="569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7"/>
          <p:cNvSpPr txBox="1">
            <a:spLocks noGrp="1"/>
          </p:cNvSpPr>
          <p:nvPr>
            <p:ph type="body" idx="1"/>
          </p:nvPr>
        </p:nvSpPr>
        <p:spPr>
          <a:xfrm>
            <a:off x="467544" y="378113"/>
            <a:ext cx="3628206" cy="57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37"/>
          <p:cNvSpPr txBox="1">
            <a:spLocks noGrp="1"/>
          </p:cNvSpPr>
          <p:nvPr>
            <p:ph type="body" idx="2"/>
          </p:nvPr>
        </p:nvSpPr>
        <p:spPr>
          <a:xfrm>
            <a:off x="467544" y="1275607"/>
            <a:ext cx="3628206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1pPr>
            <a:lvl2pPr marL="914400" lvl="1" indent="-3175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–"/>
              <a:defRPr sz="1400">
                <a:solidFill>
                  <a:schemeClr val="lt1"/>
                </a:solidFill>
              </a:defRPr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–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»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38" name="Google Shape;138;p37"/>
          <p:cNvSpPr txBox="1">
            <a:spLocks noGrp="1"/>
          </p:cNvSpPr>
          <p:nvPr>
            <p:ph type="body" idx="3"/>
          </p:nvPr>
        </p:nvSpPr>
        <p:spPr>
          <a:xfrm>
            <a:off x="5039544" y="1275607"/>
            <a:ext cx="3628206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1pPr>
            <a:lvl2pPr marL="914400" lvl="1" indent="-3175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–"/>
              <a:defRPr sz="1400">
                <a:solidFill>
                  <a:schemeClr val="lt1"/>
                </a:solidFill>
              </a:defRPr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–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»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 slide 2">
    <p:bg>
      <p:bgPr>
        <a:solidFill>
          <a:srgbClr val="0081AB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5"/>
          <p:cNvSpPr/>
          <p:nvPr/>
        </p:nvSpPr>
        <p:spPr>
          <a:xfrm>
            <a:off x="35496" y="4803998"/>
            <a:ext cx="1872208" cy="339502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5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070348"/>
          </a:xfrm>
          <a:prstGeom prst="rect">
            <a:avLst/>
          </a:prstGeom>
          <a:noFill/>
          <a:ln>
            <a:noFill/>
          </a:ln>
        </p:spPr>
      </p:sp>
      <p:sp>
        <p:nvSpPr>
          <p:cNvPr id="22" name="Google Shape;22;p25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23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5"/>
          <p:cNvSpPr txBox="1">
            <a:spLocks noGrp="1"/>
          </p:cNvSpPr>
          <p:nvPr>
            <p:ph type="subTitle" idx="1"/>
          </p:nvPr>
        </p:nvSpPr>
        <p:spPr>
          <a:xfrm>
            <a:off x="483446" y="3363838"/>
            <a:ext cx="8355754" cy="452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>
                <a:solidFill>
                  <a:schemeClr val="lt1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E9193"/>
              </a:buClr>
              <a:buSzPts val="1800"/>
              <a:buNone/>
              <a:defRPr>
                <a:solidFill>
                  <a:srgbClr val="8E9193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Clr>
                <a:srgbClr val="8E9193"/>
              </a:buClr>
              <a:buSzPts val="1800"/>
              <a:buNone/>
              <a:defRPr>
                <a:solidFill>
                  <a:srgbClr val="8E9193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Clr>
                <a:srgbClr val="8E9193"/>
              </a:buClr>
              <a:buSzPts val="1800"/>
              <a:buNone/>
              <a:defRPr>
                <a:solidFill>
                  <a:srgbClr val="8E9193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25"/>
          <p:cNvSpPr txBox="1">
            <a:spLocks noGrp="1"/>
          </p:cNvSpPr>
          <p:nvPr>
            <p:ph type="body" idx="3"/>
          </p:nvPr>
        </p:nvSpPr>
        <p:spPr>
          <a:xfrm>
            <a:off x="483446" y="3834358"/>
            <a:ext cx="8355754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ctrTitle"/>
          </p:nvPr>
        </p:nvSpPr>
        <p:spPr>
          <a:xfrm>
            <a:off x="472008" y="776545"/>
            <a:ext cx="8348464" cy="150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5"/>
          <p:cNvSpPr/>
          <p:nvPr/>
        </p:nvSpPr>
        <p:spPr>
          <a:xfrm>
            <a:off x="552420" y="637396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-slide photo">
  <p:cSld name="Full-slide photo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8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069942"/>
          </a:xfrm>
          <a:prstGeom prst="rect">
            <a:avLst/>
          </a:prstGeom>
          <a:noFill/>
          <a:ln>
            <a:noFill/>
          </a:ln>
        </p:spPr>
      </p:sp>
      <p:sp>
        <p:nvSpPr>
          <p:cNvPr id="141" name="Google Shape;141;p38"/>
          <p:cNvSpPr txBox="1">
            <a:spLocks noGrp="1"/>
          </p:cNvSpPr>
          <p:nvPr>
            <p:ph type="body" idx="1"/>
          </p:nvPr>
        </p:nvSpPr>
        <p:spPr>
          <a:xfrm>
            <a:off x="467544" y="483518"/>
            <a:ext cx="8208912" cy="4104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8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slide">
  <p:cSld name="Closing slide">
    <p:bg>
      <p:bgPr>
        <a:solidFill>
          <a:schemeClr val="accent2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6"/>
          <p:cNvSpPr/>
          <p:nvPr/>
        </p:nvSpPr>
        <p:spPr>
          <a:xfrm>
            <a:off x="35496" y="4803998"/>
            <a:ext cx="1872208" cy="339502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" name="Google Shape;3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26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26"/>
          <p:cNvSpPr txBox="1">
            <a:spLocks noGrp="1"/>
          </p:cNvSpPr>
          <p:nvPr>
            <p:ph type="ctrTitle"/>
          </p:nvPr>
        </p:nvSpPr>
        <p:spPr>
          <a:xfrm>
            <a:off x="472008" y="776545"/>
            <a:ext cx="8348464" cy="150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6"/>
          <p:cNvSpPr/>
          <p:nvPr/>
        </p:nvSpPr>
        <p:spPr>
          <a:xfrm>
            <a:off x="552420" y="2376000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7"/>
          <p:cNvSpPr txBox="1"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subTitle" idx="1"/>
          </p:nvPr>
        </p:nvSpPr>
        <p:spPr>
          <a:xfrm>
            <a:off x="1331640" y="2679762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560"/>
              </a:spcBef>
              <a:spcAft>
                <a:spcPts val="0"/>
              </a:spcAft>
              <a:buClr>
                <a:srgbClr val="8E9193"/>
              </a:buClr>
              <a:buSzPts val="2800"/>
              <a:buNone/>
              <a:defRPr>
                <a:solidFill>
                  <a:srgbClr val="8E9193"/>
                </a:solidFill>
              </a:defRPr>
            </a:lvl1pPr>
            <a:lvl2pPr lvl="1" algn="ctr">
              <a:spcBef>
                <a:spcPts val="480"/>
              </a:spcBef>
              <a:spcAft>
                <a:spcPts val="0"/>
              </a:spcAft>
              <a:buClr>
                <a:srgbClr val="8E9193"/>
              </a:buClr>
              <a:buSzPts val="2400"/>
              <a:buNone/>
              <a:defRPr>
                <a:solidFill>
                  <a:srgbClr val="8E9193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E9193"/>
              </a:buClr>
              <a:buSzPts val="1800"/>
              <a:buNone/>
              <a:defRPr>
                <a:solidFill>
                  <a:srgbClr val="8E9193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Clr>
                <a:srgbClr val="8E9193"/>
              </a:buClr>
              <a:buSzPts val="1800"/>
              <a:buNone/>
              <a:defRPr>
                <a:solidFill>
                  <a:srgbClr val="8E9193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Clr>
                <a:srgbClr val="8E9193"/>
              </a:buClr>
              <a:buSzPts val="1800"/>
              <a:buNone/>
              <a:defRPr>
                <a:solidFill>
                  <a:srgbClr val="8E9193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8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8"/>
          <p:cNvSpPr txBox="1">
            <a:spLocks noGrp="1"/>
          </p:cNvSpPr>
          <p:nvPr>
            <p:ph type="body" idx="1"/>
          </p:nvPr>
        </p:nvSpPr>
        <p:spPr>
          <a:xfrm>
            <a:off x="304800" y="1200152"/>
            <a:ext cx="8610600" cy="325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spcBef>
                <a:spcPts val="270"/>
              </a:spcBef>
              <a:spcAft>
                <a:spcPts val="0"/>
              </a:spcAft>
              <a:buClr>
                <a:srgbClr val="36424A"/>
              </a:buClr>
              <a:buSzPts val="1350"/>
              <a:buChar char="•"/>
              <a:defRPr sz="1350"/>
            </a:lvl1pPr>
            <a:lvl2pPr marL="914400" lvl="1" indent="-300037" algn="l">
              <a:spcBef>
                <a:spcPts val="225"/>
              </a:spcBef>
              <a:spcAft>
                <a:spcPts val="0"/>
              </a:spcAft>
              <a:buClr>
                <a:srgbClr val="36424A"/>
              </a:buClr>
              <a:buSzPts val="1125"/>
              <a:buChar char="–"/>
              <a:defRPr sz="1125"/>
            </a:lvl2pPr>
            <a:lvl3pPr marL="1371600" lvl="2" indent="-292925" algn="l">
              <a:spcBef>
                <a:spcPts val="203"/>
              </a:spcBef>
              <a:spcAft>
                <a:spcPts val="0"/>
              </a:spcAft>
              <a:buClr>
                <a:srgbClr val="36424A"/>
              </a:buClr>
              <a:buSzPts val="1013"/>
              <a:buChar char="•"/>
              <a:defRPr sz="1013"/>
            </a:lvl3pPr>
            <a:lvl4pPr marL="1828800" lvl="3" indent="-285750" algn="l">
              <a:spcBef>
                <a:spcPts val="180"/>
              </a:spcBef>
              <a:spcAft>
                <a:spcPts val="0"/>
              </a:spcAft>
              <a:buClr>
                <a:srgbClr val="36424A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180"/>
              </a:spcBef>
              <a:spcAft>
                <a:spcPts val="0"/>
              </a:spcAft>
              <a:buClr>
                <a:srgbClr val="36424A"/>
              </a:buClr>
              <a:buSzPts val="900"/>
              <a:buChar char="»"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title">
  <p:cSld name="Content with title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0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20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8" name="Google Shape;48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1001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20"/>
          <p:cNvSpPr txBox="1">
            <a:spLocks noGrp="1"/>
          </p:cNvSpPr>
          <p:nvPr>
            <p:ph type="body" idx="1"/>
          </p:nvPr>
        </p:nvSpPr>
        <p:spPr>
          <a:xfrm>
            <a:off x="539552" y="1356958"/>
            <a:ext cx="8229600" cy="323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solidFill>
                  <a:schemeClr val="dk1"/>
                </a:solidFill>
              </a:defRPr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>
                <a:solidFill>
                  <a:schemeClr val="dk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200"/>
              <a:buNone/>
              <a:defRPr b="1">
                <a:solidFill>
                  <a:srgbClr val="0081A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e / Contrast">
  <p:cSld name="Compare / Contrast"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1"/>
          <p:cNvSpPr/>
          <p:nvPr/>
        </p:nvSpPr>
        <p:spPr>
          <a:xfrm>
            <a:off x="4572000" y="0"/>
            <a:ext cx="4572000" cy="5067300"/>
          </a:xfrm>
          <a:prstGeom prst="rect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21"/>
          <p:cNvSpPr txBox="1">
            <a:spLocks noGrp="1"/>
          </p:cNvSpPr>
          <p:nvPr>
            <p:ph type="body" idx="1"/>
          </p:nvPr>
        </p:nvSpPr>
        <p:spPr>
          <a:xfrm>
            <a:off x="467544" y="1275607"/>
            <a:ext cx="3628206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1pPr>
            <a:lvl2pPr marL="914400" lvl="1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>
                <a:solidFill>
                  <a:schemeClr val="dk1"/>
                </a:solidFill>
              </a:defRPr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>
                <a:solidFill>
                  <a:schemeClr val="dk1"/>
                </a:solidFill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>
                <a:solidFill>
                  <a:schemeClr val="dk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4" name="Google Shape;54;p21"/>
          <p:cNvSpPr txBox="1">
            <a:spLocks noGrp="1"/>
          </p:cNvSpPr>
          <p:nvPr>
            <p:ph type="body" idx="2"/>
          </p:nvPr>
        </p:nvSpPr>
        <p:spPr>
          <a:xfrm>
            <a:off x="5039544" y="1275607"/>
            <a:ext cx="3628206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1pPr>
            <a:lvl2pPr marL="914400" lvl="1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>
                <a:solidFill>
                  <a:schemeClr val="dk1"/>
                </a:solidFill>
              </a:defRPr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>
                <a:solidFill>
                  <a:schemeClr val="dk1"/>
                </a:solidFill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>
                <a:solidFill>
                  <a:schemeClr val="dk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5" name="Google Shape;55;p21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21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7" name="Google Shape;57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1001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21"/>
          <p:cNvSpPr txBox="1">
            <a:spLocks noGrp="1"/>
          </p:cNvSpPr>
          <p:nvPr>
            <p:ph type="title"/>
          </p:nvPr>
        </p:nvSpPr>
        <p:spPr>
          <a:xfrm>
            <a:off x="5039544" y="379974"/>
            <a:ext cx="3628206" cy="569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rgbClr val="0081A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body" idx="3"/>
          </p:nvPr>
        </p:nvSpPr>
        <p:spPr>
          <a:xfrm>
            <a:off x="467544" y="378113"/>
            <a:ext cx="3628206" cy="57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0081AB"/>
              </a:buClr>
              <a:buSzPts val="2000"/>
              <a:buNone/>
              <a:defRPr sz="2000" b="1">
                <a:solidFill>
                  <a:srgbClr val="0081AB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Agenda">
  <p:cSld name="2_Agenda">
    <p:bg>
      <p:bgPr>
        <a:solidFill>
          <a:srgbClr val="0081AB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2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body" idx="1"/>
          </p:nvPr>
        </p:nvSpPr>
        <p:spPr>
          <a:xfrm>
            <a:off x="539552" y="1347614"/>
            <a:ext cx="8229600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Noto Sans Symbols"/>
              <a:buChar char="▪"/>
              <a:defRPr sz="1800">
                <a:solidFill>
                  <a:srgbClr val="F2F2F2"/>
                </a:solidFill>
              </a:defRPr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Noto Sans Symbols"/>
              <a:buChar char="▪"/>
              <a:defRPr sz="1600">
                <a:solidFill>
                  <a:srgbClr val="F2F2F2"/>
                </a:solidFill>
              </a:defRPr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Noto Sans Symbols"/>
              <a:buChar char="▪"/>
              <a:defRPr>
                <a:solidFill>
                  <a:srgbClr val="F2F2F2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Noto Sans Symbols"/>
              <a:buChar char="▪"/>
              <a:defRPr>
                <a:solidFill>
                  <a:srgbClr val="F2F2F2"/>
                </a:solidFill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Noto Sans Symbols"/>
              <a:buChar char="▪"/>
              <a:defRPr>
                <a:solidFill>
                  <a:srgbClr val="F2F2F2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22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" name="Google Shape;6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2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hasis (Colour)">
  <p:cSld name="Emphasis (Colour)">
    <p:bg>
      <p:bgPr>
        <a:solidFill>
          <a:schemeClr val="accent2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3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23"/>
          <p:cNvSpPr txBox="1">
            <a:spLocks noGrp="1"/>
          </p:cNvSpPr>
          <p:nvPr>
            <p:ph type="subTitle" idx="1"/>
          </p:nvPr>
        </p:nvSpPr>
        <p:spPr>
          <a:xfrm>
            <a:off x="914400" y="928470"/>
            <a:ext cx="7315200" cy="3227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0">
                <a:solidFill>
                  <a:schemeClr val="lt1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2pPr>
            <a:lvl3pPr lvl="2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3pPr>
            <a:lvl4pPr lvl="3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23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23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36424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36424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6424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36424A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36424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6424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36424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36424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sldNum" idx="12"/>
          </p:nvPr>
        </p:nvSpPr>
        <p:spPr>
          <a:xfrm>
            <a:off x="107504" y="4731990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19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19"/>
          <p:cNvSpPr txBox="1">
            <a:spLocks noGrp="1"/>
          </p:cNvSpPr>
          <p:nvPr>
            <p:ph type="sldNum" idx="12"/>
          </p:nvPr>
        </p:nvSpPr>
        <p:spPr>
          <a:xfrm>
            <a:off x="107504" y="4673377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m</a:t>
            </a:r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aep.alberta.ca/fish-wildlife/wildlife-diseases/whirling-disease/stop-the-spread.aspx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.jpg"/><Relationship Id="rId4" Type="http://schemas.openxmlformats.org/officeDocument/2006/relationships/hyperlink" Target="https://www.alberta.ca/whirling-disease.aspx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"/>
          <p:cNvSpPr txBox="1">
            <a:spLocks noGrp="1"/>
          </p:cNvSpPr>
          <p:nvPr>
            <p:ph type="ctrTitle"/>
          </p:nvPr>
        </p:nvSpPr>
        <p:spPr>
          <a:xfrm>
            <a:off x="472008" y="776545"/>
            <a:ext cx="8348464" cy="150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PREPARATION FOR INSPECTION AND INSPECTION SAFETY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"/>
          <p:cNvSpPr txBox="1">
            <a:spLocks noGrp="1"/>
          </p:cNvSpPr>
          <p:nvPr>
            <p:ph type="body" idx="1"/>
          </p:nvPr>
        </p:nvSpPr>
        <p:spPr>
          <a:xfrm>
            <a:off x="467544" y="1275607"/>
            <a:ext cx="3628206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dirty="0"/>
              <a:t>BIM Inspection Forms</a:t>
            </a: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1600" dirty="0"/>
              <a:t>order from BIS</a:t>
            </a: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1600" dirty="0"/>
              <a:t>carry blank forms</a:t>
            </a: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1600" dirty="0"/>
              <a:t>review previous inspections</a:t>
            </a:r>
            <a:endParaRPr dirty="0"/>
          </a:p>
          <a:p>
            <a:pPr marL="257175" lvl="1" indent="0" algn="l" rtl="0">
              <a:lnSpc>
                <a:spcPct val="9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100" dirty="0"/>
          </a:p>
          <a:p>
            <a:pPr marL="34290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dirty="0"/>
              <a:t>Bridge File Maps or AT Maps</a:t>
            </a: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1600" dirty="0"/>
              <a:t>shows bridge locations</a:t>
            </a: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1600" dirty="0"/>
              <a:t>GPS co-ordinates</a:t>
            </a: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1600" dirty="0"/>
              <a:t>plan route</a:t>
            </a: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1600" dirty="0"/>
              <a:t>set-up designated check-in person or system – test it!</a:t>
            </a:r>
            <a:endParaRPr dirty="0"/>
          </a:p>
          <a:p>
            <a:pPr marL="457200" lvl="1" indent="0" algn="l" rtl="0">
              <a:lnSpc>
                <a:spcPct val="9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100" dirty="0"/>
          </a:p>
          <a:p>
            <a:pPr marL="342900" lvl="0" indent="-273050" algn="l" rtl="0">
              <a:lnSpc>
                <a:spcPct val="9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/>
          </a:p>
        </p:txBody>
      </p:sp>
      <p:sp>
        <p:nvSpPr>
          <p:cNvPr id="212" name="Google Shape;212;p10"/>
          <p:cNvSpPr txBox="1">
            <a:spLocks noGrp="1"/>
          </p:cNvSpPr>
          <p:nvPr>
            <p:ph type="body" idx="2"/>
          </p:nvPr>
        </p:nvSpPr>
        <p:spPr>
          <a:xfrm>
            <a:off x="5039544" y="1152939"/>
            <a:ext cx="3628206" cy="3291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dirty="0"/>
              <a:t>Bridge Inventory Information</a:t>
            </a: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1600" dirty="0"/>
              <a:t>use to confirm bridge characteristics</a:t>
            </a: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1600" dirty="0"/>
              <a:t>Inspection requirements</a:t>
            </a: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1600" dirty="0"/>
              <a:t>check bridge file number </a:t>
            </a: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1600" dirty="0"/>
              <a:t>update inventory during inspection</a:t>
            </a:r>
            <a:endParaRPr dirty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Hazard Assessment</a:t>
            </a:r>
            <a:endParaRPr dirty="0"/>
          </a:p>
          <a:p>
            <a:pPr marL="742950" lvl="1" indent="-2857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</a:pPr>
            <a:r>
              <a:rPr lang="en-US" dirty="0"/>
              <a:t>Complete a Field Level Risk Assessment prior to start of inspections.</a:t>
            </a:r>
            <a:endParaRPr dirty="0"/>
          </a:p>
          <a:p>
            <a:pPr marL="742950" lvl="1" indent="-2857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</a:pPr>
            <a:r>
              <a:rPr lang="en-US" dirty="0"/>
              <a:t>A FLRA can represent multiple sites if hazards are similar </a:t>
            </a:r>
            <a:endParaRPr dirty="0"/>
          </a:p>
        </p:txBody>
      </p:sp>
      <p:sp>
        <p:nvSpPr>
          <p:cNvPr id="213" name="Google Shape;213;p10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214" name="Google Shape;214;p10"/>
          <p:cNvSpPr txBox="1">
            <a:spLocks noGrp="1"/>
          </p:cNvSpPr>
          <p:nvPr>
            <p:ph type="body" idx="3"/>
          </p:nvPr>
        </p:nvSpPr>
        <p:spPr>
          <a:xfrm>
            <a:off x="467544" y="378113"/>
            <a:ext cx="4032448" cy="57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1AB"/>
              </a:buClr>
              <a:buSzPts val="2400"/>
              <a:buNone/>
            </a:pPr>
            <a:r>
              <a:rPr lang="en-US" sz="2400"/>
              <a:t>Preparation for Inspection</a:t>
            </a: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1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220" name="Google Shape;220;p11"/>
          <p:cNvSpPr txBox="1">
            <a:spLocks noGrp="1"/>
          </p:cNvSpPr>
          <p:nvPr>
            <p:ph type="body" idx="1"/>
          </p:nvPr>
        </p:nvSpPr>
        <p:spPr>
          <a:xfrm>
            <a:off x="539552" y="1347614"/>
            <a:ext cx="8229600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Arial"/>
              <a:buChar char="•"/>
            </a:pPr>
            <a:r>
              <a:rPr lang="en-US" sz="1600"/>
              <a:t>Whirling disease is caused by a microscopic parasite of salmonid fish.</a:t>
            </a:r>
            <a:endParaRPr/>
          </a:p>
          <a:p>
            <a:pPr marL="342900" lvl="0" indent="-2413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Arial"/>
              <a:buNone/>
            </a:pPr>
            <a:endParaRPr sz="1600"/>
          </a:p>
          <a:p>
            <a:pPr marL="342900" lvl="0" indent="-3429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Arial"/>
              <a:buChar char="•"/>
            </a:pPr>
            <a:r>
              <a:rPr lang="en-US" sz="1600"/>
              <a:t>This disease is not harmful to humans or other mammals but can have significant effects on some fish populations. It can be transmitted from infected locations to other water bodies: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Arial"/>
              <a:buChar char="–"/>
            </a:pPr>
            <a:r>
              <a:rPr lang="en-US"/>
              <a:t>through equipment used for swimming, paddling, boating, water pumping, and fishing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Arial"/>
              <a:buChar char="–"/>
            </a:pPr>
            <a:r>
              <a:rPr lang="en-US"/>
              <a:t>The movement of fish, mud, and water can potentially spread whirling disease.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Arial"/>
              <a:buChar char="•"/>
            </a:pPr>
            <a:r>
              <a:rPr lang="en-US" sz="1600"/>
              <a:t>Basic Preventative Practices as outlined by Alberta Environment and Parks (AEP)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Arial"/>
              <a:buChar char="–"/>
            </a:pPr>
            <a:r>
              <a:rPr lang="en-US"/>
              <a:t>Clean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Arial"/>
              <a:buChar char="–"/>
            </a:pPr>
            <a:r>
              <a:rPr lang="en-US"/>
              <a:t>Drain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Arial"/>
              <a:buChar char="–"/>
            </a:pPr>
            <a:r>
              <a:rPr lang="en-US"/>
              <a:t>Dry</a:t>
            </a:r>
            <a:endParaRPr/>
          </a:p>
          <a:p>
            <a:pPr marL="257175" lvl="1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F2F2F2"/>
              </a:buClr>
              <a:buSzPts val="1500"/>
              <a:buNone/>
            </a:pPr>
            <a:endParaRPr sz="1500"/>
          </a:p>
          <a:p>
            <a:pPr marL="342900" lvl="0" indent="-2476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F2F2F2"/>
              </a:buClr>
              <a:buSzPts val="1500"/>
              <a:buFont typeface="Arial"/>
              <a:buNone/>
            </a:pPr>
            <a:endParaRPr sz="1500"/>
          </a:p>
        </p:txBody>
      </p:sp>
      <p:sp>
        <p:nvSpPr>
          <p:cNvPr id="221" name="Google Shape;221;p11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Whirling Disease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2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227" name="Google Shape;227;p12"/>
          <p:cNvSpPr txBox="1">
            <a:spLocks noGrp="1"/>
          </p:cNvSpPr>
          <p:nvPr>
            <p:ph type="title" idx="4294967295"/>
          </p:nvPr>
        </p:nvSpPr>
        <p:spPr>
          <a:xfrm>
            <a:off x="925513" y="339725"/>
            <a:ext cx="8218487" cy="51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Whirling Disease – 2020 Heat Map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28" name="Google Shape;22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1639" y="915566"/>
            <a:ext cx="4980721" cy="394827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3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234" name="Google Shape;234;p13"/>
          <p:cNvSpPr txBox="1">
            <a:spLocks noGrp="1"/>
          </p:cNvSpPr>
          <p:nvPr>
            <p:ph type="title" idx="4294967295"/>
          </p:nvPr>
        </p:nvSpPr>
        <p:spPr>
          <a:xfrm>
            <a:off x="925513" y="339725"/>
            <a:ext cx="8218487" cy="51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Whirling Disease – 2020 Heat Map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35" name="Google Shape;23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27784" y="912011"/>
            <a:ext cx="3961272" cy="4022608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4"/>
          <p:cNvSpPr txBox="1">
            <a:spLocks noGrp="1"/>
          </p:cNvSpPr>
          <p:nvPr>
            <p:ph type="body" idx="1"/>
          </p:nvPr>
        </p:nvSpPr>
        <p:spPr>
          <a:xfrm>
            <a:off x="343717" y="1370890"/>
            <a:ext cx="3875857" cy="57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b="0" dirty="0"/>
              <a:t>Decontamination Protocols as they apply to Bridge Inspection:</a:t>
            </a:r>
            <a:endParaRPr b="0" dirty="0"/>
          </a:p>
          <a:p>
            <a:pPr marL="342900" lvl="0" indent="-3429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dirty="0"/>
              <a:t>Different levels of decontamination required depending on what zone you are working in.</a:t>
            </a:r>
            <a:endParaRPr b="0" dirty="0"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257175" lvl="1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dirty="0">
              <a:solidFill>
                <a:srgbClr val="FF0000"/>
              </a:solidFill>
            </a:endParaRPr>
          </a:p>
          <a:p>
            <a:pPr marL="742950" lvl="1" indent="-1968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  <a:p>
            <a:pPr marL="257175" lvl="1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dirty="0"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</p:txBody>
      </p:sp>
      <p:sp>
        <p:nvSpPr>
          <p:cNvPr id="241" name="Google Shape;241;p14"/>
          <p:cNvSpPr txBox="1">
            <a:spLocks noGrp="1"/>
          </p:cNvSpPr>
          <p:nvPr>
            <p:ph type="body" idx="2"/>
          </p:nvPr>
        </p:nvSpPr>
        <p:spPr>
          <a:xfrm>
            <a:off x="4973156" y="987574"/>
            <a:ext cx="3987963" cy="348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dirty="0"/>
              <a:t>AEP has four useful documents on their website that inspectors are required to familiarize themselves with and adhere to: </a:t>
            </a:r>
            <a:endParaRPr dirty="0"/>
          </a:p>
          <a:p>
            <a:pPr marL="342900" lvl="0" indent="-3429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dirty="0"/>
              <a:t>Decontamination Protocol  - Watercraft &amp; Equipment</a:t>
            </a:r>
            <a:endParaRPr dirty="0"/>
          </a:p>
          <a:p>
            <a:pPr marL="342900" lvl="0" indent="-3429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dirty="0"/>
              <a:t>Decontamination Risk Map</a:t>
            </a:r>
            <a:endParaRPr dirty="0"/>
          </a:p>
          <a:p>
            <a:pPr marL="342900" lvl="0" indent="-3429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dirty="0"/>
              <a:t>Decontamination Quick Reference Guide</a:t>
            </a:r>
            <a:endParaRPr dirty="0"/>
          </a:p>
          <a:p>
            <a:pPr marL="342900" lvl="0" indent="-3429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dirty="0"/>
              <a:t>Decontamination Equipment List</a:t>
            </a:r>
            <a:endParaRPr dirty="0"/>
          </a:p>
          <a:p>
            <a:pPr marL="257175" lvl="1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u="sng" dirty="0">
              <a:solidFill>
                <a:srgbClr val="FF0000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57175" lvl="1" indent="0" algn="l" rtl="0">
              <a:spcBef>
                <a:spcPts val="280"/>
              </a:spcBef>
              <a:spcAft>
                <a:spcPts val="0"/>
              </a:spcAft>
              <a:buClr>
                <a:srgbClr val="FF0000"/>
              </a:buClr>
              <a:buSzPts val="1400"/>
              <a:buNone/>
            </a:pPr>
            <a:r>
              <a:rPr lang="en-US" u="sng" dirty="0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https://www.alberta.ca/whirling-disease.aspx</a:t>
            </a:r>
            <a:endParaRPr lang="en-US" u="sng" dirty="0">
              <a:solidFill>
                <a:srgbClr val="FFFF00"/>
              </a:solidFill>
            </a:endParaRPr>
          </a:p>
          <a:p>
            <a:pPr marL="257175" lvl="1" indent="0" algn="l" rtl="0">
              <a:spcBef>
                <a:spcPts val="280"/>
              </a:spcBef>
              <a:spcAft>
                <a:spcPts val="0"/>
              </a:spcAft>
              <a:buClr>
                <a:srgbClr val="FF0000"/>
              </a:buClr>
              <a:buSzPts val="1400"/>
              <a:buNone/>
            </a:pPr>
            <a:endParaRPr dirty="0">
              <a:solidFill>
                <a:srgbClr val="FF0000"/>
              </a:solidFill>
            </a:endParaRPr>
          </a:p>
          <a:p>
            <a:pPr marL="257175" lvl="1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dirty="0"/>
          </a:p>
        </p:txBody>
      </p:sp>
      <p:pic>
        <p:nvPicPr>
          <p:cNvPr id="243" name="Google Shape;243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1967" y="2903271"/>
            <a:ext cx="4299355" cy="144410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42;p14">
            <a:extLst>
              <a:ext uri="{FF2B5EF4-FFF2-40B4-BE49-F238E27FC236}">
                <a16:creationId xmlns:a16="http://schemas.microsoft.com/office/drawing/2014/main" id="{CF86EBCA-0486-EBB0-7794-AEB6FD05DAC4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7544" y="378113"/>
            <a:ext cx="3628206" cy="57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1AB"/>
              </a:buClr>
              <a:buSzPts val="2400"/>
              <a:buNone/>
            </a:pPr>
            <a:r>
              <a:rPr lang="en-US" sz="2400" b="1" dirty="0"/>
              <a:t>Whirling Disease</a:t>
            </a:r>
            <a:endParaRPr sz="24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5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249" name="Google Shape;249;p15"/>
          <p:cNvSpPr txBox="1">
            <a:spLocks noGrp="1"/>
          </p:cNvSpPr>
          <p:nvPr>
            <p:ph type="body" idx="1"/>
          </p:nvPr>
        </p:nvSpPr>
        <p:spPr>
          <a:xfrm>
            <a:off x="539552" y="1347614"/>
            <a:ext cx="8229600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None/>
            </a:pP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Char char="•"/>
            </a:pPr>
            <a:r>
              <a:rPr lang="en-US"/>
              <a:t>Zone (HUC6 boundary) is identified on BIM form in “Department Comments” area.</a:t>
            </a:r>
            <a:endParaRPr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None/>
            </a:pP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Char char="•"/>
            </a:pPr>
            <a:r>
              <a:rPr lang="en-US"/>
              <a:t>Make appropriate preparations prior to inspections.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F2F2F2"/>
              </a:buClr>
              <a:buSzPts val="1800"/>
              <a:buNone/>
            </a:pP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Char char="•"/>
            </a:pPr>
            <a:r>
              <a:rPr lang="en-US"/>
              <a:t>Development of internal protocols is a requirement. </a:t>
            </a:r>
            <a:endParaRPr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None/>
            </a:pPr>
            <a:endParaRPr/>
          </a:p>
          <a:p>
            <a:pPr marL="257175" lvl="1" indent="0" algn="l" rtl="0">
              <a:spcBef>
                <a:spcPts val="360"/>
              </a:spcBef>
              <a:spcAft>
                <a:spcPts val="0"/>
              </a:spcAft>
              <a:buClr>
                <a:srgbClr val="F2F2F2"/>
              </a:buClr>
              <a:buSzPts val="1800"/>
              <a:buNone/>
            </a:pPr>
            <a:endParaRPr sz="1800"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None/>
            </a:pPr>
            <a:endParaRPr/>
          </a:p>
        </p:txBody>
      </p:sp>
      <p:sp>
        <p:nvSpPr>
          <p:cNvPr id="250" name="Google Shape;250;p15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Whirling Disease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5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249" name="Google Shape;249;p15"/>
          <p:cNvSpPr txBox="1">
            <a:spLocks noGrp="1"/>
          </p:cNvSpPr>
          <p:nvPr>
            <p:ph type="body" idx="1"/>
          </p:nvPr>
        </p:nvSpPr>
        <p:spPr>
          <a:xfrm>
            <a:off x="539552" y="1041621"/>
            <a:ext cx="8229600" cy="3546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 fontScale="25000" lnSpcReduction="20000"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None/>
            </a:pPr>
            <a:r>
              <a:rPr lang="en-CA" sz="8000" dirty="0"/>
              <a:t>Instructors</a:t>
            </a:r>
            <a:endParaRPr sz="8000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F2F2F2"/>
              </a:buClr>
              <a:buSzPts val="1800"/>
              <a:buNone/>
            </a:pPr>
            <a:r>
              <a:rPr lang="en-US" sz="8000" dirty="0"/>
              <a:t>Randy Bredo</a:t>
            </a:r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Char char="•"/>
            </a:pPr>
            <a:r>
              <a:rPr lang="en-US" sz="8000" dirty="0"/>
              <a:t>Greg, Roy, Shiva, Rylan, Rahul, Ali </a:t>
            </a:r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Char char="•"/>
            </a:pPr>
            <a:r>
              <a:rPr lang="en-CA" sz="8000" dirty="0"/>
              <a:t>BF 174, BF 225, BF 7859, BF 13044</a:t>
            </a:r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None/>
            </a:pPr>
            <a:endParaRPr sz="8000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F2F2F2"/>
              </a:buClr>
              <a:buSzPts val="1800"/>
              <a:buNone/>
            </a:pPr>
            <a:r>
              <a:rPr lang="en-US" sz="8000" dirty="0"/>
              <a:t>Calvin Roberts</a:t>
            </a:r>
            <a:endParaRPr sz="8000" dirty="0"/>
          </a:p>
          <a:p>
            <a:pPr marL="285750" lvl="0" indent="-285750" algn="l" rtl="0">
              <a:spcBef>
                <a:spcPts val="36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 panose="020B0604020202020204" pitchFamily="34" charset="0"/>
              <a:buChar char="•"/>
            </a:pPr>
            <a:r>
              <a:rPr lang="en-CA" sz="8000" dirty="0"/>
              <a:t>Steve, John, Teran, Ed, Mitchell, Mackenzie</a:t>
            </a:r>
          </a:p>
          <a:p>
            <a:pPr marL="285750" lvl="0" indent="-285750" algn="l" rtl="0">
              <a:spcBef>
                <a:spcPts val="36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 panose="020B0604020202020204" pitchFamily="34" charset="0"/>
              <a:buChar char="•"/>
            </a:pPr>
            <a:r>
              <a:rPr lang="en-CA" sz="8000" dirty="0"/>
              <a:t>BF 7859, BF 13044, BF 174, BF 225</a:t>
            </a:r>
            <a:endParaRPr sz="8000" dirty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Char char="•"/>
            </a:pPr>
            <a:endParaRPr lang="en-US" sz="8000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F2F2F2"/>
              </a:buClr>
              <a:buSzPts val="1800"/>
              <a:buNone/>
            </a:pPr>
            <a:r>
              <a:rPr lang="en-US" sz="8000" dirty="0"/>
              <a:t>Garry Roberts</a:t>
            </a:r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Char char="•"/>
            </a:pPr>
            <a:r>
              <a:rPr lang="en-US" sz="8000" dirty="0"/>
              <a:t>Mohammed, Jasmine</a:t>
            </a:r>
            <a:r>
              <a:rPr lang="en-US" sz="8000"/>
              <a:t>, Ben, </a:t>
            </a:r>
            <a:r>
              <a:rPr lang="en-US" sz="8000" dirty="0"/>
              <a:t>Nina, Dan</a:t>
            </a:r>
            <a:r>
              <a:rPr lang="en-US" sz="8000"/>
              <a:t>, Rex </a:t>
            </a:r>
            <a:endParaRPr lang="en-US" sz="8000" dirty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Char char="•"/>
            </a:pPr>
            <a:r>
              <a:rPr lang="en-US" sz="8000" dirty="0"/>
              <a:t>BF 13044, BF 7859, BF 225, BF 174</a:t>
            </a:r>
            <a:endParaRPr sz="8000" dirty="0"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None/>
            </a:pPr>
            <a:endParaRPr dirty="0"/>
          </a:p>
          <a:p>
            <a:pPr marL="257175" lvl="1" indent="0" algn="l" rtl="0">
              <a:spcBef>
                <a:spcPts val="360"/>
              </a:spcBef>
              <a:spcAft>
                <a:spcPts val="0"/>
              </a:spcAft>
              <a:buClr>
                <a:srgbClr val="F2F2F2"/>
              </a:buClr>
              <a:buSzPts val="1800"/>
              <a:buNone/>
            </a:pPr>
            <a:endParaRPr sz="1800" dirty="0"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None/>
            </a:pPr>
            <a:endParaRPr dirty="0"/>
          </a:p>
        </p:txBody>
      </p:sp>
      <p:sp>
        <p:nvSpPr>
          <p:cNvPr id="250" name="Google Shape;250;p15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Field Groups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3826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6"/>
          <p:cNvSpPr txBox="1">
            <a:spLocks noGrp="1"/>
          </p:cNvSpPr>
          <p:nvPr>
            <p:ph type="ctrTitle"/>
          </p:nvPr>
        </p:nvSpPr>
        <p:spPr>
          <a:xfrm>
            <a:off x="472008" y="776545"/>
            <a:ext cx="8348464" cy="150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Questions?</a:t>
            </a:r>
            <a:endParaRPr/>
          </a:p>
        </p:txBody>
      </p:sp>
      <p:pic>
        <p:nvPicPr>
          <p:cNvPr id="256" name="Google Shape;25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5901" y="267944"/>
            <a:ext cx="4114800" cy="392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"/>
          <p:cNvSpPr txBox="1">
            <a:spLocks noGrp="1"/>
          </p:cNvSpPr>
          <p:nvPr>
            <p:ph type="body" idx="1"/>
          </p:nvPr>
        </p:nvSpPr>
        <p:spPr>
          <a:xfrm>
            <a:off x="539552" y="1356958"/>
            <a:ext cx="8229600" cy="323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Occupational Health &amp; Safety Act</a:t>
            </a:r>
            <a:endParaRPr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/>
              <a:t>high rigging</a:t>
            </a:r>
            <a:endParaRPr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/>
              <a:t>scaffold &amp; swing stages</a:t>
            </a:r>
            <a:endParaRPr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/>
              <a:t>crane safety and rigging</a:t>
            </a:r>
            <a:endParaRPr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/>
              <a:t>confined spaces</a:t>
            </a:r>
            <a:endParaRPr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/>
              <a:t>working over water</a:t>
            </a:r>
            <a:endParaRPr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/>
              <a:t>working alone</a:t>
            </a:r>
            <a:endParaRPr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sp>
        <p:nvSpPr>
          <p:cNvPr id="153" name="Google Shape;153;p2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Inspection Safety</a:t>
            </a:r>
            <a:endParaRPr/>
          </a:p>
        </p:txBody>
      </p:sp>
      <p:pic>
        <p:nvPicPr>
          <p:cNvPr id="154" name="Google Shape;154;p2" descr="Construction worker male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52120" y="1479054"/>
            <a:ext cx="2185392" cy="2185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"/>
          <p:cNvSpPr txBox="1">
            <a:spLocks noGrp="1"/>
          </p:cNvSpPr>
          <p:nvPr>
            <p:ph type="body" idx="1"/>
          </p:nvPr>
        </p:nvSpPr>
        <p:spPr>
          <a:xfrm>
            <a:off x="467544" y="1779661"/>
            <a:ext cx="3628206" cy="2664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General Safety Issues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use proper equipment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park in a safe location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avoid unnecessary risk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assume all electrical is live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do not wear chest waders in fast moving water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use caution on ice</a:t>
            </a:r>
            <a:endParaRPr/>
          </a:p>
          <a:p>
            <a:pPr marL="742950" lvl="1" indent="-215900" algn="l" rtl="0">
              <a:lnSpc>
                <a:spcPct val="9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100"/>
          </a:p>
          <a:p>
            <a:pPr marL="342900" lvl="0" indent="-273050" algn="l" rtl="0">
              <a:lnSpc>
                <a:spcPct val="9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100"/>
          </a:p>
        </p:txBody>
      </p:sp>
      <p:sp>
        <p:nvSpPr>
          <p:cNvPr id="160" name="Google Shape;160;p3"/>
          <p:cNvSpPr txBox="1">
            <a:spLocks noGrp="1"/>
          </p:cNvSpPr>
          <p:nvPr>
            <p:ph type="body" idx="2"/>
          </p:nvPr>
        </p:nvSpPr>
        <p:spPr>
          <a:xfrm>
            <a:off x="4572000" y="1779661"/>
            <a:ext cx="4095750" cy="2664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lvl="1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do not enter confined spaces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un-even ground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slippery culverts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fast flowing water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3-point contact on bridgerails</a:t>
            </a:r>
            <a:endParaRPr sz="1600"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inspect facing traffic – be alert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Working alone. Use the check-in procedure – test it!!</a:t>
            </a:r>
            <a:endParaRPr/>
          </a:p>
          <a:p>
            <a:pPr marL="342900" lvl="0" indent="-2413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</p:txBody>
      </p:sp>
      <p:sp>
        <p:nvSpPr>
          <p:cNvPr id="161" name="Google Shape;161;p3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162" name="Google Shape;162;p3"/>
          <p:cNvSpPr txBox="1">
            <a:spLocks noGrp="1"/>
          </p:cNvSpPr>
          <p:nvPr>
            <p:ph type="body" idx="3"/>
          </p:nvPr>
        </p:nvSpPr>
        <p:spPr>
          <a:xfrm>
            <a:off x="467544" y="378113"/>
            <a:ext cx="3628206" cy="57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1AB"/>
              </a:buClr>
              <a:buSzPts val="2400"/>
              <a:buNone/>
            </a:pPr>
            <a:r>
              <a:rPr lang="en-US" sz="2400"/>
              <a:t>Inspection Safety (Continued)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z="700"/>
              <a:pPr marL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t>3</a:t>
            </a:fld>
            <a:endParaRPr lang="en-US" sz="700"/>
          </a:p>
        </p:txBody>
      </p:sp>
      <p:sp>
        <p:nvSpPr>
          <p:cNvPr id="168" name="Google Shape;168;p4"/>
          <p:cNvSpPr txBox="1">
            <a:spLocks noGrp="1"/>
          </p:cNvSpPr>
          <p:nvPr>
            <p:ph type="body" idx="1"/>
          </p:nvPr>
        </p:nvSpPr>
        <p:spPr>
          <a:xfrm>
            <a:off x="539552" y="1347614"/>
            <a:ext cx="8229600" cy="3240360"/>
          </a:xfrm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342900" lvl="0" indent="-34293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100000"/>
              <a:buFont typeface="Arial"/>
              <a:buChar char="•"/>
            </a:pPr>
            <a:r>
              <a:rPr lang="en-US" sz="1500" dirty="0"/>
              <a:t>Traffic Safety</a:t>
            </a:r>
          </a:p>
          <a:p>
            <a:pPr marL="742950" lvl="1" indent="-285781" rtl="0">
              <a:lnSpc>
                <a:spcPct val="90000"/>
              </a:lnSpc>
              <a:spcBef>
                <a:spcPts val="314"/>
              </a:spcBef>
              <a:spcAft>
                <a:spcPts val="0"/>
              </a:spcAft>
              <a:buClr>
                <a:srgbClr val="F2F2F2"/>
              </a:buClr>
              <a:buSzPct val="100000"/>
              <a:buFont typeface="Arial"/>
              <a:buChar char="−"/>
            </a:pPr>
            <a:r>
              <a:rPr lang="en-US" sz="1500" dirty="0"/>
              <a:t>If possible, schedule during low-traffic flow</a:t>
            </a:r>
          </a:p>
          <a:p>
            <a:pPr marL="742950" lvl="1" indent="-285781" rtl="0">
              <a:lnSpc>
                <a:spcPct val="90000"/>
              </a:lnSpc>
              <a:spcBef>
                <a:spcPts val="314"/>
              </a:spcBef>
              <a:spcAft>
                <a:spcPts val="0"/>
              </a:spcAft>
              <a:buClr>
                <a:srgbClr val="F2F2F2"/>
              </a:buClr>
              <a:buSzPct val="100000"/>
              <a:buFont typeface="Arial"/>
              <a:buChar char="−"/>
            </a:pPr>
            <a:r>
              <a:rPr lang="en-US" sz="1500" dirty="0"/>
              <a:t>Inform road authority </a:t>
            </a:r>
          </a:p>
          <a:p>
            <a:pPr marL="742950" lvl="1" indent="-285781" rtl="0">
              <a:lnSpc>
                <a:spcPct val="90000"/>
              </a:lnSpc>
              <a:spcBef>
                <a:spcPts val="314"/>
              </a:spcBef>
              <a:spcAft>
                <a:spcPts val="0"/>
              </a:spcAft>
              <a:buClr>
                <a:srgbClr val="F2F2F2"/>
              </a:buClr>
              <a:buSzPct val="100000"/>
              <a:buFont typeface="Arial"/>
              <a:buChar char="−"/>
            </a:pPr>
            <a:r>
              <a:rPr lang="en-US" sz="1500" dirty="0"/>
              <a:t>Park vehicles in a safe location completely off the driving surface</a:t>
            </a:r>
          </a:p>
          <a:p>
            <a:pPr marL="1143000" lvl="2" indent="-228631" rtl="0">
              <a:lnSpc>
                <a:spcPct val="90000"/>
              </a:lnSpc>
              <a:spcBef>
                <a:spcPts val="314"/>
              </a:spcBef>
              <a:spcAft>
                <a:spcPts val="0"/>
              </a:spcAft>
              <a:buClr>
                <a:srgbClr val="F2F2F2"/>
              </a:buClr>
              <a:buSzPct val="100000"/>
              <a:buFont typeface="Arial"/>
              <a:buChar char="−"/>
            </a:pPr>
            <a:r>
              <a:rPr lang="en-US" sz="1500" dirty="0"/>
              <a:t>If not possible due to snow, steep side slopes etc. than vehicle must be parked a minimum of 1.0 m from the outside edge of the shoulder.</a:t>
            </a:r>
          </a:p>
          <a:p>
            <a:pPr marL="1143000" lvl="2" indent="-228631" rtl="0">
              <a:lnSpc>
                <a:spcPct val="90000"/>
              </a:lnSpc>
              <a:spcBef>
                <a:spcPts val="314"/>
              </a:spcBef>
              <a:spcAft>
                <a:spcPts val="0"/>
              </a:spcAft>
              <a:buClr>
                <a:srgbClr val="F2F2F2"/>
              </a:buClr>
              <a:buSzPct val="100000"/>
              <a:buFont typeface="Arial"/>
              <a:buChar char="−"/>
            </a:pPr>
            <a:r>
              <a:rPr lang="en-US" sz="1500" dirty="0"/>
              <a:t>If no safe parking is available, may have to find nearest driveway or field access and walk back to site.</a:t>
            </a:r>
          </a:p>
          <a:p>
            <a:pPr marL="1143000" lvl="2" indent="-228631" rtl="0">
              <a:lnSpc>
                <a:spcPct val="90000"/>
              </a:lnSpc>
              <a:spcBef>
                <a:spcPts val="314"/>
              </a:spcBef>
              <a:spcAft>
                <a:spcPts val="0"/>
              </a:spcAft>
              <a:buClr>
                <a:srgbClr val="F2F2F2"/>
              </a:buClr>
              <a:buSzPct val="100000"/>
              <a:buFont typeface="Arial"/>
              <a:buChar char="−"/>
            </a:pPr>
            <a:r>
              <a:rPr lang="en-US" sz="1500" dirty="0"/>
              <a:t>Avoid parking in vicinity of blind corners or hills</a:t>
            </a:r>
          </a:p>
          <a:p>
            <a:pPr marL="742950" lvl="1" indent="-285781" rtl="0">
              <a:lnSpc>
                <a:spcPct val="90000"/>
              </a:lnSpc>
              <a:spcBef>
                <a:spcPts val="314"/>
              </a:spcBef>
              <a:spcAft>
                <a:spcPts val="0"/>
              </a:spcAft>
              <a:buClr>
                <a:srgbClr val="F2F2F2"/>
              </a:buClr>
              <a:buSzPct val="100000"/>
              <a:buFont typeface="Arial"/>
              <a:buChar char="−"/>
            </a:pPr>
            <a:r>
              <a:rPr lang="en-US" sz="1500" dirty="0"/>
              <a:t>Inspection vehicles must be equipped with a Cl. 1 or 2 amber LED light bar that remains for the duration of the inspection</a:t>
            </a:r>
          </a:p>
          <a:p>
            <a:pPr marL="742950" lvl="1" indent="-285781" rtl="0">
              <a:lnSpc>
                <a:spcPct val="90000"/>
              </a:lnSpc>
              <a:spcBef>
                <a:spcPts val="314"/>
              </a:spcBef>
              <a:spcAft>
                <a:spcPts val="0"/>
              </a:spcAft>
              <a:buClr>
                <a:srgbClr val="F2F2F2"/>
              </a:buClr>
              <a:buSzPct val="100000"/>
              <a:buFont typeface="Arial"/>
              <a:buChar char="−"/>
            </a:pPr>
            <a:r>
              <a:rPr lang="en-US" sz="1500" dirty="0"/>
              <a:t>A magnetic sign (24 x 15”) or similar must be on the back of the inspector's vehicle stating “”Bridge/Culvert Inspection in Process” at all times during the Level 1 Inspection.</a:t>
            </a:r>
          </a:p>
          <a:p>
            <a:pPr marL="342900" lvl="0" indent="-237172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rgbClr val="F2F2F2"/>
              </a:buClr>
              <a:buSzPct val="100000"/>
              <a:buNone/>
            </a:pPr>
            <a:endParaRPr lang="en-US" sz="1500" dirty="0"/>
          </a:p>
        </p:txBody>
      </p:sp>
      <p:sp>
        <p:nvSpPr>
          <p:cNvPr id="169" name="Google Shape;169;p4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Inspection Safety (Continued)</a:t>
            </a:r>
            <a:endParaRPr lang="en-C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z="700"/>
              <a:pPr marL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t>4</a:t>
            </a:fld>
            <a:endParaRPr lang="en-US" sz="700"/>
          </a:p>
        </p:txBody>
      </p:sp>
      <p:sp>
        <p:nvSpPr>
          <p:cNvPr id="175" name="Google Shape;175;p5"/>
          <p:cNvSpPr txBox="1">
            <a:spLocks noGrp="1"/>
          </p:cNvSpPr>
          <p:nvPr>
            <p:ph type="body" idx="1"/>
          </p:nvPr>
        </p:nvSpPr>
        <p:spPr>
          <a:xfrm>
            <a:off x="539552" y="1347614"/>
            <a:ext cx="8229600" cy="3240360"/>
          </a:xfrm>
        </p:spPr>
        <p:txBody>
          <a:bodyPr spcFirstLastPara="1" wrap="square" lIns="0" tIns="45700" rIns="91425" bIns="45700" anchor="t" anchorCtr="0">
            <a:normAutofit lnSpcReduction="10000"/>
          </a:bodyPr>
          <a:lstStyle/>
          <a:p>
            <a:pPr marL="742950" lvl="1" indent="-285750" rtl="0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Char char="−"/>
            </a:pPr>
            <a:r>
              <a:rPr lang="en-US" sz="1800" dirty="0"/>
              <a:t>Wear high visibility vests (must be CSA Cl. 2 standard)</a:t>
            </a:r>
          </a:p>
          <a:p>
            <a:pPr marL="742950" lvl="1" indent="-285750" rtl="0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Char char="−"/>
            </a:pPr>
            <a:endParaRPr lang="en-CA" sz="1800" dirty="0"/>
          </a:p>
          <a:p>
            <a:pPr marL="742950" lvl="1" indent="-285750" rtl="0">
              <a:spcBef>
                <a:spcPts val="36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Char char="−"/>
            </a:pPr>
            <a:r>
              <a:rPr lang="en-US" sz="1800" dirty="0"/>
              <a:t>Be efficient and follow a routine – don’t cross back and forth in traffic un-necessarily </a:t>
            </a:r>
          </a:p>
          <a:p>
            <a:pPr marL="742950" lvl="1" indent="-285750" rtl="0">
              <a:spcBef>
                <a:spcPts val="36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Char char="−"/>
            </a:pPr>
            <a:endParaRPr lang="en-CA" sz="1800" dirty="0"/>
          </a:p>
          <a:p>
            <a:pPr marL="742950" lvl="1" indent="-285750" rtl="0">
              <a:spcBef>
                <a:spcPts val="36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Char char="−"/>
            </a:pPr>
            <a:r>
              <a:rPr lang="en-US" sz="1800" dirty="0"/>
              <a:t>Be alert – be safe. Always be aware of surroundings, particularly when working near an active roadway</a:t>
            </a:r>
          </a:p>
          <a:p>
            <a:pPr marL="742950" lvl="1" indent="-285750" rtl="0">
              <a:spcBef>
                <a:spcPts val="36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Char char="−"/>
            </a:pPr>
            <a:endParaRPr lang="en-CA" sz="1800" dirty="0"/>
          </a:p>
          <a:p>
            <a:pPr marL="742950" lvl="1" indent="-285750" rtl="0">
              <a:spcBef>
                <a:spcPts val="36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Char char="−"/>
            </a:pPr>
            <a:r>
              <a:rPr lang="en-US" sz="1800" dirty="0"/>
              <a:t>During Level 1.5 and Level 2 inspections over railways or navigated water obtain permission from Railway/Transport Canada. Ensure all their requirements are met if inspector or equipment is within their ROW</a:t>
            </a:r>
            <a:endParaRPr lang="en-CA" sz="1800" dirty="0"/>
          </a:p>
          <a:p>
            <a:pPr marL="342900" lvl="0" indent="-228600" rtl="0">
              <a:spcBef>
                <a:spcPts val="360"/>
              </a:spcBef>
              <a:spcAft>
                <a:spcPts val="0"/>
              </a:spcAft>
              <a:buClr>
                <a:srgbClr val="F2F2F2"/>
              </a:buClr>
              <a:buSzPts val="1800"/>
              <a:buNone/>
            </a:pPr>
            <a:endParaRPr lang="en-CA" dirty="0"/>
          </a:p>
        </p:txBody>
      </p:sp>
      <p:sp>
        <p:nvSpPr>
          <p:cNvPr id="176" name="Google Shape;176;p5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Inspection Safety (Continued)</a:t>
            </a:r>
            <a:endParaRPr lang="en-CA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"/>
          <p:cNvSpPr txBox="1">
            <a:spLocks noGrp="1"/>
          </p:cNvSpPr>
          <p:nvPr>
            <p:ph type="body" idx="1"/>
          </p:nvPr>
        </p:nvSpPr>
        <p:spPr>
          <a:xfrm>
            <a:off x="467544" y="1275607"/>
            <a:ext cx="3628206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Personal Equipment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hard hat (as required)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proper footwear (non-slip soles)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hip waders 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chest waders*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eye protection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warm clothing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extra clothing</a:t>
            </a:r>
            <a:endParaRPr/>
          </a:p>
          <a:p>
            <a:pPr marL="742950" lvl="1" indent="-1841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  <a:p>
            <a:pPr marL="342900" lvl="0" indent="-2413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</p:txBody>
      </p:sp>
      <p:sp>
        <p:nvSpPr>
          <p:cNvPr id="182" name="Google Shape;182;p6"/>
          <p:cNvSpPr txBox="1">
            <a:spLocks noGrp="1"/>
          </p:cNvSpPr>
          <p:nvPr>
            <p:ph type="body" idx="2"/>
          </p:nvPr>
        </p:nvSpPr>
        <p:spPr>
          <a:xfrm>
            <a:off x="4572000" y="1275607"/>
            <a:ext cx="4095750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lvl="1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rain gear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1</a:t>
            </a:r>
            <a:r>
              <a:rPr lang="en-US" sz="1600" baseline="30000"/>
              <a:t>st</a:t>
            </a:r>
            <a:r>
              <a:rPr lang="en-US" sz="1600"/>
              <a:t> aid kit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bug spray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bear spray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snake bite kit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safety harness – Level 2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life jackets – Level 2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cell phone, gps</a:t>
            </a:r>
            <a:endParaRPr sz="1600"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satellite communication device when working remotely</a:t>
            </a:r>
            <a:endParaRPr/>
          </a:p>
          <a:p>
            <a:pPr marL="342900" lvl="0" indent="-2413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</p:txBody>
      </p:sp>
      <p:sp>
        <p:nvSpPr>
          <p:cNvPr id="183" name="Google Shape;183;p6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84" name="Google Shape;184;p6"/>
          <p:cNvSpPr txBox="1">
            <a:spLocks noGrp="1"/>
          </p:cNvSpPr>
          <p:nvPr>
            <p:ph type="body" idx="3"/>
          </p:nvPr>
        </p:nvSpPr>
        <p:spPr>
          <a:xfrm>
            <a:off x="467544" y="378113"/>
            <a:ext cx="3628206" cy="57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1AB"/>
              </a:buClr>
              <a:buSzPts val="2400"/>
              <a:buNone/>
            </a:pPr>
            <a:r>
              <a:rPr lang="en-US" sz="2400"/>
              <a:t>Personal Safety </a:t>
            </a: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"/>
          <p:cNvSpPr txBox="1">
            <a:spLocks noGrp="1"/>
          </p:cNvSpPr>
          <p:nvPr>
            <p:ph type="body" idx="1"/>
          </p:nvPr>
        </p:nvSpPr>
        <p:spPr>
          <a:xfrm>
            <a:off x="467544" y="1275607"/>
            <a:ext cx="3628206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BIM Manual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Reference Manual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Clip board and extra pencils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Camera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Long tape &amp; steel weight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Short (5-8m) wide blade tape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Chipping hammer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Prism pole or similar sturdy device for probing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Pocket knife</a:t>
            </a:r>
            <a:endParaRPr dirty="0"/>
          </a:p>
          <a:p>
            <a:pPr marL="342900" lvl="0" indent="-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  <p:sp>
        <p:nvSpPr>
          <p:cNvPr id="190" name="Google Shape;190;p7"/>
          <p:cNvSpPr txBox="1">
            <a:spLocks noGrp="1"/>
          </p:cNvSpPr>
          <p:nvPr>
            <p:ph type="body" idx="2"/>
          </p:nvPr>
        </p:nvSpPr>
        <p:spPr>
          <a:xfrm>
            <a:off x="5039544" y="1275607"/>
            <a:ext cx="3628206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/>
              <a:t>Binoculars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/>
              <a:t>Crack width gauge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/>
              <a:t>Angle finder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/>
              <a:t>Flashlight and headlamp c/w extra batteries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/>
              <a:t>Marking crayons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Inspection mirror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Compass</a:t>
            </a:r>
            <a:endParaRPr dirty="0"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  <p:sp>
        <p:nvSpPr>
          <p:cNvPr id="191" name="Google Shape;191;p7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92" name="Google Shape;192;p7"/>
          <p:cNvSpPr txBox="1">
            <a:spLocks noGrp="1"/>
          </p:cNvSpPr>
          <p:nvPr>
            <p:ph type="body" idx="3"/>
          </p:nvPr>
        </p:nvSpPr>
        <p:spPr>
          <a:xfrm>
            <a:off x="467544" y="378113"/>
            <a:ext cx="4032448" cy="57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1AB"/>
              </a:buClr>
              <a:buSzPts val="2400"/>
              <a:buNone/>
            </a:pPr>
            <a:r>
              <a:rPr lang="en-US" sz="2400"/>
              <a:t>Basic Tools for Inspection</a:t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"/>
          <p:cNvSpPr txBox="1">
            <a:spLocks noGrp="1"/>
          </p:cNvSpPr>
          <p:nvPr>
            <p:ph type="body" idx="1"/>
          </p:nvPr>
        </p:nvSpPr>
        <p:spPr>
          <a:xfrm>
            <a:off x="539552" y="1356958"/>
            <a:ext cx="8229600" cy="323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Surveyor hand level</a:t>
            </a:r>
            <a:endParaRPr dirty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Regular hand level</a:t>
            </a:r>
            <a:endParaRPr dirty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Wire brush/scraper</a:t>
            </a:r>
            <a:endParaRPr dirty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Plumb bob</a:t>
            </a:r>
            <a:endParaRPr dirty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String line</a:t>
            </a:r>
            <a:endParaRPr dirty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Measuring pole or laser measuring device</a:t>
            </a:r>
            <a:endParaRPr dirty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Personal equipment</a:t>
            </a:r>
            <a:endParaRPr dirty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dirty="0">
                <a:solidFill>
                  <a:srgbClr val="000000"/>
                </a:solidFill>
              </a:rPr>
              <a:t>Shovel</a:t>
            </a:r>
            <a:endParaRPr dirty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dirty="0">
                <a:solidFill>
                  <a:srgbClr val="000000"/>
                </a:solidFill>
              </a:rPr>
              <a:t>Decontamination supplies </a:t>
            </a:r>
            <a:r>
              <a:rPr lang="en-US" i="1" dirty="0">
                <a:solidFill>
                  <a:srgbClr val="000000"/>
                </a:solidFill>
              </a:rPr>
              <a:t>(discussed further with Whirling Disease)</a:t>
            </a:r>
            <a:endParaRPr dirty="0"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  <p:sp>
        <p:nvSpPr>
          <p:cNvPr id="198" name="Google Shape;198;p8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Basic Tools for Inspection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9"/>
          <p:cNvSpPr txBox="1">
            <a:spLocks noGrp="1"/>
          </p:cNvSpPr>
          <p:nvPr>
            <p:ph type="body" idx="1"/>
          </p:nvPr>
        </p:nvSpPr>
        <p:spPr>
          <a:xfrm>
            <a:off x="467544" y="1275607"/>
            <a:ext cx="3628206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b="1" dirty="0"/>
              <a:t>Level 2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dirty="0"/>
              <a:t>portable ladders</a:t>
            </a:r>
          </a:p>
          <a:p>
            <a:pPr marL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</a:pPr>
            <a:r>
              <a:rPr lang="en-US" sz="1600" dirty="0"/>
              <a:t>base 1/4 of  length from wall</a:t>
            </a:r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</a:pP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</a:pPr>
            <a:r>
              <a:rPr lang="en-US" sz="1600" dirty="0"/>
              <a:t>do not work on top two rungs</a:t>
            </a:r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</a:pP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</a:pPr>
            <a:r>
              <a:rPr lang="en-US" sz="1600" dirty="0"/>
              <a:t>base firm and non-slip</a:t>
            </a:r>
          </a:p>
          <a:p>
            <a:pPr marL="457200" lvl="1" indent="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</a:pPr>
            <a:r>
              <a:rPr lang="en-US" sz="1600" dirty="0"/>
              <a:t>extension ladders proper overlap</a:t>
            </a:r>
            <a:endParaRPr dirty="0"/>
          </a:p>
          <a:p>
            <a:pPr marL="514350" lvl="2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/>
          </a:p>
        </p:txBody>
      </p:sp>
      <p:sp>
        <p:nvSpPr>
          <p:cNvPr id="204" name="Google Shape;204;p9"/>
          <p:cNvSpPr txBox="1">
            <a:spLocks noGrp="1"/>
          </p:cNvSpPr>
          <p:nvPr>
            <p:ph type="body" idx="2"/>
          </p:nvPr>
        </p:nvSpPr>
        <p:spPr>
          <a:xfrm>
            <a:off x="5148064" y="1275607"/>
            <a:ext cx="3519686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/>
              <a:t>scaffold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</a:pPr>
            <a:r>
              <a:rPr lang="en-US" sz="1600"/>
              <a:t>anchor properly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</a:pPr>
            <a:r>
              <a:rPr lang="en-US" sz="1600"/>
              <a:t>design = 4X load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</a:pPr>
            <a:r>
              <a:rPr lang="en-US" sz="1600"/>
              <a:t>inspect daily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  <a:p>
            <a:pPr marL="34290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/>
              <a:t>safety harness – Level 2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</a:pPr>
            <a:r>
              <a:rPr lang="en-US" sz="1600"/>
              <a:t>adjust to fit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</a:pPr>
            <a:r>
              <a:rPr lang="en-US" sz="1600"/>
              <a:t>attach to fixed anchor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</a:pPr>
            <a:r>
              <a:rPr lang="en-US" sz="1600"/>
              <a:t>check prior to use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</a:pPr>
            <a:r>
              <a:rPr lang="en-US" sz="1600"/>
              <a:t>must be certified for use</a:t>
            </a:r>
            <a:endParaRPr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/>
          </a:p>
        </p:txBody>
      </p:sp>
      <p:sp>
        <p:nvSpPr>
          <p:cNvPr id="205" name="Google Shape;205;p9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206" name="Google Shape;206;p9"/>
          <p:cNvSpPr txBox="1">
            <a:spLocks noGrp="1"/>
          </p:cNvSpPr>
          <p:nvPr>
            <p:ph type="body" idx="3"/>
          </p:nvPr>
        </p:nvSpPr>
        <p:spPr>
          <a:xfrm>
            <a:off x="467544" y="378113"/>
            <a:ext cx="3628206" cy="57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1AB"/>
              </a:buClr>
              <a:buSzPts val="2400"/>
              <a:buNone/>
            </a:pPr>
            <a:r>
              <a:rPr lang="en-US" sz="2400"/>
              <a:t>Inspection Equipment</a:t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lberta - Goverment">
  <a:themeElements>
    <a:clrScheme name="Custom 4">
      <a:dk1>
        <a:srgbClr val="36424A"/>
      </a:dk1>
      <a:lt1>
        <a:srgbClr val="FFFFFF"/>
      </a:lt1>
      <a:dk2>
        <a:srgbClr val="6A737B"/>
      </a:dk2>
      <a:lt2>
        <a:srgbClr val="D1D4D3"/>
      </a:lt2>
      <a:accent1>
        <a:srgbClr val="005072"/>
      </a:accent1>
      <a:accent2>
        <a:srgbClr val="0081AB"/>
      </a:accent2>
      <a:accent3>
        <a:srgbClr val="00AAD2"/>
      </a:accent3>
      <a:accent4>
        <a:srgbClr val="5FCEEA"/>
      </a:accent4>
      <a:accent5>
        <a:srgbClr val="A6E1EF"/>
      </a:accent5>
      <a:accent6>
        <a:srgbClr val="CCEEF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ody slides">
  <a:themeElements>
    <a:clrScheme name="Sky basic">
      <a:dk1>
        <a:srgbClr val="36424A"/>
      </a:dk1>
      <a:lt1>
        <a:srgbClr val="FFFFFF"/>
      </a:lt1>
      <a:dk2>
        <a:srgbClr val="6A737B"/>
      </a:dk2>
      <a:lt2>
        <a:srgbClr val="D1D4D3"/>
      </a:lt2>
      <a:accent1>
        <a:srgbClr val="005072"/>
      </a:accent1>
      <a:accent2>
        <a:srgbClr val="0081AB"/>
      </a:accent2>
      <a:accent3>
        <a:srgbClr val="00AAD2"/>
      </a:accent3>
      <a:accent4>
        <a:srgbClr val="5FCEEA"/>
      </a:accent4>
      <a:accent5>
        <a:srgbClr val="A6E1EF"/>
      </a:accent5>
      <a:accent6>
        <a:srgbClr val="CCEEF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924</Words>
  <Application>Microsoft Office PowerPoint</Application>
  <PresentationFormat>On-screen Show (16:9)</PresentationFormat>
  <Paragraphs>191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Noto Sans Symbols</vt:lpstr>
      <vt:lpstr>Times New Roman</vt:lpstr>
      <vt:lpstr>Alberta - Goverment</vt:lpstr>
      <vt:lpstr>Body slides</vt:lpstr>
      <vt:lpstr>PREPARATION FOR INSPECTION AND INSPECTION SAFETY</vt:lpstr>
      <vt:lpstr>Inspection Safety</vt:lpstr>
      <vt:lpstr>PowerPoint Presentation</vt:lpstr>
      <vt:lpstr>Inspection Safety (Continued)</vt:lpstr>
      <vt:lpstr>Inspection Safety (Continued)</vt:lpstr>
      <vt:lpstr>PowerPoint Presentation</vt:lpstr>
      <vt:lpstr>PowerPoint Presentation</vt:lpstr>
      <vt:lpstr>Basic Tools for Inspection</vt:lpstr>
      <vt:lpstr>PowerPoint Presentation</vt:lpstr>
      <vt:lpstr>PowerPoint Presentation</vt:lpstr>
      <vt:lpstr>Whirling Disease</vt:lpstr>
      <vt:lpstr>Whirling Disease – 2020 Heat Map</vt:lpstr>
      <vt:lpstr>Whirling Disease – 2020 Heat Map</vt:lpstr>
      <vt:lpstr>PowerPoint Presentation</vt:lpstr>
      <vt:lpstr>Whirling Disease</vt:lpstr>
      <vt:lpstr>Field Groups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PREPARATION FOR INSPECTION AND INSPECTION SAFETY</dc:title>
  <dc:creator>Garry Roberts</dc:creator>
  <cp:lastModifiedBy>Garry Roberts</cp:lastModifiedBy>
  <cp:revision>17</cp:revision>
  <dcterms:created xsi:type="dcterms:W3CDTF">1999-08-12T02:37:32Z</dcterms:created>
  <dcterms:modified xsi:type="dcterms:W3CDTF">2024-04-10T03:31:33Z</dcterms:modified>
</cp:coreProperties>
</file>