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1" r:id="rId24"/>
    <p:sldId id="292" r:id="rId25"/>
    <p:sldId id="293" r:id="rId26"/>
    <p:sldId id="294" r:id="rId27"/>
    <p:sldId id="295" r:id="rId28"/>
    <p:sldId id="296" r:id="rId29"/>
    <p:sldId id="278" r:id="rId30"/>
    <p:sldId id="279" r:id="rId31"/>
    <p:sldId id="280" r:id="rId32"/>
    <p:sldId id="281" r:id="rId33"/>
    <p:sldId id="282" r:id="rId34"/>
    <p:sldId id="297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9144000" cy="5143500" type="screen16x9"/>
  <p:notesSz cx="6858000" cy="8924925"/>
  <p:embeddedFontLs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werjkZbLPw3UQjFAPHkkW4Gg0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6022975" y="96838"/>
            <a:ext cx="757238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300" tIns="44450" rIns="87300" bIns="4445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605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718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637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009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252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82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702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9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76200" y="4238625"/>
            <a:ext cx="6705600" cy="461168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6350"/>
            <a:ext cx="7427913" cy="4179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7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7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7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body" idx="2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9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9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0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50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1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51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2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5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3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5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4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5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55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5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55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4" name="Google Shape;134;p55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56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5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4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3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body" idx="1"/>
          </p:nvPr>
        </p:nvSpPr>
        <p:spPr>
          <a:xfrm>
            <a:off x="304800" y="1200151"/>
            <a:ext cx="8610600" cy="325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Char char="•"/>
              <a:defRPr sz="1350"/>
            </a:lvl1pPr>
            <a:lvl2pPr marL="914400" lvl="1" indent="-300037" algn="l">
              <a:spcBef>
                <a:spcPts val="225"/>
              </a:spcBef>
              <a:spcAft>
                <a:spcPts val="0"/>
              </a:spcAft>
              <a:buClr>
                <a:srgbClr val="36424A"/>
              </a:buClr>
              <a:buSzPts val="1125"/>
              <a:buChar char="–"/>
              <a:defRPr sz="1125"/>
            </a:lvl2pPr>
            <a:lvl3pPr marL="1371600" lvl="2" indent="-292925" algn="l">
              <a:spcBef>
                <a:spcPts val="203"/>
              </a:spcBef>
              <a:spcAft>
                <a:spcPts val="0"/>
              </a:spcAft>
              <a:buClr>
                <a:srgbClr val="36424A"/>
              </a:buClr>
              <a:buSzPts val="1013"/>
              <a:buChar char="•"/>
              <a:defRPr sz="1013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»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4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2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141515"/>
              </a:buClr>
              <a:buSzPts val="24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41515"/>
              </a:buClr>
              <a:buSzPts val="20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8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INSPECTION FORM COMPLETION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BIM Y/N Inventory Questions </a:t>
            </a:r>
            <a:endParaRPr dirty="0"/>
          </a:p>
        </p:txBody>
      </p:sp>
      <p:sp>
        <p:nvSpPr>
          <p:cNvPr id="214" name="Google Shape;214;p10"/>
          <p:cNvSpPr/>
          <p:nvPr/>
        </p:nvSpPr>
        <p:spPr>
          <a:xfrm>
            <a:off x="4358581" y="5002411"/>
            <a:ext cx="313432" cy="11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900" tIns="25000" rIns="50900" bIns="250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4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</a:t>
            </a:fld>
            <a:endParaRPr sz="45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Explanation of condition is required when answering YES for certain areas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Exceptions for Class B inspector are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approach guardrail meeting standards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Longitudinal seams with proper lap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Longitudinal seam stagger (ok to comment “1N</a:t>
            </a:r>
            <a:br>
              <a:rPr lang="en-US" sz="1800" b="0" dirty="0"/>
            </a:br>
            <a:r>
              <a:rPr lang="en-US" sz="1800" b="0" dirty="0"/>
              <a:t> or “2N stagger”)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if NO, provide comments explaining why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16" name="Google Shape;216;p1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Significant Changes From Previous Rating </a:t>
            </a:r>
            <a:br>
              <a:rPr lang="en-US" sz="2800" dirty="0">
                <a:latin typeface="Arial"/>
                <a:ea typeface="Arial"/>
                <a:cs typeface="Arial"/>
                <a:sym typeface="Arial"/>
              </a:rPr>
            </a:br>
            <a:endParaRPr sz="2800" dirty="0"/>
          </a:p>
        </p:txBody>
      </p:sp>
      <p:sp>
        <p:nvSpPr>
          <p:cNvPr id="222" name="Google Shape;222;p11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3113783" y="1157288"/>
            <a:ext cx="2997696" cy="315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Ratings of most elements do not change significantly over an inspection cycle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Provide an explanation of condition and a photograph if rating has changed significantly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Required even if rating is 5 or more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For example: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treated timber piles rated 8, then 21 months later piles rated 5 - why the drastic change?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25" name="Google Shape;225;p1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Significant Changes From Previous Rating </a:t>
            </a:r>
            <a:br>
              <a:rPr lang="en-US" sz="2800" dirty="0">
                <a:latin typeface="Arial"/>
                <a:ea typeface="Arial"/>
                <a:cs typeface="Arial"/>
                <a:sym typeface="Arial"/>
              </a:rPr>
            </a:br>
            <a:endParaRPr sz="2800" dirty="0"/>
          </a:p>
        </p:txBody>
      </p:sp>
      <p:sp>
        <p:nvSpPr>
          <p:cNvPr id="231" name="Google Shape;231;p12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3073599" y="1157288"/>
            <a:ext cx="3159323" cy="266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4358581" y="5002411"/>
            <a:ext cx="313432" cy="11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900" tIns="25000" rIns="50900" bIns="250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4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</a:t>
            </a:fld>
            <a:endParaRPr sz="45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4" name="Google Shape;234;p12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Sometimes normal for elements to change significantly over an inspection cycle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For example:</a:t>
            </a:r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900"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Timber strip deck rated 8 and 57 months later, rating reduced to 4</a:t>
            </a:r>
            <a:endParaRPr dirty="0"/>
          </a:p>
          <a:p>
            <a:pPr marL="248245" lvl="1" indent="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Scour protection rated 7 and after flood reduced to 3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Record the actual </a:t>
            </a:r>
            <a:r>
              <a:rPr lang="en-US" sz="1800" b="0" u="sng" dirty="0"/>
              <a:t>measured values</a:t>
            </a:r>
            <a:r>
              <a:rPr lang="en-US" sz="1800" b="0" dirty="0"/>
              <a:t> in space provided or if space not provided, record in Explanation of Condition  </a:t>
            </a:r>
            <a:endParaRPr lang="en-CA" dirty="0"/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e.g. culvert Rise, Span, Sag/mm, %Deflection, in boxes provided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CA" sz="1800" b="0"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Record the </a:t>
            </a:r>
            <a:r>
              <a:rPr lang="en-US" sz="1800" b="0" u="sng" dirty="0"/>
              <a:t>location</a:t>
            </a:r>
            <a:r>
              <a:rPr lang="en-US" sz="1800" b="0" dirty="0"/>
              <a:t> of any measurements of defects in space provided or if space not provided, record in the Explanation of Condition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250 x 400 spall in A1 abutment seat under G3</a:t>
            </a:r>
            <a:endParaRPr dirty="0"/>
          </a:p>
          <a:p>
            <a:pPr marL="742950" lvl="1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wide longitudinal crack in unsound concrete of Sp1-G3 AZ in 1 leg.  </a:t>
            </a:r>
            <a:endParaRPr dirty="0"/>
          </a:p>
          <a:p>
            <a:pPr marL="742950" lvl="1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Measurement Based Ratings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42" name="Google Shape;242;p13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2952155" y="1114425"/>
            <a:ext cx="3280767" cy="338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660400" marR="0" lvl="1" indent="-104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Previous Comments</a:t>
            </a:r>
            <a:endParaRPr dirty="0"/>
          </a:p>
        </p:txBody>
      </p:sp>
      <p:sp>
        <p:nvSpPr>
          <p:cNvPr id="250" name="Google Shape;250;p14"/>
          <p:cNvSpPr/>
          <p:nvPr/>
        </p:nvSpPr>
        <p:spPr>
          <a:xfrm>
            <a:off x="2952155" y="951905"/>
            <a:ext cx="3280767" cy="336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660400" marR="0" lvl="1" indent="-104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Comments from previous inspection which no longer apply must be deleted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Carry over previous comments if information adds value but cannot be confirmed or denied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place brackets around comment and add date the comment originated – if unknown use last inspection date. (</a:t>
            </a:r>
            <a:r>
              <a:rPr lang="en-US" sz="1800" b="0" dirty="0" err="1"/>
              <a:t>e,g</a:t>
            </a:r>
            <a:r>
              <a:rPr lang="en-US" sz="1800" b="0" dirty="0"/>
              <a:t>, deck ices in WBL, May 3/23)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If element cannot be seen or is not accessible to confirm comments or data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Do not check mark data (don’t confirm)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Explain why inaccessible or not visible (e.g. snow covered)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Retain comment in brackets. Add date comment originated - if known</a:t>
            </a:r>
            <a:endParaRPr dirty="0"/>
          </a:p>
          <a:p>
            <a:pPr marL="742950" lvl="1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52" name="Google Shape;252;p1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/>
              <a:t>Types of information retained: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measurements that cannot be verified</a:t>
            </a:r>
            <a:endParaRPr/>
          </a:p>
          <a:p>
            <a:pPr marL="742950" lvl="1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previous high water marks</a:t>
            </a:r>
            <a:endParaRPr/>
          </a:p>
          <a:p>
            <a:pPr marL="742950" lvl="1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information recorded during particular weather conditions</a:t>
            </a:r>
            <a:endParaRPr/>
          </a:p>
          <a:p>
            <a:pPr marL="248245" lvl="1" indent="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information recorded during particular season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Previous Comments</a:t>
            </a:r>
            <a:endParaRPr dirty="0"/>
          </a:p>
        </p:txBody>
      </p:sp>
      <p:sp>
        <p:nvSpPr>
          <p:cNvPr id="259" name="Google Shape;259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Sample Completed Form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65" name="Google Shape;265;p16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3032522" y="1114425"/>
            <a:ext cx="3119140" cy="291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648" y="940230"/>
            <a:ext cx="3119140" cy="400695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 txBox="1">
            <a:spLocks noGrp="1"/>
          </p:cNvSpPr>
          <p:nvPr>
            <p:ph type="body" idx="1"/>
          </p:nvPr>
        </p:nvSpPr>
        <p:spPr>
          <a:xfrm>
            <a:off x="539552" y="1180769"/>
            <a:ext cx="8229600" cy="340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Refer to </a:t>
            </a:r>
            <a:r>
              <a:rPr lang="en-US" sz="1800" dirty="0"/>
              <a:t>S</a:t>
            </a:r>
            <a:r>
              <a:rPr lang="en-US" sz="1800" b="0" dirty="0"/>
              <a:t>ection 1.12.7 in BIM Manual for additional important information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Excellent means of providing supporting information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Photograph required for all ratings of 4 or less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Required for all maintenance recommendations regardless of rating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Required for inaccessible culvert barrels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Not acceptable to say “see photo” on form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74" name="Google Shape;274;p1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Photographs and / or Sketches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75" name="Google Shape;275;p17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3114675" y="1114425"/>
            <a:ext cx="2914650" cy="315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204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>
            <a:spLocks noGrp="1"/>
          </p:cNvSpPr>
          <p:nvPr>
            <p:ph type="body" idx="1"/>
          </p:nvPr>
        </p:nvSpPr>
        <p:spPr>
          <a:xfrm>
            <a:off x="539552" y="1203598"/>
            <a:ext cx="82296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5 standard photos typically required for a bridge;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b="0" dirty="0"/>
              <a:t>Road alignment approaching bridge from both directions (2 photos)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b="0" dirty="0"/>
              <a:t>Profile – normally U/S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b="0" dirty="0"/>
              <a:t>Channel alignment looking U/S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b="0" dirty="0"/>
              <a:t>Channel alignment looking D/S</a:t>
            </a:r>
            <a:endParaRPr dirty="0"/>
          </a:p>
          <a:p>
            <a:pPr marL="742950" lvl="1" indent="-196850" algn="l" rtl="0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Photographs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84" name="Google Shape;284;p18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3114675" y="1114425"/>
            <a:ext cx="2914650" cy="315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204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body" idx="1"/>
          </p:nvPr>
        </p:nvSpPr>
        <p:spPr>
          <a:xfrm>
            <a:off x="539552" y="1203598"/>
            <a:ext cx="82296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7</a:t>
            </a:r>
            <a:r>
              <a:rPr lang="en-US" sz="1800" b="0" dirty="0"/>
              <a:t> standard photos typically required for a culvert;</a:t>
            </a:r>
            <a:endParaRPr dirty="0"/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−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Road alignment approaching culvert from both directions (2 photos)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b="0" dirty="0"/>
              <a:t>Channel alignment looking U/S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b="0" dirty="0"/>
              <a:t>Channel alignment looking D/S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Looking D/S towards inlet area (U/S profile)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b="0" dirty="0"/>
              <a:t>Looking D/S through the barrel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Looking U/S through the barrel</a:t>
            </a:r>
            <a:endParaRPr sz="1600" b="0" dirty="0"/>
          </a:p>
          <a:p>
            <a:pPr marL="742950" lvl="1" indent="-1968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Photographs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93" name="Google Shape;293;p19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/>
          <p:nvPr/>
        </p:nvSpPr>
        <p:spPr>
          <a:xfrm>
            <a:off x="3114675" y="1114425"/>
            <a:ext cx="2914650" cy="315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204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Verifying and Updating Inventory Data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114675" y="1114425"/>
            <a:ext cx="3000375" cy="31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Inventory data is usually found in grey boxes on forms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Inspector is responsible for obtaining, verifying and updating inventory data during inspection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Check off each inventory item to indicate it was verified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If item cannot be confirmed/verified do not check off – make comment why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Not necessary to change data if measurement is only slightly different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Inventory changes are made directly on the inspection form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51" name="Google Shape;151;p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Submit color photos with inspection form to AT Review &amp; Data Entry consultant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Taken with a minimum 10 megapixels camera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Two photos per page (3 ½ x 5 or 4 x 6) with descriptive text, inspector and stream name, date, BF# , Page #.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Submit electronic copies of photos with inspection reports in pdf file with min. 300 dpi and unlocked for copying in following format;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 b="0" dirty="0">
                <a:solidFill>
                  <a:srgbClr val="000000"/>
                </a:solidFill>
              </a:rPr>
              <a:t>	- BF12345-01_LVL1_YYYYMMDD_P.pdf</a:t>
            </a:r>
            <a:endParaRPr dirty="0"/>
          </a:p>
          <a:p>
            <a:pPr marL="4000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Also submit one hard copy of all photos – double sided is ok</a:t>
            </a:r>
            <a:endParaRPr sz="1800"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301" name="Google Shape;301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Photographs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02" name="Google Shape;302;p20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2992339" y="992089"/>
            <a:ext cx="3240583" cy="340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728498" y="120452"/>
            <a:ext cx="5765379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Standar</a:t>
            </a:r>
            <a:r>
              <a:rPr lang="en-US" dirty="0">
                <a:solidFill>
                  <a:srgbClr val="0081AB"/>
                </a:solidFill>
              </a:rPr>
              <a:t>d Bridge - </a:t>
            </a: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Photographs and Sketches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BF13808-01_LVL1_20210617_P</a:t>
            </a:r>
            <a:r>
              <a:rPr lang="en-US" sz="12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10" name="Google Shape;310;p21"/>
          <p:cNvSpPr/>
          <p:nvPr/>
        </p:nvSpPr>
        <p:spPr>
          <a:xfrm>
            <a:off x="2992339" y="992089"/>
            <a:ext cx="3240583" cy="340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2880360" y="555013"/>
            <a:ext cx="3461657" cy="44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A43D1-0EAC-B0DD-350E-86FE916FA4B3}"/>
              </a:ext>
            </a:extLst>
          </p:cNvPr>
          <p:cNvSpPr/>
          <p:nvPr/>
        </p:nvSpPr>
        <p:spPr>
          <a:xfrm>
            <a:off x="2992340" y="660772"/>
            <a:ext cx="3161506" cy="4273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728498" y="120452"/>
            <a:ext cx="5765379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Standar</a:t>
            </a:r>
            <a:r>
              <a:rPr lang="en-US" dirty="0">
                <a:solidFill>
                  <a:srgbClr val="0081AB"/>
                </a:solidFill>
              </a:rPr>
              <a:t>d Bridge - </a:t>
            </a: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Photographs and Sketches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BF13808-01_LVL1_20210617_P</a:t>
            </a:r>
            <a:r>
              <a:rPr lang="en-US" sz="12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10" name="Google Shape;310;p21"/>
          <p:cNvSpPr/>
          <p:nvPr/>
        </p:nvSpPr>
        <p:spPr>
          <a:xfrm>
            <a:off x="2992339" y="992089"/>
            <a:ext cx="3240583" cy="340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2880360" y="555014"/>
            <a:ext cx="3461657" cy="447979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A43D1-0EAC-B0DD-350E-86FE916FA4B3}"/>
              </a:ext>
            </a:extLst>
          </p:cNvPr>
          <p:cNvSpPr/>
          <p:nvPr/>
        </p:nvSpPr>
        <p:spPr>
          <a:xfrm>
            <a:off x="2992340" y="660772"/>
            <a:ext cx="3161506" cy="4273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376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728498" y="120452"/>
            <a:ext cx="5765379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Standar</a:t>
            </a:r>
            <a:r>
              <a:rPr lang="en-US" dirty="0">
                <a:solidFill>
                  <a:srgbClr val="0081AB"/>
                </a:solidFill>
              </a:rPr>
              <a:t>d Bridge - </a:t>
            </a: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Photographs and Sketches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BF13808-01_LVL1_20210617_P</a:t>
            </a:r>
            <a:r>
              <a:rPr lang="en-US" sz="12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10" name="Google Shape;310;p21"/>
          <p:cNvSpPr/>
          <p:nvPr/>
        </p:nvSpPr>
        <p:spPr>
          <a:xfrm>
            <a:off x="2992339" y="992089"/>
            <a:ext cx="3240583" cy="340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2880360" y="555014"/>
            <a:ext cx="3461657" cy="447979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A43D1-0EAC-B0DD-350E-86FE916FA4B3}"/>
              </a:ext>
            </a:extLst>
          </p:cNvPr>
          <p:cNvSpPr/>
          <p:nvPr/>
        </p:nvSpPr>
        <p:spPr>
          <a:xfrm>
            <a:off x="2992340" y="660772"/>
            <a:ext cx="3161506" cy="4273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5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728498" y="120452"/>
            <a:ext cx="5765379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Typical Culvert </a:t>
            </a:r>
            <a:r>
              <a:rPr lang="en-US" dirty="0">
                <a:solidFill>
                  <a:srgbClr val="0081AB"/>
                </a:solidFill>
              </a:rPr>
              <a:t>- </a:t>
            </a: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Photographs and Sketches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BF09411-01_LVL1_20220112_P</a:t>
            </a:r>
            <a:r>
              <a:rPr lang="en-US" sz="12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10" name="Google Shape;310;p21"/>
          <p:cNvSpPr/>
          <p:nvPr/>
        </p:nvSpPr>
        <p:spPr>
          <a:xfrm>
            <a:off x="2992339" y="992089"/>
            <a:ext cx="3240583" cy="340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2880360" y="555014"/>
            <a:ext cx="3461656" cy="447979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A43D1-0EAC-B0DD-350E-86FE916FA4B3}"/>
              </a:ext>
            </a:extLst>
          </p:cNvPr>
          <p:cNvSpPr/>
          <p:nvPr/>
        </p:nvSpPr>
        <p:spPr>
          <a:xfrm>
            <a:off x="2992340" y="660772"/>
            <a:ext cx="3161506" cy="4273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54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728498" y="120452"/>
            <a:ext cx="5765379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Typical Culvert </a:t>
            </a:r>
            <a:r>
              <a:rPr lang="en-US" dirty="0">
                <a:solidFill>
                  <a:srgbClr val="0081AB"/>
                </a:solidFill>
              </a:rPr>
              <a:t>- </a:t>
            </a: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Photographs and Sketches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BF09411-01_LVL1_20220112_P</a:t>
            </a:r>
            <a:r>
              <a:rPr lang="en-US" sz="12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10" name="Google Shape;310;p21"/>
          <p:cNvSpPr/>
          <p:nvPr/>
        </p:nvSpPr>
        <p:spPr>
          <a:xfrm>
            <a:off x="2992339" y="992089"/>
            <a:ext cx="3240583" cy="340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2880360" y="555014"/>
            <a:ext cx="3461656" cy="447979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A43D1-0EAC-B0DD-350E-86FE916FA4B3}"/>
              </a:ext>
            </a:extLst>
          </p:cNvPr>
          <p:cNvSpPr/>
          <p:nvPr/>
        </p:nvSpPr>
        <p:spPr>
          <a:xfrm>
            <a:off x="2992340" y="660772"/>
            <a:ext cx="3161506" cy="4273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472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728498" y="120452"/>
            <a:ext cx="5765379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Typical Culvert </a:t>
            </a:r>
            <a:r>
              <a:rPr lang="en-US" dirty="0">
                <a:solidFill>
                  <a:srgbClr val="0081AB"/>
                </a:solidFill>
              </a:rPr>
              <a:t>- </a:t>
            </a: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Photographs and Sketches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BF09411-01_LVL1_20220112_P</a:t>
            </a:r>
            <a:r>
              <a:rPr lang="en-US" sz="12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10" name="Google Shape;310;p21"/>
          <p:cNvSpPr/>
          <p:nvPr/>
        </p:nvSpPr>
        <p:spPr>
          <a:xfrm>
            <a:off x="2992339" y="992089"/>
            <a:ext cx="3240583" cy="340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2880360" y="555014"/>
            <a:ext cx="3461656" cy="447979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A43D1-0EAC-B0DD-350E-86FE916FA4B3}"/>
              </a:ext>
            </a:extLst>
          </p:cNvPr>
          <p:cNvSpPr/>
          <p:nvPr/>
        </p:nvSpPr>
        <p:spPr>
          <a:xfrm>
            <a:off x="2992340" y="660772"/>
            <a:ext cx="3161506" cy="4273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024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728498" y="120452"/>
            <a:ext cx="5765379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Typical Culvert </a:t>
            </a:r>
            <a:r>
              <a:rPr lang="en-US" dirty="0">
                <a:solidFill>
                  <a:srgbClr val="0081AB"/>
                </a:solidFill>
              </a:rPr>
              <a:t>- </a:t>
            </a:r>
            <a:r>
              <a:rPr lang="en-US" sz="14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Photographs and Sketches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BF09411-01_LVL1_20220112_P</a:t>
            </a:r>
            <a:r>
              <a:rPr lang="en-US" sz="1200" b="0" i="0" u="none" strike="noStrike" cap="none" dirty="0">
                <a:solidFill>
                  <a:srgbClr val="0081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10" name="Google Shape;310;p21"/>
          <p:cNvSpPr/>
          <p:nvPr/>
        </p:nvSpPr>
        <p:spPr>
          <a:xfrm>
            <a:off x="2992339" y="992089"/>
            <a:ext cx="3240583" cy="340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2880360" y="555014"/>
            <a:ext cx="3461656" cy="447979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A43D1-0EAC-B0DD-350E-86FE916FA4B3}"/>
              </a:ext>
            </a:extLst>
          </p:cNvPr>
          <p:cNvSpPr/>
          <p:nvPr/>
        </p:nvSpPr>
        <p:spPr>
          <a:xfrm>
            <a:off x="2992340" y="660772"/>
            <a:ext cx="3161506" cy="4273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513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Inspectors are to record actual or estimated quantities for recommended repairs and maintenance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Record in Maintenance Inspector Comments (expandable). Use separate sheet only if necessary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Use pre-prepared </a:t>
            </a:r>
            <a:r>
              <a:rPr lang="en-US" sz="1800" b="1" dirty="0"/>
              <a:t>Maintenance Work Types </a:t>
            </a:r>
            <a:r>
              <a:rPr lang="en-US" sz="1800" dirty="0"/>
              <a:t>(Table 11.1). </a:t>
            </a:r>
            <a:r>
              <a:rPr lang="en-US" sz="1800" b="0" dirty="0"/>
              <a:t>Avoid  “Other Action” – use only as last resort when prepared work types are not suitable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Examples:</a:t>
            </a:r>
            <a:endParaRPr dirty="0"/>
          </a:p>
          <a:p>
            <a:pPr marL="592931" lvl="1" indent="-192881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dirty="0"/>
              <a:t>PLACE ADDITIONAL RIPRAP</a:t>
            </a:r>
            <a:r>
              <a:rPr lang="en-US" sz="1600" b="0" dirty="0"/>
              <a:t> - 3m</a:t>
            </a:r>
            <a:r>
              <a:rPr lang="en-US" sz="1600" b="0" baseline="30000" dirty="0"/>
              <a:t>3</a:t>
            </a:r>
            <a:r>
              <a:rPr lang="en-US" sz="1600" b="0" dirty="0"/>
              <a:t>  Class 1 rock at D/S end</a:t>
            </a:r>
            <a:endParaRPr dirty="0"/>
          </a:p>
          <a:p>
            <a:pPr marL="592931" lvl="1" indent="-192881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dirty="0"/>
              <a:t>PATCH DECK </a:t>
            </a:r>
            <a:r>
              <a:rPr lang="en-US" sz="1600" b="0" dirty="0"/>
              <a:t>- 5 timber stripdeck planks, each 75x300x 3 m long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Estimating Quantities</a:t>
            </a:r>
            <a:endParaRPr dirty="0"/>
          </a:p>
        </p:txBody>
      </p:sp>
      <p:sp>
        <p:nvSpPr>
          <p:cNvPr id="327" name="Google Shape;327;p23"/>
          <p:cNvSpPr/>
          <p:nvPr/>
        </p:nvSpPr>
        <p:spPr>
          <a:xfrm>
            <a:off x="2992339" y="1114425"/>
            <a:ext cx="3159323" cy="307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dirty="0"/>
              <a:t>Inspector should do the following checks before leaving the site: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b="0" dirty="0"/>
              <a:t>all ratings have been entered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b="0" dirty="0"/>
              <a:t>element condition ratings entered</a:t>
            </a:r>
          </a:p>
          <a:p>
            <a:pPr marL="914400" lvl="2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900" dirty="0"/>
          </a:p>
          <a:p>
            <a:pPr marL="1143000" lvl="2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b="0" dirty="0"/>
              <a:t>General Rating entered</a:t>
            </a:r>
          </a:p>
          <a:p>
            <a:pPr marL="914400" lvl="2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900" dirty="0"/>
          </a:p>
          <a:p>
            <a:pPr marL="1143000" lvl="2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b="0" dirty="0"/>
              <a:t>Estimated Replacement Year</a:t>
            </a:r>
          </a:p>
          <a:p>
            <a:pPr marL="914400" lvl="2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900" dirty="0"/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b="0" dirty="0"/>
              <a:t>condition ratings consistent with BIM manual</a:t>
            </a:r>
            <a:endParaRPr dirty="0"/>
          </a:p>
        </p:txBody>
      </p:sp>
      <p:sp>
        <p:nvSpPr>
          <p:cNvPr id="334" name="Google Shape;334;p24"/>
          <p:cNvSpPr txBox="1">
            <a:spLocks noGrp="1"/>
          </p:cNvSpPr>
          <p:nvPr>
            <p:ph type="body" idx="2"/>
          </p:nvPr>
        </p:nvSpPr>
        <p:spPr>
          <a:xfrm>
            <a:off x="5039544" y="825103"/>
            <a:ext cx="3628206" cy="361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b="0" dirty="0"/>
              <a:t>4 ratings are supported by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b="0" dirty="0"/>
              <a:t>Comment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b="0" dirty="0"/>
              <a:t>photo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b="0" dirty="0"/>
              <a:t>3 or less ratings supported by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36424A"/>
              </a:buClr>
              <a:buSzPts val="14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36424A"/>
                </a:solidFill>
              </a:rPr>
              <a:t>comment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36424A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photo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36424A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recommendation for maintenance, monitoring. other appropriate action </a:t>
            </a:r>
            <a:endParaRPr lang="en-US" b="0" dirty="0"/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b="0" dirty="0"/>
              <a:t>inventory information verified or changed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b="0" dirty="0"/>
              <a:t>maintenance recommendations are appropriate and supported with material dimensions and quantities.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u="sng" dirty="0"/>
              <a:t>only</a:t>
            </a:r>
            <a:r>
              <a:rPr lang="en-US" dirty="0"/>
              <a:t> approved abbreviations used</a:t>
            </a:r>
            <a:endParaRPr dirty="0"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</p:txBody>
      </p:sp>
      <p:sp>
        <p:nvSpPr>
          <p:cNvPr id="335" name="Google Shape;335;p24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Inspection Check</a:t>
            </a:r>
            <a:endParaRPr/>
          </a:p>
        </p:txBody>
      </p:sp>
      <p:sp>
        <p:nvSpPr>
          <p:cNvPr id="336" name="Google Shape;336;p24"/>
          <p:cNvSpPr/>
          <p:nvPr/>
        </p:nvSpPr>
        <p:spPr>
          <a:xfrm>
            <a:off x="2889647" y="428625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Verifying and Updating Inventory Data</a:t>
            </a:r>
            <a:endParaRPr dirty="0"/>
          </a:p>
        </p:txBody>
      </p:sp>
      <p:sp>
        <p:nvSpPr>
          <p:cNvPr id="157" name="Google Shape;157;p3"/>
          <p:cNvSpPr/>
          <p:nvPr/>
        </p:nvSpPr>
        <p:spPr>
          <a:xfrm>
            <a:off x="1" y="4371950"/>
            <a:ext cx="914400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 changes/revisions made directly in the grey fields on the inspection form</a:t>
            </a:r>
            <a:endParaRPr dirty="0"/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726" y="1102469"/>
            <a:ext cx="4034548" cy="293856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>
            <a:spLocks noGrp="1"/>
          </p:cNvSpPr>
          <p:nvPr>
            <p:ph type="body" idx="1"/>
          </p:nvPr>
        </p:nvSpPr>
        <p:spPr>
          <a:xfrm>
            <a:off x="539552" y="1203598"/>
            <a:ext cx="82296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Additional follow-up: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Low Rating N</a:t>
            </a:r>
            <a:r>
              <a:rPr lang="en-US" sz="1600" dirty="0"/>
              <a:t>otifications</a:t>
            </a:r>
            <a:r>
              <a:rPr lang="en-US" sz="1600" b="0" dirty="0"/>
              <a:t> sent to Regional Bridge Manager and Bridge Preservation Specialist within </a:t>
            </a:r>
            <a:r>
              <a:rPr lang="en-US" sz="1600" b="1" dirty="0"/>
              <a:t>48 hours </a:t>
            </a:r>
            <a:r>
              <a:rPr lang="en-US" sz="1600" b="0" dirty="0"/>
              <a:t>of inspection.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b="0" dirty="0"/>
              <a:t>Photos with descriptive text mounted in a template are to be included with all notifications.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b="0" dirty="0"/>
              <a:t>If structure on a local road, then notification sent to LRA only.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Answer questions raised during the inspection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Review previous inspection history in BIS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Review standard or site-specific drawings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Review for appropriate maintenance, monitoring and timing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L</a:t>
            </a:r>
            <a:r>
              <a:rPr lang="en-US" sz="1600" b="0" dirty="0"/>
              <a:t>oad restrictions and other signing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P</a:t>
            </a:r>
            <a:r>
              <a:rPr lang="en-US" sz="1600" b="0" dirty="0"/>
              <a:t>repare photos in standard format with descriptive comments 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343" name="Google Shape;343;p2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Inspection Checks</a:t>
            </a:r>
            <a:endParaRPr dirty="0"/>
          </a:p>
        </p:txBody>
      </p:sp>
      <p:sp>
        <p:nvSpPr>
          <p:cNvPr id="344" name="Google Shape;344;p25"/>
          <p:cNvSpPr/>
          <p:nvPr/>
        </p:nvSpPr>
        <p:spPr>
          <a:xfrm>
            <a:off x="2952155" y="1071563"/>
            <a:ext cx="3248620" cy="312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204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>
            <a:spLocks noGrp="1"/>
          </p:cNvSpPr>
          <p:nvPr>
            <p:ph type="body" idx="1"/>
          </p:nvPr>
        </p:nvSpPr>
        <p:spPr>
          <a:xfrm>
            <a:off x="539552" y="3190986"/>
            <a:ext cx="8229600" cy="13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dirty="0"/>
              <a:t>Use ONLY pre-prepared Work Type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recommendations selected from Table 11.1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dirty="0"/>
              <a:t>Use “Other Action” </a:t>
            </a:r>
            <a:r>
              <a:rPr lang="en-US" sz="1600" b="0" u="sng" dirty="0"/>
              <a:t>only</a:t>
            </a:r>
            <a:r>
              <a:rPr lang="en-US" sz="1600" b="0" dirty="0"/>
              <a:t> if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pre-prepared maintenance Work Type </a:t>
            </a:r>
            <a:r>
              <a:rPr lang="en-US" sz="1600" b="0" dirty="0"/>
              <a:t>item is not suitable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dirty="0"/>
              <a:t>Record “Recommended Year” based on priority levels associated with ratings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dirty="0"/>
              <a:t>Provide specific comments, material sizes and quantities in “Inspector Comments” area</a:t>
            </a:r>
            <a:endParaRPr sz="1600" b="0" u="sng" dirty="0"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Bridge Maintenance Recommendations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52" name="Google Shape;352;p26"/>
          <p:cNvSpPr/>
          <p:nvPr/>
        </p:nvSpPr>
        <p:spPr>
          <a:xfrm>
            <a:off x="2889647" y="546497"/>
            <a:ext cx="3343275" cy="44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6"/>
          <p:cNvSpPr/>
          <p:nvPr/>
        </p:nvSpPr>
        <p:spPr>
          <a:xfrm>
            <a:off x="2889647" y="3057525"/>
            <a:ext cx="3437037" cy="133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61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7029" y="1066409"/>
            <a:ext cx="4142924" cy="192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 txBox="1">
            <a:spLocks noGrp="1"/>
          </p:cNvSpPr>
          <p:nvPr>
            <p:ph type="body" idx="1"/>
          </p:nvPr>
        </p:nvSpPr>
        <p:spPr>
          <a:xfrm>
            <a:off x="539552" y="2814638"/>
            <a:ext cx="8229600" cy="177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 ONLY pre-prepared Work Type recommendations selected from Table 11.1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 “Other Action”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only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if pre-prepared maintenance Work Type item is not suitable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Record “Recommended Year” based on priority levels associated with ratings</a:t>
            </a:r>
          </a:p>
          <a:p>
            <a:pPr marL="342900" marR="0" lvl="0" indent="-342900" algn="l" defTabSz="914400" rtl="0" eaLnBrk="1" fontAlgn="auto" latinLnBrk="0" hangingPunct="1"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Provide specific comments, material sizes and quantities in “Inspector Comments” area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Culvert Maintenance Recommendations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62" name="Google Shape;362;p27"/>
          <p:cNvSpPr/>
          <p:nvPr/>
        </p:nvSpPr>
        <p:spPr>
          <a:xfrm>
            <a:off x="2889647" y="546497"/>
            <a:ext cx="3343275" cy="44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7"/>
          <p:cNvSpPr/>
          <p:nvPr/>
        </p:nvSpPr>
        <p:spPr>
          <a:xfrm>
            <a:off x="2889647" y="2814638"/>
            <a:ext cx="3437037" cy="153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61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27"/>
          <p:cNvPicPr preferRelativeResize="0"/>
          <p:nvPr/>
        </p:nvPicPr>
        <p:blipFill>
          <a:blip r:embed="rId3"/>
          <a:srcRect/>
          <a:stretch/>
        </p:blipFill>
        <p:spPr>
          <a:xfrm>
            <a:off x="2628669" y="932265"/>
            <a:ext cx="4041022" cy="194219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Table 11.1 – Maintenance Work Types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62" name="Google Shape;362;p27"/>
          <p:cNvSpPr/>
          <p:nvPr/>
        </p:nvSpPr>
        <p:spPr>
          <a:xfrm>
            <a:off x="2889647" y="546497"/>
            <a:ext cx="3343275" cy="44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7"/>
          <p:cNvSpPr/>
          <p:nvPr/>
        </p:nvSpPr>
        <p:spPr>
          <a:xfrm>
            <a:off x="2889647" y="2814638"/>
            <a:ext cx="3437037" cy="153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61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85E7432-4857-60E9-9F4F-7CAC429F0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993" y="892369"/>
            <a:ext cx="4382630" cy="40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32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Detailed inspection requiring specialized equipment and/or expertise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Gathers specific measurements or observations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Recommended by Level I inspectors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Reviewed and approved by Bridge Manager or LRA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Do not proceed until Bridge Manager or LRA has been contacted regarding:</a:t>
            </a:r>
          </a:p>
          <a:p>
            <a:pPr marL="45720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technical need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funding</a:t>
            </a:r>
            <a:endParaRPr sz="1600" b="0" u="sng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371" name="Google Shape;371;p2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Level II Inspections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72" name="Google Shape;372;p28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3071813" y="1157287"/>
            <a:ext cx="3086100" cy="287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Recommended when there is suspicion of rot in structural timber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Conducted by Class A inspector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Focus normally on critical structural elements: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caps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piles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stringers</a:t>
            </a:r>
            <a:endParaRPr sz="1600" b="0" u="sng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380" name="Google Shape;380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Timber Coring</a:t>
            </a:r>
            <a:endParaRPr dirty="0"/>
          </a:p>
        </p:txBody>
      </p:sp>
      <p:sp>
        <p:nvSpPr>
          <p:cNvPr id="381" name="Google Shape;381;p29"/>
          <p:cNvSpPr/>
          <p:nvPr/>
        </p:nvSpPr>
        <p:spPr>
          <a:xfrm>
            <a:off x="3114675" y="1157287"/>
            <a:ext cx="2914650" cy="283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>
            <a:spLocks noGrp="1"/>
          </p:cNvSpPr>
          <p:nvPr>
            <p:ph type="body" idx="1"/>
          </p:nvPr>
        </p:nvSpPr>
        <p:spPr>
          <a:xfrm>
            <a:off x="539552" y="1203598"/>
            <a:ext cx="82296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Recommended when critical barrel elements rated 3 or less and safety concerns identified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roof rating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sidewall rating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dirty="0"/>
              <a:t>longitudinal seam rating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Recommended when two consecutive inspections completed without access to barrel section</a:t>
            </a:r>
            <a:endParaRPr dirty="0"/>
          </a:p>
          <a:p>
            <a:pPr marL="400050" lvl="1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u="sng" dirty="0"/>
              <a:t>or</a:t>
            </a:r>
            <a:endParaRPr sz="1800" b="0" dirty="0"/>
          </a:p>
          <a:p>
            <a:pPr marL="400050" lvl="1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dirty="0"/>
              <a:t>schedule Level I inspection during low flow or winter conditions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Some culverts barrels are inaccessible year round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u="sng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388" name="Google Shape;388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Level 2 - Culvert Barrel Measurement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89" name="Google Shape;389;p30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3114675" y="1114425"/>
            <a:ext cx="2914650" cy="248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61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1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4120" y="1357313"/>
            <a:ext cx="5260860" cy="3230562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Estimated Replacement Year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Standard Bridges (Table 11.2)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endParaRPr sz="2400"/>
          </a:p>
        </p:txBody>
      </p:sp>
      <p:sp>
        <p:nvSpPr>
          <p:cNvPr id="398" name="Google Shape;398;p31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05" name="Google Shape;405;p3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Estimated Replacement Year Culverts (Table 13.4) 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endParaRPr sz="2400"/>
          </a:p>
        </p:txBody>
      </p:sp>
      <p:sp>
        <p:nvSpPr>
          <p:cNvPr id="406" name="Google Shape;406;p32"/>
          <p:cNvSpPr/>
          <p:nvPr/>
        </p:nvSpPr>
        <p:spPr>
          <a:xfrm>
            <a:off x="4358581" y="5002411"/>
            <a:ext cx="313432" cy="11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900" tIns="25000" rIns="50900" bIns="250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4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37</a:t>
            </a:fld>
            <a:endParaRPr sz="45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07" name="Google Shape;407;p32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5735" y="1478944"/>
            <a:ext cx="6797629" cy="298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>
            <a:spLocks noGrp="1"/>
          </p:cNvSpPr>
          <p:nvPr>
            <p:ph type="body" idx="1"/>
          </p:nvPr>
        </p:nvSpPr>
        <p:spPr>
          <a:xfrm>
            <a:off x="539552" y="3269129"/>
            <a:ext cx="8229600" cy="1318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b="0" dirty="0"/>
              <a:t>Special comments useful for next inspector/inspection</a:t>
            </a:r>
            <a:endParaRPr sz="1400"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400" b="0" dirty="0"/>
              <a:t>Notice to BM or LRA of low structural ratings (Low Rating Notification) </a:t>
            </a:r>
            <a:endParaRPr sz="1400"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400" b="0" dirty="0"/>
              <a:t>Measurements for monitoring purposes and Monitoring locations</a:t>
            </a:r>
            <a:endParaRPr sz="1400"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400" b="0" dirty="0"/>
              <a:t>Recommendation for reduced cycle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400" dirty="0"/>
              <a:t>Draw attention to site hazard (e.g. “steep un-stable slope under A1”)</a:t>
            </a:r>
            <a:endParaRPr sz="1400" dirty="0"/>
          </a:p>
          <a:p>
            <a:pPr marL="742950" lvl="1" indent="-2857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400" b="0" dirty="0"/>
              <a:t>Data is not sortable</a:t>
            </a:r>
            <a:endParaRPr sz="1400" dirty="0"/>
          </a:p>
          <a:p>
            <a:pPr marL="342900" lvl="0" indent="-2286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u="sng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413" name="Google Shape;413;p3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Special Comments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414" name="Google Shape;414;p33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33"/>
          <p:cNvPicPr preferRelativeResize="0"/>
          <p:nvPr/>
        </p:nvPicPr>
        <p:blipFill>
          <a:blip r:embed="rId3"/>
          <a:srcRect/>
          <a:stretch/>
        </p:blipFill>
        <p:spPr>
          <a:xfrm>
            <a:off x="968524" y="774883"/>
            <a:ext cx="5264397" cy="250412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11134F-0DE6-EC66-3AAE-5025B425140B}"/>
              </a:ext>
            </a:extLst>
          </p:cNvPr>
          <p:cNvSpPr/>
          <p:nvPr/>
        </p:nvSpPr>
        <p:spPr>
          <a:xfrm>
            <a:off x="1204912" y="2025899"/>
            <a:ext cx="471487" cy="71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865B1-3E11-72F5-9CC0-0F15D90B00E9}"/>
              </a:ext>
            </a:extLst>
          </p:cNvPr>
          <p:cNvSpPr txBox="1"/>
          <p:nvPr/>
        </p:nvSpPr>
        <p:spPr>
          <a:xfrm>
            <a:off x="1112044" y="1988613"/>
            <a:ext cx="84830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00" dirty="0">
                <a:latin typeface="+mj-lt"/>
              </a:rPr>
              <a:t>LEVEL 1 INSPECTION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body" idx="1"/>
          </p:nvPr>
        </p:nvSpPr>
        <p:spPr>
          <a:xfrm>
            <a:off x="539552" y="4313038"/>
            <a:ext cx="8229600" cy="27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b="0"/>
              <a:t>Inventory changes are made directly on the inspection form</a:t>
            </a:r>
            <a:endParaRPr/>
          </a:p>
          <a:p>
            <a:pPr marL="342900" lvl="0" indent="-2413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Verifying and Updating Inventory Data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166" name="Google Shape;166;p4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3114675" y="1114425"/>
            <a:ext cx="3000375" cy="31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5553" y="1114424"/>
            <a:ext cx="4851462" cy="301380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>
            <a:spLocks noGrp="1"/>
          </p:cNvSpPr>
          <p:nvPr>
            <p:ph type="body" idx="1"/>
          </p:nvPr>
        </p:nvSpPr>
        <p:spPr>
          <a:xfrm>
            <a:off x="539552" y="2834798"/>
            <a:ext cx="8229600" cy="175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Input from systems data base (SCR, Sufficiency, Previous Inspectors)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Inspection Cycle shown is normally default but may be reduced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Reduction to inspection cycle cannot be done by inspector – only recommended by inspector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dirty="0"/>
              <a:t>Reduced Cycle approved and set by Department </a:t>
            </a:r>
            <a:endParaRPr sz="1800" b="0" u="sng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422" name="Google Shape;422;p3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Supporting Information </a:t>
            </a:r>
            <a:endParaRPr dirty="0"/>
          </a:p>
        </p:txBody>
      </p:sp>
      <p:sp>
        <p:nvSpPr>
          <p:cNvPr id="423" name="Google Shape;423;p34"/>
          <p:cNvSpPr/>
          <p:nvPr/>
        </p:nvSpPr>
        <p:spPr>
          <a:xfrm>
            <a:off x="2889647" y="546497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4"/>
          <p:cNvSpPr/>
          <p:nvPr/>
        </p:nvSpPr>
        <p:spPr>
          <a:xfrm>
            <a:off x="3157537" y="2914650"/>
            <a:ext cx="2957513" cy="123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161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357" y="1299369"/>
            <a:ext cx="5819285" cy="11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432" name="Google Shape;43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Verifying and Updating Inventory Data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175" name="Google Shape;175;p5"/>
          <p:cNvSpPr/>
          <p:nvPr/>
        </p:nvSpPr>
        <p:spPr>
          <a:xfrm>
            <a:off x="2889647" y="471488"/>
            <a:ext cx="3343275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0" y="4398211"/>
            <a:ext cx="9143999" cy="3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 changes are made directly on the inspection form</a:t>
            </a:r>
            <a:endParaRPr/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2691" y="1087880"/>
            <a:ext cx="4037186" cy="330177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body" idx="1"/>
          </p:nvPr>
        </p:nvSpPr>
        <p:spPr>
          <a:xfrm>
            <a:off x="539552" y="4299942"/>
            <a:ext cx="8229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Inventory changes are made directly on the inspection form</a:t>
            </a:r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Verifying and Updating Inventory Data</a:t>
            </a:r>
            <a:endParaRPr dirty="0"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4680" y="1080255"/>
            <a:ext cx="5214640" cy="2982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Culvert design dimensions are shown on first page of culvert form 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SPCSP equivalent round should be changed to correct dimensions (e.g. form indicated pipe is round but is clearly 5% vertical ellipse)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Used to determine sagging and deflecting measurements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If culvert is not deformed, excessive sag and deflection measurements may indicate wrong design dimensions on the form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Take measurements at ends of pipe where typically least deformed from design shape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Use average of U/S and D/S measurements to determine design shape</a:t>
            </a:r>
            <a:endParaRPr sz="1600" dirty="0"/>
          </a:p>
          <a:p>
            <a:pPr marL="342900" lvl="0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Verifying and Updating Inventory Data </a:t>
            </a:r>
            <a:endParaRPr dirty="0"/>
          </a:p>
        </p:txBody>
      </p:sp>
      <p:sp>
        <p:nvSpPr>
          <p:cNvPr id="193" name="Google Shape;193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Incorrect Inventory data is changed by inspector by crossing out incorrect previously recorded value and writing in new information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Update and verify Inventory data directly on the form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Record data only in values that box is asking for (mm, m, %, Y/N) 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Minor changes to things like roadway width are not required</a:t>
            </a:r>
            <a:endParaRPr dirty="0"/>
          </a:p>
        </p:txBody>
      </p:sp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Verifying and Updating Inventory Data </a:t>
            </a:r>
            <a:endParaRPr dirty="0"/>
          </a:p>
        </p:txBody>
      </p:sp>
      <p:sp>
        <p:nvSpPr>
          <p:cNvPr id="200" name="Google Shape;200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539552" y="282271"/>
            <a:ext cx="8219256" cy="52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Supporting Information</a:t>
            </a:r>
            <a:endParaRPr dirty="0"/>
          </a:p>
        </p:txBody>
      </p:sp>
      <p:sp>
        <p:nvSpPr>
          <p:cNvPr id="206" name="Google Shape;206;p9"/>
          <p:cNvSpPr/>
          <p:nvPr/>
        </p:nvSpPr>
        <p:spPr>
          <a:xfrm>
            <a:off x="4358581" y="5002411"/>
            <a:ext cx="313432" cy="11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900" tIns="25000" rIns="50900" bIns="250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4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fld>
            <a:endParaRPr sz="45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7" name="Google Shape;207;p9"/>
          <p:cNvSpPr txBox="1">
            <a:spLocks noGrp="1"/>
          </p:cNvSpPr>
          <p:nvPr>
            <p:ph type="body" idx="1"/>
          </p:nvPr>
        </p:nvSpPr>
        <p:spPr>
          <a:xfrm>
            <a:off x="539552" y="854766"/>
            <a:ext cx="8229600" cy="373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dirty="0"/>
              <a:t>Use ONLY approved abbreviations found in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BIM manual </a:t>
            </a:r>
            <a:r>
              <a:rPr lang="en-US" sz="1400" b="0" dirty="0"/>
              <a:t>Section 16.1 when making comments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dirty="0"/>
              <a:t>Ratings of </a:t>
            </a:r>
            <a:r>
              <a:rPr lang="en-US" sz="1400" b="1" u="sng" dirty="0"/>
              <a:t>4</a:t>
            </a:r>
            <a:r>
              <a:rPr lang="en-US" sz="1400" b="0" dirty="0"/>
              <a:t> must have supporting comment (explanation of condition) and supporting photograph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b="0" dirty="0"/>
              <a:t>Ratings of </a:t>
            </a:r>
            <a:r>
              <a:rPr lang="en-US" sz="1400" b="1" u="sng" dirty="0"/>
              <a:t>3</a:t>
            </a:r>
            <a:r>
              <a:rPr lang="en-US" sz="1400" b="0" dirty="0"/>
              <a:t> or less must have 3 things;</a:t>
            </a:r>
            <a:endParaRPr dirty="0"/>
          </a:p>
          <a:p>
            <a:pPr marL="592931" lvl="1" indent="-19288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400" b="0" dirty="0"/>
              <a:t>Supporting comment</a:t>
            </a:r>
            <a:endParaRPr dirty="0"/>
          </a:p>
          <a:p>
            <a:pPr marL="592931" lvl="1" indent="-19288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400" b="0" dirty="0"/>
              <a:t>Supporting photograph</a:t>
            </a:r>
            <a:endParaRPr dirty="0"/>
          </a:p>
          <a:p>
            <a:pPr marL="592931" lvl="1" indent="-19288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400" b="0" dirty="0"/>
              <a:t>Recommendation for action </a:t>
            </a:r>
            <a:endParaRPr dirty="0"/>
          </a:p>
          <a:p>
            <a:pPr marL="192881" lvl="0" indent="-19288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dirty="0"/>
              <a:t>   Critical or Hazardous ratings of </a:t>
            </a:r>
            <a:r>
              <a:rPr lang="en-US" sz="1400" b="1" u="sng" dirty="0"/>
              <a:t>2</a:t>
            </a:r>
            <a:r>
              <a:rPr lang="en-US" sz="1400" b="0" dirty="0"/>
              <a:t> or less require Low Rating Notification sent out to authorities  </a:t>
            </a:r>
            <a:endParaRPr dirty="0"/>
          </a:p>
          <a:p>
            <a:pPr marL="192881" lvl="0" indent="-19288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dirty="0"/>
              <a:t>Action may be in the form of: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dirty="0"/>
              <a:t>Maintenance recommendations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dirty="0"/>
              <a:t>Monitoring on regular inspection cycle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dirty="0"/>
              <a:t>Monitoring on a shorter inspection cycle if warranted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dirty="0"/>
              <a:t>Don’t overuse monitoring – must be measurable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dirty="0"/>
              <a:t>Photographs, quantities, measurements and/or sketches are provided for ratings of 3 or less or any maintenance recommendation regardless of rating</a:t>
            </a:r>
          </a:p>
          <a:p>
            <a:pPr marL="0" lvl="0" indent="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sp>
        <p:nvSpPr>
          <p:cNvPr id="208" name="Google Shape;208;p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1818</Words>
  <Application>Microsoft Office PowerPoint</Application>
  <PresentationFormat>On-screen Show (16:9)</PresentationFormat>
  <Paragraphs>272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Arial Narrow</vt:lpstr>
      <vt:lpstr>Noto Sans Symbols</vt:lpstr>
      <vt:lpstr>Arial</vt:lpstr>
      <vt:lpstr>Alberta - Goverment</vt:lpstr>
      <vt:lpstr>Body slides</vt:lpstr>
      <vt:lpstr>INSPECTION FORM COMPLETION</vt:lpstr>
      <vt:lpstr>Verifying and Updating Inventory Data </vt:lpstr>
      <vt:lpstr>Verifying and Updating Inventory Data</vt:lpstr>
      <vt:lpstr>Verifying and Updating Inventory Data </vt:lpstr>
      <vt:lpstr>Verifying and Updating Inventory Data </vt:lpstr>
      <vt:lpstr>Verifying and Updating Inventory Data</vt:lpstr>
      <vt:lpstr>Verifying and Updating Inventory Data </vt:lpstr>
      <vt:lpstr>Verifying and Updating Inventory Data </vt:lpstr>
      <vt:lpstr>Supporting Information</vt:lpstr>
      <vt:lpstr>BIM Y/N Inventory Questions </vt:lpstr>
      <vt:lpstr>Significant Changes From Previous Rating  </vt:lpstr>
      <vt:lpstr>Significant Changes From Previous Rating  </vt:lpstr>
      <vt:lpstr>Measurement Based Ratings  </vt:lpstr>
      <vt:lpstr>Previous Comments</vt:lpstr>
      <vt:lpstr>Previous Comments</vt:lpstr>
      <vt:lpstr>Sample Completed Form  </vt:lpstr>
      <vt:lpstr>Photographs and / or Sketches  </vt:lpstr>
      <vt:lpstr>Photographs </vt:lpstr>
      <vt:lpstr>Photographs </vt:lpstr>
      <vt:lpstr>Photographs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Estimating Quantities</vt:lpstr>
      <vt:lpstr>PowerPoint Presentation</vt:lpstr>
      <vt:lpstr>Inspection Checks</vt:lpstr>
      <vt:lpstr> Bridge Maintenance Recommendations </vt:lpstr>
      <vt:lpstr> Culvert Maintenance Recommendations </vt:lpstr>
      <vt:lpstr> Table 11.1 – Maintenance Work Types </vt:lpstr>
      <vt:lpstr>Level II Inspections  </vt:lpstr>
      <vt:lpstr>Timber Coring</vt:lpstr>
      <vt:lpstr>Level 2 - Culvert Barrel Measurement  </vt:lpstr>
      <vt:lpstr>Estimated Replacement Year Standard Bridges (Table 11.2) </vt:lpstr>
      <vt:lpstr>Estimated Replacement Year Culverts (Table 13.4)  </vt:lpstr>
      <vt:lpstr>Special Comments  </vt:lpstr>
      <vt:lpstr> Supporting Information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 FORM COMPLETION</dc:title>
  <dc:creator>Garry Roberts</dc:creator>
  <cp:lastModifiedBy>Garry Roberts</cp:lastModifiedBy>
  <cp:revision>34</cp:revision>
  <dcterms:created xsi:type="dcterms:W3CDTF">1999-07-29T16:48:31Z</dcterms:created>
  <dcterms:modified xsi:type="dcterms:W3CDTF">2023-03-09T02:21:56Z</dcterms:modified>
</cp:coreProperties>
</file>