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96" r:id="rId1"/>
    <p:sldMasterId id="2147483702" r:id="rId2"/>
  </p:sldMasterIdLst>
  <p:notesMasterIdLst>
    <p:notesMasterId r:id="rId20"/>
  </p:notesMasterIdLst>
  <p:sldIdLst>
    <p:sldId id="256" r:id="rId3"/>
    <p:sldId id="258" r:id="rId4"/>
    <p:sldId id="259" r:id="rId5"/>
    <p:sldId id="260" r:id="rId6"/>
    <p:sldId id="262" r:id="rId7"/>
    <p:sldId id="264" r:id="rId8"/>
    <p:sldId id="265" r:id="rId9"/>
    <p:sldId id="267" r:id="rId10"/>
    <p:sldId id="268" r:id="rId11"/>
    <p:sldId id="269" r:id="rId12"/>
    <p:sldId id="280" r:id="rId13"/>
    <p:sldId id="281" r:id="rId14"/>
    <p:sldId id="282" r:id="rId15"/>
    <p:sldId id="283" r:id="rId16"/>
    <p:sldId id="284" r:id="rId17"/>
    <p:sldId id="285" r:id="rId18"/>
    <p:sldId id="327" r:id="rId19"/>
  </p:sldIdLst>
  <p:sldSz cx="9144000" cy="5143500" type="screen16x9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1AB"/>
    <a:srgbClr val="000066"/>
    <a:srgbClr val="1BC9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884" y="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398D773-BA3C-3FC8-CCDC-A538AF38FF9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CAFCC55-CEA8-683F-6F53-89ACE96FBFD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85E13CA2-526D-1446-E7E5-BABE3F33D28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21D055A6-26EF-C1BD-BED5-844B4635ED0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280035EB-6C25-D12D-FC37-FCAA0407DC3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EA9022F9-66C7-5385-2832-CE70D478AF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3808FF2-0112-43B1-8FA1-46074DE3953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5496" y="4803998"/>
            <a:ext cx="1872208" cy="339502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0740"/>
            <a:ext cx="1143000" cy="32131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>
          <a:xfrm>
            <a:off x="472008" y="776545"/>
            <a:ext cx="8348464" cy="1507173"/>
          </a:xfrm>
        </p:spPr>
        <p:txBody>
          <a:bodyPr anchor="t"/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of presentation</a:t>
            </a:r>
            <a:endParaRPr lang="en-CA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552420" y="637396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69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(Dark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0740"/>
            <a:ext cx="1143000" cy="32131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D5FF3AA9-C096-5042-98A3-25B775F60D1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0" y="679288"/>
            <a:ext cx="7772400" cy="1643037"/>
          </a:xfrm>
        </p:spPr>
        <p:txBody>
          <a:bodyPr lIns="0" tIns="0" rIns="0" bIns="0" anchor="b" anchorCtr="0"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section title</a:t>
            </a:r>
            <a:endParaRPr lang="en-CA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D039A923-0258-164F-A488-8BC51BE10E1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371600" y="2801722"/>
            <a:ext cx="6400800" cy="1314003"/>
          </a:xfrm>
        </p:spPr>
        <p:txBody>
          <a:bodyPr lIns="0" tIns="0" rIns="0" bIns="0"/>
          <a:lstStyle>
            <a:lvl1pPr marL="0" indent="0" algn="ctr">
              <a:buNone/>
              <a:defRPr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section subtitle</a:t>
            </a:r>
            <a:endParaRPr lang="en-CA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4284000" y="2506472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36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599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(Colour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0740"/>
            <a:ext cx="1143000" cy="32131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BBBC93A-5772-BA44-A64A-AA8C527E242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0" y="679288"/>
            <a:ext cx="7772400" cy="1643037"/>
          </a:xfrm>
        </p:spPr>
        <p:txBody>
          <a:bodyPr lIns="0" tIns="0" rIns="0" bIns="0" anchor="b" anchorCtr="0"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section title</a:t>
            </a:r>
            <a:endParaRPr lang="en-CA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B57F7FB-B53B-F94F-9170-031F1333F6D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371600" y="2801722"/>
            <a:ext cx="6400800" cy="1314003"/>
          </a:xfrm>
        </p:spPr>
        <p:txBody>
          <a:bodyPr lIns="0" tIns="0" rIns="0" bIns="0"/>
          <a:lstStyle>
            <a:lvl1pPr marL="0" indent="0" algn="ctr">
              <a:buNone/>
              <a:defRPr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section subtitle</a:t>
            </a:r>
            <a:endParaRPr lang="en-CA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4284000" y="2506472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70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hasis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928470"/>
            <a:ext cx="7315200" cy="3227456"/>
          </a:xfrm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a point you want to emphasize.</a:t>
            </a:r>
            <a:endParaRPr lang="en-CA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1001"/>
            <a:ext cx="1143000" cy="321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918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hasis (Dark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0740"/>
            <a:ext cx="1143000" cy="321310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D6C6EC09-260E-7844-A3F8-F74886BBBE8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14400" y="928470"/>
            <a:ext cx="7315200" cy="3227456"/>
          </a:xfrm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a point you want to emphasize.</a:t>
            </a:r>
            <a:endParaRPr lang="en-CA" dirty="0"/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36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834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hasis (Colour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0740"/>
            <a:ext cx="1143000" cy="32131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9BFDAEB0-C263-3249-9B91-A576F97273C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14400" y="928470"/>
            <a:ext cx="7315200" cy="3227456"/>
          </a:xfrm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a point you want to emphasize.</a:t>
            </a:r>
            <a:endParaRPr lang="en-C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5375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1001"/>
            <a:ext cx="1143000" cy="321310"/>
          </a:xfrm>
          <a:prstGeom prst="rect">
            <a:avLst/>
          </a:prstGeom>
        </p:spPr>
      </p:pic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9552" y="1356958"/>
            <a:ext cx="8229600" cy="3231016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339502"/>
            <a:ext cx="8219256" cy="519912"/>
          </a:xfrm>
        </p:spPr>
        <p:txBody>
          <a:bodyPr lIns="0" anchor="t"/>
          <a:lstStyle>
            <a:lvl1pPr>
              <a:defRPr sz="2400" b="1" baseline="0">
                <a:solidFill>
                  <a:srgbClr val="0081AB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85969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438150"/>
            <a:ext cx="8229600" cy="402907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1001"/>
            <a:ext cx="1143000" cy="321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6450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 / Contra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624E056-0060-F047-943E-3150CB1524C2}"/>
              </a:ext>
            </a:extLst>
          </p:cNvPr>
          <p:cNvSpPr/>
          <p:nvPr/>
        </p:nvSpPr>
        <p:spPr>
          <a:xfrm>
            <a:off x="4572000" y="0"/>
            <a:ext cx="4572000" cy="5067300"/>
          </a:xfrm>
          <a:prstGeom prst="rect">
            <a:avLst/>
          </a:prstGeom>
          <a:solidFill>
            <a:schemeClr val="accent4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275607"/>
            <a:ext cx="3628206" cy="3168352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9544" y="1275607"/>
            <a:ext cx="3628206" cy="3168352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1001"/>
            <a:ext cx="1143000" cy="321310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3DEEA8F2-FD20-C944-86A1-F72E5972CF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39544" y="379974"/>
            <a:ext cx="3628206" cy="569218"/>
          </a:xfrm>
        </p:spPr>
        <p:txBody>
          <a:bodyPr anchor="t"/>
          <a:lstStyle>
            <a:lvl1pPr>
              <a:defRPr sz="2800" b="1">
                <a:solidFill>
                  <a:srgbClr val="0081AB"/>
                </a:solidFill>
              </a:defRPr>
            </a:lvl1pPr>
          </a:lstStyle>
          <a:p>
            <a:r>
              <a:rPr lang="en-US" dirty="0"/>
              <a:t>Concept #2</a:t>
            </a:r>
            <a:endParaRPr lang="en-CA" dirty="0"/>
          </a:p>
        </p:txBody>
      </p:sp>
      <p:sp>
        <p:nvSpPr>
          <p:cNvPr id="16" name="Text Placeholder 50">
            <a:extLst>
              <a:ext uri="{FF2B5EF4-FFF2-40B4-BE49-F238E27FC236}">
                <a16:creationId xmlns:a16="http://schemas.microsoft.com/office/drawing/2014/main" id="{07D2C18B-0EFA-454F-8FCB-5CA4BEE7A2D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378113"/>
            <a:ext cx="3628206" cy="575469"/>
          </a:xfrm>
        </p:spPr>
        <p:txBody>
          <a:bodyPr anchor="t"/>
          <a:lstStyle>
            <a:lvl1pPr marL="0" indent="0">
              <a:buNone/>
              <a:defRPr sz="2800" b="1">
                <a:solidFill>
                  <a:srgbClr val="0081AB"/>
                </a:solidFill>
              </a:defRPr>
            </a:lvl1pPr>
          </a:lstStyle>
          <a:p>
            <a:pPr lvl="0"/>
            <a:r>
              <a:rPr lang="en-US" dirty="0"/>
              <a:t>Concept #1</a:t>
            </a:r>
          </a:p>
        </p:txBody>
      </p:sp>
    </p:spTree>
    <p:extLst>
      <p:ext uri="{BB962C8B-B14F-4D97-AF65-F5344CB8AC3E}">
        <p14:creationId xmlns:p14="http://schemas.microsoft.com/office/powerpoint/2010/main" val="41253981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 / Contrast (Colour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624E056-0060-F047-943E-3150CB1524C2}"/>
              </a:ext>
            </a:extLst>
          </p:cNvPr>
          <p:cNvSpPr/>
          <p:nvPr/>
        </p:nvSpPr>
        <p:spPr>
          <a:xfrm>
            <a:off x="4572000" y="0"/>
            <a:ext cx="4572000" cy="5067300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CD8BCBB-0B06-1640-B37C-E93E1BD483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0740"/>
            <a:ext cx="1143000" cy="32131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534161E6-DA0F-F149-8BF3-DDA07282D9A4}"/>
              </a:ext>
            </a:extLst>
          </p:cNvPr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DEEA8F2-FD20-C944-86A1-F72E5972CF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39544" y="379974"/>
            <a:ext cx="3628206" cy="569218"/>
          </a:xfrm>
        </p:spPr>
        <p:txBody>
          <a:bodyPr anchor="t"/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Concept #2</a:t>
            </a:r>
            <a:endParaRPr lang="en-CA" dirty="0"/>
          </a:p>
        </p:txBody>
      </p:sp>
      <p:sp>
        <p:nvSpPr>
          <p:cNvPr id="18" name="Text Placeholder 50">
            <a:extLst>
              <a:ext uri="{FF2B5EF4-FFF2-40B4-BE49-F238E27FC236}">
                <a16:creationId xmlns:a16="http://schemas.microsoft.com/office/drawing/2014/main" id="{07D2C18B-0EFA-454F-8FCB-5CA4BEE7A2D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378113"/>
            <a:ext cx="3628206" cy="575469"/>
          </a:xfrm>
        </p:spPr>
        <p:txBody>
          <a:bodyPr anchor="t"/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Concept #1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275607"/>
            <a:ext cx="3628206" cy="3168352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20" name="Content Placeholder 3"/>
          <p:cNvSpPr>
            <a:spLocks noGrp="1"/>
          </p:cNvSpPr>
          <p:nvPr>
            <p:ph sz="half" idx="2"/>
          </p:nvPr>
        </p:nvSpPr>
        <p:spPr>
          <a:xfrm>
            <a:off x="5039544" y="1275607"/>
            <a:ext cx="3628206" cy="3168352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882968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-slid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5069942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/>
              <a:t>[Insert picture]</a:t>
            </a:r>
            <a:endParaRPr lang="en-CA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7544" y="483518"/>
            <a:ext cx="8208912" cy="4104456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945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2">
    <p:bg>
      <p:bgPr>
        <a:solidFill>
          <a:srgbClr val="0081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35496" y="4803998"/>
            <a:ext cx="1872208" cy="339502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070348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0740"/>
            <a:ext cx="1143000" cy="321310"/>
          </a:xfrm>
          <a:prstGeom prst="rect">
            <a:avLst/>
          </a:prstGeom>
        </p:spPr>
      </p:pic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3446" y="3363838"/>
            <a:ext cx="8355754" cy="45249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00" baseline="0">
                <a:solidFill>
                  <a:schemeClr val="bg1"/>
                </a:solidFill>
              </a:defRPr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200"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</a:t>
            </a:r>
          </a:p>
          <a:p>
            <a:pPr lvl="1"/>
            <a:endParaRPr lang="en-CA" dirty="0"/>
          </a:p>
        </p:txBody>
      </p:sp>
      <p:sp>
        <p:nvSpPr>
          <p:cNvPr id="1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483446" y="3834358"/>
            <a:ext cx="8355754" cy="609600"/>
          </a:xfrm>
        </p:spPr>
        <p:txBody>
          <a:bodyPr>
            <a:norm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[Presenter Name], [Presenter Title]</a:t>
            </a:r>
          </a:p>
          <a:p>
            <a:pPr lvl="0"/>
            <a:r>
              <a:rPr lang="en-US" dirty="0"/>
              <a:t>[Month] [Day], [Year]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472008" y="776545"/>
            <a:ext cx="8348464" cy="1507173"/>
          </a:xfrm>
        </p:spPr>
        <p:txBody>
          <a:bodyPr anchor="t"/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of presentation</a:t>
            </a:r>
            <a:endParaRPr lang="en-CA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552420" y="637396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2837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35496" y="4803998"/>
            <a:ext cx="1872208" cy="339502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0740"/>
            <a:ext cx="1143000" cy="32131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472008" y="776545"/>
            <a:ext cx="8348464" cy="1507173"/>
          </a:xfrm>
        </p:spPr>
        <p:txBody>
          <a:bodyPr anchor="b"/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Closing note (</a:t>
            </a:r>
            <a:r>
              <a:rPr lang="en-US" dirty="0" err="1"/>
              <a:t>ie</a:t>
            </a:r>
            <a:r>
              <a:rPr lang="en-US" dirty="0"/>
              <a:t>. “Discuss”)</a:t>
            </a:r>
            <a:endParaRPr lang="en-CA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 userDrawn="1"/>
        </p:nvSpPr>
        <p:spPr>
          <a:xfrm>
            <a:off x="552420" y="2376000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428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496" y="4803998"/>
            <a:ext cx="1872208" cy="339502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0740"/>
            <a:ext cx="1143000" cy="32131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472008" y="776545"/>
            <a:ext cx="8348464" cy="1507173"/>
          </a:xfrm>
        </p:spPr>
        <p:txBody>
          <a:bodyPr anchor="b"/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Closing note (</a:t>
            </a:r>
            <a:r>
              <a:rPr lang="en-US" dirty="0" err="1"/>
              <a:t>ie</a:t>
            </a:r>
            <a:r>
              <a:rPr lang="en-US" dirty="0"/>
              <a:t>. “Discuss”)</a:t>
            </a:r>
            <a:endParaRPr lang="en-CA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552420" y="2376000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935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679762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5856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541" y="384507"/>
            <a:ext cx="8229600" cy="857250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531" y="1356616"/>
            <a:ext cx="8610600" cy="3257549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1638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9552" y="1347614"/>
            <a:ext cx="8229600" cy="3240360"/>
          </a:xfrm>
        </p:spPr>
        <p:txBody>
          <a:bodyPr lIns="0"/>
          <a:lstStyle>
            <a:lvl1pPr marL="342900" indent="-342900">
              <a:buFont typeface="Wingdings" panose="05000000000000000000" pitchFamily="2" charset="2"/>
              <a:buChar char="§"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742950" indent="-285750">
              <a:buFont typeface="Wingdings" panose="05000000000000000000" pitchFamily="2" charset="2"/>
              <a:buChar char="§"/>
              <a:defRPr>
                <a:solidFill>
                  <a:schemeClr val="bg2">
                    <a:lumMod val="10000"/>
                  </a:schemeClr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1001"/>
            <a:ext cx="1143000" cy="321310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339502"/>
            <a:ext cx="8219256" cy="519912"/>
          </a:xfrm>
        </p:spPr>
        <p:txBody>
          <a:bodyPr lIns="0" anchor="t"/>
          <a:lstStyle>
            <a:lvl1pPr>
              <a:defRPr sz="3200" b="1" baseline="0">
                <a:solidFill>
                  <a:srgbClr val="0081AB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58487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Agenda">
    <p:bg>
      <p:bgPr>
        <a:solidFill>
          <a:srgbClr val="0081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9552" y="1347614"/>
            <a:ext cx="8229600" cy="3240360"/>
          </a:xfrm>
        </p:spPr>
        <p:txBody>
          <a:bodyPr lIns="0"/>
          <a:lstStyle>
            <a:lvl1pPr marL="342900" indent="-342900">
              <a:buFont typeface="Wingdings" panose="05000000000000000000" pitchFamily="2" charset="2"/>
              <a:buChar char="§"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742950" indent="-285750">
              <a:buFont typeface="Wingdings" panose="05000000000000000000" pitchFamily="2" charset="2"/>
              <a:buChar char="§"/>
              <a:defRPr>
                <a:solidFill>
                  <a:schemeClr val="bg1">
                    <a:lumMod val="95000"/>
                  </a:schemeClr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chemeClr val="bg1">
                    <a:lumMod val="95000"/>
                  </a:schemeClr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chemeClr val="bg1">
                    <a:lumMod val="95000"/>
                  </a:schemeClr>
                </a:solidFill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0740"/>
            <a:ext cx="1143000" cy="321310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339502"/>
            <a:ext cx="8219256" cy="519912"/>
          </a:xfrm>
        </p:spPr>
        <p:txBody>
          <a:bodyPr lIns="0" anchor="t"/>
          <a:lstStyle>
            <a:lvl1pPr>
              <a:defRPr sz="32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28971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Agenda">
    <p:bg>
      <p:bgPr>
        <a:solidFill>
          <a:srgbClr val="3642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9552" y="1347614"/>
            <a:ext cx="8229600" cy="3240360"/>
          </a:xfrm>
        </p:spPr>
        <p:txBody>
          <a:bodyPr lIns="0"/>
          <a:lstStyle>
            <a:lvl1pPr marL="342900" indent="-342900">
              <a:buFont typeface="Wingdings" panose="05000000000000000000" pitchFamily="2" charset="2"/>
              <a:buChar char="§"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742950" indent="-285750">
              <a:buFont typeface="Wingdings" panose="05000000000000000000" pitchFamily="2" charset="2"/>
              <a:buChar char="§"/>
              <a:defRPr>
                <a:solidFill>
                  <a:schemeClr val="bg1">
                    <a:lumMod val="95000"/>
                  </a:schemeClr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chemeClr val="bg1">
                    <a:lumMod val="95000"/>
                  </a:schemeClr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chemeClr val="bg1">
                    <a:lumMod val="95000"/>
                  </a:schemeClr>
                </a:solidFill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36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0740"/>
            <a:ext cx="1143000" cy="321310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339502"/>
            <a:ext cx="8219256" cy="519912"/>
          </a:xfrm>
        </p:spPr>
        <p:txBody>
          <a:bodyPr lIns="0" anchor="t"/>
          <a:lstStyle>
            <a:lvl1pPr>
              <a:defRPr sz="32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98843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679288"/>
            <a:ext cx="7772400" cy="1643037"/>
          </a:xfrm>
        </p:spPr>
        <p:txBody>
          <a:bodyPr lIns="0" tIns="0" rIns="0" bIns="0" anchor="b" anchorCtr="0"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section title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801722"/>
            <a:ext cx="6400800" cy="1314003"/>
          </a:xfrm>
        </p:spPr>
        <p:txBody>
          <a:bodyPr lIns="0" tIns="0" rIns="0" bIns="0"/>
          <a:lstStyle>
            <a:lvl1pPr marL="0" indent="0" algn="ctr">
              <a:buNone/>
              <a:defRPr b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section subtitle</a:t>
            </a:r>
            <a:endParaRPr lang="en-CA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4284000" y="2506472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1001"/>
            <a:ext cx="1143000" cy="321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283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CA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CA" altLang="en-US" dirty="0"/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FE7B64DD-F595-6A45-AC73-099B6C2C59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73199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388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0" kern="1200">
          <a:solidFill>
            <a:srgbClr val="36424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rgbClr val="36424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36424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rgbClr val="36424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rgbClr val="36424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rgbClr val="36424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SIPCMContentMarking" descr="{&quot;HashCode&quot;:-1542678785,&quot;Placement&quot;:&quot;Footer&quot;,&quot;Top&quot;:382.997253,&quot;Left&quot;:0.0,&quot;SlideWidth&quot;:720,&quot;SlideHeight&quot;:405}"/>
          <p:cNvSpPr txBox="1"/>
          <p:nvPr/>
        </p:nvSpPr>
        <p:spPr>
          <a:xfrm>
            <a:off x="0" y="4864065"/>
            <a:ext cx="1804584" cy="2794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CA" sz="1100" dirty="0">
                <a:solidFill>
                  <a:srgbClr val="000000"/>
                </a:solidFill>
                <a:latin typeface="Calibri" panose="020F0502020204030204" pitchFamily="34" charset="0"/>
              </a:rPr>
              <a:t>Classification: Protected A</a:t>
            </a:r>
          </a:p>
        </p:txBody>
      </p:sp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CA" altLang="en-US" dirty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CA" altLang="en-US" dirty="0"/>
          </a:p>
        </p:txBody>
      </p:sp>
      <p:sp>
        <p:nvSpPr>
          <p:cNvPr id="2" name="Rectangle 1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5E2C69AA-B9CD-974F-A121-DCA8EC1160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73377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r>
              <a:rPr lang="en-US" dirty="0"/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188667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F498E03-6195-ACCE-82C0-FEBC9E2F74C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BRIDGE MAINTENANCE &amp; INSPECTION RESPONSIBILITIES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C863867C-4B78-BA8E-45FA-EC1BE7DDAE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Outline methods of operation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How legislation is implemented</a:t>
            </a: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2E311A3F-98E5-F048-9A58-EC00FF3841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Department Policies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34FE72A-3D42-9CE4-5B10-6936B65B4B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>
            <a:extLst>
              <a:ext uri="{FF2B5EF4-FFF2-40B4-BE49-F238E27FC236}">
                <a16:creationId xmlns:a16="http://schemas.microsoft.com/office/drawing/2014/main" id="{0D798C3F-2ABF-4E47-FBDA-C3D849F8AE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Responsibilities defined by</a:t>
            </a:r>
          </a:p>
          <a:p>
            <a:pPr lvl="1" eaLnBrk="1" hangingPunct="1"/>
            <a:r>
              <a:rPr lang="en-US" altLang="en-US" dirty="0"/>
              <a:t>legislation</a:t>
            </a:r>
          </a:p>
          <a:p>
            <a:pPr lvl="1" eaLnBrk="1" hangingPunct="1"/>
            <a:r>
              <a:rPr lang="en-US" altLang="en-US" dirty="0"/>
              <a:t>policies and procedures</a:t>
            </a:r>
          </a:p>
          <a:p>
            <a:pPr lvl="1"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Cannot guarantee accidents will not happen or damage will not occur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Liable - exposed or open to something undesirable such as loss arising from injury or damage to another person or property</a:t>
            </a: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74308C56-268A-DA8C-4E9A-B8FCE02DC7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Legal Liability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7C6784E-97B0-5350-61DD-FCEBBD48BE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>
            <a:extLst>
              <a:ext uri="{FF2B5EF4-FFF2-40B4-BE49-F238E27FC236}">
                <a16:creationId xmlns:a16="http://schemas.microsoft.com/office/drawing/2014/main" id="{61A2CBEE-161B-BD61-6E61-A952664BD9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dirty="0"/>
              <a:t>Not liable for damages or loss if: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dirty="0"/>
              <a:t>work is in keeping with legislation, policies or procedures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dirty="0"/>
              <a:t>work in keeping with accepted / prevailing standards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dirty="0"/>
              <a:t>actions are “reasonable”</a:t>
            </a: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08FEAAB6-883E-4285-271F-5677525504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Due Diligence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B447FA7-1E95-F871-9712-C2587F3E5A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08AFA46B-FCC5-17D9-97B8-382EB36FB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LRA’s complete required maintenance activities using either in-house work forces or contracted forces.</a:t>
            </a:r>
          </a:p>
          <a:p>
            <a:pPr eaLnBrk="1" hangingPunct="1"/>
            <a:r>
              <a:rPr lang="en-CA" altLang="en-US"/>
              <a:t>The LRA relies heavily on the accuracy and completeness of the BIM inspection report.</a:t>
            </a:r>
          </a:p>
          <a:p>
            <a:pPr eaLnBrk="1" hangingPunct="1"/>
            <a:r>
              <a:rPr lang="en-CA" altLang="en-US"/>
              <a:t>Quantities shown in the maintenance section of the BIM report form the basis of the scope of work. </a:t>
            </a:r>
          </a:p>
          <a:p>
            <a:pPr eaLnBrk="1" hangingPunct="1"/>
            <a:r>
              <a:rPr lang="en-CA" altLang="en-US"/>
              <a:t>A quality BIM report is expected, and greatly assists the LRA in the delivery of their maintenance program.</a:t>
            </a:r>
          </a:p>
        </p:txBody>
      </p:sp>
      <p:sp>
        <p:nvSpPr>
          <p:cNvPr id="15362" name="Title 1">
            <a:extLst>
              <a:ext uri="{FF2B5EF4-FFF2-40B4-BE49-F238E27FC236}">
                <a16:creationId xmlns:a16="http://schemas.microsoft.com/office/drawing/2014/main" id="{B4B487BA-660F-0310-F967-4BE0959E2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Current Maintenance Delivery Process - LRA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B76F26-3EFD-CD13-70C9-70D731474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0B0336BC-EB06-8B59-95A2-AE24A9EC3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altLang="en-US" dirty="0"/>
              <a:t>AT Regional bridge offices currently utilize their respective Highway Maintenance Contractor (HMC) to complete required maintenance activities. </a:t>
            </a:r>
          </a:p>
          <a:p>
            <a:pPr eaLnBrk="1" hangingPunct="1"/>
            <a:r>
              <a:rPr lang="en-CA" altLang="en-US" dirty="0"/>
              <a:t>Maintenance and Rehabilitation work is also delivered through the provincial tender process.</a:t>
            </a:r>
          </a:p>
          <a:p>
            <a:pPr eaLnBrk="1" hangingPunct="1"/>
            <a:r>
              <a:rPr lang="en-CA" altLang="en-US" dirty="0"/>
              <a:t>If utilizing the HMC, a Bridge Maintenance Authorization is generated which details the scope of work and the quantities. This document also forms a part of the  contractual agreement between AT and the HMC.</a:t>
            </a:r>
          </a:p>
          <a:p>
            <a:pPr eaLnBrk="1" hangingPunct="1"/>
            <a:r>
              <a:rPr lang="en-CA" altLang="en-US" dirty="0"/>
              <a:t>In either case, contractors submit quotes based on the scope of work and quantities, among other things.</a:t>
            </a:r>
          </a:p>
          <a:p>
            <a:pPr eaLnBrk="1" hangingPunct="1"/>
            <a:endParaRPr lang="en-CA" altLang="en-US" dirty="0"/>
          </a:p>
          <a:p>
            <a:pPr eaLnBrk="1" hangingPunct="1"/>
            <a:endParaRPr lang="en-CA" altLang="en-US" dirty="0"/>
          </a:p>
        </p:txBody>
      </p:sp>
      <p:sp>
        <p:nvSpPr>
          <p:cNvPr id="16386" name="Title 1">
            <a:extLst>
              <a:ext uri="{FF2B5EF4-FFF2-40B4-BE49-F238E27FC236}">
                <a16:creationId xmlns:a16="http://schemas.microsoft.com/office/drawing/2014/main" id="{5CBC9AE0-5AD2-AF6B-B1B8-347098A83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Current Maintenance Delivery Process - AT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B80589-0150-EFDF-5DDF-9A38B39A04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115517FA-AFD7-E8C9-486C-144F9DE2F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altLang="en-US" dirty="0">
                <a:solidFill>
                  <a:srgbClr val="000000"/>
                </a:solidFill>
              </a:rPr>
              <a:t>Similar to the LRA, AT bridge staff also rely heavily on the accuracy and completeness of the BIM inspection report.</a:t>
            </a:r>
          </a:p>
          <a:p>
            <a:pPr marL="0" indent="0" eaLnBrk="1" hangingPunct="1">
              <a:buNone/>
            </a:pPr>
            <a:endParaRPr lang="en-CA" altLang="en-US" sz="900" dirty="0">
              <a:solidFill>
                <a:srgbClr val="000000"/>
              </a:solidFill>
            </a:endParaRPr>
          </a:p>
          <a:p>
            <a:pPr eaLnBrk="1" hangingPunct="1"/>
            <a:r>
              <a:rPr lang="en-CA" altLang="en-US" dirty="0">
                <a:solidFill>
                  <a:srgbClr val="000000"/>
                </a:solidFill>
              </a:rPr>
              <a:t>Quantities shown in the maintenance section of the BIM report form the basis of the scope of work for either the HMC BMA or provincial tender.</a:t>
            </a:r>
          </a:p>
          <a:p>
            <a:pPr marL="0" indent="0" eaLnBrk="1" hangingPunct="1">
              <a:buNone/>
            </a:pPr>
            <a:r>
              <a:rPr lang="en-CA" altLang="en-US" dirty="0">
                <a:solidFill>
                  <a:srgbClr val="000000"/>
                </a:solidFill>
              </a:rPr>
              <a:t> </a:t>
            </a:r>
          </a:p>
          <a:p>
            <a:pPr eaLnBrk="1" hangingPunct="1"/>
            <a:r>
              <a:rPr lang="en-CA" altLang="en-US" dirty="0"/>
              <a:t>A quality BIM report is expected, and greatly assists AT bridge staff in the delivery of their maintenance program.</a:t>
            </a:r>
          </a:p>
          <a:p>
            <a:pPr marL="0" indent="0" eaLnBrk="1" hangingPunct="1">
              <a:buNone/>
            </a:pPr>
            <a:endParaRPr lang="en-CA" altLang="en-US" sz="900" dirty="0"/>
          </a:p>
          <a:p>
            <a:pPr eaLnBrk="1" hangingPunct="1"/>
            <a:r>
              <a:rPr lang="en-CA" altLang="en-US" dirty="0"/>
              <a:t>A second trip to the field by AT staff to gather or confirm quantities is not desirable. </a:t>
            </a:r>
          </a:p>
          <a:p>
            <a:pPr eaLnBrk="1" hangingPunct="1"/>
            <a:endParaRPr lang="en-CA" altLang="en-US" dirty="0">
              <a:solidFill>
                <a:srgbClr val="000000"/>
              </a:solidFill>
            </a:endParaRPr>
          </a:p>
          <a:p>
            <a:pPr eaLnBrk="1" hangingPunct="1"/>
            <a:endParaRPr lang="en-CA" altLang="en-US" sz="2400" dirty="0"/>
          </a:p>
        </p:txBody>
      </p:sp>
      <p:sp>
        <p:nvSpPr>
          <p:cNvPr id="17410" name="Title 1">
            <a:extLst>
              <a:ext uri="{FF2B5EF4-FFF2-40B4-BE49-F238E27FC236}">
                <a16:creationId xmlns:a16="http://schemas.microsoft.com/office/drawing/2014/main" id="{CF39811A-7D7B-5F81-AF38-31754A851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dirty="0"/>
              <a:t>Current Maintenance Delivery Process - AT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DD71D6F-5966-2584-9801-F50061C922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Content Placeholder 3">
            <a:extLst>
              <a:ext uri="{FF2B5EF4-FFF2-40B4-BE49-F238E27FC236}">
                <a16:creationId xmlns:a16="http://schemas.microsoft.com/office/drawing/2014/main" id="{04F02ABE-BC83-F587-EA49-CCB7593E5F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8367" y="771550"/>
            <a:ext cx="3407266" cy="4181000"/>
          </a:xfrm>
        </p:spPr>
      </p:pic>
      <p:sp>
        <p:nvSpPr>
          <p:cNvPr id="18434" name="Title 1">
            <a:extLst>
              <a:ext uri="{FF2B5EF4-FFF2-40B4-BE49-F238E27FC236}">
                <a16:creationId xmlns:a16="http://schemas.microsoft.com/office/drawing/2014/main" id="{0B93DC4E-1BD3-B00C-40C1-B1B745C1A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dirty="0"/>
              <a:t>Current Maintenance Delivery Process - AT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2D4A9B-B3CC-CDCB-8635-1FAEB69CED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00A0-27C9-8F46-B3A7-AC7120E18E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5901" y="267944"/>
            <a:ext cx="4114800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088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>
            <a:extLst>
              <a:ext uri="{FF2B5EF4-FFF2-40B4-BE49-F238E27FC236}">
                <a16:creationId xmlns:a16="http://schemas.microsoft.com/office/drawing/2014/main" id="{DAB2AE87-CBFE-69D3-474A-FC1B301E26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1800" dirty="0"/>
              <a:t>Safety</a:t>
            </a:r>
          </a:p>
          <a:p>
            <a:pPr eaLnBrk="1" hangingPunct="1"/>
            <a:endParaRPr lang="en-US" altLang="en-US" sz="1800" dirty="0"/>
          </a:p>
          <a:p>
            <a:pPr eaLnBrk="1" hangingPunct="1"/>
            <a:r>
              <a:rPr lang="en-US" altLang="en-US" sz="1800" dirty="0"/>
              <a:t>Protection of investment</a:t>
            </a:r>
          </a:p>
          <a:p>
            <a:pPr eaLnBrk="1" hangingPunct="1"/>
            <a:endParaRPr lang="en-US" altLang="en-US" sz="1800" dirty="0"/>
          </a:p>
          <a:p>
            <a:pPr eaLnBrk="1" hangingPunct="1"/>
            <a:r>
              <a:rPr lang="en-US" altLang="en-US" dirty="0"/>
              <a:t>M</a:t>
            </a:r>
            <a:r>
              <a:rPr lang="en-US" altLang="en-US" sz="1800" dirty="0"/>
              <a:t>aximize functional life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639E5547-6B39-3D7C-A9BF-BF9F2BEAE8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/>
              <a:t>Need for Inspection and Maintenance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D28A7D3-FAAB-C592-3E28-8F7D5FF636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>
            <a:extLst>
              <a:ext uri="{FF2B5EF4-FFF2-40B4-BE49-F238E27FC236}">
                <a16:creationId xmlns:a16="http://schemas.microsoft.com/office/drawing/2014/main" id="{E233875E-C568-C34A-AF71-B459B254B9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Municipal Government Act</a:t>
            </a:r>
          </a:p>
          <a:p>
            <a:pPr lvl="1" eaLnBrk="1" hangingPunct="1"/>
            <a:r>
              <a:rPr lang="en-US" altLang="en-US" sz="1800" dirty="0"/>
              <a:t>Definitions</a:t>
            </a:r>
          </a:p>
          <a:p>
            <a:pPr lvl="2">
              <a:lnSpc>
                <a:spcPct val="150000"/>
              </a:lnSpc>
            </a:pPr>
            <a:r>
              <a:rPr lang="en-US" altLang="en-US" sz="1600" dirty="0"/>
              <a:t>(z)  road…  includes a bridge forming part of a public road</a:t>
            </a:r>
          </a:p>
          <a:p>
            <a:pPr lvl="2"/>
            <a:r>
              <a:rPr lang="en-US" altLang="en-US" sz="1600" dirty="0"/>
              <a:t>16 (1)   The title to all roads in a municipality, other than a city is vested in the Crown in right of Alberta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386DC417-4971-25A7-363A-C694D8C12B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Legislation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EBFDF6-20E4-8DF6-3298-52E330E1CD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>
            <a:extLst>
              <a:ext uri="{FF2B5EF4-FFF2-40B4-BE49-F238E27FC236}">
                <a16:creationId xmlns:a16="http://schemas.microsoft.com/office/drawing/2014/main" id="{D9B3A0C8-FAD7-8A69-30E4-FB1476AC6E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18 (1)    …a municipality has the direction, control and management of all roads within the municipality</a:t>
            </a:r>
          </a:p>
          <a:p>
            <a:pPr eaLnBrk="1" hangingPunct="1"/>
            <a:r>
              <a:rPr lang="en-US" altLang="en-US" dirty="0"/>
              <a:t>532 (1)    Every road…  must be kept in a reasonable state of repair by the municipality having regard to</a:t>
            </a:r>
          </a:p>
          <a:p>
            <a:pPr lvl="1"/>
            <a:r>
              <a:rPr lang="en-US" altLang="en-US" sz="1550" dirty="0"/>
              <a:t>(a)   character of road…</a:t>
            </a:r>
          </a:p>
          <a:p>
            <a:pPr lvl="1"/>
            <a:r>
              <a:rPr lang="en-US" altLang="en-US" sz="1550" dirty="0"/>
              <a:t>(b)   the area it is located</a:t>
            </a:r>
            <a:endParaRPr lang="en-US" altLang="en-US" dirty="0"/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532 (2)   The municipality is liable for damage caused by…  failing to perform its duty…  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532 (4)   A municipality is not liable…  unless…loss or damage beyond what is suffered by… all other persons affected by the state of repair.</a:t>
            </a:r>
            <a:endParaRPr lang="en-US" altLang="en-US" dirty="0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C1C19B6C-CD23-4F5E-0D97-21E0DAC277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Municipal Government Act</a:t>
            </a:r>
            <a:br>
              <a:rPr lang="en-US" altLang="en-US" dirty="0"/>
            </a:br>
            <a:r>
              <a:rPr lang="en-US" altLang="en-US" dirty="0"/>
              <a:t>(Continued)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7016DA-6B08-CCFD-6D86-D7B9E85BE1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E24A0CB5-A221-6F00-BBEE-8076C3BEA5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/>
              <a:t>532 (6)   A municipality is liable… only if “it” should have known of the state of repair</a:t>
            </a:r>
          </a:p>
          <a:p>
            <a:pPr marL="0" indent="0" eaLnBrk="1" hangingPunct="1">
              <a:buNone/>
              <a:defRPr/>
            </a:pPr>
            <a:endParaRPr lang="en-US" altLang="en-US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/>
              <a:t>532 (7)   A municipality is not liable…  if “it” proves that it took reasonable steps to prevent the disrepair...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altLang="en-US" dirty="0">
              <a:solidFill>
                <a:prstClr val="black"/>
              </a:solidFill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>
                <a:solidFill>
                  <a:prstClr val="black"/>
                </a:solidFill>
              </a:rPr>
              <a:t>533   A municipality is not liable for damages caused if it took reasonable steps to prevent…  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altLang="en-US" dirty="0">
                <a:solidFill>
                  <a:prstClr val="black"/>
                </a:solidFill>
              </a:rPr>
              <a:t>(a)   by the presence, absence or type of any wall, fence, guard rail…  traffic control device…  adjacent…   in…  on a road.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altLang="en-US" dirty="0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86D0F0BC-8B0B-6BBA-1E72-1E3F8B6C1E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Municipal Government Act</a:t>
            </a:r>
            <a:br>
              <a:rPr lang="en-US" altLang="en-US"/>
            </a:br>
            <a:r>
              <a:rPr lang="en-US" altLang="en-US"/>
              <a:t>(Continued)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559D03F-18DD-1FC7-729B-965BB6BA05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79574933-C78F-BB1A-CA45-F684025CF63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(4)   All provincial highways are subject to direction, control and management of the Minister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(8)   The Minister may make regulations…  for </a:t>
            </a:r>
          </a:p>
          <a:p>
            <a:pPr lvl="1"/>
            <a:r>
              <a:rPr lang="en-US" altLang="en-US" dirty="0"/>
              <a:t>(a)   design and standards for construction for secondary roads</a:t>
            </a:r>
          </a:p>
          <a:p>
            <a:pPr lvl="1"/>
            <a:r>
              <a:rPr lang="en-US" altLang="en-US" dirty="0"/>
              <a:t>(b)   standards for maintenance for secondary roads</a:t>
            </a: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E9395136-0F1C-11D0-5C95-E0E3BB9771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Public Highways Development Act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896844E-32D7-3F51-910C-A2D9507ADC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>
            <a:extLst>
              <a:ext uri="{FF2B5EF4-FFF2-40B4-BE49-F238E27FC236}">
                <a16:creationId xmlns:a16="http://schemas.microsoft.com/office/drawing/2014/main" id="{473529EA-ABEC-8FCC-8217-50DE7941E8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(2)   ...each highway authority is responsible for costs of construction and maintenance of all highways subject to its control and management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19)   The Minister has the direction, control and management of</a:t>
            </a:r>
          </a:p>
          <a:p>
            <a:pPr lvl="1"/>
            <a:r>
              <a:rPr lang="en-US" altLang="en-US" dirty="0">
                <a:solidFill>
                  <a:srgbClr val="000000"/>
                </a:solidFill>
              </a:rPr>
              <a:t>(a)   roads in improvement districts</a:t>
            </a:r>
          </a:p>
          <a:p>
            <a:pPr lvl="1"/>
            <a:r>
              <a:rPr lang="en-US" altLang="en-US" dirty="0">
                <a:solidFill>
                  <a:srgbClr val="000000"/>
                </a:solidFill>
              </a:rPr>
              <a:t>(b)   highways through Indian Reserves…  </a:t>
            </a:r>
          </a:p>
          <a:p>
            <a:pPr lvl="1"/>
            <a:r>
              <a:rPr lang="en-US" altLang="en-US" dirty="0">
                <a:solidFill>
                  <a:srgbClr val="000000"/>
                </a:solidFill>
              </a:rPr>
              <a:t>(c)   highways in cities if title vested in Crown.</a:t>
            </a:r>
          </a:p>
          <a:p>
            <a:pPr marL="457200" lvl="1" indent="0">
              <a:buNone/>
            </a:pPr>
            <a:r>
              <a:rPr lang="en-US" altLang="en-US" dirty="0">
                <a:solidFill>
                  <a:srgbClr val="000000"/>
                </a:solidFill>
              </a:rPr>
              <a:t>(forestry roads &amp; secondary highways by agreement…)     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74E5E504-DE35-855B-7EF1-D660FCEA9E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Public Highways Development Act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C4B890-7725-AEB7-4446-3A4276A83A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id="{E4E1CDB4-6773-B59F-0F20-5C7ECA62A8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21 (1)   The Minister may enter into an agreement with any… municipality… “to” contribute to the cost of construction and maintenance of any street or road…</a:t>
            </a:r>
          </a:p>
          <a:p>
            <a:pPr eaLnBrk="1" hangingPunct="1"/>
            <a:r>
              <a:rPr lang="en-US" altLang="en-US" dirty="0"/>
              <a:t>52 (1)  …the Minister may direct construction or maintenance of a bridge… or enter into an agreement…  for</a:t>
            </a:r>
          </a:p>
          <a:p>
            <a:pPr lvl="1"/>
            <a:r>
              <a:rPr lang="en-US" altLang="en-US" dirty="0"/>
              <a:t>(a)   paid by Crown</a:t>
            </a:r>
          </a:p>
          <a:p>
            <a:pPr lvl="1"/>
            <a:r>
              <a:rPr lang="en-US" altLang="en-US" dirty="0"/>
              <a:t>(b)   Paid by municipality…  or other person</a:t>
            </a:r>
          </a:p>
          <a:p>
            <a:pPr lvl="1"/>
            <a:r>
              <a:rPr lang="en-US" altLang="en-US" dirty="0"/>
              <a:t>(c)   apportioned between Crown and…  other</a:t>
            </a:r>
          </a:p>
          <a:p>
            <a:pPr lvl="1" eaLnBrk="1" hangingPunct="1"/>
            <a:endParaRPr lang="en-US" altLang="en-US" dirty="0"/>
          </a:p>
          <a:p>
            <a:r>
              <a:rPr lang="en-US" altLang="en-US" dirty="0"/>
              <a:t>whichever the Minister directs.</a:t>
            </a: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14EAEBB5-D67E-AC41-FB0C-CF3CDD564F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Public Highways Development Act</a:t>
            </a:r>
            <a:br>
              <a:rPr lang="en-US" altLang="en-US"/>
            </a:br>
            <a:r>
              <a:rPr lang="en-US" altLang="en-US"/>
              <a:t>(Continued)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932A6B2-A2D6-3F96-91B4-C671ADC1DB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73CB92C8-4ACF-5E3C-1031-AC0A51BE894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15 (1)   …municipality may authorize…  placing of  traffic control devices</a:t>
            </a:r>
          </a:p>
          <a:p>
            <a:pPr eaLnBrk="1" hangingPunct="1"/>
            <a:r>
              <a:rPr lang="en-US" altLang="en-US" dirty="0"/>
              <a:t>16 (1)   …municipality may make by-laws</a:t>
            </a:r>
          </a:p>
          <a:p>
            <a:pPr lvl="1"/>
            <a:r>
              <a:rPr lang="en-US" altLang="en-US" dirty="0"/>
              <a:t>(a)   …restricting weights of vehicles…</a:t>
            </a:r>
          </a:p>
          <a:p>
            <a:pPr lvl="1"/>
            <a:r>
              <a:rPr lang="en-US" altLang="en-US" dirty="0"/>
              <a:t>(p)   …closing or restricting…  highway…  bridge...</a:t>
            </a: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5E254C6F-256D-7D61-D8BE-EB07E2357E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Traffic Safety Act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079663D-D0ED-344A-4325-A4F2980685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lberta - Goverment">
  <a:themeElements>
    <a:clrScheme name="Custom 4">
      <a:dk1>
        <a:srgbClr val="36424A"/>
      </a:dk1>
      <a:lt1>
        <a:srgbClr val="FFFFFF"/>
      </a:lt1>
      <a:dk2>
        <a:srgbClr val="6A737B"/>
      </a:dk2>
      <a:lt2>
        <a:srgbClr val="D1D4D3"/>
      </a:lt2>
      <a:accent1>
        <a:srgbClr val="005072"/>
      </a:accent1>
      <a:accent2>
        <a:srgbClr val="0081AB"/>
      </a:accent2>
      <a:accent3>
        <a:srgbClr val="00AAD2"/>
      </a:accent3>
      <a:accent4>
        <a:srgbClr val="5FCEEA"/>
      </a:accent4>
      <a:accent5>
        <a:srgbClr val="A6E1EF"/>
      </a:accent5>
      <a:accent6>
        <a:srgbClr val="CCEEF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berta - Goverment" id="{B5B9DE0F-B4AD-4032-AF5B-DF91C75EA15F}" vid="{0F13C157-AA60-4577-BBE0-D12A7DEBDB48}"/>
    </a:ext>
  </a:extLst>
</a:theme>
</file>

<file path=ppt/theme/theme2.xml><?xml version="1.0" encoding="utf-8"?>
<a:theme xmlns:a="http://schemas.openxmlformats.org/drawingml/2006/main" name="Body slides">
  <a:themeElements>
    <a:clrScheme name="Sky basic">
      <a:dk1>
        <a:srgbClr val="36424A"/>
      </a:dk1>
      <a:lt1>
        <a:sysClr val="window" lastClr="FFFFFF"/>
      </a:lt1>
      <a:dk2>
        <a:srgbClr val="6A737B"/>
      </a:dk2>
      <a:lt2>
        <a:srgbClr val="D1D4D3"/>
      </a:lt2>
      <a:accent1>
        <a:srgbClr val="005072"/>
      </a:accent1>
      <a:accent2>
        <a:srgbClr val="0081AB"/>
      </a:accent2>
      <a:accent3>
        <a:srgbClr val="00AAD2"/>
      </a:accent3>
      <a:accent4>
        <a:srgbClr val="5FCEEA"/>
      </a:accent4>
      <a:accent5>
        <a:srgbClr val="A6E1EF"/>
      </a:accent5>
      <a:accent6>
        <a:srgbClr val="CCEEF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Alberta - Goverment</Template>
  <TotalTime>271</TotalTime>
  <Words>918</Words>
  <Application>Microsoft Office PowerPoint</Application>
  <PresentationFormat>On-screen Show (16:9)</PresentationFormat>
  <Paragraphs>105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Alberta - Goverment</vt:lpstr>
      <vt:lpstr>Body slides</vt:lpstr>
      <vt:lpstr>BRIDGE MAINTENANCE &amp; INSPECTION RESPONSIBILITIES</vt:lpstr>
      <vt:lpstr>Need for Inspection and Maintenance</vt:lpstr>
      <vt:lpstr>Legislation</vt:lpstr>
      <vt:lpstr>Municipal Government Act (Continued)</vt:lpstr>
      <vt:lpstr>Municipal Government Act (Continued)</vt:lpstr>
      <vt:lpstr>Public Highways Development Act</vt:lpstr>
      <vt:lpstr>Public Highways Development Act</vt:lpstr>
      <vt:lpstr>Public Highways Development Act (Continued)</vt:lpstr>
      <vt:lpstr>Traffic Safety Act</vt:lpstr>
      <vt:lpstr>Department Policies</vt:lpstr>
      <vt:lpstr>Legal Liability</vt:lpstr>
      <vt:lpstr>Due Diligence</vt:lpstr>
      <vt:lpstr>Current Maintenance Delivery Process - LRA</vt:lpstr>
      <vt:lpstr>Current Maintenance Delivery Process - AT</vt:lpstr>
      <vt:lpstr>Current Maintenance Delivery Process - AT</vt:lpstr>
      <vt:lpstr>Current Maintenance Delivery Process - AT</vt:lpstr>
      <vt:lpstr>Questions?</vt:lpstr>
    </vt:vector>
  </TitlesOfParts>
  <Company>Bow Valley Bridge Services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BRIDGE MAINTENANCE &amp; INSPECTION RESPONSIBILITIES</dc:title>
  <dc:creator>Garry Roberts</dc:creator>
  <cp:lastModifiedBy>Garry Roberts</cp:lastModifiedBy>
  <cp:revision>22</cp:revision>
  <cp:lastPrinted>2001-09-09T17:58:16Z</cp:lastPrinted>
  <dcterms:created xsi:type="dcterms:W3CDTF">1999-08-24T01:04:35Z</dcterms:created>
  <dcterms:modified xsi:type="dcterms:W3CDTF">2023-03-08T00:46:55Z</dcterms:modified>
</cp:coreProperties>
</file>