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14" r:id="rId3"/>
    <p:sldId id="319" r:id="rId4"/>
    <p:sldId id="318" r:id="rId5"/>
    <p:sldId id="320" r:id="rId6"/>
    <p:sldId id="308" r:id="rId7"/>
    <p:sldId id="317" r:id="rId8"/>
    <p:sldId id="309" r:id="rId9"/>
    <p:sldId id="310" r:id="rId10"/>
    <p:sldId id="312" r:id="rId11"/>
    <p:sldId id="311" r:id="rId12"/>
    <p:sldId id="313" r:id="rId13"/>
    <p:sldId id="315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714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0A63B0F-567C-4865-B5E1-BA66104F06BF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FB64ACA-17A5-4A4D-A0C1-85329392F0D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4995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434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en-CA" sz="1300" b="1" dirty="0"/>
              <a:t>Bridge Materials</a:t>
            </a:r>
          </a:p>
          <a:p>
            <a:pPr rtl="0" eaLnBrk="1" fontAlgn="t" latinLnBrk="0" hangingPunct="1"/>
            <a:endParaRPr lang="en-US" sz="1300" dirty="0"/>
          </a:p>
          <a:p>
            <a:pPr rtl="0" eaLnBrk="1" fontAlgn="t" latinLnBrk="0" hangingPunct="1"/>
            <a:r>
              <a:rPr lang="en-CA" sz="1300" dirty="0"/>
              <a:t>Function : Manufacture, Detailed Inspection of Bridge Components (QA)</a:t>
            </a:r>
          </a:p>
          <a:p>
            <a:pPr rtl="0" eaLnBrk="1" fontAlgn="t" latinLnBrk="0" hangingPunct="1"/>
            <a:endParaRPr lang="en-CA" sz="1300" dirty="0"/>
          </a:p>
          <a:p>
            <a:pPr rtl="0" eaLnBrk="1" fontAlgn="t" latinLnBrk="0" hangingPunct="1"/>
            <a:r>
              <a:rPr lang="en-CA" sz="1300" dirty="0"/>
              <a:t>Project : Review - design </a:t>
            </a:r>
            <a:r>
              <a:rPr lang="en-CA" sz="1300" dirty="0" err="1"/>
              <a:t>dwg</a:t>
            </a:r>
            <a:r>
              <a:rPr lang="en-CA" sz="1300" dirty="0"/>
              <a:t>., tender package, procedures, shop drawings; Quality Assurance (Plant Inspection) – acceptance, repair details</a:t>
            </a:r>
          </a:p>
          <a:p>
            <a:pPr rtl="0" eaLnBrk="1" fontAlgn="t" latinLnBrk="0" hangingPunct="1"/>
            <a:endParaRPr lang="en-CA" sz="1300" dirty="0"/>
          </a:p>
          <a:p>
            <a:pPr rtl="0" eaLnBrk="1" fontAlgn="t" latinLnBrk="0" hangingPunct="1"/>
            <a:r>
              <a:rPr lang="en-CA" sz="1300" dirty="0"/>
              <a:t>Other : Level 2 inspection – steel (truss, girder) and concrete deck, evaluate new materials/products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8874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en-CA" sz="1300" b="1" dirty="0"/>
              <a:t>Bridge Construction</a:t>
            </a:r>
          </a:p>
          <a:p>
            <a:pPr rtl="0" eaLnBrk="1" fontAlgn="t" latinLnBrk="0" hangingPunct="1"/>
            <a:endParaRPr lang="en-US" sz="1300" dirty="0"/>
          </a:p>
          <a:p>
            <a:pPr rtl="0" eaLnBrk="1" fontAlgn="t" latinLnBrk="0" hangingPunct="1"/>
            <a:r>
              <a:rPr lang="en-US" sz="1300" dirty="0"/>
              <a:t>Function : Supervision of Bridge Construction – New and Rehab (QA)</a:t>
            </a:r>
          </a:p>
          <a:p>
            <a:pPr rtl="0" eaLnBrk="1" fontAlgn="t" latinLnBrk="0" hangingPunct="1"/>
            <a:endParaRPr lang="en-CA" sz="1300" dirty="0"/>
          </a:p>
          <a:p>
            <a:pPr rtl="0" eaLnBrk="1" fontAlgn="t" latinLnBrk="0" hangingPunct="1"/>
            <a:r>
              <a:rPr lang="en-CA" sz="1300" dirty="0"/>
              <a:t>Project : Review - design </a:t>
            </a:r>
            <a:r>
              <a:rPr lang="en-CA" sz="1300" dirty="0" err="1"/>
              <a:t>dwg</a:t>
            </a:r>
            <a:r>
              <a:rPr lang="en-CA" sz="1300" dirty="0"/>
              <a:t>., tender package, erection plans; Site Inspection – monitor compliance, support regions</a:t>
            </a:r>
          </a:p>
          <a:p>
            <a:pPr rtl="0" eaLnBrk="1" fontAlgn="t" latinLnBrk="0" hangingPunct="1"/>
            <a:endParaRPr lang="en-CA" sz="1300" dirty="0"/>
          </a:p>
          <a:p>
            <a:pPr rtl="0" eaLnBrk="1" fontAlgn="t" latinLnBrk="0" hangingPunct="1"/>
            <a:r>
              <a:rPr lang="en-CA" sz="1300" dirty="0"/>
              <a:t>Other : </a:t>
            </a:r>
            <a:r>
              <a:rPr lang="fr-FR" sz="1300" dirty="0" err="1"/>
              <a:t>specifications</a:t>
            </a:r>
            <a:r>
              <a:rPr lang="fr-FR" sz="1300" dirty="0"/>
              <a:t>, </a:t>
            </a:r>
            <a:r>
              <a:rPr lang="fr-FR" sz="1300" dirty="0" err="1"/>
              <a:t>cost</a:t>
            </a:r>
            <a:r>
              <a:rPr lang="fr-FR" sz="1300" dirty="0"/>
              <a:t> </a:t>
            </a:r>
            <a:r>
              <a:rPr lang="fr-FR" sz="1300" dirty="0" err="1"/>
              <a:t>database</a:t>
            </a:r>
            <a:r>
              <a:rPr lang="fr-FR" sz="1300" dirty="0"/>
              <a:t>, associations</a:t>
            </a:r>
            <a:endParaRPr lang="en-CA" sz="1300" dirty="0"/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88743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en-CA" sz="1300" b="1" dirty="0"/>
              <a:t>Bridge Preservation</a:t>
            </a:r>
          </a:p>
          <a:p>
            <a:pPr rtl="0" eaLnBrk="1" fontAlgn="t" latinLnBrk="0" hangingPunct="1"/>
            <a:endParaRPr lang="en-US" sz="1300" dirty="0"/>
          </a:p>
          <a:p>
            <a:pPr rtl="0" eaLnBrk="1" fontAlgn="t" latinLnBrk="0" hangingPunct="1"/>
            <a:r>
              <a:rPr lang="en-CA" sz="1300" dirty="0"/>
              <a:t>Function : Bridge Rehabilitation, Life Cycle Management, Inspection System</a:t>
            </a:r>
          </a:p>
          <a:p>
            <a:pPr rtl="0" eaLnBrk="1" fontAlgn="t" latinLnBrk="0" hangingPunct="1"/>
            <a:endParaRPr lang="en-CA" sz="1300" dirty="0"/>
          </a:p>
          <a:p>
            <a:pPr rtl="0" eaLnBrk="1" fontAlgn="t" latinLnBrk="0" hangingPunct="1"/>
            <a:r>
              <a:rPr lang="en-CA" sz="1300" dirty="0"/>
              <a:t>Project : Assessments – rehabilitation options; Design – rehabilitation works</a:t>
            </a:r>
          </a:p>
          <a:p>
            <a:pPr rtl="0" eaLnBrk="1" fontAlgn="t" latinLnBrk="0" hangingPunct="1"/>
            <a:endParaRPr lang="en-CA" sz="1300" dirty="0"/>
          </a:p>
          <a:p>
            <a:pPr rtl="0" eaLnBrk="1" fontAlgn="t" latinLnBrk="0" hangingPunct="1"/>
            <a:r>
              <a:rPr lang="en-CA" sz="1300" dirty="0"/>
              <a:t>Other : Manage BIS/BIM Systems</a:t>
            </a:r>
          </a:p>
          <a:p>
            <a:pPr rtl="0" eaLnBrk="1" fontAlgn="t" latinLnBrk="0" hangingPunct="1"/>
            <a:endParaRPr lang="en-CA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8874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en-US" sz="1300" b="1" dirty="0"/>
              <a:t>Key Messages:</a:t>
            </a:r>
          </a:p>
          <a:p>
            <a:pPr rtl="0" eaLnBrk="1" fontAlgn="t" latinLnBrk="0" hangingPunct="1"/>
            <a:endParaRPr lang="en-US" sz="1300" dirty="0"/>
          </a:p>
          <a:p>
            <a:pPr marL="181240" indent="-181240" defTabSz="966612" fontAlgn="t">
              <a:buFont typeface="Arial" pitchFamily="34" charset="0"/>
              <a:buChar char="•"/>
              <a:defRPr/>
            </a:pPr>
            <a:r>
              <a:rPr lang="en-US" sz="1300" dirty="0"/>
              <a:t>Knowledge Centre</a:t>
            </a:r>
          </a:p>
          <a:p>
            <a:pPr marL="181240" indent="-181240" fontAlgn="t">
              <a:buFont typeface="Arial" pitchFamily="34" charset="0"/>
              <a:buChar char="•"/>
            </a:pPr>
            <a:r>
              <a:rPr lang="en-US" sz="1300" dirty="0"/>
              <a:t>Standards – Develop, maintain ; advice, training</a:t>
            </a:r>
          </a:p>
          <a:p>
            <a:pPr marL="181240" indent="-181240" fontAlgn="t">
              <a:buFont typeface="Arial" pitchFamily="34" charset="0"/>
              <a:buChar char="•"/>
            </a:pPr>
            <a:r>
              <a:rPr lang="en-US" sz="1300" dirty="0"/>
              <a:t>Here to Serve</a:t>
            </a:r>
          </a:p>
          <a:p>
            <a:pPr marL="181240" indent="-181240" fontAlgn="t">
              <a:buFont typeface="Arial" pitchFamily="34" charset="0"/>
              <a:buChar char="•"/>
            </a:pPr>
            <a:r>
              <a:rPr lang="en-US" sz="1300" dirty="0"/>
              <a:t>Ultimately – cost effective transportation system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8874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8874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en-US" sz="1300" b="1" dirty="0"/>
              <a:t>Role</a:t>
            </a:r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r>
              <a:rPr lang="en-US" dirty="0" smtClean="0"/>
              <a:t>Other:</a:t>
            </a:r>
          </a:p>
          <a:p>
            <a:pPr marL="181240" indent="-181240">
              <a:buFont typeface="Arial" pitchFamily="34" charset="0"/>
              <a:buChar char="•"/>
            </a:pPr>
            <a:r>
              <a:rPr lang="en-US" dirty="0" smtClean="0"/>
              <a:t>Level 2 inspections</a:t>
            </a:r>
          </a:p>
          <a:p>
            <a:pPr marL="181240" indent="-181240">
              <a:buFont typeface="Arial" pitchFamily="34" charset="0"/>
              <a:buChar char="•"/>
            </a:pPr>
            <a:r>
              <a:rPr lang="en-US" dirty="0" smtClean="0"/>
              <a:t>Code Committees</a:t>
            </a:r>
          </a:p>
          <a:p>
            <a:pPr marL="181240" indent="-181240">
              <a:buFont typeface="Arial" pitchFamily="34" charset="0"/>
              <a:buChar char="•"/>
            </a:pPr>
            <a:r>
              <a:rPr lang="en-US" dirty="0" smtClean="0"/>
              <a:t>Programming?</a:t>
            </a:r>
          </a:p>
          <a:p>
            <a:pPr marL="181240" indent="-181240">
              <a:buFont typeface="Arial" pitchFamily="34" charset="0"/>
              <a:buChar char="•"/>
            </a:pPr>
            <a:r>
              <a:rPr lang="en-US" dirty="0" smtClean="0"/>
              <a:t>Document management</a:t>
            </a:r>
          </a:p>
          <a:p>
            <a:pPr marL="181240" indent="-181240">
              <a:buFont typeface="Arial" pitchFamily="34" charset="0"/>
              <a:buChar char="•"/>
            </a:pPr>
            <a:r>
              <a:rPr lang="en-US" dirty="0" smtClean="0"/>
              <a:t>System Analysis</a:t>
            </a:r>
          </a:p>
          <a:p>
            <a:pPr marL="181240" indent="-181240">
              <a:buFont typeface="Arial" pitchFamily="34" charset="0"/>
              <a:buChar char="•"/>
            </a:pPr>
            <a:r>
              <a:rPr lang="en-US" dirty="0" smtClean="0"/>
              <a:t>Special Projects (audit,</a:t>
            </a:r>
            <a:r>
              <a:rPr lang="en-US" baseline="0" dirty="0" smtClean="0"/>
              <a:t> LRBP, modules, branding …)</a:t>
            </a:r>
            <a:r>
              <a:rPr lang="en-US" dirty="0" smtClean="0"/>
              <a:t>, coordination</a:t>
            </a:r>
          </a:p>
          <a:p>
            <a:endParaRPr lang="en-US" dirty="0" smtClean="0"/>
          </a:p>
          <a:p>
            <a:r>
              <a:rPr lang="en-US" dirty="0" smtClean="0"/>
              <a:t>Document – Clarity, how we do standards</a:t>
            </a:r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8874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L2 Programs – concrete deck, steel (UT, cover plate, pin and hanger, CIF), pier scour, RPW </a:t>
            </a:r>
            <a:r>
              <a:rPr lang="en-US" dirty="0" err="1" smtClean="0"/>
              <a:t>banktracking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Inspector – arrange for training, manage certification and re-certification, lead BIM technical</a:t>
            </a:r>
            <a:r>
              <a:rPr lang="en-US" baseline="0" dirty="0" smtClean="0"/>
              <a:t> committee</a:t>
            </a:r>
          </a:p>
          <a:p>
            <a:endParaRPr lang="en-US" baseline="0" dirty="0" smtClean="0"/>
          </a:p>
          <a:p>
            <a:r>
              <a:rPr lang="en-US" dirty="0" smtClean="0"/>
              <a:t>Document Management – profiling</a:t>
            </a:r>
            <a:r>
              <a:rPr lang="en-US" baseline="0" dirty="0" smtClean="0"/>
              <a:t> drawings, file archives, system management, drawing numbers, </a:t>
            </a:r>
            <a:r>
              <a:rPr lang="en-US" baseline="0" dirty="0" err="1" smtClean="0"/>
              <a:t>mylar</a:t>
            </a:r>
            <a:r>
              <a:rPr lang="en-US" baseline="0" dirty="0" smtClean="0"/>
              <a:t> storage</a:t>
            </a:r>
          </a:p>
          <a:p>
            <a:endParaRPr lang="en-US" baseline="0" dirty="0" smtClean="0"/>
          </a:p>
          <a:p>
            <a:r>
              <a:rPr lang="en-US" baseline="0" dirty="0" smtClean="0"/>
              <a:t>System enhancement – TIMS, BIM</a:t>
            </a:r>
          </a:p>
          <a:p>
            <a:endParaRPr lang="en-US" baseline="0" dirty="0" smtClean="0"/>
          </a:p>
          <a:p>
            <a:r>
              <a:rPr lang="en-US" baseline="0" dirty="0" smtClean="0"/>
              <a:t>System Analysis – stats and figures (replace cost), performance measures, RODA needs lists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Other – Product list updates, innovative solution evaluation, cost database and publication, flood data collection and publication (HIS)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8874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8874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 Structure – functional grouping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8644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Bridge Management – Engineering Functions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8644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en-US" sz="1300" b="1" dirty="0"/>
              <a:t>Bridge Planning:</a:t>
            </a:r>
          </a:p>
          <a:p>
            <a:pPr rtl="0" eaLnBrk="1" fontAlgn="t" latinLnBrk="0" hangingPunct="1"/>
            <a:endParaRPr lang="en-CA" sz="1300" dirty="0"/>
          </a:p>
          <a:p>
            <a:pPr rtl="0" eaLnBrk="1" fontAlgn="t" latinLnBrk="0" hangingPunct="1"/>
            <a:r>
              <a:rPr lang="en-CA" sz="1300" dirty="0"/>
              <a:t>Function: Optimize location, geometry, value for bridges</a:t>
            </a:r>
          </a:p>
          <a:p>
            <a:pPr rtl="0" eaLnBrk="1" fontAlgn="t" latinLnBrk="0" hangingPunct="1"/>
            <a:endParaRPr lang="en-CA" sz="1300" dirty="0"/>
          </a:p>
          <a:p>
            <a:pPr rtl="0" eaLnBrk="1" fontAlgn="t" latinLnBrk="0" hangingPunct="1"/>
            <a:r>
              <a:rPr lang="en-CA" sz="1300" dirty="0"/>
              <a:t>Project: Conceptual Design (to DD’s), River engineering, Assessments, Functional Planning Studies</a:t>
            </a:r>
          </a:p>
          <a:p>
            <a:pPr rtl="0" eaLnBrk="1" fontAlgn="t" latinLnBrk="0" hangingPunct="1"/>
            <a:endParaRPr lang="en-CA" sz="1300" dirty="0"/>
          </a:p>
          <a:p>
            <a:pPr rtl="0" eaLnBrk="1" fontAlgn="t" latinLnBrk="0" hangingPunct="1"/>
            <a:r>
              <a:rPr lang="en-CA" sz="1300" dirty="0"/>
              <a:t>Other: </a:t>
            </a:r>
            <a:r>
              <a:rPr lang="fr-FR" sz="1300" dirty="0"/>
              <a:t>BIM (</a:t>
            </a:r>
            <a:r>
              <a:rPr lang="fr-FR" sz="1300" dirty="0" err="1"/>
              <a:t>pier</a:t>
            </a:r>
            <a:r>
              <a:rPr lang="fr-FR" sz="1300" dirty="0"/>
              <a:t> </a:t>
            </a:r>
            <a:r>
              <a:rPr lang="fr-FR" sz="1300" dirty="0" err="1"/>
              <a:t>scour</a:t>
            </a:r>
            <a:r>
              <a:rPr lang="fr-FR" sz="1300" dirty="0"/>
              <a:t>, RPW), Flood Data</a:t>
            </a:r>
            <a:endParaRPr lang="en-CA" sz="130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8874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en-US" sz="1300" b="1" dirty="0"/>
              <a:t>Structural Engineering</a:t>
            </a:r>
          </a:p>
          <a:p>
            <a:pPr rtl="0" eaLnBrk="1" fontAlgn="t" latinLnBrk="0" hangingPunct="1"/>
            <a:endParaRPr lang="en-CA" sz="1300" b="1" dirty="0"/>
          </a:p>
          <a:p>
            <a:pPr rtl="0" eaLnBrk="1" fontAlgn="t" latinLnBrk="0" hangingPunct="1"/>
            <a:r>
              <a:rPr lang="en-CA" sz="1300" dirty="0"/>
              <a:t>Function : Detailed (Structural) Design and Analysis</a:t>
            </a:r>
          </a:p>
          <a:p>
            <a:pPr rtl="0" eaLnBrk="1" fontAlgn="t" latinLnBrk="0" hangingPunct="1"/>
            <a:endParaRPr lang="en-CA" sz="1300" dirty="0"/>
          </a:p>
          <a:p>
            <a:pPr rtl="0" eaLnBrk="1" fontAlgn="t" latinLnBrk="0" hangingPunct="1"/>
            <a:r>
              <a:rPr lang="en-CA" sz="1300" dirty="0"/>
              <a:t>Project : Detailed Design – DD to Tender Package, Load Rating Analysis</a:t>
            </a:r>
          </a:p>
          <a:p>
            <a:pPr rtl="0" eaLnBrk="1" fontAlgn="t" latinLnBrk="0" hangingPunct="1"/>
            <a:endParaRPr lang="en-CA" sz="1300" dirty="0"/>
          </a:p>
          <a:p>
            <a:pPr rtl="0" eaLnBrk="1" fontAlgn="t" latinLnBrk="0" hangingPunct="1"/>
            <a:r>
              <a:rPr lang="en-CA" sz="1300" dirty="0"/>
              <a:t>Other : </a:t>
            </a:r>
            <a:r>
              <a:rPr lang="fr-FR" sz="1300" dirty="0" err="1"/>
              <a:t>Development</a:t>
            </a:r>
            <a:r>
              <a:rPr lang="fr-FR" sz="1300" dirty="0"/>
              <a:t> of Standard </a:t>
            </a:r>
            <a:r>
              <a:rPr lang="fr-FR" sz="1300" dirty="0" err="1"/>
              <a:t>Drawings</a:t>
            </a:r>
            <a:r>
              <a:rPr lang="fr-FR" sz="1300" dirty="0"/>
              <a:t>, TAC/CHBDC Participation ; </a:t>
            </a:r>
            <a:r>
              <a:rPr lang="en-CA" sz="1300" dirty="0"/>
              <a:t>Document Management</a:t>
            </a:r>
          </a:p>
          <a:p>
            <a:pPr rtl="0" eaLnBrk="1" fontAlgn="t" latinLnBrk="0" hangingPunct="1"/>
            <a:endParaRPr lang="en-CA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64ACA-17A5-4A4D-A0C1-85329392F0DE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8874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26023" y="228600"/>
            <a:ext cx="1166446" cy="369332"/>
            <a:chOff x="114300" y="297229"/>
            <a:chExt cx="1166446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137746" y="297229"/>
              <a:ext cx="1143000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CA" dirty="0"/>
            </a:p>
          </p:txBody>
        </p:sp>
        <p:pic>
          <p:nvPicPr>
            <p:cNvPr id="7" name="Picture 10" descr="AB Logo blue RGB_reverse.png"/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" y="304800"/>
              <a:ext cx="1143000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9093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712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852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86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5539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690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698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601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515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030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639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95BA7-8FA2-4D62-8C60-59535E921AFE}" type="datetimeFigureOut">
              <a:rPr lang="en-CA" smtClean="0"/>
              <a:t>11/02/2014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24AA-D3B8-42DA-8632-C4D3FF212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633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g"/><Relationship Id="rId5" Type="http://schemas.openxmlformats.org/officeDocument/2006/relationships/image" Target="../media/image18.gif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berta.transportation.ca/5000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287" y="728662"/>
            <a:ext cx="6829425" cy="5400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288" y="720477"/>
            <a:ext cx="6829425" cy="1108324"/>
          </a:xfrm>
          <a:solidFill>
            <a:schemeClr val="accent1">
              <a:alpha val="24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Bridge Engineering Section</a:t>
            </a:r>
            <a:br>
              <a:rPr lang="en-US" dirty="0" smtClean="0"/>
            </a:br>
            <a:r>
              <a:rPr lang="en-US" dirty="0" smtClean="0"/>
              <a:t>Technical Standards Branch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0514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287" y="457200"/>
            <a:ext cx="6829425" cy="651123"/>
          </a:xfrm>
          <a:solidFill>
            <a:schemeClr val="accent1">
              <a:alpha val="24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Bridge Engineering Section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3002634" y="6197161"/>
            <a:ext cx="29863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Bridge Materials</a:t>
            </a:r>
            <a:endParaRPr lang="en-CA" sz="3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054" y="1296977"/>
            <a:ext cx="7626096" cy="19507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054" y="3505199"/>
            <a:ext cx="3348111" cy="25181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0402" y="3505199"/>
            <a:ext cx="3432048" cy="257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11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287" y="457200"/>
            <a:ext cx="6829425" cy="651123"/>
          </a:xfrm>
          <a:solidFill>
            <a:schemeClr val="accent1">
              <a:alpha val="24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Bridge Engineering Section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604925" y="6172199"/>
            <a:ext cx="3553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Bridge Construction</a:t>
            </a:r>
            <a:endParaRPr lang="en-CA" sz="3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5400" y="1295400"/>
            <a:ext cx="6473952" cy="48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67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287" y="457200"/>
            <a:ext cx="6829425" cy="651123"/>
          </a:xfrm>
          <a:solidFill>
            <a:schemeClr val="accent1">
              <a:alpha val="24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Bridge Engineering Section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2888817" y="6164315"/>
            <a:ext cx="35276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Bridge Preservation</a:t>
            </a:r>
            <a:endParaRPr lang="en-CA" sz="3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1752" y="1336177"/>
            <a:ext cx="2670048" cy="19872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5587" y="1375801"/>
            <a:ext cx="2535936" cy="19080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5137" y="1399541"/>
            <a:ext cx="2532993" cy="19128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898" y="3938053"/>
            <a:ext cx="2670048" cy="19263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7934" y="3936072"/>
            <a:ext cx="2566416" cy="19263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5137" y="3938053"/>
            <a:ext cx="2548128" cy="191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871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287" y="457200"/>
            <a:ext cx="6829425" cy="651123"/>
          </a:xfrm>
          <a:solidFill>
            <a:schemeClr val="accent1">
              <a:alpha val="24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Bridge Engineering Section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6032938"/>
            <a:ext cx="25462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Key Messages</a:t>
            </a:r>
            <a:endParaRPr lang="en-CA" sz="3200" b="1" dirty="0"/>
          </a:p>
        </p:txBody>
      </p:sp>
      <p:pic>
        <p:nvPicPr>
          <p:cNvPr id="5122" name="Picture 2" descr="http://www.gemsysinc.com/wp-content/uploads/2013/01/Gemsys-repair-ma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6015" y="3851220"/>
            <a:ext cx="2834843" cy="221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edudemic.com/wp-content/uploads/2012/07/library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69270" y="1529223"/>
            <a:ext cx="2855529" cy="2143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sjo.schools.smcdsb.on.ca/UserFiles/Servers/Server_6/Image/Clipart%20Image%20Gallery/Secondary%20School%20Images/SecondaryTeacher.gif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65453" y="1291111"/>
            <a:ext cx="1755968" cy="220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9200" y="3994588"/>
            <a:ext cx="30099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52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287" y="457200"/>
            <a:ext cx="6829425" cy="651123"/>
          </a:xfrm>
          <a:solidFill>
            <a:schemeClr val="accent1">
              <a:alpha val="24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Bridge Engineering Section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1219200"/>
            <a:ext cx="3224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TSB Bridges - Role</a:t>
            </a:r>
            <a:endParaRPr lang="en-CA" sz="3200" b="1" dirty="0"/>
          </a:p>
        </p:txBody>
      </p:sp>
      <p:pic>
        <p:nvPicPr>
          <p:cNvPr id="4102" name="Picture 6" descr="http://us.123rf.com/400wm/400/400/abluecup/abluecup1209/abluecup120900799/15453861-teamwork-two-people-are-moving-a-piece-of-the-puzzle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999" y="1831904"/>
            <a:ext cx="2825093" cy="2118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55088" y="1981200"/>
            <a:ext cx="439791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CA" sz="2800" dirty="0"/>
              <a:t>Standards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CA" sz="2800" dirty="0" smtClean="0"/>
              <a:t>Knowledge Transfer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800" dirty="0" smtClean="0"/>
              <a:t>Engineering Review</a:t>
            </a:r>
            <a:endParaRPr lang="en-CA" sz="2800" dirty="0"/>
          </a:p>
          <a:p>
            <a:pPr marL="342900" lvl="0" indent="-342900">
              <a:buFont typeface="+mj-lt"/>
              <a:buAutoNum type="arabicPeriod"/>
            </a:pPr>
            <a:r>
              <a:rPr lang="en-CA" sz="2800" dirty="0"/>
              <a:t>Advice – Complex Projects</a:t>
            </a:r>
          </a:p>
        </p:txBody>
      </p:sp>
    </p:spTree>
    <p:extLst>
      <p:ext uri="{BB962C8B-B14F-4D97-AF65-F5344CB8AC3E}">
        <p14:creationId xmlns:p14="http://schemas.microsoft.com/office/powerpoint/2010/main" val="418488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287" y="457200"/>
            <a:ext cx="6829425" cy="651123"/>
          </a:xfrm>
          <a:solidFill>
            <a:schemeClr val="accent1">
              <a:alpha val="24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Bridge Engineering Section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1219200"/>
            <a:ext cx="3224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TSB Bridges - Role</a:t>
            </a:r>
            <a:endParaRPr lang="en-CA" sz="3200" b="1" dirty="0"/>
          </a:p>
        </p:txBody>
      </p:sp>
      <p:pic>
        <p:nvPicPr>
          <p:cNvPr id="4102" name="Picture 6" descr="http://us.123rf.com/400wm/400/400/abluecup/abluecup1209/abluecup120900799/15453861-teamwork-two-people-are-moving-a-piece-of-the-puzzle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1831904"/>
            <a:ext cx="2825093" cy="2118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9599" y="2133600"/>
            <a:ext cx="51053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>Role Clarity Document: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Standards Management (How)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Project Participation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Programs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Other Projects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8505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287" y="457200"/>
            <a:ext cx="6829425" cy="651123"/>
          </a:xfrm>
          <a:solidFill>
            <a:schemeClr val="accent1">
              <a:alpha val="24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Bridge Engineering Section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1219200"/>
            <a:ext cx="3224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TSB Bridges - Role</a:t>
            </a:r>
            <a:endParaRPr lang="en-CA" sz="3200" b="1" dirty="0"/>
          </a:p>
        </p:txBody>
      </p:sp>
      <p:pic>
        <p:nvPicPr>
          <p:cNvPr id="4102" name="Picture 6" descr="http://us.123rf.com/400wm/400/400/abluecup/abluecup1209/abluecup120900799/15453861-teamwork-two-people-are-moving-a-piece-of-the-puzzle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999" y="1831904"/>
            <a:ext cx="2825093" cy="2118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9599" y="2133600"/>
            <a:ext cx="51053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>Programs and Support: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Level </a:t>
            </a:r>
            <a:r>
              <a:rPr lang="en-US" sz="2800" dirty="0"/>
              <a:t>2 </a:t>
            </a:r>
            <a:r>
              <a:rPr lang="en-US" sz="2800" dirty="0" smtClean="0"/>
              <a:t>Inspection Programs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BIM Inspector Training/Cert.</a:t>
            </a:r>
            <a:endParaRPr lang="en-US" sz="2800" dirty="0"/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Document Management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System Enhancement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System Analysis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Other - Products, Costs, Flood</a:t>
            </a:r>
          </a:p>
        </p:txBody>
      </p:sp>
    </p:spTree>
    <p:extLst>
      <p:ext uri="{BB962C8B-B14F-4D97-AF65-F5344CB8AC3E}">
        <p14:creationId xmlns:p14="http://schemas.microsoft.com/office/powerpoint/2010/main" val="403107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287" y="457200"/>
            <a:ext cx="6829425" cy="651123"/>
          </a:xfrm>
          <a:solidFill>
            <a:schemeClr val="accent1">
              <a:alpha val="24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Bridge Engineering Section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1219200"/>
            <a:ext cx="3224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TSB Bridges - Role</a:t>
            </a:r>
            <a:endParaRPr lang="en-CA" sz="3200" b="1" dirty="0"/>
          </a:p>
        </p:txBody>
      </p:sp>
      <p:pic>
        <p:nvPicPr>
          <p:cNvPr id="4102" name="Picture 6" descr="http://us.123rf.com/400wm/400/400/abluecup/abluecup1209/abluecup120900799/15453861-teamwork-two-people-are-moving-a-piece-of-the-puzzle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999" y="1831904"/>
            <a:ext cx="2825093" cy="2118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9599" y="2133600"/>
            <a:ext cx="51053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>Projects: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LRBP Review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BIM Audit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System Impact - Modules, Log. </a:t>
            </a:r>
            <a:endParaRPr lang="en-US" sz="2800" dirty="0"/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Flood Recovery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Regulatory – NWPA, DFO…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2800" dirty="0" smtClean="0"/>
              <a:t>Climate Change</a:t>
            </a:r>
          </a:p>
        </p:txBody>
      </p:sp>
    </p:spTree>
    <p:extLst>
      <p:ext uri="{BB962C8B-B14F-4D97-AF65-F5344CB8AC3E}">
        <p14:creationId xmlns:p14="http://schemas.microsoft.com/office/powerpoint/2010/main" val="229235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24541" y="228600"/>
            <a:ext cx="6829425" cy="879723"/>
          </a:xfrm>
          <a:prstGeom prst="rect">
            <a:avLst/>
          </a:prstGeom>
          <a:solidFill>
            <a:schemeClr val="accent1">
              <a:alpha val="24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Bridge Engineering Section</a:t>
            </a:r>
            <a:endParaRPr lang="en-CA" dirty="0"/>
          </a:p>
        </p:txBody>
      </p:sp>
      <p:sp>
        <p:nvSpPr>
          <p:cNvPr id="97" name="AutoShape 5"/>
          <p:cNvSpPr>
            <a:spLocks noChangeArrowheads="1"/>
          </p:cNvSpPr>
          <p:nvPr/>
        </p:nvSpPr>
        <p:spPr bwMode="auto">
          <a:xfrm>
            <a:off x="4364520" y="1219199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Des Williamson</a:t>
            </a:r>
          </a:p>
          <a:p>
            <a:pPr algn="ctr"/>
            <a:r>
              <a:rPr lang="en-US" sz="1000" b="0" dirty="0"/>
              <a:t>Director</a:t>
            </a:r>
          </a:p>
        </p:txBody>
      </p:sp>
      <p:sp>
        <p:nvSpPr>
          <p:cNvPr id="98" name="AutoShape 16"/>
          <p:cNvSpPr>
            <a:spLocks noChangeArrowheads="1"/>
          </p:cNvSpPr>
          <p:nvPr/>
        </p:nvSpPr>
        <p:spPr bwMode="auto">
          <a:xfrm>
            <a:off x="405192" y="2801752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Ernie </a:t>
            </a:r>
            <a:r>
              <a:rPr lang="en-US" sz="1200" dirty="0" err="1"/>
              <a:t>Waschuk</a:t>
            </a:r>
            <a:endParaRPr lang="en-US" sz="1200" dirty="0"/>
          </a:p>
          <a:p>
            <a:pPr algn="ctr"/>
            <a:r>
              <a:rPr lang="en-US" sz="1000" b="0" dirty="0"/>
              <a:t>Bridge Planning</a:t>
            </a:r>
          </a:p>
          <a:p>
            <a:pPr algn="ctr"/>
            <a:r>
              <a:rPr lang="en-US" sz="1000" b="0" dirty="0"/>
              <a:t> Specialist</a:t>
            </a:r>
          </a:p>
        </p:txBody>
      </p:sp>
      <p:sp>
        <p:nvSpPr>
          <p:cNvPr id="100" name="AutoShape 17"/>
          <p:cNvSpPr>
            <a:spLocks noChangeArrowheads="1"/>
          </p:cNvSpPr>
          <p:nvPr/>
        </p:nvSpPr>
        <p:spPr bwMode="auto">
          <a:xfrm>
            <a:off x="2141140" y="2801752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John Alexander</a:t>
            </a:r>
          </a:p>
          <a:p>
            <a:pPr algn="ctr"/>
            <a:r>
              <a:rPr lang="en-US" sz="1000" b="0" dirty="0" smtClean="0"/>
              <a:t>Bridge Structural</a:t>
            </a:r>
            <a:br>
              <a:rPr lang="en-US" sz="1000" b="0" dirty="0" smtClean="0"/>
            </a:br>
            <a:r>
              <a:rPr lang="en-US" sz="1000" b="0" dirty="0" smtClean="0"/>
              <a:t> Specialist</a:t>
            </a:r>
            <a:endParaRPr lang="en-US" sz="1000" b="0" dirty="0"/>
          </a:p>
        </p:txBody>
      </p:sp>
      <p:sp>
        <p:nvSpPr>
          <p:cNvPr id="101" name="AutoShape 18"/>
          <p:cNvSpPr>
            <a:spLocks noChangeArrowheads="1"/>
          </p:cNvSpPr>
          <p:nvPr/>
        </p:nvSpPr>
        <p:spPr bwMode="auto">
          <a:xfrm>
            <a:off x="3961899" y="2801753"/>
            <a:ext cx="1371600" cy="619311"/>
          </a:xfrm>
          <a:prstGeom prst="roundRect">
            <a:avLst>
              <a:gd name="adj" fmla="val 16667"/>
            </a:avLst>
          </a:prstGeom>
          <a:solidFill>
            <a:srgbClr val="FF0000">
              <a:alpha val="30000"/>
            </a:srgb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200" dirty="0" smtClean="0"/>
              <a:t>TBD</a:t>
            </a:r>
            <a:endParaRPr lang="en-US" sz="1200" dirty="0"/>
          </a:p>
          <a:p>
            <a:pPr algn="ctr"/>
            <a:r>
              <a:rPr lang="en-US" sz="1000" b="0" dirty="0"/>
              <a:t>Bridge </a:t>
            </a:r>
            <a:r>
              <a:rPr lang="en-US" sz="1000" b="0" dirty="0" smtClean="0"/>
              <a:t>Materials</a:t>
            </a:r>
            <a:endParaRPr lang="en-US" sz="1000" b="0" dirty="0"/>
          </a:p>
          <a:p>
            <a:pPr algn="ctr"/>
            <a:r>
              <a:rPr lang="en-US" sz="1000" b="0" dirty="0"/>
              <a:t>Specialist</a:t>
            </a:r>
          </a:p>
        </p:txBody>
      </p:sp>
      <p:sp>
        <p:nvSpPr>
          <p:cNvPr id="103" name="AutoShape 19"/>
          <p:cNvSpPr>
            <a:spLocks noChangeArrowheads="1"/>
          </p:cNvSpPr>
          <p:nvPr/>
        </p:nvSpPr>
        <p:spPr bwMode="auto">
          <a:xfrm>
            <a:off x="5788094" y="2821196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Greg Whyte</a:t>
            </a:r>
          </a:p>
          <a:p>
            <a:pPr algn="ctr"/>
            <a:r>
              <a:rPr lang="en-US" sz="1000" b="0" dirty="0"/>
              <a:t>Bridge Construction</a:t>
            </a:r>
          </a:p>
          <a:p>
            <a:pPr algn="ctr"/>
            <a:r>
              <a:rPr lang="en-US" sz="1000" b="0" dirty="0"/>
              <a:t>Specialist</a:t>
            </a:r>
          </a:p>
        </p:txBody>
      </p:sp>
      <p:sp>
        <p:nvSpPr>
          <p:cNvPr id="104" name="AutoShape 20"/>
          <p:cNvSpPr>
            <a:spLocks noChangeArrowheads="1"/>
          </p:cNvSpPr>
          <p:nvPr/>
        </p:nvSpPr>
        <p:spPr bwMode="auto">
          <a:xfrm>
            <a:off x="7662557" y="2825475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Byron </a:t>
            </a:r>
            <a:r>
              <a:rPr lang="en-US" sz="1200" dirty="0" err="1"/>
              <a:t>Chelak</a:t>
            </a:r>
            <a:endParaRPr lang="en-US" sz="1200" dirty="0"/>
          </a:p>
          <a:p>
            <a:pPr algn="ctr"/>
            <a:r>
              <a:rPr lang="en-US" sz="1000" b="0" dirty="0"/>
              <a:t>Bridge Preservation</a:t>
            </a:r>
          </a:p>
          <a:p>
            <a:pPr algn="ctr"/>
            <a:r>
              <a:rPr lang="en-US" sz="1000" b="0" dirty="0"/>
              <a:t>Specialist</a:t>
            </a:r>
          </a:p>
        </p:txBody>
      </p:sp>
      <p:sp>
        <p:nvSpPr>
          <p:cNvPr id="106" name="AutoShape 22"/>
          <p:cNvSpPr>
            <a:spLocks noChangeArrowheads="1"/>
          </p:cNvSpPr>
          <p:nvPr/>
        </p:nvSpPr>
        <p:spPr bwMode="auto">
          <a:xfrm>
            <a:off x="2368738" y="1219200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Tina Bridger</a:t>
            </a:r>
          </a:p>
          <a:p>
            <a:pPr algn="ctr"/>
            <a:r>
              <a:rPr lang="en-US" sz="1000" b="0" dirty="0"/>
              <a:t>Admin Support</a:t>
            </a:r>
          </a:p>
        </p:txBody>
      </p:sp>
      <p:sp>
        <p:nvSpPr>
          <p:cNvPr id="107" name="AutoShape 23"/>
          <p:cNvSpPr>
            <a:spLocks noChangeArrowheads="1"/>
          </p:cNvSpPr>
          <p:nvPr/>
        </p:nvSpPr>
        <p:spPr bwMode="auto">
          <a:xfrm>
            <a:off x="405192" y="3665352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Caroline Watt</a:t>
            </a:r>
          </a:p>
          <a:p>
            <a:pPr algn="ctr"/>
            <a:r>
              <a:rPr lang="en-US" sz="1000" b="0" dirty="0"/>
              <a:t>Bridge Hydrotechnical</a:t>
            </a:r>
          </a:p>
          <a:p>
            <a:pPr algn="ctr"/>
            <a:r>
              <a:rPr lang="en-US" sz="1000" b="0" dirty="0"/>
              <a:t>Engineer</a:t>
            </a:r>
          </a:p>
        </p:txBody>
      </p:sp>
      <p:sp>
        <p:nvSpPr>
          <p:cNvPr id="109" name="AutoShape 29"/>
          <p:cNvSpPr>
            <a:spLocks noChangeArrowheads="1"/>
          </p:cNvSpPr>
          <p:nvPr/>
        </p:nvSpPr>
        <p:spPr bwMode="auto">
          <a:xfrm>
            <a:off x="2148527" y="4529342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Matt Spratlin</a:t>
            </a:r>
          </a:p>
          <a:p>
            <a:pPr algn="ctr"/>
            <a:r>
              <a:rPr lang="en-US" sz="1000" b="0" dirty="0" smtClean="0"/>
              <a:t>Bridge </a:t>
            </a:r>
            <a:r>
              <a:rPr lang="en-US" sz="1000" b="0" dirty="0"/>
              <a:t>Design</a:t>
            </a:r>
          </a:p>
          <a:p>
            <a:pPr algn="ctr"/>
            <a:r>
              <a:rPr lang="en-US" sz="1000" b="0" dirty="0"/>
              <a:t>Engineer</a:t>
            </a:r>
          </a:p>
        </p:txBody>
      </p:sp>
      <p:sp>
        <p:nvSpPr>
          <p:cNvPr id="110" name="AutoShape 30"/>
          <p:cNvSpPr>
            <a:spLocks noChangeArrowheads="1"/>
          </p:cNvSpPr>
          <p:nvPr/>
        </p:nvSpPr>
        <p:spPr bwMode="auto">
          <a:xfrm>
            <a:off x="2148760" y="3665547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100" dirty="0"/>
              <a:t>Clayton </a:t>
            </a:r>
            <a:r>
              <a:rPr lang="en-US" sz="1100" dirty="0" err="1"/>
              <a:t>Matwychuk</a:t>
            </a:r>
            <a:endParaRPr lang="en-US" sz="1100" dirty="0"/>
          </a:p>
          <a:p>
            <a:pPr algn="ctr"/>
            <a:r>
              <a:rPr lang="en-US" sz="1000" b="0" dirty="0"/>
              <a:t>Structural Standards</a:t>
            </a:r>
          </a:p>
          <a:p>
            <a:pPr algn="ctr"/>
            <a:r>
              <a:rPr lang="en-US" sz="1000" b="0" dirty="0"/>
              <a:t>Engineer</a:t>
            </a:r>
          </a:p>
        </p:txBody>
      </p:sp>
      <p:sp>
        <p:nvSpPr>
          <p:cNvPr id="112" name="AutoShape 31"/>
          <p:cNvSpPr>
            <a:spLocks noChangeArrowheads="1"/>
          </p:cNvSpPr>
          <p:nvPr/>
        </p:nvSpPr>
        <p:spPr bwMode="auto">
          <a:xfrm>
            <a:off x="2148760" y="5392552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Junaid Iqbal</a:t>
            </a:r>
          </a:p>
          <a:p>
            <a:pPr algn="ctr"/>
            <a:r>
              <a:rPr lang="en-US" sz="1000" b="0" dirty="0" smtClean="0"/>
              <a:t>Bridge </a:t>
            </a:r>
            <a:r>
              <a:rPr lang="en-US" sz="1000" b="0" dirty="0"/>
              <a:t>Design</a:t>
            </a:r>
          </a:p>
          <a:p>
            <a:pPr algn="ctr"/>
            <a:r>
              <a:rPr lang="en-US" sz="1000" b="0" dirty="0"/>
              <a:t>Engineer</a:t>
            </a:r>
          </a:p>
        </p:txBody>
      </p:sp>
      <p:sp>
        <p:nvSpPr>
          <p:cNvPr id="113" name="AutoShape 36"/>
          <p:cNvSpPr>
            <a:spLocks noChangeArrowheads="1"/>
          </p:cNvSpPr>
          <p:nvPr/>
        </p:nvSpPr>
        <p:spPr bwMode="auto">
          <a:xfrm>
            <a:off x="3961899" y="3665353"/>
            <a:ext cx="1371600" cy="619311"/>
          </a:xfrm>
          <a:prstGeom prst="roundRect">
            <a:avLst>
              <a:gd name="adj" fmla="val 16667"/>
            </a:avLst>
          </a:prstGeom>
          <a:solidFill>
            <a:srgbClr val="FF0000">
              <a:alpha val="30000"/>
            </a:srgb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200" dirty="0" smtClean="0"/>
              <a:t>TBD</a:t>
            </a:r>
            <a:endParaRPr lang="en-US" sz="1200" dirty="0"/>
          </a:p>
          <a:p>
            <a:pPr algn="ctr"/>
            <a:r>
              <a:rPr lang="en-US" sz="1000" b="0" dirty="0"/>
              <a:t>Bridge </a:t>
            </a:r>
            <a:r>
              <a:rPr lang="en-US" sz="1000" b="0" dirty="0" smtClean="0"/>
              <a:t>Fabrication</a:t>
            </a:r>
            <a:br>
              <a:rPr lang="en-US" sz="1000" b="0" dirty="0" smtClean="0"/>
            </a:br>
            <a:r>
              <a:rPr lang="en-US" sz="1000" b="0" dirty="0" smtClean="0"/>
              <a:t>Engineer</a:t>
            </a:r>
            <a:endParaRPr lang="en-US" sz="1000" b="0" dirty="0"/>
          </a:p>
        </p:txBody>
      </p:sp>
      <p:sp>
        <p:nvSpPr>
          <p:cNvPr id="115" name="AutoShape 37"/>
          <p:cNvSpPr>
            <a:spLocks noChangeArrowheads="1"/>
          </p:cNvSpPr>
          <p:nvPr/>
        </p:nvSpPr>
        <p:spPr bwMode="auto">
          <a:xfrm>
            <a:off x="5788094" y="3684796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Joe </a:t>
            </a:r>
            <a:r>
              <a:rPr lang="en-US" sz="1200" dirty="0" err="1"/>
              <a:t>Tse</a:t>
            </a:r>
            <a:endParaRPr lang="en-US" sz="1200" dirty="0"/>
          </a:p>
          <a:p>
            <a:pPr algn="ctr"/>
            <a:r>
              <a:rPr lang="en-US" sz="1000" b="0" dirty="0"/>
              <a:t>Bridge Construction</a:t>
            </a:r>
          </a:p>
          <a:p>
            <a:pPr algn="ctr"/>
            <a:r>
              <a:rPr lang="en-US" sz="1000" b="0" dirty="0"/>
              <a:t>Engineer</a:t>
            </a:r>
          </a:p>
        </p:txBody>
      </p:sp>
      <p:sp>
        <p:nvSpPr>
          <p:cNvPr id="116" name="AutoShape 38"/>
          <p:cNvSpPr>
            <a:spLocks noChangeArrowheads="1"/>
          </p:cNvSpPr>
          <p:nvPr/>
        </p:nvSpPr>
        <p:spPr bwMode="auto">
          <a:xfrm>
            <a:off x="5788094" y="4548396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Dave </a:t>
            </a:r>
            <a:r>
              <a:rPr lang="en-US" sz="1200" dirty="0" err="1"/>
              <a:t>Besuyen</a:t>
            </a:r>
            <a:endParaRPr lang="en-US" sz="1200" dirty="0"/>
          </a:p>
          <a:p>
            <a:pPr algn="ctr"/>
            <a:r>
              <a:rPr lang="en-US" sz="1000" b="0" dirty="0"/>
              <a:t>Bridge </a:t>
            </a:r>
            <a:r>
              <a:rPr lang="en-US" sz="1000" b="0" dirty="0" smtClean="0"/>
              <a:t>Materials/</a:t>
            </a:r>
            <a:br>
              <a:rPr lang="en-US" sz="1000" b="0" dirty="0" smtClean="0"/>
            </a:br>
            <a:r>
              <a:rPr lang="en-US" sz="1000" b="0" dirty="0" smtClean="0"/>
              <a:t>Construction Engineer</a:t>
            </a:r>
            <a:endParaRPr lang="en-US" sz="1000" b="0" dirty="0"/>
          </a:p>
        </p:txBody>
      </p:sp>
      <p:sp>
        <p:nvSpPr>
          <p:cNvPr id="118" name="AutoShape 39"/>
          <p:cNvSpPr>
            <a:spLocks noChangeArrowheads="1"/>
          </p:cNvSpPr>
          <p:nvPr/>
        </p:nvSpPr>
        <p:spPr bwMode="auto">
          <a:xfrm>
            <a:off x="7662557" y="3689075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Bryan </a:t>
            </a:r>
            <a:r>
              <a:rPr lang="en-US" sz="1200" dirty="0" err="1"/>
              <a:t>Wai</a:t>
            </a:r>
            <a:endParaRPr lang="en-US" sz="1200" dirty="0"/>
          </a:p>
          <a:p>
            <a:pPr algn="ctr"/>
            <a:r>
              <a:rPr lang="en-US" sz="1000" b="0" dirty="0"/>
              <a:t>Bridge Management</a:t>
            </a:r>
          </a:p>
          <a:p>
            <a:pPr algn="ctr"/>
            <a:r>
              <a:rPr lang="en-US" sz="1000" b="0" dirty="0"/>
              <a:t>Engineer</a:t>
            </a:r>
          </a:p>
        </p:txBody>
      </p:sp>
      <p:sp>
        <p:nvSpPr>
          <p:cNvPr id="119" name="AutoShape 40"/>
          <p:cNvSpPr>
            <a:spLocks noChangeArrowheads="1"/>
          </p:cNvSpPr>
          <p:nvPr/>
        </p:nvSpPr>
        <p:spPr bwMode="auto">
          <a:xfrm>
            <a:off x="7662556" y="4553964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Terry </a:t>
            </a:r>
            <a:r>
              <a:rPr lang="en-US" sz="1200" dirty="0" err="1"/>
              <a:t>Gullekson</a:t>
            </a:r>
            <a:endParaRPr lang="en-US" sz="1200" dirty="0"/>
          </a:p>
          <a:p>
            <a:pPr algn="ctr"/>
            <a:r>
              <a:rPr lang="en-US" sz="1000" b="0" dirty="0"/>
              <a:t>Bridge Inf. Data</a:t>
            </a:r>
          </a:p>
          <a:p>
            <a:pPr algn="ctr"/>
            <a:r>
              <a:rPr lang="en-US" sz="1000" b="0" dirty="0"/>
              <a:t>Technologist</a:t>
            </a:r>
          </a:p>
        </p:txBody>
      </p:sp>
      <p:sp>
        <p:nvSpPr>
          <p:cNvPr id="121" name="AutoShape 41"/>
          <p:cNvSpPr>
            <a:spLocks noChangeArrowheads="1"/>
          </p:cNvSpPr>
          <p:nvPr/>
        </p:nvSpPr>
        <p:spPr bwMode="auto">
          <a:xfrm>
            <a:off x="3963645" y="4529341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/>
              <a:t>Wayne </a:t>
            </a:r>
            <a:r>
              <a:rPr lang="en-US" sz="1200" dirty="0" err="1"/>
              <a:t>Cappellani</a:t>
            </a:r>
            <a:endParaRPr lang="en-US" sz="1200" dirty="0"/>
          </a:p>
          <a:p>
            <a:pPr algn="ctr"/>
            <a:r>
              <a:rPr lang="en-US" sz="1000" b="0" dirty="0"/>
              <a:t>Sr. Bridge </a:t>
            </a:r>
            <a:r>
              <a:rPr lang="en-US" sz="1000" b="0" dirty="0" err="1"/>
              <a:t>Maint</a:t>
            </a:r>
            <a:r>
              <a:rPr lang="en-US" sz="1000" b="0" dirty="0"/>
              <a:t>.</a:t>
            </a:r>
          </a:p>
          <a:p>
            <a:pPr algn="ctr"/>
            <a:r>
              <a:rPr lang="en-US" sz="1000" b="0" dirty="0"/>
              <a:t>Technologist</a:t>
            </a:r>
          </a:p>
        </p:txBody>
      </p:sp>
      <p:sp>
        <p:nvSpPr>
          <p:cNvPr id="122" name="AutoShape 42"/>
          <p:cNvSpPr>
            <a:spLocks noChangeArrowheads="1"/>
          </p:cNvSpPr>
          <p:nvPr/>
        </p:nvSpPr>
        <p:spPr bwMode="auto">
          <a:xfrm>
            <a:off x="2148527" y="6232453"/>
            <a:ext cx="1371600" cy="61931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 err="1"/>
              <a:t>Wilf</a:t>
            </a:r>
            <a:r>
              <a:rPr lang="en-US" sz="1200" dirty="0"/>
              <a:t> Schneider</a:t>
            </a:r>
          </a:p>
          <a:p>
            <a:pPr algn="ctr"/>
            <a:r>
              <a:rPr lang="en-US" sz="1000" b="0" dirty="0"/>
              <a:t>Bridge Standards</a:t>
            </a:r>
          </a:p>
          <a:p>
            <a:pPr algn="ctr"/>
            <a:r>
              <a:rPr lang="en-US" sz="1000" b="0" dirty="0"/>
              <a:t>Technologist</a:t>
            </a:r>
          </a:p>
        </p:txBody>
      </p:sp>
      <p:sp>
        <p:nvSpPr>
          <p:cNvPr id="123" name="AutoShape 43"/>
          <p:cNvSpPr>
            <a:spLocks noChangeArrowheads="1"/>
          </p:cNvSpPr>
          <p:nvPr/>
        </p:nvSpPr>
        <p:spPr bwMode="auto">
          <a:xfrm>
            <a:off x="3961898" y="6232452"/>
            <a:ext cx="1371600" cy="619311"/>
          </a:xfrm>
          <a:prstGeom prst="roundRect">
            <a:avLst>
              <a:gd name="adj" fmla="val 16667"/>
            </a:avLst>
          </a:prstGeom>
          <a:solidFill>
            <a:srgbClr val="FF0000">
              <a:alpha val="31000"/>
            </a:srgb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200" dirty="0" smtClean="0"/>
              <a:t>TBD</a:t>
            </a:r>
            <a:endParaRPr lang="en-US" sz="1200" dirty="0"/>
          </a:p>
          <a:p>
            <a:pPr algn="ctr"/>
            <a:r>
              <a:rPr lang="en-US" sz="1000" b="0" dirty="0"/>
              <a:t>Bridge</a:t>
            </a:r>
          </a:p>
          <a:p>
            <a:pPr algn="ctr"/>
            <a:r>
              <a:rPr lang="en-US" sz="1000" b="0" dirty="0"/>
              <a:t>Technologist</a:t>
            </a:r>
          </a:p>
        </p:txBody>
      </p:sp>
      <p:cxnSp>
        <p:nvCxnSpPr>
          <p:cNvPr id="124" name="AutoShape 69"/>
          <p:cNvCxnSpPr>
            <a:cxnSpLocks noChangeShapeType="1"/>
            <a:stCxn id="97" idx="1"/>
            <a:endCxn id="106" idx="3"/>
          </p:cNvCxnSpPr>
          <p:nvPr/>
        </p:nvCxnSpPr>
        <p:spPr bwMode="auto">
          <a:xfrm rot="10800000" flipV="1">
            <a:off x="3740338" y="1528854"/>
            <a:ext cx="624182" cy="1"/>
          </a:xfrm>
          <a:prstGeom prst="bentConnector3">
            <a:avLst>
              <a:gd name="adj1" fmla="val 50000"/>
            </a:avLst>
          </a:prstGeom>
          <a:noFill/>
          <a:ln w="19050" cap="sq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AutoShape 43"/>
          <p:cNvSpPr>
            <a:spLocks noChangeArrowheads="1"/>
          </p:cNvSpPr>
          <p:nvPr/>
        </p:nvSpPr>
        <p:spPr bwMode="auto">
          <a:xfrm>
            <a:off x="5581850" y="6243092"/>
            <a:ext cx="1371600" cy="619311"/>
          </a:xfrm>
          <a:prstGeom prst="roundRect">
            <a:avLst>
              <a:gd name="adj" fmla="val 16667"/>
            </a:avLst>
          </a:prstGeom>
          <a:solidFill>
            <a:srgbClr val="14F419">
              <a:alpha val="30000"/>
            </a:srgb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200" dirty="0" smtClean="0"/>
              <a:t>Deanna </a:t>
            </a:r>
            <a:r>
              <a:rPr lang="en-US" sz="1200" dirty="0" err="1" smtClean="0"/>
              <a:t>Stenzel</a:t>
            </a:r>
            <a:endParaRPr lang="en-US" sz="1200" dirty="0"/>
          </a:p>
          <a:p>
            <a:pPr algn="ctr"/>
            <a:r>
              <a:rPr lang="en-US" sz="1000" b="0" dirty="0" smtClean="0"/>
              <a:t>Doc. Profiling</a:t>
            </a:r>
            <a:endParaRPr lang="en-US" sz="1000" b="0" dirty="0"/>
          </a:p>
          <a:p>
            <a:pPr algn="ctr"/>
            <a:r>
              <a:rPr lang="en-US" sz="1000" b="0" dirty="0" smtClean="0"/>
              <a:t>Technologist (T)</a:t>
            </a:r>
            <a:endParaRPr lang="en-US" sz="1000" b="0" dirty="0"/>
          </a:p>
        </p:txBody>
      </p:sp>
      <p:cxnSp>
        <p:nvCxnSpPr>
          <p:cNvPr id="126" name="Elbow Connector 125"/>
          <p:cNvCxnSpPr>
            <a:stCxn id="97" idx="2"/>
            <a:endCxn id="98" idx="0"/>
          </p:cNvCxnSpPr>
          <p:nvPr/>
        </p:nvCxnSpPr>
        <p:spPr bwMode="auto">
          <a:xfrm rot="5400000">
            <a:off x="2589035" y="340467"/>
            <a:ext cx="963242" cy="3959328"/>
          </a:xfrm>
          <a:prstGeom prst="bentConnector3">
            <a:avLst>
              <a:gd name="adj1" fmla="val 2582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73645" y="2246060"/>
            <a:ext cx="1248034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Conceptual</a:t>
            </a:r>
            <a:endParaRPr lang="en-CA" dirty="0"/>
          </a:p>
        </p:txBody>
      </p:sp>
      <p:cxnSp>
        <p:nvCxnSpPr>
          <p:cNvPr id="128" name="Elbow Connector 127"/>
          <p:cNvCxnSpPr>
            <a:stCxn id="97" idx="2"/>
            <a:endCxn id="100" idx="0"/>
          </p:cNvCxnSpPr>
          <p:nvPr/>
        </p:nvCxnSpPr>
        <p:spPr bwMode="auto">
          <a:xfrm rot="5400000">
            <a:off x="3457009" y="1208441"/>
            <a:ext cx="963242" cy="2223380"/>
          </a:xfrm>
          <a:prstGeom prst="bentConnector3">
            <a:avLst>
              <a:gd name="adj1" fmla="val 2582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2190773" y="2245884"/>
            <a:ext cx="1104854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Structural</a:t>
            </a:r>
            <a:endParaRPr lang="en-CA" dirty="0"/>
          </a:p>
        </p:txBody>
      </p:sp>
      <p:cxnSp>
        <p:nvCxnSpPr>
          <p:cNvPr id="130" name="Elbow Connector 129"/>
          <p:cNvCxnSpPr>
            <a:stCxn id="97" idx="2"/>
            <a:endCxn id="101" idx="0"/>
          </p:cNvCxnSpPr>
          <p:nvPr/>
        </p:nvCxnSpPr>
        <p:spPr bwMode="auto">
          <a:xfrm rot="5400000">
            <a:off x="4367389" y="2118821"/>
            <a:ext cx="963243" cy="402621"/>
          </a:xfrm>
          <a:prstGeom prst="bentConnector3">
            <a:avLst>
              <a:gd name="adj1" fmla="val 2582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4114443" y="2246894"/>
            <a:ext cx="106650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Materials</a:t>
            </a:r>
            <a:endParaRPr lang="en-CA" dirty="0"/>
          </a:p>
        </p:txBody>
      </p:sp>
      <p:cxnSp>
        <p:nvCxnSpPr>
          <p:cNvPr id="132" name="Elbow Connector 131"/>
          <p:cNvCxnSpPr>
            <a:stCxn id="97" idx="2"/>
            <a:endCxn id="103" idx="0"/>
          </p:cNvCxnSpPr>
          <p:nvPr/>
        </p:nvCxnSpPr>
        <p:spPr bwMode="auto">
          <a:xfrm rot="16200000" flipH="1">
            <a:off x="5270764" y="1618066"/>
            <a:ext cx="982686" cy="1423574"/>
          </a:xfrm>
          <a:prstGeom prst="bentConnector3">
            <a:avLst>
              <a:gd name="adj1" fmla="val 2542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5737957" y="2271563"/>
            <a:ext cx="1389163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Construction</a:t>
            </a:r>
            <a:endParaRPr lang="en-CA" dirty="0"/>
          </a:p>
        </p:txBody>
      </p:sp>
      <p:cxnSp>
        <p:nvCxnSpPr>
          <p:cNvPr id="134" name="Elbow Connector 133"/>
          <p:cNvCxnSpPr>
            <a:stCxn id="97" idx="2"/>
            <a:endCxn id="104" idx="0"/>
          </p:cNvCxnSpPr>
          <p:nvPr/>
        </p:nvCxnSpPr>
        <p:spPr bwMode="auto">
          <a:xfrm rot="16200000" flipH="1">
            <a:off x="6205856" y="682973"/>
            <a:ext cx="986965" cy="3298037"/>
          </a:xfrm>
          <a:prstGeom prst="bentConnector3">
            <a:avLst>
              <a:gd name="adj1" fmla="val 2552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7623962" y="2276854"/>
            <a:ext cx="136608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Preservation</a:t>
            </a:r>
            <a:endParaRPr lang="en-CA" dirty="0"/>
          </a:p>
        </p:txBody>
      </p:sp>
      <p:cxnSp>
        <p:nvCxnSpPr>
          <p:cNvPr id="136" name="Straight Connector 135"/>
          <p:cNvCxnSpPr>
            <a:stCxn id="98" idx="2"/>
            <a:endCxn id="107" idx="0"/>
          </p:cNvCxnSpPr>
          <p:nvPr/>
        </p:nvCxnSpPr>
        <p:spPr bwMode="auto">
          <a:xfrm>
            <a:off x="1090992" y="3421063"/>
            <a:ext cx="0" cy="2442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>
            <a:stCxn id="100" idx="2"/>
            <a:endCxn id="110" idx="0"/>
          </p:cNvCxnSpPr>
          <p:nvPr/>
        </p:nvCxnSpPr>
        <p:spPr bwMode="auto">
          <a:xfrm>
            <a:off x="2826940" y="3421063"/>
            <a:ext cx="7620" cy="2444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Elbow Connector 137"/>
          <p:cNvCxnSpPr>
            <a:stCxn id="100" idx="1"/>
            <a:endCxn id="109" idx="1"/>
          </p:cNvCxnSpPr>
          <p:nvPr/>
        </p:nvCxnSpPr>
        <p:spPr bwMode="auto">
          <a:xfrm rot="10800000" flipH="1" flipV="1">
            <a:off x="2141139" y="3111408"/>
            <a:ext cx="7387" cy="1727590"/>
          </a:xfrm>
          <a:prstGeom prst="bentConnector3">
            <a:avLst>
              <a:gd name="adj1" fmla="val -309462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Elbow Connector 138"/>
          <p:cNvCxnSpPr>
            <a:stCxn id="100" idx="1"/>
            <a:endCxn id="112" idx="1"/>
          </p:cNvCxnSpPr>
          <p:nvPr/>
        </p:nvCxnSpPr>
        <p:spPr bwMode="auto">
          <a:xfrm rot="10800000" flipH="1" flipV="1">
            <a:off x="2141140" y="3111408"/>
            <a:ext cx="7620" cy="2590800"/>
          </a:xfrm>
          <a:prstGeom prst="bentConnector3">
            <a:avLst>
              <a:gd name="adj1" fmla="val -30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Elbow Connector 139"/>
          <p:cNvCxnSpPr>
            <a:stCxn id="100" idx="1"/>
            <a:endCxn id="122" idx="1"/>
          </p:cNvCxnSpPr>
          <p:nvPr/>
        </p:nvCxnSpPr>
        <p:spPr bwMode="auto">
          <a:xfrm rot="10800000" flipH="1" flipV="1">
            <a:off x="2141139" y="3111407"/>
            <a:ext cx="7387" cy="3430701"/>
          </a:xfrm>
          <a:prstGeom prst="bentConnector3">
            <a:avLst>
              <a:gd name="adj1" fmla="val -309462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122" idx="3"/>
            <a:endCxn id="123" idx="1"/>
          </p:cNvCxnSpPr>
          <p:nvPr/>
        </p:nvCxnSpPr>
        <p:spPr bwMode="auto">
          <a:xfrm flipV="1">
            <a:off x="3520127" y="6542108"/>
            <a:ext cx="441771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Elbow Connector 141"/>
          <p:cNvCxnSpPr>
            <a:stCxn id="122" idx="0"/>
            <a:endCxn id="125" idx="0"/>
          </p:cNvCxnSpPr>
          <p:nvPr/>
        </p:nvCxnSpPr>
        <p:spPr bwMode="auto">
          <a:xfrm rot="16200000" flipH="1">
            <a:off x="4545668" y="4521111"/>
            <a:ext cx="10639" cy="3433323"/>
          </a:xfrm>
          <a:prstGeom prst="bentConnector3">
            <a:avLst>
              <a:gd name="adj1" fmla="val -117570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/>
          <p:cNvCxnSpPr>
            <a:stCxn id="101" idx="2"/>
            <a:endCxn id="113" idx="0"/>
          </p:cNvCxnSpPr>
          <p:nvPr/>
        </p:nvCxnSpPr>
        <p:spPr bwMode="auto">
          <a:xfrm>
            <a:off x="4647699" y="3421064"/>
            <a:ext cx="0" cy="2442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Elbow Connector 143"/>
          <p:cNvCxnSpPr>
            <a:stCxn id="101" idx="1"/>
            <a:endCxn id="121" idx="1"/>
          </p:cNvCxnSpPr>
          <p:nvPr/>
        </p:nvCxnSpPr>
        <p:spPr bwMode="auto">
          <a:xfrm rot="10800000" flipH="1" flipV="1">
            <a:off x="3961899" y="3111409"/>
            <a:ext cx="1746" cy="1727588"/>
          </a:xfrm>
          <a:prstGeom prst="bentConnector3">
            <a:avLst>
              <a:gd name="adj1" fmla="val -1309278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stCxn id="103" idx="2"/>
            <a:endCxn id="115" idx="0"/>
          </p:cNvCxnSpPr>
          <p:nvPr/>
        </p:nvCxnSpPr>
        <p:spPr bwMode="auto">
          <a:xfrm>
            <a:off x="6473894" y="3440507"/>
            <a:ext cx="0" cy="2442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Elbow Connector 145"/>
          <p:cNvCxnSpPr>
            <a:stCxn id="103" idx="1"/>
            <a:endCxn id="116" idx="1"/>
          </p:cNvCxnSpPr>
          <p:nvPr/>
        </p:nvCxnSpPr>
        <p:spPr bwMode="auto">
          <a:xfrm rot="10800000" flipV="1">
            <a:off x="5788094" y="3130852"/>
            <a:ext cx="12700" cy="172720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04" idx="2"/>
            <a:endCxn id="118" idx="0"/>
          </p:cNvCxnSpPr>
          <p:nvPr/>
        </p:nvCxnSpPr>
        <p:spPr bwMode="auto">
          <a:xfrm>
            <a:off x="8348357" y="3444786"/>
            <a:ext cx="0" cy="2442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Elbow Connector 147"/>
          <p:cNvCxnSpPr>
            <a:stCxn id="104" idx="1"/>
            <a:endCxn id="119" idx="1"/>
          </p:cNvCxnSpPr>
          <p:nvPr/>
        </p:nvCxnSpPr>
        <p:spPr bwMode="auto">
          <a:xfrm rot="10800000" flipV="1">
            <a:off x="7662557" y="3135130"/>
            <a:ext cx="1" cy="1728489"/>
          </a:xfrm>
          <a:prstGeom prst="bentConnector3">
            <a:avLst>
              <a:gd name="adj1" fmla="val 228601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Freeform 148"/>
          <p:cNvSpPr/>
          <p:nvPr/>
        </p:nvSpPr>
        <p:spPr bwMode="auto">
          <a:xfrm>
            <a:off x="4724400" y="5181601"/>
            <a:ext cx="2958501" cy="717994"/>
          </a:xfrm>
          <a:custGeom>
            <a:avLst/>
            <a:gdLst>
              <a:gd name="connsiteX0" fmla="*/ 0 w 3902149"/>
              <a:gd name="connsiteY0" fmla="*/ 0 h 382772"/>
              <a:gd name="connsiteX1" fmla="*/ 0 w 3902149"/>
              <a:gd name="connsiteY1" fmla="*/ 361507 h 382772"/>
              <a:gd name="connsiteX2" fmla="*/ 3902149 w 3902149"/>
              <a:gd name="connsiteY2" fmla="*/ 382772 h 38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2149" h="382772">
                <a:moveTo>
                  <a:pt x="0" y="0"/>
                </a:moveTo>
                <a:lnTo>
                  <a:pt x="0" y="361507"/>
                </a:lnTo>
                <a:lnTo>
                  <a:pt x="3902149" y="382772"/>
                </a:lnTo>
              </a:path>
            </a:pathLst>
          </a:custGeom>
          <a:noFill/>
          <a:ln w="25400" cap="flat" cmpd="sng" algn="ctr">
            <a:solidFill>
              <a:srgbClr val="14F419"/>
            </a:solidFill>
            <a:prstDash val="dash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AutoShape 41"/>
          <p:cNvSpPr>
            <a:spLocks noChangeArrowheads="1"/>
          </p:cNvSpPr>
          <p:nvPr/>
        </p:nvSpPr>
        <p:spPr bwMode="auto">
          <a:xfrm>
            <a:off x="7682901" y="5589938"/>
            <a:ext cx="1371600" cy="619311"/>
          </a:xfrm>
          <a:prstGeom prst="roundRect">
            <a:avLst>
              <a:gd name="adj" fmla="val 16667"/>
            </a:avLst>
          </a:prstGeom>
          <a:noFill/>
          <a:ln w="25400" cap="sq">
            <a:solidFill>
              <a:srgbClr val="14F419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endParaRPr 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365382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24541" y="228600"/>
            <a:ext cx="6829425" cy="879723"/>
          </a:xfrm>
          <a:prstGeom prst="rect">
            <a:avLst/>
          </a:prstGeom>
          <a:solidFill>
            <a:schemeClr val="accent1">
              <a:alpha val="24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Bridge Engineering Section</a:t>
            </a:r>
            <a:endParaRPr lang="en-CA" dirty="0"/>
          </a:p>
        </p:txBody>
      </p:sp>
      <p:sp>
        <p:nvSpPr>
          <p:cNvPr id="31" name="AutoShape 95">
            <a:hlinkClick r:id="rId3"/>
          </p:cNvPr>
          <p:cNvSpPr>
            <a:spLocks noChangeArrowheads="1"/>
          </p:cNvSpPr>
          <p:nvPr/>
        </p:nvSpPr>
        <p:spPr bwMode="auto">
          <a:xfrm>
            <a:off x="3344863" y="1362076"/>
            <a:ext cx="1539875" cy="38100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Verdana" pitchFamily="34" charset="0"/>
              </a:rPr>
              <a:t>Bridge Management</a:t>
            </a:r>
          </a:p>
        </p:txBody>
      </p:sp>
      <p:sp>
        <p:nvSpPr>
          <p:cNvPr id="32" name="AutoShape 98">
            <a:hlinkClick r:id="rId3"/>
          </p:cNvPr>
          <p:cNvSpPr>
            <a:spLocks noChangeArrowheads="1"/>
          </p:cNvSpPr>
          <p:nvPr/>
        </p:nvSpPr>
        <p:spPr bwMode="auto">
          <a:xfrm>
            <a:off x="3390900" y="1990725"/>
            <a:ext cx="1447800" cy="685800"/>
          </a:xfrm>
          <a:prstGeom prst="flowChartDecis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FF0000"/>
                </a:solidFill>
                <a:latin typeface="Verdana" pitchFamily="34" charset="0"/>
              </a:rPr>
              <a:t>New Bridge</a:t>
            </a:r>
            <a:br>
              <a:rPr lang="en-US" sz="1000" b="1" dirty="0">
                <a:solidFill>
                  <a:srgbClr val="FF0000"/>
                </a:solidFill>
                <a:latin typeface="Verdana" pitchFamily="34" charset="0"/>
              </a:rPr>
            </a:br>
            <a:r>
              <a:rPr lang="en-US" sz="1000" b="1" dirty="0">
                <a:solidFill>
                  <a:srgbClr val="FF0000"/>
                </a:solidFill>
                <a:latin typeface="Verdana" pitchFamily="34" charset="0"/>
              </a:rPr>
              <a:t> or Existing?</a:t>
            </a:r>
          </a:p>
        </p:txBody>
      </p:sp>
      <p:cxnSp>
        <p:nvCxnSpPr>
          <p:cNvPr id="33" name="AutoShape 100"/>
          <p:cNvCxnSpPr>
            <a:cxnSpLocks noChangeShapeType="1"/>
            <a:stCxn id="31" idx="2"/>
            <a:endCxn id="32" idx="0"/>
          </p:cNvCxnSpPr>
          <p:nvPr/>
        </p:nvCxnSpPr>
        <p:spPr bwMode="auto">
          <a:xfrm flipH="1">
            <a:off x="4114800" y="1743076"/>
            <a:ext cx="1" cy="2476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AutoShape 101">
            <a:hlinkClick r:id="rId3"/>
          </p:cNvPr>
          <p:cNvSpPr>
            <a:spLocks noChangeArrowheads="1"/>
          </p:cNvSpPr>
          <p:nvPr/>
        </p:nvSpPr>
        <p:spPr bwMode="auto">
          <a:xfrm>
            <a:off x="2209800" y="3452813"/>
            <a:ext cx="1371600" cy="3810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Verdana" pitchFamily="34" charset="0"/>
              </a:rPr>
              <a:t>New Design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35" name="AutoShape 102">
            <a:hlinkClick r:id="rId3"/>
          </p:cNvPr>
          <p:cNvSpPr>
            <a:spLocks noChangeArrowheads="1"/>
          </p:cNvSpPr>
          <p:nvPr/>
        </p:nvSpPr>
        <p:spPr bwMode="auto">
          <a:xfrm>
            <a:off x="2400300" y="4038600"/>
            <a:ext cx="9906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Verdana" pitchFamily="34" charset="0"/>
              </a:rPr>
              <a:t>Conceptual</a:t>
            </a:r>
          </a:p>
          <a:p>
            <a:pPr algn="ctr"/>
            <a:r>
              <a:rPr lang="en-US" sz="1000" b="1" dirty="0" smtClean="0">
                <a:latin typeface="Verdana" pitchFamily="34" charset="0"/>
              </a:rPr>
              <a:t>Design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36" name="AutoShape 103">
            <a:hlinkClick r:id="rId3"/>
          </p:cNvPr>
          <p:cNvSpPr>
            <a:spLocks noChangeArrowheads="1"/>
          </p:cNvSpPr>
          <p:nvPr/>
        </p:nvSpPr>
        <p:spPr bwMode="auto">
          <a:xfrm>
            <a:off x="2400300" y="4610100"/>
            <a:ext cx="9906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Verdana" pitchFamily="34" charset="0"/>
              </a:rPr>
              <a:t>Detailed </a:t>
            </a:r>
            <a:br>
              <a:rPr lang="en-US" sz="1000" b="1" dirty="0">
                <a:latin typeface="Verdana" pitchFamily="34" charset="0"/>
              </a:rPr>
            </a:br>
            <a:r>
              <a:rPr lang="en-US" sz="1000" b="1" dirty="0">
                <a:latin typeface="Verdana" pitchFamily="34" charset="0"/>
              </a:rPr>
              <a:t>Design</a:t>
            </a:r>
          </a:p>
        </p:txBody>
      </p:sp>
      <p:sp>
        <p:nvSpPr>
          <p:cNvPr id="37" name="AutoShape 104">
            <a:hlinkClick r:id="rId3"/>
          </p:cNvPr>
          <p:cNvSpPr>
            <a:spLocks noChangeArrowheads="1"/>
          </p:cNvSpPr>
          <p:nvPr/>
        </p:nvSpPr>
        <p:spPr bwMode="auto">
          <a:xfrm>
            <a:off x="3274219" y="5448300"/>
            <a:ext cx="1679574" cy="3810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Verdana" pitchFamily="34" charset="0"/>
              </a:rPr>
              <a:t>Tender Preparation </a:t>
            </a:r>
          </a:p>
          <a:p>
            <a:pPr algn="ctr"/>
            <a:r>
              <a:rPr lang="en-US" sz="1000" b="1" dirty="0" smtClean="0">
                <a:latin typeface="Verdana" pitchFamily="34" charset="0"/>
              </a:rPr>
              <a:t>and Advertisement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38" name="AutoShape 105">
            <a:hlinkClick r:id="rId3"/>
          </p:cNvPr>
          <p:cNvSpPr>
            <a:spLocks noChangeArrowheads="1"/>
          </p:cNvSpPr>
          <p:nvPr/>
        </p:nvSpPr>
        <p:spPr bwMode="auto">
          <a:xfrm>
            <a:off x="3275807" y="6057900"/>
            <a:ext cx="1677986" cy="3810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Verdana" pitchFamily="34" charset="0"/>
              </a:rPr>
              <a:t>Construction</a:t>
            </a:r>
          </a:p>
        </p:txBody>
      </p:sp>
      <p:sp>
        <p:nvSpPr>
          <p:cNvPr id="39" name="AutoShape 106">
            <a:hlinkClick r:id="rId3"/>
          </p:cNvPr>
          <p:cNvSpPr>
            <a:spLocks noChangeArrowheads="1"/>
          </p:cNvSpPr>
          <p:nvPr/>
        </p:nvSpPr>
        <p:spPr bwMode="auto">
          <a:xfrm>
            <a:off x="7010400" y="3459957"/>
            <a:ext cx="1079500" cy="3810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Verdana" pitchFamily="34" charset="0"/>
              </a:rPr>
              <a:t>Rehabilitation</a:t>
            </a:r>
          </a:p>
          <a:p>
            <a:pPr algn="ctr"/>
            <a:r>
              <a:rPr lang="en-US" sz="1000" b="1" dirty="0" smtClean="0">
                <a:latin typeface="Verdana" pitchFamily="34" charset="0"/>
              </a:rPr>
              <a:t>Design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40" name="AutoShape 107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3300413"/>
            <a:ext cx="1447800" cy="685800"/>
          </a:xfrm>
          <a:prstGeom prst="flowChartDecis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FF0000"/>
                </a:solidFill>
                <a:latin typeface="Verdana" pitchFamily="34" charset="0"/>
              </a:rPr>
              <a:t>Repair or</a:t>
            </a:r>
            <a:br>
              <a:rPr lang="en-US" sz="1000" b="1" dirty="0">
                <a:solidFill>
                  <a:srgbClr val="FF0000"/>
                </a:solidFill>
                <a:latin typeface="Verdana" pitchFamily="34" charset="0"/>
              </a:rPr>
            </a:br>
            <a:r>
              <a:rPr lang="en-US" sz="1000" b="1" dirty="0">
                <a:solidFill>
                  <a:srgbClr val="FF0000"/>
                </a:solidFill>
                <a:latin typeface="Verdana" pitchFamily="34" charset="0"/>
              </a:rPr>
              <a:t>Replace?</a:t>
            </a:r>
          </a:p>
        </p:txBody>
      </p:sp>
      <p:sp>
        <p:nvSpPr>
          <p:cNvPr id="41" name="AutoShape 109">
            <a:hlinkClick r:id="rId3"/>
          </p:cNvPr>
          <p:cNvSpPr>
            <a:spLocks noChangeArrowheads="1"/>
          </p:cNvSpPr>
          <p:nvPr/>
        </p:nvSpPr>
        <p:spPr bwMode="auto">
          <a:xfrm>
            <a:off x="4838700" y="2590800"/>
            <a:ext cx="914400" cy="3810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Verdana" pitchFamily="34" charset="0"/>
              </a:rPr>
              <a:t>Bridge </a:t>
            </a:r>
            <a:br>
              <a:rPr lang="en-US" sz="1000" b="1" dirty="0">
                <a:latin typeface="Verdana" pitchFamily="34" charset="0"/>
              </a:rPr>
            </a:br>
            <a:r>
              <a:rPr lang="en-US" sz="1000" b="1" dirty="0">
                <a:latin typeface="Verdana" pitchFamily="34" charset="0"/>
              </a:rPr>
              <a:t>Assessment</a:t>
            </a:r>
          </a:p>
        </p:txBody>
      </p:sp>
      <p:sp>
        <p:nvSpPr>
          <p:cNvPr id="42" name="AutoShape 110">
            <a:hlinkClick r:id="rId3"/>
          </p:cNvPr>
          <p:cNvSpPr>
            <a:spLocks noChangeArrowheads="1"/>
          </p:cNvSpPr>
          <p:nvPr/>
        </p:nvSpPr>
        <p:spPr bwMode="auto">
          <a:xfrm>
            <a:off x="6219823" y="1362076"/>
            <a:ext cx="1330326" cy="36195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Verdana" pitchFamily="34" charset="0"/>
              </a:rPr>
              <a:t>Bridge </a:t>
            </a:r>
            <a:r>
              <a:rPr lang="en-US" sz="1000" b="1" dirty="0" smtClean="0">
                <a:latin typeface="Verdana" pitchFamily="34" charset="0"/>
              </a:rPr>
              <a:t>Inspection</a:t>
            </a:r>
          </a:p>
          <a:p>
            <a:pPr algn="ctr"/>
            <a:r>
              <a:rPr lang="en-US" sz="1000" b="1" dirty="0" smtClean="0">
                <a:latin typeface="Verdana" pitchFamily="34" charset="0"/>
              </a:rPr>
              <a:t> &amp; Maintenance</a:t>
            </a:r>
            <a:endParaRPr lang="en-US" sz="1000" b="1" dirty="0">
              <a:latin typeface="Verdana" pitchFamily="34" charset="0"/>
            </a:endParaRPr>
          </a:p>
        </p:txBody>
      </p:sp>
      <p:cxnSp>
        <p:nvCxnSpPr>
          <p:cNvPr id="43" name="AutoShape 111"/>
          <p:cNvCxnSpPr>
            <a:cxnSpLocks noChangeShapeType="1"/>
            <a:stCxn id="32" idx="1"/>
            <a:endCxn id="34" idx="0"/>
          </p:cNvCxnSpPr>
          <p:nvPr/>
        </p:nvCxnSpPr>
        <p:spPr bwMode="auto">
          <a:xfrm rot="10800000" flipV="1">
            <a:off x="2895600" y="2333625"/>
            <a:ext cx="495300" cy="11191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AutoShape 112"/>
          <p:cNvCxnSpPr>
            <a:cxnSpLocks noChangeShapeType="1"/>
            <a:stCxn id="32" idx="3"/>
            <a:endCxn id="41" idx="0"/>
          </p:cNvCxnSpPr>
          <p:nvPr/>
        </p:nvCxnSpPr>
        <p:spPr bwMode="auto">
          <a:xfrm>
            <a:off x="4838700" y="2333625"/>
            <a:ext cx="457200" cy="2571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AutoShape 113"/>
          <p:cNvCxnSpPr>
            <a:cxnSpLocks noChangeShapeType="1"/>
            <a:stCxn id="41" idx="2"/>
            <a:endCxn id="40" idx="0"/>
          </p:cNvCxnSpPr>
          <p:nvPr/>
        </p:nvCxnSpPr>
        <p:spPr bwMode="auto">
          <a:xfrm>
            <a:off x="5295900" y="2971800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AutoShape 114"/>
          <p:cNvCxnSpPr>
            <a:cxnSpLocks noChangeShapeType="1"/>
            <a:stCxn id="34" idx="2"/>
            <a:endCxn id="35" idx="0"/>
          </p:cNvCxnSpPr>
          <p:nvPr/>
        </p:nvCxnSpPr>
        <p:spPr bwMode="auto">
          <a:xfrm>
            <a:off x="2895600" y="3833813"/>
            <a:ext cx="0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AutoShape 115"/>
          <p:cNvCxnSpPr>
            <a:cxnSpLocks noChangeShapeType="1"/>
            <a:stCxn id="35" idx="2"/>
            <a:endCxn id="36" idx="0"/>
          </p:cNvCxnSpPr>
          <p:nvPr/>
        </p:nvCxnSpPr>
        <p:spPr bwMode="auto">
          <a:xfrm>
            <a:off x="2895600" y="4419600"/>
            <a:ext cx="0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AutoShape 116"/>
          <p:cNvCxnSpPr>
            <a:cxnSpLocks noChangeShapeType="1"/>
            <a:stCxn id="40" idx="1"/>
            <a:endCxn id="34" idx="3"/>
          </p:cNvCxnSpPr>
          <p:nvPr/>
        </p:nvCxnSpPr>
        <p:spPr bwMode="auto">
          <a:xfrm flipH="1">
            <a:off x="3581400" y="3643313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AutoShape 121"/>
          <p:cNvCxnSpPr>
            <a:cxnSpLocks noChangeShapeType="1"/>
            <a:stCxn id="42" idx="1"/>
            <a:endCxn id="31" idx="3"/>
          </p:cNvCxnSpPr>
          <p:nvPr/>
        </p:nvCxnSpPr>
        <p:spPr bwMode="auto">
          <a:xfrm flipH="1">
            <a:off x="4884738" y="1543052"/>
            <a:ext cx="1335085" cy="9524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AutoShape 123"/>
          <p:cNvCxnSpPr>
            <a:cxnSpLocks noChangeShapeType="1"/>
            <a:stCxn id="37" idx="2"/>
            <a:endCxn id="38" idx="0"/>
          </p:cNvCxnSpPr>
          <p:nvPr/>
        </p:nvCxnSpPr>
        <p:spPr bwMode="auto">
          <a:xfrm>
            <a:off x="4114006" y="5829300"/>
            <a:ext cx="794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" name="Text Box 52"/>
          <p:cNvSpPr txBox="1">
            <a:spLocks noChangeArrowheads="1"/>
          </p:cNvSpPr>
          <p:nvPr/>
        </p:nvSpPr>
        <p:spPr bwMode="auto">
          <a:xfrm>
            <a:off x="6019800" y="3404395"/>
            <a:ext cx="581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dirty="0"/>
              <a:t>Repair</a:t>
            </a:r>
          </a:p>
        </p:txBody>
      </p:sp>
      <p:sp>
        <p:nvSpPr>
          <p:cNvPr id="80" name="Text Box 52"/>
          <p:cNvSpPr txBox="1">
            <a:spLocks noChangeArrowheads="1"/>
          </p:cNvSpPr>
          <p:nvPr/>
        </p:nvSpPr>
        <p:spPr bwMode="auto">
          <a:xfrm>
            <a:off x="3962400" y="3399633"/>
            <a:ext cx="6746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dirty="0"/>
              <a:t>Replace</a:t>
            </a:r>
          </a:p>
        </p:txBody>
      </p:sp>
      <p:sp>
        <p:nvSpPr>
          <p:cNvPr id="81" name="Text Box 52"/>
          <p:cNvSpPr txBox="1">
            <a:spLocks noChangeArrowheads="1"/>
          </p:cNvSpPr>
          <p:nvPr/>
        </p:nvSpPr>
        <p:spPr bwMode="auto">
          <a:xfrm>
            <a:off x="4811713" y="2087562"/>
            <a:ext cx="6810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dirty="0"/>
              <a:t>Existing</a:t>
            </a:r>
          </a:p>
        </p:txBody>
      </p:sp>
      <p:sp>
        <p:nvSpPr>
          <p:cNvPr id="82" name="Text Box 52"/>
          <p:cNvSpPr txBox="1">
            <a:spLocks noChangeArrowheads="1"/>
          </p:cNvSpPr>
          <p:nvPr/>
        </p:nvSpPr>
        <p:spPr bwMode="auto">
          <a:xfrm>
            <a:off x="2865438" y="2076450"/>
            <a:ext cx="4476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dirty="0"/>
              <a:t>New</a:t>
            </a:r>
          </a:p>
        </p:txBody>
      </p:sp>
      <p:sp>
        <p:nvSpPr>
          <p:cNvPr id="83" name="Freeform 82"/>
          <p:cNvSpPr/>
          <p:nvPr/>
        </p:nvSpPr>
        <p:spPr>
          <a:xfrm>
            <a:off x="4114802" y="3840957"/>
            <a:ext cx="3435348" cy="1378743"/>
          </a:xfrm>
          <a:custGeom>
            <a:avLst/>
            <a:gdLst>
              <a:gd name="connsiteX0" fmla="*/ 0 w 1571625"/>
              <a:gd name="connsiteY0" fmla="*/ 1362075 h 1362075"/>
              <a:gd name="connsiteX1" fmla="*/ 1571625 w 1571625"/>
              <a:gd name="connsiteY1" fmla="*/ 1362075 h 1362075"/>
              <a:gd name="connsiteX2" fmla="*/ 1571625 w 1571625"/>
              <a:gd name="connsiteY2" fmla="*/ 0 h 13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25" h="1362075">
                <a:moveTo>
                  <a:pt x="0" y="1362075"/>
                </a:moveTo>
                <a:lnTo>
                  <a:pt x="1571625" y="1362075"/>
                </a:lnTo>
                <a:lnTo>
                  <a:pt x="1571625" y="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4" name="Freeform 83"/>
          <p:cNvSpPr/>
          <p:nvPr/>
        </p:nvSpPr>
        <p:spPr>
          <a:xfrm>
            <a:off x="2895600" y="4991100"/>
            <a:ext cx="1219201" cy="457200"/>
          </a:xfrm>
          <a:custGeom>
            <a:avLst/>
            <a:gdLst>
              <a:gd name="connsiteX0" fmla="*/ 0 w 1819275"/>
              <a:gd name="connsiteY0" fmla="*/ 0 h 1409700"/>
              <a:gd name="connsiteX1" fmla="*/ 0 w 1819275"/>
              <a:gd name="connsiteY1" fmla="*/ 723900 h 1409700"/>
              <a:gd name="connsiteX2" fmla="*/ 1819275 w 1819275"/>
              <a:gd name="connsiteY2" fmla="*/ 723900 h 1409700"/>
              <a:gd name="connsiteX3" fmla="*/ 1819275 w 1819275"/>
              <a:gd name="connsiteY3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9275" h="1409700">
                <a:moveTo>
                  <a:pt x="0" y="0"/>
                </a:moveTo>
                <a:lnTo>
                  <a:pt x="0" y="723900"/>
                </a:lnTo>
                <a:lnTo>
                  <a:pt x="1819275" y="723900"/>
                </a:lnTo>
                <a:lnTo>
                  <a:pt x="1819275" y="1409700"/>
                </a:lnTo>
              </a:path>
            </a:pathLst>
          </a:custGeom>
          <a:noFill/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5" name="AutoShape 116"/>
          <p:cNvCxnSpPr>
            <a:cxnSpLocks noChangeShapeType="1"/>
          </p:cNvCxnSpPr>
          <p:nvPr/>
        </p:nvCxnSpPr>
        <p:spPr bwMode="auto">
          <a:xfrm flipH="1">
            <a:off x="6019800" y="3643313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AutoShape 110">
            <a:hlinkClick r:id="rId3"/>
          </p:cNvPr>
          <p:cNvSpPr>
            <a:spLocks noChangeArrowheads="1"/>
          </p:cNvSpPr>
          <p:nvPr/>
        </p:nvSpPr>
        <p:spPr bwMode="auto">
          <a:xfrm flipH="1">
            <a:off x="609600" y="1362076"/>
            <a:ext cx="1479548" cy="36195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Verdana" pitchFamily="34" charset="0"/>
              </a:rPr>
              <a:t>Functional Planning</a:t>
            </a:r>
            <a:endParaRPr lang="en-US" sz="1000" b="1" dirty="0">
              <a:latin typeface="Verdana" pitchFamily="34" charset="0"/>
            </a:endParaRPr>
          </a:p>
        </p:txBody>
      </p:sp>
      <p:cxnSp>
        <p:nvCxnSpPr>
          <p:cNvPr id="87" name="AutoShape 121"/>
          <p:cNvCxnSpPr>
            <a:cxnSpLocks noChangeShapeType="1"/>
            <a:stCxn id="86" idx="1"/>
          </p:cNvCxnSpPr>
          <p:nvPr/>
        </p:nvCxnSpPr>
        <p:spPr bwMode="auto">
          <a:xfrm>
            <a:off x="2089148" y="1543052"/>
            <a:ext cx="1255715" cy="9524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" name="Freeform 87"/>
          <p:cNvSpPr/>
          <p:nvPr/>
        </p:nvSpPr>
        <p:spPr>
          <a:xfrm>
            <a:off x="4962525" y="1543050"/>
            <a:ext cx="3552825" cy="4714875"/>
          </a:xfrm>
          <a:custGeom>
            <a:avLst/>
            <a:gdLst>
              <a:gd name="connsiteX0" fmla="*/ 0 w 3552825"/>
              <a:gd name="connsiteY0" fmla="*/ 4714875 h 4714875"/>
              <a:gd name="connsiteX1" fmla="*/ 3552825 w 3552825"/>
              <a:gd name="connsiteY1" fmla="*/ 4714875 h 4714875"/>
              <a:gd name="connsiteX2" fmla="*/ 3552825 w 3552825"/>
              <a:gd name="connsiteY2" fmla="*/ 0 h 4714875"/>
              <a:gd name="connsiteX3" fmla="*/ 3343275 w 3552825"/>
              <a:gd name="connsiteY3" fmla="*/ 0 h 4714875"/>
              <a:gd name="connsiteX4" fmla="*/ 2600325 w 3552825"/>
              <a:gd name="connsiteY4" fmla="*/ 0 h 4714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2825" h="4714875">
                <a:moveTo>
                  <a:pt x="0" y="4714875"/>
                </a:moveTo>
                <a:lnTo>
                  <a:pt x="3552825" y="4714875"/>
                </a:lnTo>
                <a:lnTo>
                  <a:pt x="3552825" y="0"/>
                </a:lnTo>
                <a:lnTo>
                  <a:pt x="3343275" y="0"/>
                </a:lnTo>
                <a:lnTo>
                  <a:pt x="2600325" y="0"/>
                </a:lnTo>
              </a:path>
            </a:pathLst>
          </a:custGeom>
          <a:noFill/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9798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287" y="457200"/>
            <a:ext cx="6829425" cy="651123"/>
          </a:xfrm>
          <a:solidFill>
            <a:schemeClr val="accent1">
              <a:alpha val="24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Bridge Engineering Section</a:t>
            </a:r>
            <a:endParaRPr lang="en-CA" dirty="0"/>
          </a:p>
        </p:txBody>
      </p:sp>
      <p:pic>
        <p:nvPicPr>
          <p:cNvPr id="4" name="Picture 3" descr="3D Grade with Bridge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098" y="1200807"/>
            <a:ext cx="8179305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6096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Bridge Conceptual Design</a:t>
            </a:r>
            <a:endParaRPr lang="en-CA" sz="3200" b="1" dirty="0"/>
          </a:p>
        </p:txBody>
      </p:sp>
    </p:spTree>
    <p:extLst>
      <p:ext uri="{BB962C8B-B14F-4D97-AF65-F5344CB8AC3E}">
        <p14:creationId xmlns:p14="http://schemas.microsoft.com/office/powerpoint/2010/main" val="648054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7287" y="457200"/>
            <a:ext cx="6829425" cy="651123"/>
          </a:xfrm>
          <a:solidFill>
            <a:schemeClr val="accent1">
              <a:alpha val="24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Bridge Engineering Section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573486" y="6172200"/>
            <a:ext cx="39619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Structural Engineering</a:t>
            </a:r>
            <a:endParaRPr lang="en-CA" sz="3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295" y="1333500"/>
            <a:ext cx="7430299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903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14704</TotalTime>
  <Words>664</Words>
  <Application>Microsoft Office PowerPoint</Application>
  <PresentationFormat>On-screen Show (4:3)</PresentationFormat>
  <Paragraphs>204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Bridge Engineering Section Technical Standards Branch</vt:lpstr>
      <vt:lpstr>Bridge Engineering Section</vt:lpstr>
      <vt:lpstr>Bridge Engineering Section</vt:lpstr>
      <vt:lpstr>Bridge Engineering Section</vt:lpstr>
      <vt:lpstr>Bridge Engineering Section</vt:lpstr>
      <vt:lpstr>PowerPoint Presentation</vt:lpstr>
      <vt:lpstr>PowerPoint Presentation</vt:lpstr>
      <vt:lpstr>Bridge Engineering Section</vt:lpstr>
      <vt:lpstr>Bridge Engineering Section</vt:lpstr>
      <vt:lpstr>Bridge Engineering Section</vt:lpstr>
      <vt:lpstr>Bridge Engineering Section</vt:lpstr>
      <vt:lpstr>Bridge Engineering Section</vt:lpstr>
      <vt:lpstr>Bridge Engineering Section</vt:lpstr>
    </vt:vector>
  </TitlesOfParts>
  <Company>GOA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Publish Bridge Inspections</dc:title>
  <dc:creator>des.williamson</dc:creator>
  <cp:lastModifiedBy>des.williamson</cp:lastModifiedBy>
  <cp:revision>53</cp:revision>
  <cp:lastPrinted>2014-02-11T23:17:59Z</cp:lastPrinted>
  <dcterms:created xsi:type="dcterms:W3CDTF">2013-06-04T22:15:01Z</dcterms:created>
  <dcterms:modified xsi:type="dcterms:W3CDTF">2014-02-11T23:29:16Z</dcterms:modified>
</cp:coreProperties>
</file>