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6" r:id="rId2"/>
    <p:sldId id="319" r:id="rId3"/>
    <p:sldId id="321" r:id="rId4"/>
    <p:sldId id="323" r:id="rId5"/>
    <p:sldId id="327" r:id="rId6"/>
    <p:sldId id="318" r:id="rId7"/>
    <p:sldId id="317" r:id="rId8"/>
    <p:sldId id="322" r:id="rId9"/>
    <p:sldId id="345" r:id="rId10"/>
    <p:sldId id="326" r:id="rId11"/>
    <p:sldId id="328" r:id="rId12"/>
    <p:sldId id="324" r:id="rId13"/>
    <p:sldId id="330" r:id="rId14"/>
    <p:sldId id="325" r:id="rId15"/>
    <p:sldId id="331" r:id="rId16"/>
    <p:sldId id="333" r:id="rId17"/>
    <p:sldId id="346" r:id="rId18"/>
    <p:sldId id="334" r:id="rId19"/>
    <p:sldId id="336" r:id="rId20"/>
    <p:sldId id="343" r:id="rId21"/>
    <p:sldId id="344" r:id="rId22"/>
    <p:sldId id="347" r:id="rId23"/>
    <p:sldId id="342" r:id="rId24"/>
    <p:sldId id="350" r:id="rId25"/>
    <p:sldId id="351" r:id="rId26"/>
    <p:sldId id="352" r:id="rId27"/>
    <p:sldId id="348" r:id="rId28"/>
    <p:sldId id="353" r:id="rId29"/>
    <p:sldId id="356" r:id="rId30"/>
    <p:sldId id="357" r:id="rId31"/>
    <p:sldId id="359" r:id="rId32"/>
    <p:sldId id="354" r:id="rId33"/>
    <p:sldId id="358" r:id="rId34"/>
    <p:sldId id="360" r:id="rId35"/>
    <p:sldId id="355" r:id="rId36"/>
    <p:sldId id="361" r:id="rId37"/>
    <p:sldId id="362" r:id="rId38"/>
    <p:sldId id="363" r:id="rId39"/>
    <p:sldId id="364" r:id="rId40"/>
    <p:sldId id="365" r:id="rId41"/>
    <p:sldId id="366" r:id="rId42"/>
    <p:sldId id="367" r:id="rId43"/>
    <p:sldId id="368" r:id="rId4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51F868-140D-4DED-B2B8-3F8A8A7170FD}">
          <p14:sldIdLst>
            <p14:sldId id="316"/>
            <p14:sldId id="319"/>
            <p14:sldId id="321"/>
            <p14:sldId id="323"/>
            <p14:sldId id="327"/>
            <p14:sldId id="318"/>
            <p14:sldId id="317"/>
            <p14:sldId id="322"/>
            <p14:sldId id="345"/>
            <p14:sldId id="326"/>
            <p14:sldId id="328"/>
            <p14:sldId id="324"/>
            <p14:sldId id="330"/>
            <p14:sldId id="325"/>
            <p14:sldId id="331"/>
            <p14:sldId id="333"/>
            <p14:sldId id="346"/>
            <p14:sldId id="334"/>
            <p14:sldId id="336"/>
            <p14:sldId id="343"/>
            <p14:sldId id="344"/>
            <p14:sldId id="347"/>
            <p14:sldId id="342"/>
            <p14:sldId id="350"/>
            <p14:sldId id="351"/>
            <p14:sldId id="352"/>
            <p14:sldId id="348"/>
            <p14:sldId id="353"/>
            <p14:sldId id="356"/>
            <p14:sldId id="357"/>
            <p14:sldId id="359"/>
            <p14:sldId id="354"/>
            <p14:sldId id="358"/>
            <p14:sldId id="360"/>
            <p14:sldId id="355"/>
            <p14:sldId id="361"/>
            <p14:sldId id="362"/>
            <p14:sldId id="363"/>
            <p14:sldId id="364"/>
            <p14:sldId id="365"/>
            <p14:sldId id="366"/>
            <p14:sldId id="367"/>
            <p14:sldId id="3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3090" autoAdjust="0"/>
  </p:normalViewPr>
  <p:slideViewPr>
    <p:cSldViewPr snapToGrid="0">
      <p:cViewPr>
        <p:scale>
          <a:sx n="90" d="100"/>
          <a:sy n="90" d="100"/>
        </p:scale>
        <p:origin x="-1044" y="-114"/>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0A63B0F-567C-4865-B5E1-BA66104F06BF}" type="datetimeFigureOut">
              <a:rPr lang="en-CA" smtClean="0"/>
              <a:t>11/02/2014</a:t>
            </a:fld>
            <a:endParaRPr lang="en-CA"/>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FB64ACA-17A5-4A4D-A0C1-85329392F0DE}" type="slidenum">
              <a:rPr lang="en-CA" smtClean="0"/>
              <a:t>‹#›</a:t>
            </a:fld>
            <a:endParaRPr lang="en-CA"/>
          </a:p>
        </p:txBody>
      </p:sp>
    </p:spTree>
    <p:extLst>
      <p:ext uri="{BB962C8B-B14F-4D97-AF65-F5344CB8AC3E}">
        <p14:creationId xmlns:p14="http://schemas.microsoft.com/office/powerpoint/2010/main" val="76499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r>
              <a:rPr lang="en-CA" dirty="0"/>
              <a:t>Very specialized area of bridge engineering.  </a:t>
            </a:r>
          </a:p>
          <a:p>
            <a:pPr rtl="0" eaLnBrk="1" fontAlgn="t" latinLnBrk="0" hangingPunct="1"/>
            <a:r>
              <a:rPr lang="en-US" dirty="0"/>
              <a:t>AT’s bridge inventory is very diverse and the management and rehabilitation requirements are equally diverse in scope.</a:t>
            </a:r>
          </a:p>
          <a:p>
            <a:pPr rtl="0" eaLnBrk="1" fontAlgn="t" latinLnBrk="0" hangingPunct="1"/>
            <a:endParaRPr lang="en-US" dirty="0"/>
          </a:p>
          <a:p>
            <a:pPr rtl="0" eaLnBrk="1" fontAlgn="t" latinLnBrk="0" hangingPunct="1"/>
            <a:r>
              <a:rPr lang="en-US" dirty="0"/>
              <a:t>For example a multi million dollar deck replacement with full depth biaxial stressed precast panels</a:t>
            </a:r>
            <a:endParaRPr lang="en-CA" dirty="0"/>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On AT’s technical resources website under the rehabilitation heading there are a number of applicable resource materials to draw on for rehab assignments.</a:t>
            </a:r>
          </a:p>
          <a:p>
            <a:pPr eaLnBrk="1" hangingPunct="1"/>
            <a:r>
              <a:rPr lang="en-US" baseline="0" dirty="0" smtClean="0"/>
              <a:t>As with all consulting services, bridge rehabilitation is no exception and the Engineering Consultant Guidelines form the basis for all work completed for the Department.  Similar to new design practices, engineering drafting standards should be followed for development of rehab drawings.  Standard drawings should be used where ever applicable for rehabilitation works as well.</a:t>
            </a:r>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10</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11</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r>
              <a:rPr lang="en-US" dirty="0"/>
              <a:t>The Department’s bridge management strategy guideline/manual provides context to some of the more </a:t>
            </a:r>
            <a:r>
              <a:rPr lang="en-US" dirty="0" smtClean="0"/>
              <a:t>common and basic types </a:t>
            </a:r>
            <a:r>
              <a:rPr lang="en-US" dirty="0"/>
              <a:t>of </a:t>
            </a:r>
            <a:r>
              <a:rPr lang="en-US" dirty="0" smtClean="0"/>
              <a:t>strategies related to bridge rehabilitation.  </a:t>
            </a:r>
            <a:r>
              <a:rPr lang="en-US" dirty="0"/>
              <a:t>It summarizes Department experiences with certain structure types, common problems and outlines basic </a:t>
            </a:r>
            <a:r>
              <a:rPr lang="en-US" dirty="0" smtClean="0"/>
              <a:t>strategy development. At present the document is fairly limited in scope, but future work has been discussed</a:t>
            </a:r>
            <a:r>
              <a:rPr lang="en-US" baseline="0" dirty="0" smtClean="0"/>
              <a:t> that would </a:t>
            </a:r>
            <a:r>
              <a:rPr lang="en-US" dirty="0" smtClean="0"/>
              <a:t>update </a:t>
            </a:r>
            <a:r>
              <a:rPr lang="en-US" baseline="0" dirty="0" smtClean="0"/>
              <a:t>best practices, outline </a:t>
            </a:r>
            <a:r>
              <a:rPr lang="en-US" dirty="0" smtClean="0"/>
              <a:t>rehabilitation</a:t>
            </a:r>
            <a:r>
              <a:rPr lang="en-US" baseline="0" dirty="0" smtClean="0"/>
              <a:t> project processes and how related department requirements are to be incorporated. </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12</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In addition to the bridge management strategy guideline/manual, there are also valuable and detailed repair guidelines for both concrete and steel bridge elements.</a:t>
            </a:r>
          </a:p>
          <a:p>
            <a:pPr eaLnBrk="1" hangingPunct="1"/>
            <a:endParaRPr lang="en-US" baseline="0" dirty="0" smtClean="0"/>
          </a:p>
          <a:p>
            <a:pPr eaLnBrk="1" hangingPunct="1"/>
            <a:r>
              <a:rPr lang="en-US" baseline="0" dirty="0" smtClean="0"/>
              <a:t>These manuals are excellent reference material for rehabilitation work and in particular they provide good background and context for specialized high load damage assessment and repair work.  </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13</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For example: what requirements should be incorporated for epoxy injection of concrete girders or</a:t>
            </a:r>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14</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what temperature ranges should be adhered to for heat straightening repairs.</a:t>
            </a:r>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15</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Construction</a:t>
            </a:r>
          </a:p>
          <a:p>
            <a:pPr rtl="0" eaLnBrk="1" fontAlgn="t" latinLnBrk="0" hangingPunct="1"/>
            <a:endParaRPr lang="en-US" dirty="0"/>
          </a:p>
          <a:p>
            <a:pPr eaLnBrk="1" hangingPunct="1"/>
            <a:r>
              <a:rPr lang="en-US" dirty="0" smtClean="0"/>
              <a:t>Weather</a:t>
            </a:r>
            <a:r>
              <a:rPr lang="en-US" baseline="0" dirty="0" smtClean="0"/>
              <a:t> it is bridge rehabilitation or new construction the work activities that bring the detailed designs to completion general fall under the umbrella of Bridge Construction.  </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16</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eaLnBrk="1" hangingPunct="1"/>
            <a:r>
              <a:rPr lang="en-US" dirty="0" smtClean="0"/>
              <a:t>The there</a:t>
            </a:r>
            <a:r>
              <a:rPr lang="en-US" baseline="0" dirty="0" smtClean="0"/>
              <a:t> are </a:t>
            </a:r>
            <a:r>
              <a:rPr lang="en-US" dirty="0" smtClean="0"/>
              <a:t>two</a:t>
            </a:r>
            <a:r>
              <a:rPr lang="en-US" baseline="0" dirty="0" smtClean="0"/>
              <a:t> general tasks associated with bringing those detailed designs to completion.</a:t>
            </a:r>
          </a:p>
          <a:p>
            <a:pPr eaLnBrk="1" hangingPunct="1"/>
            <a:r>
              <a:rPr lang="en-US" baseline="0" dirty="0" smtClean="0"/>
              <a:t>The “Tender” phase involves the development and creation of the final construction contract, and the “Construction” phase which involves contract administration and post construction services.</a:t>
            </a:r>
            <a:endParaRPr lang="en-US" dirty="0" smtClean="0"/>
          </a:p>
          <a:p>
            <a:pPr rtl="0" eaLnBrk="1" fontAlgn="t" latinLnBrk="0" hangingPunct="1"/>
            <a:endParaRPr lang="en-US" dirty="0" smtClean="0"/>
          </a:p>
          <a:p>
            <a:endParaRPr lang="en-CA" dirty="0" smtClean="0"/>
          </a:p>
          <a:p>
            <a:pPr rtl="0" eaLnBrk="1" fontAlgn="t" latinLnBrk="0" hangingPunct="1"/>
            <a:endParaRPr lang="en-US" dirty="0"/>
          </a:p>
          <a:p>
            <a:endParaRPr lang="en-CA"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17</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Construction</a:t>
            </a:r>
          </a:p>
          <a:p>
            <a:pPr rtl="0" eaLnBrk="1" fontAlgn="t" latinLnBrk="0" hangingPunct="1"/>
            <a:endParaRPr lang="en-US" dirty="0"/>
          </a:p>
          <a:p>
            <a:r>
              <a:rPr lang="en-US" dirty="0" smtClean="0"/>
              <a:t>The development</a:t>
            </a:r>
            <a:r>
              <a:rPr lang="en-US" baseline="0" dirty="0" smtClean="0"/>
              <a:t> of complete and accurate tender documents are </a:t>
            </a:r>
            <a:r>
              <a:rPr lang="en-US" dirty="0" smtClean="0"/>
              <a:t>crucial to the bidding process and provides the framework for contract supervision and administration.</a:t>
            </a:r>
          </a:p>
          <a:p>
            <a:r>
              <a:rPr lang="en-US" dirty="0" smtClean="0"/>
              <a:t>If we get this right, “the world unfolds as it should”.</a:t>
            </a:r>
          </a:p>
          <a:p>
            <a:r>
              <a:rPr lang="en-US" dirty="0" smtClean="0"/>
              <a:t>If we don’t, projects may not get tendered on time, time and effort is wasted, we require addenda, we don’t get the best prices, we increase the risk to the Department for claims and in the worst case scenario tenders are cancelled.</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18</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Construction</a:t>
            </a:r>
          </a:p>
          <a:p>
            <a:pPr rtl="0" eaLnBrk="1" fontAlgn="t" latinLnBrk="0" hangingPunct="1"/>
            <a:endParaRPr lang="en-US" dirty="0"/>
          </a:p>
          <a:p>
            <a:pPr rtl="0" eaLnBrk="1" fontAlgn="t" latinLnBrk="0" hangingPunct="1"/>
            <a:r>
              <a:rPr lang="en-US" dirty="0" smtClean="0"/>
              <a:t>Under </a:t>
            </a:r>
            <a:r>
              <a:rPr lang="en-US" dirty="0"/>
              <a:t>the ‘construction’ </a:t>
            </a:r>
            <a:r>
              <a:rPr lang="en-US" dirty="0" smtClean="0"/>
              <a:t>heading of the bridge and structure technical resource page - </a:t>
            </a:r>
            <a:r>
              <a:rPr lang="en-US" dirty="0"/>
              <a:t>all links to </a:t>
            </a:r>
            <a:r>
              <a:rPr lang="en-US" dirty="0" smtClean="0"/>
              <a:t>resources </a:t>
            </a:r>
            <a:r>
              <a:rPr lang="en-US" dirty="0"/>
              <a:t>that are </a:t>
            </a:r>
            <a:r>
              <a:rPr lang="en-US" dirty="0" smtClean="0"/>
              <a:t>relevant </a:t>
            </a:r>
            <a:r>
              <a:rPr lang="en-US" dirty="0"/>
              <a:t>in the development of tender packages are </a:t>
            </a:r>
            <a:r>
              <a:rPr lang="en-US" dirty="0" smtClean="0"/>
              <a:t>presented.</a:t>
            </a:r>
            <a:endParaRPr lang="en-US" dirty="0"/>
          </a:p>
          <a:p>
            <a:pPr rtl="0" eaLnBrk="1" fontAlgn="t" latinLnBrk="0" hangingPunct="1"/>
            <a:endParaRPr lang="en-US" dirty="0"/>
          </a:p>
          <a:p>
            <a:pPr marL="174296" indent="-174296" fontAlgn="t">
              <a:buFontTx/>
              <a:buChar char="-"/>
            </a:pPr>
            <a:r>
              <a:rPr lang="en-US" dirty="0"/>
              <a:t>The Engineering Consultant Guidelines </a:t>
            </a:r>
            <a:r>
              <a:rPr lang="en-US" dirty="0" err="1" smtClean="0"/>
              <a:t>Vol</a:t>
            </a:r>
            <a:r>
              <a:rPr lang="en-US" dirty="0" smtClean="0"/>
              <a:t> 1 </a:t>
            </a:r>
          </a:p>
          <a:p>
            <a:pPr marL="174296" indent="-174296" fontAlgn="t">
              <a:buFontTx/>
              <a:buChar char="-"/>
            </a:pPr>
            <a:r>
              <a:rPr lang="en-US" dirty="0" smtClean="0"/>
              <a:t>Tender </a:t>
            </a:r>
            <a:r>
              <a:rPr lang="en-US" dirty="0"/>
              <a:t>templates, special provisions, and spec amendments/</a:t>
            </a:r>
            <a:r>
              <a:rPr lang="en-US" dirty="0" err="1"/>
              <a:t>supplementals</a:t>
            </a:r>
            <a:r>
              <a:rPr lang="en-US" dirty="0"/>
              <a:t> etc. </a:t>
            </a:r>
            <a:r>
              <a:rPr lang="en-US" dirty="0" smtClean="0"/>
              <a:t> </a:t>
            </a:r>
          </a:p>
          <a:p>
            <a:pPr marL="0" indent="0" fontAlgn="t">
              <a:buFontTx/>
              <a:buNone/>
            </a:pPr>
            <a:r>
              <a:rPr lang="en-US" dirty="0" smtClean="0"/>
              <a:t>-  General Specifications for Highway</a:t>
            </a:r>
            <a:r>
              <a:rPr lang="en-US" baseline="0" dirty="0" smtClean="0"/>
              <a:t> and Bridge and Standard Specifications for Bridge Construction</a:t>
            </a:r>
            <a:endParaRPr lang="en-US" dirty="0"/>
          </a:p>
          <a:p>
            <a:pPr marL="174296" indent="-174296" defTabSz="929579" fontAlgn="t">
              <a:buFontTx/>
              <a:buChar char="-"/>
            </a:pPr>
            <a:r>
              <a:rPr lang="en-US" dirty="0" smtClean="0"/>
              <a:t>Construction costs are also summarized </a:t>
            </a:r>
            <a:r>
              <a:rPr lang="en-US" dirty="0"/>
              <a:t>and reported for use in developing Type A,B or C cost </a:t>
            </a:r>
            <a:r>
              <a:rPr lang="en-US" dirty="0" smtClean="0"/>
              <a:t>estimates</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19</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endParaRPr lang="en-CA" dirty="0"/>
          </a:p>
          <a:p>
            <a:pPr eaLnBrk="1" hangingPunct="1"/>
            <a:r>
              <a:rPr lang="en-US" baseline="0" dirty="0" smtClean="0"/>
              <a:t>Truss bridge rehabilitation with deck/stringer replacement</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2</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It</a:t>
            </a:r>
            <a:r>
              <a:rPr lang="en-US" baseline="0" dirty="0" smtClean="0"/>
              <a:t> is important to have a good understanding of the related documents f</a:t>
            </a:r>
            <a:r>
              <a:rPr lang="en-US" dirty="0" smtClean="0"/>
              <a:t>or those assisting in tender package preparation,</a:t>
            </a:r>
            <a:r>
              <a:rPr lang="en-US" baseline="0" dirty="0" smtClean="0"/>
              <a:t> but it is imperative that a thorough understanding of the general and standard specifications for bridge construction be developed before attempting to complete such tasks.  This is because any project specific requirements outside of those within the standard specifications need to be thoroughly addressed in the tender package to ensure appropriate contract administration.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20</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The unit price average report is a</a:t>
            </a:r>
            <a:r>
              <a:rPr lang="en-US" baseline="0" dirty="0" smtClean="0"/>
              <a:t> very important document to be used in development of any type of cost estimate prepared for Department projects.  The report is updated on a regular basis should be used in development of project cost estimates such that Department wide programming can be as efficient as practically possible.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21</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Construction</a:t>
            </a:r>
          </a:p>
          <a:p>
            <a:pPr rtl="0" eaLnBrk="1" fontAlgn="t" latinLnBrk="0" hangingPunct="1"/>
            <a:endParaRPr lang="en-US" dirty="0"/>
          </a:p>
          <a:p>
            <a:pPr rtl="0" eaLnBrk="1" fontAlgn="t" latinLnBrk="0" hangingPunct="1"/>
            <a:r>
              <a:rPr lang="en-US" dirty="0" smtClean="0"/>
              <a:t>The unit price averages</a:t>
            </a:r>
            <a:r>
              <a:rPr lang="en-US" baseline="0" dirty="0" smtClean="0"/>
              <a:t> report has detailed cost information summarized by region, structure type (steel vs. concrete / major vs. standard / river vs. grade separation etc.) on a monthly basis.  The higher level cost estimate information is useful for functional planning or bridge assessment type work.</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22</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Within</a:t>
            </a:r>
            <a:r>
              <a:rPr lang="en-US" baseline="0" dirty="0" smtClean="0"/>
              <a:t> the </a:t>
            </a:r>
            <a:r>
              <a:rPr lang="en-US" dirty="0" smtClean="0"/>
              <a:t>unit price averages</a:t>
            </a:r>
            <a:r>
              <a:rPr lang="en-US" baseline="0" dirty="0" smtClean="0"/>
              <a:t> report there is also common construction bid items summarized for both new construction and rehabilitation work.  This information is very useful and required to be used for type A,B, or C cost estimates for the department.</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23</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Once the tendering</a:t>
            </a:r>
            <a:r>
              <a:rPr lang="en-US" baseline="0" dirty="0" smtClean="0"/>
              <a:t> process is completed, contracts are awarded the more glamorous construction activities such as pile driving or bridge demolition can commence.  This is the Grant </a:t>
            </a:r>
            <a:r>
              <a:rPr lang="en-US" baseline="0" dirty="0" err="1" smtClean="0"/>
              <a:t>MacEwan</a:t>
            </a:r>
            <a:r>
              <a:rPr lang="en-US" baseline="0" dirty="0" smtClean="0"/>
              <a:t> Bridge in Ft. McMurray that recently when major substructure modification and superstructure replacement.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24</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baseline="0" dirty="0" smtClean="0"/>
          </a:p>
          <a:p>
            <a:pPr rtl="0" eaLnBrk="1" fontAlgn="t" latinLnBrk="0" hangingPunct="1"/>
            <a:r>
              <a:rPr lang="en-US" baseline="0" dirty="0" smtClean="0"/>
              <a:t>Demolition is always a spectacular milestone and one that in this case our maintenance guys were very happy to see.</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25</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The new bridge</a:t>
            </a:r>
            <a:r>
              <a:rPr lang="en-US" baseline="0" dirty="0" smtClean="0"/>
              <a:t> nearing completion.</a:t>
            </a:r>
          </a:p>
          <a:p>
            <a:pPr rtl="0" eaLnBrk="1" fontAlgn="t" latinLnBrk="0" hangingPunct="1"/>
            <a:endParaRPr lang="en-US" baseline="0" dirty="0" smtClean="0"/>
          </a:p>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26</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eaLnBrk="1" hangingPunct="1"/>
            <a:r>
              <a:rPr lang="en-US" baseline="0" dirty="0" smtClean="0"/>
              <a:t>“Construction” phase involving contract administration and post construction services is the last in the stop in our flowchart before bridge inspection &amp; maintenance and functional planning start the life cycle adventure all over again.</a:t>
            </a:r>
            <a:endParaRPr lang="en-US" dirty="0" smtClean="0"/>
          </a:p>
          <a:p>
            <a:pPr rtl="0" eaLnBrk="1" fontAlgn="t" latinLnBrk="0" hangingPunct="1"/>
            <a:endParaRPr lang="en-US" dirty="0" smtClean="0"/>
          </a:p>
          <a:p>
            <a:endParaRPr lang="en-CA" dirty="0" smtClean="0"/>
          </a:p>
          <a:p>
            <a:pPr rtl="0" eaLnBrk="1" fontAlgn="t" latinLnBrk="0" hangingPunct="1"/>
            <a:endParaRPr lang="en-US" dirty="0"/>
          </a:p>
          <a:p>
            <a:endParaRPr lang="en-CA"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27</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Again,</a:t>
            </a:r>
            <a:r>
              <a:rPr lang="en-US" baseline="0" dirty="0" smtClean="0"/>
              <a:t> u</a:t>
            </a:r>
            <a:r>
              <a:rPr lang="en-US" dirty="0" smtClean="0"/>
              <a:t>nder the ‘construction’ heading of the bridge and structure technical resource page - all links to resources that are relevant to</a:t>
            </a:r>
            <a:r>
              <a:rPr lang="en-US" baseline="0" dirty="0" smtClean="0"/>
              <a:t> contract administration, and bridge construction inspection</a:t>
            </a:r>
            <a:r>
              <a:rPr lang="en-US" dirty="0" smtClean="0"/>
              <a:t> are presented.</a:t>
            </a:r>
          </a:p>
          <a:p>
            <a:pPr rtl="0" eaLnBrk="1" fontAlgn="t" latinLnBrk="0" hangingPunct="1"/>
            <a:endParaRPr lang="en-US" dirty="0" smtClean="0"/>
          </a:p>
          <a:p>
            <a:pPr marL="0" marR="0" indent="0" algn="l" defTabSz="914400" rtl="0" eaLnBrk="1" fontAlgn="t" latinLnBrk="0" hangingPunct="1">
              <a:lnSpc>
                <a:spcPct val="100000"/>
              </a:lnSpc>
              <a:spcBef>
                <a:spcPts val="0"/>
              </a:spcBef>
              <a:spcAft>
                <a:spcPts val="0"/>
              </a:spcAft>
              <a:buClrTx/>
              <a:buSzTx/>
              <a:buFontTx/>
              <a:buNone/>
              <a:tabLst/>
              <a:defRPr/>
            </a:pPr>
            <a:r>
              <a:rPr lang="en-US" dirty="0" smtClean="0"/>
              <a:t>- A revised version</a:t>
            </a:r>
            <a:r>
              <a:rPr lang="en-US" baseline="0" dirty="0" smtClean="0"/>
              <a:t> of the </a:t>
            </a:r>
            <a:r>
              <a:rPr lang="en-US" dirty="0" smtClean="0"/>
              <a:t>Engineering Consultant Guidelines </a:t>
            </a:r>
            <a:r>
              <a:rPr lang="en-US" dirty="0" err="1" smtClean="0"/>
              <a:t>Vol</a:t>
            </a:r>
            <a:r>
              <a:rPr lang="en-US" dirty="0" smtClean="0"/>
              <a:t> 2</a:t>
            </a:r>
            <a:r>
              <a:rPr lang="en-US" baseline="0" dirty="0" smtClean="0"/>
              <a:t> is hot off the presses and provides guidance on what the contract administration requirements are for our Consultants and what services must included when proposing on providing contract administration services for bridge projects.</a:t>
            </a:r>
          </a:p>
          <a:p>
            <a:pPr marL="0" marR="0" indent="0" algn="l" defTabSz="914400" rtl="0" eaLnBrk="1" fontAlgn="t" latinLnBrk="0" hangingPunct="1">
              <a:lnSpc>
                <a:spcPct val="100000"/>
              </a:lnSpc>
              <a:spcBef>
                <a:spcPts val="0"/>
              </a:spcBef>
              <a:spcAft>
                <a:spcPts val="0"/>
              </a:spcAft>
              <a:buClrTx/>
              <a:buSzTx/>
              <a:buFontTx/>
              <a:buNone/>
              <a:tabLst/>
              <a:defRPr/>
            </a:pPr>
            <a:r>
              <a:rPr lang="en-US" baseline="0" dirty="0" smtClean="0"/>
              <a:t>- </a:t>
            </a:r>
            <a:r>
              <a:rPr lang="en-US" dirty="0" smtClean="0"/>
              <a:t>As</a:t>
            </a:r>
            <a:r>
              <a:rPr lang="en-US" baseline="0" dirty="0" smtClean="0"/>
              <a:t> with tender package preparation and even more intimate working knowledge of the </a:t>
            </a:r>
            <a:r>
              <a:rPr lang="en-US" dirty="0" smtClean="0"/>
              <a:t>General Specifications for Highway</a:t>
            </a:r>
            <a:r>
              <a:rPr lang="en-US" baseline="0" dirty="0" smtClean="0"/>
              <a:t> and Bridge Construction and Standard Specifications for Bridge Construction is imperative</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28</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marL="174296" indent="-174296" fontAlgn="t">
              <a:buFontTx/>
              <a:buChar char="-"/>
            </a:pPr>
            <a:endParaRPr lang="en-US" baseline="0" dirty="0" smtClean="0"/>
          </a:p>
          <a:p>
            <a:pPr marL="174296" indent="-174296" fontAlgn="t">
              <a:buFontTx/>
              <a:buChar char="-"/>
            </a:pPr>
            <a:r>
              <a:rPr lang="en-US" baseline="0" dirty="0" smtClean="0"/>
              <a:t>In addition to significant content changes within the </a:t>
            </a:r>
            <a:r>
              <a:rPr lang="en-US" baseline="0" dirty="0" err="1" smtClean="0"/>
              <a:t>Vol</a:t>
            </a:r>
            <a:r>
              <a:rPr lang="en-US" baseline="0" dirty="0" smtClean="0"/>
              <a:t> 2 consultant guideline itself,</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29</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endParaRPr lang="en-CA" dirty="0"/>
          </a:p>
          <a:p>
            <a:pPr eaLnBrk="1" hangingPunct="1"/>
            <a:r>
              <a:rPr lang="en-US" baseline="0" dirty="0" smtClean="0"/>
              <a:t>Complex Superstructure Replacements:</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3</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Downloadable forms are now available for a significant portion of construction</a:t>
            </a:r>
            <a:r>
              <a:rPr lang="en-US" baseline="0" dirty="0" smtClean="0"/>
              <a:t> administration tasks.  In addition to the general construction admin forms such as orders for extra work, weekly construction reports, construction photo templates there are also bridge specific project administration forms that should be used where applicable.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30</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marL="0" marR="0" indent="0" algn="l" defTabSz="914400" rtl="0" eaLnBrk="1" fontAlgn="t" latinLnBrk="0" hangingPunct="1">
              <a:lnSpc>
                <a:spcPct val="100000"/>
              </a:lnSpc>
              <a:spcBef>
                <a:spcPts val="0"/>
              </a:spcBef>
              <a:spcAft>
                <a:spcPts val="0"/>
              </a:spcAft>
              <a:buClrTx/>
              <a:buSzTx/>
              <a:buFontTx/>
              <a:buNone/>
              <a:tabLst/>
              <a:defRPr/>
            </a:pPr>
            <a:r>
              <a:rPr lang="en-US" baseline="0" dirty="0" smtClean="0"/>
              <a:t>- </a:t>
            </a:r>
            <a:r>
              <a:rPr lang="en-US" dirty="0" smtClean="0"/>
              <a:t>As</a:t>
            </a:r>
            <a:r>
              <a:rPr lang="en-US" baseline="0" dirty="0" smtClean="0"/>
              <a:t> with tender package preparation and even more intimate working knowledge of the </a:t>
            </a:r>
            <a:r>
              <a:rPr lang="en-US" dirty="0" smtClean="0"/>
              <a:t>General Specifications for Highway</a:t>
            </a:r>
            <a:r>
              <a:rPr lang="en-US" baseline="0" dirty="0" smtClean="0"/>
              <a:t> and Bridge Construction and Standard Specifications for Bridge Construction </a:t>
            </a:r>
            <a:r>
              <a:rPr lang="en-US" baseline="0" smtClean="0"/>
              <a:t>is imperative</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31</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These documents, in</a:t>
            </a:r>
            <a:r>
              <a:rPr lang="en-US" baseline="0" dirty="0" smtClean="0"/>
              <a:t> combination with tender package form the contractual obligations that the Contractor must fulfil.  It is important that the requirements of the specifications are enforced such that good construction practices will be followed and there is consistency in contract administration Provincially.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32</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The General Specifications provide</a:t>
            </a:r>
            <a:r>
              <a:rPr lang="en-US" baseline="0" dirty="0" smtClean="0"/>
              <a:t> detailed contract administration requirements such as:</a:t>
            </a:r>
          </a:p>
          <a:p>
            <a:pPr rtl="0" eaLnBrk="1" fontAlgn="t" latinLnBrk="0" hangingPunct="1"/>
            <a:endParaRPr lang="en-US" baseline="0" dirty="0" smtClean="0"/>
          </a:p>
          <a:p>
            <a:pPr marL="171450" indent="-171450" rtl="0" eaLnBrk="1" fontAlgn="t" latinLnBrk="0" hangingPunct="1">
              <a:buFontTx/>
              <a:buChar char="-"/>
            </a:pPr>
            <a:r>
              <a:rPr lang="en-US" baseline="0" dirty="0" smtClean="0"/>
              <a:t>Preconstruction meetings,</a:t>
            </a:r>
          </a:p>
          <a:p>
            <a:pPr marL="171450" indent="-171450" rtl="0" eaLnBrk="1" fontAlgn="t" latinLnBrk="0" hangingPunct="1">
              <a:buFontTx/>
              <a:buChar char="-"/>
            </a:pPr>
            <a:r>
              <a:rPr lang="en-US" baseline="0" dirty="0" smtClean="0"/>
              <a:t>the process to assess a contractor’s proposed contract design change</a:t>
            </a:r>
          </a:p>
          <a:p>
            <a:pPr marL="171450" indent="-171450" rtl="0" eaLnBrk="1" fontAlgn="t" latinLnBrk="0" hangingPunct="1">
              <a:buFontTx/>
              <a:buChar char="-"/>
            </a:pPr>
            <a:r>
              <a:rPr lang="en-US" baseline="0" dirty="0" smtClean="0"/>
              <a:t>Site office requirements for bridge structure construction</a:t>
            </a:r>
          </a:p>
          <a:p>
            <a:pPr marL="171450" indent="-171450" rtl="0" eaLnBrk="1" fontAlgn="t" latinLnBrk="0" hangingPunct="1">
              <a:buFontTx/>
              <a:buChar char="-"/>
            </a:pPr>
            <a:r>
              <a:rPr lang="en-US" baseline="0" dirty="0" smtClean="0"/>
              <a:t>Penalties</a:t>
            </a:r>
          </a:p>
          <a:p>
            <a:pPr marL="171450" indent="-171450" rtl="0" eaLnBrk="1" fontAlgn="t" latinLnBrk="0" hangingPunct="1">
              <a:buFontTx/>
              <a:buChar char="-"/>
            </a:pPr>
            <a:r>
              <a:rPr lang="en-US" baseline="0" dirty="0" smtClean="0"/>
              <a:t>Determination of site occupancy days,</a:t>
            </a:r>
          </a:p>
          <a:p>
            <a:pPr marL="171450" indent="-171450" rtl="0" eaLnBrk="1" fontAlgn="t" latinLnBrk="0" hangingPunct="1">
              <a:buFontTx/>
              <a:buChar char="-"/>
            </a:pPr>
            <a:r>
              <a:rPr lang="en-US" baseline="0" dirty="0" smtClean="0"/>
              <a:t>Etc.</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33</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rtl="0" eaLnBrk="1" fontAlgn="t" latinLnBrk="0" hangingPunct="1"/>
            <a:r>
              <a:rPr lang="en-US" dirty="0" smtClean="0"/>
              <a:t>The Standard Specifications</a:t>
            </a:r>
            <a:r>
              <a:rPr lang="en-US" baseline="0" dirty="0" smtClean="0"/>
              <a:t> for Bridge Construction </a:t>
            </a:r>
            <a:r>
              <a:rPr lang="en-US" dirty="0" smtClean="0"/>
              <a:t>provide</a:t>
            </a:r>
            <a:r>
              <a:rPr lang="en-US" baseline="0" dirty="0" smtClean="0"/>
              <a:t> very detailed technical requirements as well as some contract administration items such as bid item payment conditions.  </a:t>
            </a:r>
          </a:p>
          <a:p>
            <a:pPr rtl="0" eaLnBrk="1" fontAlgn="t" latinLnBrk="0" hangingPunct="1"/>
            <a:endParaRPr lang="en-US" baseline="0" dirty="0" smtClean="0"/>
          </a:p>
          <a:p>
            <a:pPr marL="171450" indent="-171450" rtl="0" eaLnBrk="1" fontAlgn="t" latinLnBrk="0" hangingPunct="1">
              <a:buFontTx/>
              <a:buChar char="-"/>
            </a:pPr>
            <a:r>
              <a:rPr lang="en-US" baseline="0" dirty="0" smtClean="0"/>
              <a:t>There are 26 section in total ranging from Foundation Piles to Bridge Deck Waterproofing</a:t>
            </a:r>
          </a:p>
          <a:p>
            <a:pPr marL="171450" indent="-171450" rtl="0" eaLnBrk="1" fontAlgn="t" latinLnBrk="0" hangingPunct="1">
              <a:buFontTx/>
              <a:buChar char="-"/>
            </a:pPr>
            <a:r>
              <a:rPr lang="en-US" baseline="0" dirty="0" smtClean="0"/>
              <a:t>The standard specifications are comprehensive.  The document is substantial at ~ 350 pages that requires thorough review and understanding to ensure Department requirements are met.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34</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The completion of a bridge structure is a team effort between design, material, and construction personnel, requiring academic knowledge and many years of related experience. Successful completion of the bridge depends on the efforts of the Contractor </a:t>
            </a:r>
            <a:r>
              <a:rPr lang="en-US" sz="1200" b="1" i="0" u="none" strike="noStrike" kern="1200" baseline="0" dirty="0" smtClean="0">
                <a:solidFill>
                  <a:schemeClr val="tx1"/>
                </a:solidFill>
                <a:latin typeface="+mn-lt"/>
                <a:ea typeface="+mn-ea"/>
                <a:cs typeface="+mn-cs"/>
              </a:rPr>
              <a:t>and to a very large extent the quality of the inspection performed during construction</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Informed inspection is the link between design and construction. </a:t>
            </a:r>
          </a:p>
          <a:p>
            <a:endParaRPr lang="en-US" dirty="0" smtClean="0"/>
          </a:p>
          <a:p>
            <a:pPr rtl="0" eaLnBrk="1" fontAlgn="t" latinLnBrk="0" hangingPunct="1"/>
            <a:r>
              <a:rPr lang="en-US" dirty="0" smtClean="0"/>
              <a:t>A</a:t>
            </a:r>
            <a:r>
              <a:rPr lang="en-US" baseline="0" dirty="0" smtClean="0"/>
              <a:t> reference document for inspection and contract administration for the Project Engineer and Bridge Inspector is the Department’s </a:t>
            </a:r>
            <a:r>
              <a:rPr lang="en-US" dirty="0" smtClean="0"/>
              <a:t>Bridge</a:t>
            </a:r>
            <a:r>
              <a:rPr lang="en-US" baseline="0" dirty="0" smtClean="0"/>
              <a:t> Construction Inspection Manual.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35</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The manual should be reviewed regularly by even the </a:t>
            </a:r>
            <a:r>
              <a:rPr lang="en-CA" sz="1200" b="0" i="0" u="none" strike="noStrike" kern="1200" baseline="0" dirty="0" smtClean="0">
                <a:solidFill>
                  <a:schemeClr val="tx1"/>
                </a:solidFill>
                <a:latin typeface="+mn-lt"/>
                <a:ea typeface="+mn-ea"/>
                <a:cs typeface="+mn-cs"/>
              </a:rPr>
              <a:t>most experienced Bridge Inspector.</a:t>
            </a:r>
          </a:p>
          <a:p>
            <a:r>
              <a:rPr lang="en-US" sz="1200" b="0" i="0" u="none" strike="noStrike" kern="1200" baseline="0" dirty="0" smtClean="0">
                <a:solidFill>
                  <a:schemeClr val="tx1"/>
                </a:solidFill>
                <a:latin typeface="+mn-lt"/>
                <a:ea typeface="+mn-ea"/>
                <a:cs typeface="+mn-cs"/>
              </a:rPr>
              <a:t>Sections B, C, and D of describe administrative duties, the role of a bridge inspector, and safety considerations.</a:t>
            </a:r>
          </a:p>
          <a:p>
            <a:r>
              <a:rPr lang="en-US" sz="1200" b="0" i="0" u="none" strike="noStrike" kern="1200" baseline="0" dirty="0" smtClean="0">
                <a:solidFill>
                  <a:schemeClr val="tx1"/>
                </a:solidFill>
                <a:latin typeface="+mn-lt"/>
                <a:ea typeface="+mn-ea"/>
                <a:cs typeface="+mn-cs"/>
              </a:rPr>
              <a:t>Subsequent sections deal with the technical details of inspection and provides guidance and understanding of phase of the work.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notice that the inspection manual layout follows (or I should say followed) the Standard Specifications for Bridge Construction Sections.  The Department is currently in the process of revising this manual to align with the 2013 edition and is schedule for completion by the fall of 2014.  </a:t>
            </a:r>
            <a:endParaRPr lang="en-US" dirty="0" smtClean="0"/>
          </a:p>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36</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Section layouts are generally similar.  For example the foundation pile section contains, Genera, Environmental, Safety, Inspector Records, Technical Specific considerations, Inspector checklists and responsibilities.  </a:t>
            </a:r>
            <a:endParaRPr lang="en-US" dirty="0" smtClean="0"/>
          </a:p>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37</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Also included in the manual are reference photos depicting different construction and inspection operations.  As part of the manual update photo quality and relevance will be improved for inspector reference.</a:t>
            </a:r>
            <a:endParaRPr lang="en-US" dirty="0" smtClean="0"/>
          </a:p>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38</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The consultant guidelines volume 2 also provides guidance on requirements for post construction services.</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39</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Constraint Induced Fracture or CIF rehabilitations have been a Department focus over the past number of years.  There remains a number of bridges within our inventory that have poor steel girder details and we continue to be address the issue.</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4</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Section 5 of the guidelines also summarizes the requirements of post construction or final details.</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40</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And Appendix ‘D’ is provides detailed checklists and forms to use in completion of final detail packages.</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41</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r>
              <a:rPr lang="en-US" sz="1200" b="0" i="0" u="none" strike="noStrike" kern="1200" baseline="0" dirty="0" smtClean="0">
                <a:solidFill>
                  <a:schemeClr val="tx1"/>
                </a:solidFill>
                <a:latin typeface="+mn-lt"/>
                <a:ea typeface="+mn-ea"/>
                <a:cs typeface="+mn-cs"/>
              </a:rPr>
              <a:t>The checklists here ensure that all required project information is captured and submitted for department records.  Accurate and detailed information is very important to the ongoing maintenance and management of our bridge inventory. </a:t>
            </a:r>
            <a:endParaRPr lang="en-US" dirty="0"/>
          </a:p>
        </p:txBody>
      </p:sp>
      <p:sp>
        <p:nvSpPr>
          <p:cNvPr id="4" name="Slide Number Placeholder 3"/>
          <p:cNvSpPr>
            <a:spLocks noGrp="1"/>
          </p:cNvSpPr>
          <p:nvPr>
            <p:ph type="sldNum" sz="quarter" idx="10"/>
          </p:nvPr>
        </p:nvSpPr>
        <p:spPr/>
        <p:txBody>
          <a:bodyPr/>
          <a:lstStyle/>
          <a:p>
            <a:fld id="{2FB64ACA-17A5-4A4D-A0C1-85329392F0DE}" type="slidenum">
              <a:rPr lang="en-CA" smtClean="0"/>
              <a:t>42</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eaLnBrk="1" hangingPunct="1"/>
            <a:r>
              <a:rPr lang="en-US" baseline="0" dirty="0" smtClean="0"/>
              <a:t>As we’ve seen throughout the presentation today there are many requirements and expectations when working in various area of bridge engineering for Alberta Transportation.  Hopefully we were able to convey a brief summary of the resources available and where they are located.  This concludes our overview of bridge engineering at TSB.  </a:t>
            </a:r>
            <a:endParaRPr lang="en-US" dirty="0" smtClean="0"/>
          </a:p>
          <a:p>
            <a:pPr rtl="0" eaLnBrk="1" fontAlgn="t" latinLnBrk="0" hangingPunct="1"/>
            <a:endParaRPr lang="en-US" dirty="0" smtClean="0"/>
          </a:p>
          <a:p>
            <a:endParaRPr lang="en-CA" dirty="0" smtClean="0"/>
          </a:p>
          <a:p>
            <a:pPr rtl="0" eaLnBrk="1" fontAlgn="t" latinLnBrk="0" hangingPunct="1"/>
            <a:endParaRPr lang="en-US" dirty="0"/>
          </a:p>
          <a:p>
            <a:endParaRPr lang="en-CA"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43</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endParaRPr lang="en-CA" dirty="0"/>
          </a:p>
          <a:p>
            <a:pPr eaLnBrk="1" hangingPunct="1"/>
            <a:r>
              <a:rPr lang="en-US" baseline="0" dirty="0" smtClean="0"/>
              <a:t>High load damage repairs</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5</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endParaRPr lang="en-CA" dirty="0"/>
          </a:p>
          <a:p>
            <a:pPr eaLnBrk="1" hangingPunct="1"/>
            <a:r>
              <a:rPr lang="en-US" baseline="0" dirty="0" smtClean="0"/>
              <a:t>Bridge Painting</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6</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rtl="0" eaLnBrk="1" fontAlgn="t" latinLnBrk="0" hangingPunct="1"/>
            <a:endParaRPr lang="en-CA" dirty="0"/>
          </a:p>
          <a:p>
            <a:pPr eaLnBrk="1" hangingPunct="1"/>
            <a:r>
              <a:rPr lang="en-US" baseline="0" dirty="0" smtClean="0"/>
              <a:t>More standard concrete overlay and deck joint replacement:</a:t>
            </a:r>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7</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a:t>Bridge Rehabilitation</a:t>
            </a:r>
          </a:p>
          <a:p>
            <a:pPr rtl="0" eaLnBrk="1" fontAlgn="t" latinLnBrk="0" hangingPunct="1"/>
            <a:endParaRPr lang="en-US" dirty="0"/>
          </a:p>
          <a:p>
            <a:pPr eaLnBrk="1" hangingPunct="1"/>
            <a:r>
              <a:rPr lang="en-US" baseline="0" dirty="0" smtClean="0"/>
              <a:t>As the Department has almost exclusively used hot rubberized asphalt membranes and asphalt deck protection systems since the mid 80’s repairs and rehabilitation of this system type are becoming increasingly common.</a:t>
            </a:r>
          </a:p>
          <a:p>
            <a:pPr eaLnBrk="1" hangingPunct="1"/>
            <a:endParaRPr lang="en-US"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8</a:t>
            </a:fld>
            <a:endParaRPr lang="en-CA"/>
          </a:p>
        </p:txBody>
      </p:sp>
    </p:spTree>
    <p:extLst>
      <p:ext uri="{BB962C8B-B14F-4D97-AF65-F5344CB8AC3E}">
        <p14:creationId xmlns:p14="http://schemas.microsoft.com/office/powerpoint/2010/main" val="147887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CA" b="1" dirty="0" smtClean="0"/>
              <a:t>Bridge Construction</a:t>
            </a:r>
          </a:p>
          <a:p>
            <a:pPr rtl="0" eaLnBrk="1" fontAlgn="t" latinLnBrk="0" hangingPunct="1"/>
            <a:endParaRPr lang="en-US" dirty="0" smtClean="0"/>
          </a:p>
          <a:p>
            <a:pPr eaLnBrk="1" hangingPunct="1"/>
            <a:r>
              <a:rPr lang="en-US" baseline="0" dirty="0" smtClean="0"/>
              <a:t>Once the decision to repair a bridge has been determined from an assessment, this leads to rehabilitation  design activities.  </a:t>
            </a:r>
            <a:endParaRPr lang="en-US" dirty="0" smtClean="0"/>
          </a:p>
          <a:p>
            <a:pPr rtl="0" eaLnBrk="1" fontAlgn="t" latinLnBrk="0" hangingPunct="1"/>
            <a:endParaRPr lang="en-US" dirty="0"/>
          </a:p>
          <a:p>
            <a:endParaRPr lang="en-CA" dirty="0" smtClean="0"/>
          </a:p>
        </p:txBody>
      </p:sp>
      <p:sp>
        <p:nvSpPr>
          <p:cNvPr id="4" name="Slide Number Placeholder 3"/>
          <p:cNvSpPr>
            <a:spLocks noGrp="1"/>
          </p:cNvSpPr>
          <p:nvPr>
            <p:ph type="sldNum" sz="quarter" idx="10"/>
          </p:nvPr>
        </p:nvSpPr>
        <p:spPr/>
        <p:txBody>
          <a:bodyPr/>
          <a:lstStyle/>
          <a:p>
            <a:fld id="{2FB64ACA-17A5-4A4D-A0C1-85329392F0DE}" type="slidenum">
              <a:rPr lang="en-CA" smtClean="0"/>
              <a:t>9</a:t>
            </a:fld>
            <a:endParaRPr lang="en-CA"/>
          </a:p>
        </p:txBody>
      </p:sp>
    </p:spTree>
    <p:extLst>
      <p:ext uri="{BB962C8B-B14F-4D97-AF65-F5344CB8AC3E}">
        <p14:creationId xmlns:p14="http://schemas.microsoft.com/office/powerpoint/2010/main" val="147887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F795BA7-8FA2-4D62-8C60-59535E921AFE}" type="datetimeFigureOut">
              <a:rPr lang="en-CA" smtClean="0"/>
              <a:t>11/02/2014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924AA-D3B8-42DA-8632-C4D3FF21233E}" type="slidenum">
              <a:rPr lang="en-CA" smtClean="0"/>
              <a:t>‹#›</a:t>
            </a:fld>
            <a:endParaRPr lang="en-CA"/>
          </a:p>
        </p:txBody>
      </p:sp>
      <p:grpSp>
        <p:nvGrpSpPr>
          <p:cNvPr id="10" name="Group 9"/>
          <p:cNvGrpSpPr/>
          <p:nvPr userDrawn="1"/>
        </p:nvGrpSpPr>
        <p:grpSpPr>
          <a:xfrm>
            <a:off x="126023" y="228600"/>
            <a:ext cx="1166446" cy="369332"/>
            <a:chOff x="114300" y="297229"/>
            <a:chExt cx="1166446" cy="369332"/>
          </a:xfrm>
        </p:grpSpPr>
        <p:sp>
          <p:nvSpPr>
            <p:cNvPr id="9" name="TextBox 8"/>
            <p:cNvSpPr txBox="1"/>
            <p:nvPr userDrawn="1"/>
          </p:nvSpPr>
          <p:spPr>
            <a:xfrm>
              <a:off x="137746" y="297229"/>
              <a:ext cx="1143000" cy="369332"/>
            </a:xfrm>
            <a:prstGeom prst="rect">
              <a:avLst/>
            </a:prstGeom>
            <a:solidFill>
              <a:schemeClr val="accent1">
                <a:lumMod val="75000"/>
              </a:schemeClr>
            </a:solidFill>
          </p:spPr>
          <p:txBody>
            <a:bodyPr wrap="square" rtlCol="0">
              <a:spAutoFit/>
            </a:bodyPr>
            <a:lstStyle/>
            <a:p>
              <a:endParaRPr lang="en-CA" dirty="0"/>
            </a:p>
          </p:txBody>
        </p:sp>
        <p:pic>
          <p:nvPicPr>
            <p:cNvPr id="7" name="Picture 10" descr="AB Logo blue RGB_revers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300" y="304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093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795BA7-8FA2-4D62-8C60-59535E921AFE}" type="datetimeFigureOut">
              <a:rPr lang="en-CA" smtClean="0"/>
              <a:t>11/02/2014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256712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795BA7-8FA2-4D62-8C60-59535E921AFE}" type="datetimeFigureOut">
              <a:rPr lang="en-CA" smtClean="0"/>
              <a:t>11/02/2014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336852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795BA7-8FA2-4D62-8C60-59535E921AFE}" type="datetimeFigureOut">
              <a:rPr lang="en-CA" smtClean="0"/>
              <a:t>11/02/2014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62864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95BA7-8FA2-4D62-8C60-59535E921AFE}" type="datetimeFigureOut">
              <a:rPr lang="en-CA" smtClean="0"/>
              <a:t>11/02/2014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109553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F795BA7-8FA2-4D62-8C60-59535E921AFE}" type="datetimeFigureOut">
              <a:rPr lang="en-CA" smtClean="0"/>
              <a:t>11/02/2014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343690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F795BA7-8FA2-4D62-8C60-59535E921AFE}" type="datetimeFigureOut">
              <a:rPr lang="en-CA" smtClean="0"/>
              <a:t>11/02/2014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189698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F795BA7-8FA2-4D62-8C60-59535E921AFE}" type="datetimeFigureOut">
              <a:rPr lang="en-CA" smtClean="0"/>
              <a:t>11/02/2014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34060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95BA7-8FA2-4D62-8C60-59535E921AFE}" type="datetimeFigureOut">
              <a:rPr lang="en-CA" smtClean="0"/>
              <a:t>11/02/2014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404515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95BA7-8FA2-4D62-8C60-59535E921AFE}" type="datetimeFigureOut">
              <a:rPr lang="en-CA" smtClean="0"/>
              <a:t>11/02/2014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329030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95BA7-8FA2-4D62-8C60-59535E921AFE}" type="datetimeFigureOut">
              <a:rPr lang="en-CA" smtClean="0"/>
              <a:t>11/02/2014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1924AA-D3B8-42DA-8632-C4D3FF21233E}" type="slidenum">
              <a:rPr lang="en-CA" smtClean="0"/>
              <a:t>‹#›</a:t>
            </a:fld>
            <a:endParaRPr lang="en-CA"/>
          </a:p>
        </p:txBody>
      </p:sp>
    </p:spTree>
    <p:extLst>
      <p:ext uri="{BB962C8B-B14F-4D97-AF65-F5344CB8AC3E}">
        <p14:creationId xmlns:p14="http://schemas.microsoft.com/office/powerpoint/2010/main" val="15663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95BA7-8FA2-4D62-8C60-59535E921AFE}" type="datetimeFigureOut">
              <a:rPr lang="en-CA" smtClean="0"/>
              <a:t>11/02/2014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924AA-D3B8-42DA-8632-C4D3FF21233E}" type="slidenum">
              <a:rPr lang="en-CA" smtClean="0"/>
              <a:t>‹#›</a:t>
            </a:fld>
            <a:endParaRPr lang="en-CA"/>
          </a:p>
        </p:txBody>
      </p:sp>
    </p:spTree>
    <p:extLst>
      <p:ext uri="{BB962C8B-B14F-4D97-AF65-F5344CB8AC3E}">
        <p14:creationId xmlns:p14="http://schemas.microsoft.com/office/powerpoint/2010/main" val="3606338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alberta.transportation.ca/5000.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alberta.transportation.ca/5000.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alberta.transportation.ca/5000.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alberta.transportation.ca/5000.html"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lberta.transportation.ca/5000.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descr="C:\_LOCALdata\Dave's Docs\Pictures &amp; Graphics\Bridge Photos\BF 73949 - Hwy 2 over Peace River Dunvegan\2010 - Rehab\closeup\June 2 (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49" y="1371600"/>
            <a:ext cx="35052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_LOCALdata\Dave's Docs\Pictures &amp; Graphics\Bridge Photos\BF 73949 - Hwy 2 over Peace River Dunvegan\2010 - Rehab\closeup\June 11 (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1839" y="2241550"/>
            <a:ext cx="5071533" cy="38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4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6" y="1270000"/>
            <a:ext cx="9144000" cy="479329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solidFill>
            <a:schemeClr val="bg1"/>
          </a:solidFill>
          <a:ln>
            <a:noFill/>
          </a:ln>
        </p:spPr>
        <p:txBody>
          <a:bodyPr wrap="none" rtlCol="0">
            <a:spAutoFit/>
          </a:bodyPr>
          <a:lstStyle/>
          <a:p>
            <a:r>
              <a:rPr lang="en-US" sz="3200" b="1" dirty="0" smtClean="0"/>
              <a:t>Bridge Rehabilitation</a:t>
            </a:r>
            <a:endParaRPr lang="en-CA" sz="3200" b="1" dirty="0"/>
          </a:p>
        </p:txBody>
      </p:sp>
    </p:spTree>
    <p:extLst>
      <p:ext uri="{BB962C8B-B14F-4D97-AF65-F5344CB8AC3E}">
        <p14:creationId xmlns:p14="http://schemas.microsoft.com/office/powerpoint/2010/main" val="2472895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43000"/>
            <a:ext cx="9144000" cy="489489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sp>
        <p:nvSpPr>
          <p:cNvPr id="3" name="Oval 2"/>
          <p:cNvSpPr/>
          <p:nvPr/>
        </p:nvSpPr>
        <p:spPr>
          <a:xfrm>
            <a:off x="1905000" y="4508500"/>
            <a:ext cx="48768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5007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203940"/>
            <a:ext cx="3895344" cy="49987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6443" y="1203940"/>
            <a:ext cx="4334256" cy="4998720"/>
          </a:xfrm>
          <a:prstGeom prst="rect">
            <a:avLst/>
          </a:prstGeom>
        </p:spPr>
      </p:pic>
    </p:spTree>
    <p:extLst>
      <p:ext uri="{BB962C8B-B14F-4D97-AF65-F5344CB8AC3E}">
        <p14:creationId xmlns:p14="http://schemas.microsoft.com/office/powerpoint/2010/main" val="240493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81100"/>
            <a:ext cx="9144000" cy="4773168"/>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sp>
        <p:nvSpPr>
          <p:cNvPr id="3" name="Oval 2"/>
          <p:cNvSpPr/>
          <p:nvPr/>
        </p:nvSpPr>
        <p:spPr>
          <a:xfrm>
            <a:off x="1816100" y="4608283"/>
            <a:ext cx="5334000" cy="5297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910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475" y="1465315"/>
            <a:ext cx="7652084" cy="4572000"/>
          </a:xfrm>
          <a:prstGeom prst="rect">
            <a:avLst/>
          </a:prstGeom>
        </p:spPr>
      </p:pic>
    </p:spTree>
    <p:extLst>
      <p:ext uri="{BB962C8B-B14F-4D97-AF65-F5344CB8AC3E}">
        <p14:creationId xmlns:p14="http://schemas.microsoft.com/office/powerpoint/2010/main" val="75442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434" y="1252463"/>
            <a:ext cx="7695127" cy="4797552"/>
          </a:xfrm>
          <a:prstGeom prst="rect">
            <a:avLst/>
          </a:prstGeom>
        </p:spPr>
      </p:pic>
    </p:spTree>
    <p:extLst>
      <p:ext uri="{BB962C8B-B14F-4D97-AF65-F5344CB8AC3E}">
        <p14:creationId xmlns:p14="http://schemas.microsoft.com/office/powerpoint/2010/main" val="2223871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4098" name="Picture 2" descr="C:\_LOCALdata\Dave's Docs\Pictures &amp; Graphics\Bridge Photos\NEAHD\B20\December 2013\DSC020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2493" y="1371600"/>
            <a:ext cx="8305800" cy="466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38" name="AutoShape 95">
            <a:hlinkClick r:id="rId3"/>
          </p:cNvPr>
          <p:cNvSpPr>
            <a:spLocks noChangeArrowheads="1"/>
          </p:cNvSpPr>
          <p:nvPr/>
        </p:nvSpPr>
        <p:spPr bwMode="auto">
          <a:xfrm>
            <a:off x="3344863" y="1362076"/>
            <a:ext cx="1539875"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Management</a:t>
            </a:r>
          </a:p>
        </p:txBody>
      </p:sp>
      <p:sp>
        <p:nvSpPr>
          <p:cNvPr id="39" name="AutoShape 98">
            <a:hlinkClick r:id="rId3"/>
          </p:cNvPr>
          <p:cNvSpPr>
            <a:spLocks noChangeArrowheads="1"/>
          </p:cNvSpPr>
          <p:nvPr/>
        </p:nvSpPr>
        <p:spPr bwMode="auto">
          <a:xfrm>
            <a:off x="3390900" y="1990725"/>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New Bridge</a:t>
            </a:r>
            <a:br>
              <a:rPr lang="en-US" sz="1000" b="1" dirty="0">
                <a:solidFill>
                  <a:srgbClr val="FF0000"/>
                </a:solidFill>
                <a:latin typeface="Verdana" pitchFamily="34" charset="0"/>
              </a:rPr>
            </a:br>
            <a:r>
              <a:rPr lang="en-US" sz="1000" b="1" dirty="0">
                <a:solidFill>
                  <a:srgbClr val="FF0000"/>
                </a:solidFill>
                <a:latin typeface="Verdana" pitchFamily="34" charset="0"/>
              </a:rPr>
              <a:t> or Existing?</a:t>
            </a:r>
          </a:p>
        </p:txBody>
      </p:sp>
      <p:cxnSp>
        <p:nvCxnSpPr>
          <p:cNvPr id="40" name="AutoShape 100"/>
          <p:cNvCxnSpPr>
            <a:cxnSpLocks noChangeShapeType="1"/>
            <a:stCxn id="38" idx="2"/>
            <a:endCxn id="39" idx="0"/>
          </p:cNvCxnSpPr>
          <p:nvPr/>
        </p:nvCxnSpPr>
        <p:spPr bwMode="auto">
          <a:xfrm flipH="1">
            <a:off x="4114800" y="1743076"/>
            <a:ext cx="1" cy="24764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AutoShape 101">
            <a:hlinkClick r:id="rId3"/>
          </p:cNvPr>
          <p:cNvSpPr>
            <a:spLocks noChangeArrowheads="1"/>
          </p:cNvSpPr>
          <p:nvPr/>
        </p:nvSpPr>
        <p:spPr bwMode="auto">
          <a:xfrm>
            <a:off x="2209800" y="3452813"/>
            <a:ext cx="13716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New Design</a:t>
            </a:r>
            <a:endParaRPr lang="en-US" sz="1000" b="1" dirty="0">
              <a:latin typeface="Verdana" pitchFamily="34" charset="0"/>
            </a:endParaRPr>
          </a:p>
        </p:txBody>
      </p:sp>
      <p:sp>
        <p:nvSpPr>
          <p:cNvPr id="42" name="AutoShape 102">
            <a:hlinkClick r:id="rId3"/>
          </p:cNvPr>
          <p:cNvSpPr>
            <a:spLocks noChangeArrowheads="1"/>
          </p:cNvSpPr>
          <p:nvPr/>
        </p:nvSpPr>
        <p:spPr bwMode="auto">
          <a:xfrm>
            <a:off x="2400300" y="40386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Conceptual</a:t>
            </a:r>
          </a:p>
          <a:p>
            <a:pPr algn="ctr"/>
            <a:r>
              <a:rPr lang="en-US" sz="1000" b="1" dirty="0" smtClean="0">
                <a:latin typeface="Verdana" pitchFamily="34" charset="0"/>
              </a:rPr>
              <a:t>Design</a:t>
            </a:r>
            <a:endParaRPr lang="en-US" sz="1000" b="1" dirty="0">
              <a:latin typeface="Verdana" pitchFamily="34" charset="0"/>
            </a:endParaRPr>
          </a:p>
        </p:txBody>
      </p:sp>
      <p:sp>
        <p:nvSpPr>
          <p:cNvPr id="43" name="AutoShape 103">
            <a:hlinkClick r:id="rId3"/>
          </p:cNvPr>
          <p:cNvSpPr>
            <a:spLocks noChangeArrowheads="1"/>
          </p:cNvSpPr>
          <p:nvPr/>
        </p:nvSpPr>
        <p:spPr bwMode="auto">
          <a:xfrm>
            <a:off x="2400300" y="46101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Detailed </a:t>
            </a:r>
            <a:br>
              <a:rPr lang="en-US" sz="1000" b="1" dirty="0">
                <a:latin typeface="Verdana" pitchFamily="34" charset="0"/>
              </a:rPr>
            </a:br>
            <a:r>
              <a:rPr lang="en-US" sz="1000" b="1" dirty="0">
                <a:latin typeface="Verdana" pitchFamily="34" charset="0"/>
              </a:rPr>
              <a:t>Design</a:t>
            </a:r>
          </a:p>
        </p:txBody>
      </p:sp>
      <p:sp>
        <p:nvSpPr>
          <p:cNvPr id="44" name="AutoShape 104">
            <a:hlinkClick r:id="rId3"/>
          </p:cNvPr>
          <p:cNvSpPr>
            <a:spLocks noChangeArrowheads="1"/>
          </p:cNvSpPr>
          <p:nvPr/>
        </p:nvSpPr>
        <p:spPr bwMode="auto">
          <a:xfrm>
            <a:off x="3274219" y="5448300"/>
            <a:ext cx="1679574" cy="3810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000" b="1" dirty="0" smtClean="0">
                <a:latin typeface="Verdana" pitchFamily="34" charset="0"/>
              </a:rPr>
              <a:t>Tender Preparation </a:t>
            </a:r>
          </a:p>
          <a:p>
            <a:pPr algn="ctr"/>
            <a:r>
              <a:rPr lang="en-US" sz="1000" b="1" dirty="0" smtClean="0">
                <a:latin typeface="Verdana" pitchFamily="34" charset="0"/>
              </a:rPr>
              <a:t>and Advertisement</a:t>
            </a:r>
            <a:endParaRPr lang="en-US" sz="1000" b="1" dirty="0">
              <a:latin typeface="Verdana" pitchFamily="34" charset="0"/>
            </a:endParaRPr>
          </a:p>
        </p:txBody>
      </p:sp>
      <p:sp>
        <p:nvSpPr>
          <p:cNvPr id="45" name="AutoShape 105">
            <a:hlinkClick r:id="rId3"/>
          </p:cNvPr>
          <p:cNvSpPr>
            <a:spLocks noChangeArrowheads="1"/>
          </p:cNvSpPr>
          <p:nvPr/>
        </p:nvSpPr>
        <p:spPr bwMode="auto">
          <a:xfrm>
            <a:off x="3275807" y="6057900"/>
            <a:ext cx="1677986" cy="3810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000" b="1" dirty="0">
                <a:latin typeface="Verdana" pitchFamily="34" charset="0"/>
              </a:rPr>
              <a:t>Construction</a:t>
            </a:r>
          </a:p>
        </p:txBody>
      </p:sp>
      <p:sp>
        <p:nvSpPr>
          <p:cNvPr id="46" name="AutoShape 106">
            <a:hlinkClick r:id="rId3"/>
          </p:cNvPr>
          <p:cNvSpPr>
            <a:spLocks noChangeArrowheads="1"/>
          </p:cNvSpPr>
          <p:nvPr/>
        </p:nvSpPr>
        <p:spPr bwMode="auto">
          <a:xfrm>
            <a:off x="7010400" y="3459957"/>
            <a:ext cx="10795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Rehabilitation</a:t>
            </a:r>
          </a:p>
          <a:p>
            <a:pPr algn="ctr"/>
            <a:r>
              <a:rPr lang="en-US" sz="1000" b="1" dirty="0" smtClean="0">
                <a:latin typeface="Verdana" pitchFamily="34" charset="0"/>
              </a:rPr>
              <a:t>Design</a:t>
            </a:r>
            <a:endParaRPr lang="en-US" sz="1000" b="1" dirty="0">
              <a:latin typeface="Verdana" pitchFamily="34" charset="0"/>
            </a:endParaRPr>
          </a:p>
        </p:txBody>
      </p:sp>
      <p:sp>
        <p:nvSpPr>
          <p:cNvPr id="47" name="AutoShape 107">
            <a:hlinkClick r:id="rId3"/>
          </p:cNvPr>
          <p:cNvSpPr>
            <a:spLocks noChangeArrowheads="1"/>
          </p:cNvSpPr>
          <p:nvPr/>
        </p:nvSpPr>
        <p:spPr bwMode="auto">
          <a:xfrm>
            <a:off x="4572000" y="3300413"/>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Repair or</a:t>
            </a:r>
            <a:br>
              <a:rPr lang="en-US" sz="1000" b="1" dirty="0">
                <a:solidFill>
                  <a:srgbClr val="FF0000"/>
                </a:solidFill>
                <a:latin typeface="Verdana" pitchFamily="34" charset="0"/>
              </a:rPr>
            </a:br>
            <a:r>
              <a:rPr lang="en-US" sz="1000" b="1" dirty="0">
                <a:solidFill>
                  <a:srgbClr val="FF0000"/>
                </a:solidFill>
                <a:latin typeface="Verdana" pitchFamily="34" charset="0"/>
              </a:rPr>
              <a:t>Replace?</a:t>
            </a:r>
          </a:p>
        </p:txBody>
      </p:sp>
      <p:sp>
        <p:nvSpPr>
          <p:cNvPr id="48" name="AutoShape 109">
            <a:hlinkClick r:id="rId3"/>
          </p:cNvPr>
          <p:cNvSpPr>
            <a:spLocks noChangeArrowheads="1"/>
          </p:cNvSpPr>
          <p:nvPr/>
        </p:nvSpPr>
        <p:spPr bwMode="auto">
          <a:xfrm>
            <a:off x="4838700" y="2590800"/>
            <a:ext cx="9144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a:t>
            </a:r>
            <a:br>
              <a:rPr lang="en-US" sz="1000" b="1" dirty="0">
                <a:latin typeface="Verdana" pitchFamily="34" charset="0"/>
              </a:rPr>
            </a:br>
            <a:r>
              <a:rPr lang="en-US" sz="1000" b="1" dirty="0">
                <a:latin typeface="Verdana" pitchFamily="34" charset="0"/>
              </a:rPr>
              <a:t>Assessment</a:t>
            </a:r>
          </a:p>
        </p:txBody>
      </p:sp>
      <p:sp>
        <p:nvSpPr>
          <p:cNvPr id="49" name="AutoShape 110">
            <a:hlinkClick r:id="rId3"/>
          </p:cNvPr>
          <p:cNvSpPr>
            <a:spLocks noChangeArrowheads="1"/>
          </p:cNvSpPr>
          <p:nvPr/>
        </p:nvSpPr>
        <p:spPr bwMode="auto">
          <a:xfrm>
            <a:off x="6219823" y="1362076"/>
            <a:ext cx="1330326"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Bridge </a:t>
            </a:r>
            <a:r>
              <a:rPr lang="en-US" sz="1000" b="1" dirty="0" smtClean="0">
                <a:latin typeface="Verdana" pitchFamily="34" charset="0"/>
              </a:rPr>
              <a:t>Inspection</a:t>
            </a:r>
          </a:p>
          <a:p>
            <a:pPr algn="ctr"/>
            <a:r>
              <a:rPr lang="en-US" sz="1000" b="1" dirty="0" smtClean="0">
                <a:latin typeface="Verdana" pitchFamily="34" charset="0"/>
              </a:rPr>
              <a:t> &amp; Maintenance</a:t>
            </a:r>
            <a:endParaRPr lang="en-US" sz="1000" b="1" dirty="0">
              <a:latin typeface="Verdana" pitchFamily="34" charset="0"/>
            </a:endParaRPr>
          </a:p>
        </p:txBody>
      </p:sp>
      <p:cxnSp>
        <p:nvCxnSpPr>
          <p:cNvPr id="51" name="AutoShape 111"/>
          <p:cNvCxnSpPr>
            <a:cxnSpLocks noChangeShapeType="1"/>
            <a:stCxn id="39" idx="1"/>
            <a:endCxn id="41" idx="0"/>
          </p:cNvCxnSpPr>
          <p:nvPr/>
        </p:nvCxnSpPr>
        <p:spPr bwMode="auto">
          <a:xfrm rot="10800000" flipV="1">
            <a:off x="2895600" y="2333625"/>
            <a:ext cx="495300" cy="11191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 name="AutoShape 112"/>
          <p:cNvCxnSpPr>
            <a:cxnSpLocks noChangeShapeType="1"/>
            <a:stCxn id="39" idx="3"/>
            <a:endCxn id="48" idx="0"/>
          </p:cNvCxnSpPr>
          <p:nvPr/>
        </p:nvCxnSpPr>
        <p:spPr bwMode="auto">
          <a:xfrm>
            <a:off x="4838700" y="2333625"/>
            <a:ext cx="457200" cy="25717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 name="AutoShape 113"/>
          <p:cNvCxnSpPr>
            <a:cxnSpLocks noChangeShapeType="1"/>
            <a:stCxn id="48" idx="2"/>
            <a:endCxn id="47" idx="0"/>
          </p:cNvCxnSpPr>
          <p:nvPr/>
        </p:nvCxnSpPr>
        <p:spPr bwMode="auto">
          <a:xfrm>
            <a:off x="5295900" y="2971800"/>
            <a:ext cx="0" cy="3286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AutoShape 114"/>
          <p:cNvCxnSpPr>
            <a:cxnSpLocks noChangeShapeType="1"/>
            <a:stCxn id="41" idx="2"/>
            <a:endCxn id="42" idx="0"/>
          </p:cNvCxnSpPr>
          <p:nvPr/>
        </p:nvCxnSpPr>
        <p:spPr bwMode="auto">
          <a:xfrm>
            <a:off x="2895600" y="3833813"/>
            <a:ext cx="0" cy="204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115"/>
          <p:cNvCxnSpPr>
            <a:cxnSpLocks noChangeShapeType="1"/>
            <a:stCxn id="42" idx="2"/>
            <a:endCxn id="43" idx="0"/>
          </p:cNvCxnSpPr>
          <p:nvPr/>
        </p:nvCxnSpPr>
        <p:spPr bwMode="auto">
          <a:xfrm>
            <a:off x="2895600" y="4419600"/>
            <a:ext cx="0" cy="1905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AutoShape 116"/>
          <p:cNvCxnSpPr>
            <a:cxnSpLocks noChangeShapeType="1"/>
            <a:stCxn id="47" idx="1"/>
            <a:endCxn id="41" idx="3"/>
          </p:cNvCxnSpPr>
          <p:nvPr/>
        </p:nvCxnSpPr>
        <p:spPr bwMode="auto">
          <a:xfrm flipH="1">
            <a:off x="3581400" y="3643313"/>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121"/>
          <p:cNvCxnSpPr>
            <a:cxnSpLocks noChangeShapeType="1"/>
            <a:stCxn id="49" idx="1"/>
            <a:endCxn id="38" idx="3"/>
          </p:cNvCxnSpPr>
          <p:nvPr/>
        </p:nvCxnSpPr>
        <p:spPr bwMode="auto">
          <a:xfrm flipH="1">
            <a:off x="4884738" y="1543052"/>
            <a:ext cx="133508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58" name="AutoShape 123"/>
          <p:cNvCxnSpPr>
            <a:cxnSpLocks noChangeShapeType="1"/>
            <a:stCxn id="44" idx="2"/>
            <a:endCxn id="45" idx="0"/>
          </p:cNvCxnSpPr>
          <p:nvPr/>
        </p:nvCxnSpPr>
        <p:spPr bwMode="auto">
          <a:xfrm>
            <a:off x="4114006" y="5829300"/>
            <a:ext cx="794"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52"/>
          <p:cNvSpPr txBox="1">
            <a:spLocks noChangeArrowheads="1"/>
          </p:cNvSpPr>
          <p:nvPr/>
        </p:nvSpPr>
        <p:spPr bwMode="auto">
          <a:xfrm>
            <a:off x="6157912" y="3404395"/>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Repair</a:t>
            </a:r>
          </a:p>
        </p:txBody>
      </p:sp>
      <p:sp>
        <p:nvSpPr>
          <p:cNvPr id="60" name="Text Box 52"/>
          <p:cNvSpPr txBox="1">
            <a:spLocks noChangeArrowheads="1"/>
          </p:cNvSpPr>
          <p:nvPr/>
        </p:nvSpPr>
        <p:spPr bwMode="auto">
          <a:xfrm>
            <a:off x="3837680" y="3399633"/>
            <a:ext cx="674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Replace</a:t>
            </a:r>
          </a:p>
        </p:txBody>
      </p:sp>
      <p:sp>
        <p:nvSpPr>
          <p:cNvPr id="61" name="Text Box 52"/>
          <p:cNvSpPr txBox="1">
            <a:spLocks noChangeArrowheads="1"/>
          </p:cNvSpPr>
          <p:nvPr/>
        </p:nvSpPr>
        <p:spPr bwMode="auto">
          <a:xfrm>
            <a:off x="4811713" y="2087562"/>
            <a:ext cx="681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Existing</a:t>
            </a:r>
          </a:p>
        </p:txBody>
      </p:sp>
      <p:sp>
        <p:nvSpPr>
          <p:cNvPr id="62" name="Text Box 52"/>
          <p:cNvSpPr txBox="1">
            <a:spLocks noChangeArrowheads="1"/>
          </p:cNvSpPr>
          <p:nvPr/>
        </p:nvSpPr>
        <p:spPr bwMode="auto">
          <a:xfrm>
            <a:off x="2865438" y="2076450"/>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New</a:t>
            </a:r>
          </a:p>
        </p:txBody>
      </p:sp>
      <p:sp>
        <p:nvSpPr>
          <p:cNvPr id="63" name="Freeform 62"/>
          <p:cNvSpPr/>
          <p:nvPr/>
        </p:nvSpPr>
        <p:spPr>
          <a:xfrm>
            <a:off x="4114802" y="3840957"/>
            <a:ext cx="3435348" cy="1378743"/>
          </a:xfrm>
          <a:custGeom>
            <a:avLst/>
            <a:gdLst>
              <a:gd name="connsiteX0" fmla="*/ 0 w 1571625"/>
              <a:gd name="connsiteY0" fmla="*/ 1362075 h 1362075"/>
              <a:gd name="connsiteX1" fmla="*/ 1571625 w 1571625"/>
              <a:gd name="connsiteY1" fmla="*/ 1362075 h 1362075"/>
              <a:gd name="connsiteX2" fmla="*/ 1571625 w 1571625"/>
              <a:gd name="connsiteY2" fmla="*/ 0 h 1362075"/>
            </a:gdLst>
            <a:ahLst/>
            <a:cxnLst>
              <a:cxn ang="0">
                <a:pos x="connsiteX0" y="connsiteY0"/>
              </a:cxn>
              <a:cxn ang="0">
                <a:pos x="connsiteX1" y="connsiteY1"/>
              </a:cxn>
              <a:cxn ang="0">
                <a:pos x="connsiteX2" y="connsiteY2"/>
              </a:cxn>
            </a:cxnLst>
            <a:rect l="l" t="t" r="r" b="b"/>
            <a:pathLst>
              <a:path w="1571625" h="1362075">
                <a:moveTo>
                  <a:pt x="0" y="1362075"/>
                </a:moveTo>
                <a:lnTo>
                  <a:pt x="1571625" y="1362075"/>
                </a:lnTo>
                <a:lnTo>
                  <a:pt x="15716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2895600" y="4991100"/>
            <a:ext cx="1219201" cy="457200"/>
          </a:xfrm>
          <a:custGeom>
            <a:avLst/>
            <a:gdLst>
              <a:gd name="connsiteX0" fmla="*/ 0 w 1819275"/>
              <a:gd name="connsiteY0" fmla="*/ 0 h 1409700"/>
              <a:gd name="connsiteX1" fmla="*/ 0 w 1819275"/>
              <a:gd name="connsiteY1" fmla="*/ 723900 h 1409700"/>
              <a:gd name="connsiteX2" fmla="*/ 1819275 w 1819275"/>
              <a:gd name="connsiteY2" fmla="*/ 723900 h 1409700"/>
              <a:gd name="connsiteX3" fmla="*/ 1819275 w 181927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1819275" h="1409700">
                <a:moveTo>
                  <a:pt x="0" y="0"/>
                </a:moveTo>
                <a:lnTo>
                  <a:pt x="0" y="723900"/>
                </a:lnTo>
                <a:lnTo>
                  <a:pt x="1819275" y="723900"/>
                </a:lnTo>
                <a:lnTo>
                  <a:pt x="1819275" y="140970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AutoShape 116"/>
          <p:cNvCxnSpPr>
            <a:cxnSpLocks noChangeShapeType="1"/>
          </p:cNvCxnSpPr>
          <p:nvPr/>
        </p:nvCxnSpPr>
        <p:spPr bwMode="auto">
          <a:xfrm flipH="1">
            <a:off x="6019800" y="3643313"/>
            <a:ext cx="990600" cy="0"/>
          </a:xfrm>
          <a:prstGeom prst="straightConnector1">
            <a:avLst/>
          </a:prstGeom>
          <a:noFill/>
          <a:ln w="9525">
            <a:solidFill>
              <a:schemeClr val="tx1"/>
            </a:solidFill>
            <a:round/>
            <a:headEnd type="triangle"/>
            <a:tailEnd type="none" w="med" len="med"/>
          </a:ln>
          <a:extLst>
            <a:ext uri="{909E8E84-426E-40DD-AFC4-6F175D3DCCD1}">
              <a14:hiddenFill xmlns:a14="http://schemas.microsoft.com/office/drawing/2010/main">
                <a:noFill/>
              </a14:hiddenFill>
            </a:ext>
          </a:extLst>
        </p:spPr>
      </p:cxnSp>
      <p:sp>
        <p:nvSpPr>
          <p:cNvPr id="66" name="AutoShape 110">
            <a:hlinkClick r:id="rId3"/>
          </p:cNvPr>
          <p:cNvSpPr>
            <a:spLocks noChangeArrowheads="1"/>
          </p:cNvSpPr>
          <p:nvPr/>
        </p:nvSpPr>
        <p:spPr bwMode="auto">
          <a:xfrm flipH="1">
            <a:off x="609600" y="1362076"/>
            <a:ext cx="1479548"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Functional Planning</a:t>
            </a:r>
            <a:endParaRPr lang="en-US" sz="1000" b="1" dirty="0">
              <a:latin typeface="Verdana" pitchFamily="34" charset="0"/>
            </a:endParaRPr>
          </a:p>
        </p:txBody>
      </p:sp>
      <p:cxnSp>
        <p:nvCxnSpPr>
          <p:cNvPr id="67" name="AutoShape 121"/>
          <p:cNvCxnSpPr>
            <a:cxnSpLocks noChangeShapeType="1"/>
            <a:stCxn id="66" idx="1"/>
          </p:cNvCxnSpPr>
          <p:nvPr/>
        </p:nvCxnSpPr>
        <p:spPr bwMode="auto">
          <a:xfrm>
            <a:off x="2089148" y="1543052"/>
            <a:ext cx="125571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68" name="Freeform 67"/>
          <p:cNvSpPr/>
          <p:nvPr/>
        </p:nvSpPr>
        <p:spPr>
          <a:xfrm>
            <a:off x="4962525" y="1543050"/>
            <a:ext cx="3552825" cy="4714875"/>
          </a:xfrm>
          <a:custGeom>
            <a:avLst/>
            <a:gdLst>
              <a:gd name="connsiteX0" fmla="*/ 0 w 3552825"/>
              <a:gd name="connsiteY0" fmla="*/ 4714875 h 4714875"/>
              <a:gd name="connsiteX1" fmla="*/ 3552825 w 3552825"/>
              <a:gd name="connsiteY1" fmla="*/ 4714875 h 4714875"/>
              <a:gd name="connsiteX2" fmla="*/ 3552825 w 3552825"/>
              <a:gd name="connsiteY2" fmla="*/ 0 h 4714875"/>
              <a:gd name="connsiteX3" fmla="*/ 3343275 w 3552825"/>
              <a:gd name="connsiteY3" fmla="*/ 0 h 4714875"/>
              <a:gd name="connsiteX4" fmla="*/ 2600325 w 3552825"/>
              <a:gd name="connsiteY4" fmla="*/ 0 h 47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825" h="4714875">
                <a:moveTo>
                  <a:pt x="0" y="4714875"/>
                </a:moveTo>
                <a:lnTo>
                  <a:pt x="3552825" y="4714875"/>
                </a:lnTo>
                <a:lnTo>
                  <a:pt x="3552825" y="0"/>
                </a:lnTo>
                <a:lnTo>
                  <a:pt x="3343275" y="0"/>
                </a:lnTo>
                <a:lnTo>
                  <a:pt x="2600325" y="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02517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6" name="Rectangle 3"/>
          <p:cNvSpPr txBox="1">
            <a:spLocks noChangeArrowheads="1"/>
          </p:cNvSpPr>
          <p:nvPr/>
        </p:nvSpPr>
        <p:spPr>
          <a:xfrm>
            <a:off x="3495675" y="1693915"/>
            <a:ext cx="9880600" cy="447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nSpc>
                <a:spcPct val="90000"/>
              </a:lnSpc>
            </a:pPr>
            <a:endParaRPr lang="en-US" sz="2000" dirty="0" smtClean="0">
              <a:solidFill>
                <a:schemeClr val="tx1"/>
              </a:solidFill>
            </a:endParaRPr>
          </a:p>
          <a:p>
            <a:pPr lvl="1" algn="l">
              <a:lnSpc>
                <a:spcPct val="90000"/>
              </a:lnSpc>
              <a:buFont typeface="Wingdings" charset="2"/>
              <a:buChar char="Ø"/>
            </a:pPr>
            <a:r>
              <a:rPr lang="en-US" sz="2000" dirty="0" smtClean="0">
                <a:solidFill>
                  <a:schemeClr val="tx1"/>
                </a:solidFill>
              </a:rPr>
              <a:t>    Crucial to the bidding process</a:t>
            </a:r>
          </a:p>
          <a:p>
            <a:pPr lvl="1" algn="l">
              <a:lnSpc>
                <a:spcPct val="90000"/>
              </a:lnSpc>
              <a:buFont typeface="Wingdings" charset="2"/>
              <a:buChar char="Ø"/>
            </a:pPr>
            <a:r>
              <a:rPr lang="en-US" sz="2000" dirty="0" smtClean="0">
                <a:solidFill>
                  <a:schemeClr val="tx1"/>
                </a:solidFill>
              </a:rPr>
              <a:t>	Framework for contract administration</a:t>
            </a:r>
          </a:p>
          <a:p>
            <a:pPr lvl="1" algn="l">
              <a:lnSpc>
                <a:spcPct val="90000"/>
              </a:lnSpc>
              <a:buFont typeface="Wingdings" charset="2"/>
              <a:buChar char="Ø"/>
            </a:pPr>
            <a:r>
              <a:rPr lang="en-US" sz="2000" dirty="0" smtClean="0">
                <a:solidFill>
                  <a:schemeClr val="tx1"/>
                </a:solidFill>
              </a:rPr>
              <a:t>	If we get this right</a:t>
            </a:r>
          </a:p>
          <a:p>
            <a:pPr lvl="3" algn="l">
              <a:lnSpc>
                <a:spcPct val="90000"/>
              </a:lnSpc>
              <a:buFont typeface="Wingdings" charset="2"/>
              <a:buChar char="Ø"/>
            </a:pPr>
            <a:r>
              <a:rPr lang="en-US" dirty="0" smtClean="0">
                <a:solidFill>
                  <a:schemeClr val="tx1"/>
                </a:solidFill>
              </a:rPr>
              <a:t>  The world unfolds as it should</a:t>
            </a:r>
          </a:p>
          <a:p>
            <a:pPr lvl="1" algn="l">
              <a:lnSpc>
                <a:spcPct val="90000"/>
              </a:lnSpc>
              <a:buFont typeface="Wingdings" charset="2"/>
              <a:buChar char="Ø"/>
            </a:pPr>
            <a:r>
              <a:rPr lang="en-US" sz="2000" dirty="0" smtClean="0">
                <a:solidFill>
                  <a:schemeClr val="tx1"/>
                </a:solidFill>
              </a:rPr>
              <a:t>    If we don’t</a:t>
            </a:r>
          </a:p>
          <a:p>
            <a:pPr lvl="3" algn="l">
              <a:lnSpc>
                <a:spcPct val="90000"/>
              </a:lnSpc>
              <a:buFont typeface="Wingdings" charset="2"/>
              <a:buChar char="Ø"/>
            </a:pPr>
            <a:r>
              <a:rPr lang="en-US" dirty="0" smtClean="0">
                <a:solidFill>
                  <a:schemeClr val="tx1"/>
                </a:solidFill>
              </a:rPr>
              <a:t>  Delayed tenders, addendums</a:t>
            </a:r>
          </a:p>
          <a:p>
            <a:pPr lvl="3" algn="l">
              <a:lnSpc>
                <a:spcPct val="90000"/>
              </a:lnSpc>
              <a:buFont typeface="Wingdings" charset="2"/>
              <a:buChar char="Ø"/>
            </a:pPr>
            <a:r>
              <a:rPr lang="en-US" dirty="0" smtClean="0">
                <a:solidFill>
                  <a:schemeClr val="tx1"/>
                </a:solidFill>
              </a:rPr>
              <a:t>  Increased risk</a:t>
            </a:r>
          </a:p>
          <a:p>
            <a:pPr lvl="3" algn="l">
              <a:lnSpc>
                <a:spcPct val="90000"/>
              </a:lnSpc>
              <a:buFont typeface="Wingdings" charset="2"/>
              <a:buChar char="Ø"/>
            </a:pPr>
            <a:r>
              <a:rPr lang="en-US" dirty="0" smtClean="0">
                <a:solidFill>
                  <a:schemeClr val="tx1"/>
                </a:solidFill>
              </a:rPr>
              <a:t>  Higher prices</a:t>
            </a:r>
            <a:endParaRPr lang="en-US" dirty="0">
              <a:solidFill>
                <a:schemeClr val="tx1"/>
              </a:solidFill>
            </a:endParaRPr>
          </a:p>
        </p:txBody>
      </p:sp>
      <p:sp>
        <p:nvSpPr>
          <p:cNvPr id="12" name="TextBox 11"/>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44" name="AutoShape 104">
            <a:hlinkClick r:id="rId3"/>
          </p:cNvPr>
          <p:cNvSpPr>
            <a:spLocks noChangeArrowheads="1"/>
          </p:cNvSpPr>
          <p:nvPr/>
        </p:nvSpPr>
        <p:spPr bwMode="auto">
          <a:xfrm>
            <a:off x="318771" y="2023898"/>
            <a:ext cx="3394074" cy="1037896"/>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600" b="1" dirty="0" smtClean="0">
                <a:latin typeface="Verdana" pitchFamily="34" charset="0"/>
              </a:rPr>
              <a:t>Tender Preparation </a:t>
            </a:r>
          </a:p>
          <a:p>
            <a:pPr algn="ctr"/>
            <a:r>
              <a:rPr lang="en-US" sz="1600" b="1" dirty="0" smtClean="0">
                <a:latin typeface="Verdana" pitchFamily="34" charset="0"/>
              </a:rPr>
              <a:t>and Advertisement</a:t>
            </a:r>
            <a:endParaRPr lang="en-US" sz="1600" b="1" dirty="0">
              <a:latin typeface="Verdana" pitchFamily="34" charset="0"/>
            </a:endParaRPr>
          </a:p>
        </p:txBody>
      </p:sp>
    </p:spTree>
    <p:extLst>
      <p:ext uri="{BB962C8B-B14F-4D97-AF65-F5344CB8AC3E}">
        <p14:creationId xmlns:p14="http://schemas.microsoft.com/office/powerpoint/2010/main" val="74143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128" y="1356382"/>
            <a:ext cx="8522208" cy="469392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15" name="Rectangle 14"/>
          <p:cNvSpPr/>
          <p:nvPr/>
        </p:nvSpPr>
        <p:spPr>
          <a:xfrm>
            <a:off x="2168277" y="2768599"/>
            <a:ext cx="6478766" cy="3051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2168279" y="3352800"/>
            <a:ext cx="6541382"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2168278" y="3955312"/>
            <a:ext cx="6541382" cy="1988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5-Point Star 2"/>
          <p:cNvSpPr/>
          <p:nvPr/>
        </p:nvSpPr>
        <p:spPr>
          <a:xfrm>
            <a:off x="8770668" y="2293620"/>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5-Point Star 9"/>
          <p:cNvSpPr/>
          <p:nvPr/>
        </p:nvSpPr>
        <p:spPr>
          <a:xfrm>
            <a:off x="8778336" y="2842260"/>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5-Point Star 10"/>
          <p:cNvSpPr/>
          <p:nvPr/>
        </p:nvSpPr>
        <p:spPr>
          <a:xfrm>
            <a:off x="8793624" y="3295650"/>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5-Point Star 11"/>
          <p:cNvSpPr/>
          <p:nvPr/>
        </p:nvSpPr>
        <p:spPr>
          <a:xfrm>
            <a:off x="8793624" y="5147853"/>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505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3"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4098" name="Picture 2" descr="C:\_LOCALdata\Dave's Docs\Pictures &amp; Graphics\Bridge Photos\BF 70580 - Hwy 40 over the Athabasca River near Entrance\2013 Rehab\SANY002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600" y="1335313"/>
            <a:ext cx="7391400" cy="475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2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896" y="1272540"/>
            <a:ext cx="8522208" cy="469392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3" name="Left Arrow 2"/>
          <p:cNvSpPr/>
          <p:nvPr/>
        </p:nvSpPr>
        <p:spPr>
          <a:xfrm rot="19324945">
            <a:off x="2940640" y="3006898"/>
            <a:ext cx="633963" cy="3206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Left Arrow 7"/>
          <p:cNvSpPr/>
          <p:nvPr/>
        </p:nvSpPr>
        <p:spPr>
          <a:xfrm rot="19324945">
            <a:off x="4806094" y="3006899"/>
            <a:ext cx="633963" cy="3206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182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par>
                                <p:cTn id="11" presetID="26" presetClass="emph" presetSubtype="0" fill="hold" grpId="2"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par>
                                <p:cTn id="14" presetID="26" presetClass="emph" presetSubtype="0" fill="hold" grpId="3"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6" presetClass="emph" presetSubtype="0" fill="hold" grpId="1" nodeType="withEffect">
                                  <p:stCondLst>
                                    <p:cond delay="0"/>
                                  </p:stCondLst>
                                  <p:childTnLst>
                                    <p:animEffect transition="out" filter="fade">
                                      <p:cBhvr>
                                        <p:cTn id="21" dur="1000" tmFilter="0, 0; .2, .5; .8, .5; 1, 0"/>
                                        <p:tgtEl>
                                          <p:spTgt spid="8"/>
                                        </p:tgtEl>
                                      </p:cBhvr>
                                    </p:animEffect>
                                    <p:animScale>
                                      <p:cBhvr>
                                        <p:cTn id="22" dur="500" autoRev="1" fill="hold"/>
                                        <p:tgtEl>
                                          <p:spTgt spid="8"/>
                                        </p:tgtEl>
                                      </p:cBhvr>
                                      <p:by x="105000" y="105000"/>
                                    </p:animScale>
                                  </p:childTnLst>
                                </p:cTn>
                              </p:par>
                              <p:par>
                                <p:cTn id="23" presetID="26" presetClass="emph" presetSubtype="0" fill="hold" grpId="2" nodeType="with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26" presetClass="emph" presetSubtype="0" fill="hold" grpId="3"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8" grpId="0" animBg="1"/>
      <p:bldP spid="8" grpId="1" animBg="1"/>
      <p:bldP spid="8" grpId="2" animBg="1"/>
      <p:bldP spid="8" grpId="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896" y="1470395"/>
            <a:ext cx="8522208" cy="469392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3" name="Left Arrow 2"/>
          <p:cNvSpPr/>
          <p:nvPr/>
        </p:nvSpPr>
        <p:spPr>
          <a:xfrm>
            <a:off x="8516770" y="5233581"/>
            <a:ext cx="483744" cy="32067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5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par>
                                <p:cTn id="11" presetID="26" presetClass="emph" presetSubtype="0" fill="hold" grpId="2"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par>
                                <p:cTn id="14" presetID="26" presetClass="emph" presetSubtype="0" fill="hold" grpId="3" nodeType="withEffect">
                                  <p:stCondLst>
                                    <p:cond delay="0"/>
                                  </p:stCondLst>
                                  <p:childTnLst>
                                    <p:animEffect transition="out" filter="fade">
                                      <p:cBhvr>
                                        <p:cTn id="15" dur="500" tmFilter="0, 0; .2, .5; .8, .5; 1, 0"/>
                                        <p:tgtEl>
                                          <p:spTgt spid="3"/>
                                        </p:tgtEl>
                                      </p:cBhvr>
                                    </p:animEffect>
                                    <p:animScale>
                                      <p:cBhvr>
                                        <p:cTn id="1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93" y="1470660"/>
            <a:ext cx="7418832" cy="4511040"/>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1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15225" y="1466850"/>
            <a:ext cx="1564640" cy="38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55165" y="1842452"/>
            <a:ext cx="2663687" cy="150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41465" y="1470660"/>
            <a:ext cx="2438400" cy="4511040"/>
          </a:xfrm>
          <a:prstGeom prst="rect">
            <a:avLst/>
          </a:prstGeom>
        </p:spPr>
      </p:pic>
    </p:spTree>
    <p:extLst>
      <p:ext uri="{BB962C8B-B14F-4D97-AF65-F5344CB8AC3E}">
        <p14:creationId xmlns:p14="http://schemas.microsoft.com/office/powerpoint/2010/main" val="2492176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94779"/>
            <a:ext cx="9046464" cy="4669536"/>
          </a:xfrm>
          <a:prstGeom prst="rect">
            <a:avLst/>
          </a:prstGeom>
        </p:spPr>
      </p:pic>
    </p:spTree>
    <p:extLst>
      <p:ext uri="{BB962C8B-B14F-4D97-AF65-F5344CB8AC3E}">
        <p14:creationId xmlns:p14="http://schemas.microsoft.com/office/powerpoint/2010/main" val="3406492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1026" name="Picture 2" descr="C:\_LOCALdata\Dave's Docs\Pictures &amp; Graphics\Bridge Photos\BF 75217 - Grant MacEwan - Demolition\DSCF157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125081"/>
            <a:ext cx="9144000" cy="503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8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2050" name="Picture 2" descr="C:\_LOCALdata\Dave's Docs\Pictures &amp; Graphics\Bridge Photos\BF 75217 - Grant MacEwan - Demolition\DSCF157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082" y="1360084"/>
            <a:ext cx="9115918" cy="480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20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075" name="Picture 3" descr="C:\_LOCALdata\Dave's Docs\Pictures &amp; Graphics\Bridge Photos\Fort Mac Final Inspections Oct_2013\DSC0157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204686"/>
            <a:ext cx="9144000" cy="495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11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38" name="AutoShape 95">
            <a:hlinkClick r:id="rId3"/>
          </p:cNvPr>
          <p:cNvSpPr>
            <a:spLocks noChangeArrowheads="1"/>
          </p:cNvSpPr>
          <p:nvPr/>
        </p:nvSpPr>
        <p:spPr bwMode="auto">
          <a:xfrm>
            <a:off x="3344863" y="1362076"/>
            <a:ext cx="1539875"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Management</a:t>
            </a:r>
          </a:p>
        </p:txBody>
      </p:sp>
      <p:sp>
        <p:nvSpPr>
          <p:cNvPr id="39" name="AutoShape 98">
            <a:hlinkClick r:id="rId3"/>
          </p:cNvPr>
          <p:cNvSpPr>
            <a:spLocks noChangeArrowheads="1"/>
          </p:cNvSpPr>
          <p:nvPr/>
        </p:nvSpPr>
        <p:spPr bwMode="auto">
          <a:xfrm>
            <a:off x="3390900" y="1990725"/>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New Bridge</a:t>
            </a:r>
            <a:br>
              <a:rPr lang="en-US" sz="1000" b="1" dirty="0">
                <a:solidFill>
                  <a:srgbClr val="FF0000"/>
                </a:solidFill>
                <a:latin typeface="Verdana" pitchFamily="34" charset="0"/>
              </a:rPr>
            </a:br>
            <a:r>
              <a:rPr lang="en-US" sz="1000" b="1" dirty="0">
                <a:solidFill>
                  <a:srgbClr val="FF0000"/>
                </a:solidFill>
                <a:latin typeface="Verdana" pitchFamily="34" charset="0"/>
              </a:rPr>
              <a:t> or Existing?</a:t>
            </a:r>
          </a:p>
        </p:txBody>
      </p:sp>
      <p:cxnSp>
        <p:nvCxnSpPr>
          <p:cNvPr id="40" name="AutoShape 100"/>
          <p:cNvCxnSpPr>
            <a:cxnSpLocks noChangeShapeType="1"/>
            <a:stCxn id="38" idx="2"/>
            <a:endCxn id="39" idx="0"/>
          </p:cNvCxnSpPr>
          <p:nvPr/>
        </p:nvCxnSpPr>
        <p:spPr bwMode="auto">
          <a:xfrm flipH="1">
            <a:off x="4114800" y="1743076"/>
            <a:ext cx="1" cy="24764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AutoShape 101">
            <a:hlinkClick r:id="rId3"/>
          </p:cNvPr>
          <p:cNvSpPr>
            <a:spLocks noChangeArrowheads="1"/>
          </p:cNvSpPr>
          <p:nvPr/>
        </p:nvSpPr>
        <p:spPr bwMode="auto">
          <a:xfrm>
            <a:off x="2209800" y="3452813"/>
            <a:ext cx="13716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New Design</a:t>
            </a:r>
            <a:endParaRPr lang="en-US" sz="1000" b="1" dirty="0">
              <a:latin typeface="Verdana" pitchFamily="34" charset="0"/>
            </a:endParaRPr>
          </a:p>
        </p:txBody>
      </p:sp>
      <p:sp>
        <p:nvSpPr>
          <p:cNvPr id="42" name="AutoShape 102">
            <a:hlinkClick r:id="rId3"/>
          </p:cNvPr>
          <p:cNvSpPr>
            <a:spLocks noChangeArrowheads="1"/>
          </p:cNvSpPr>
          <p:nvPr/>
        </p:nvSpPr>
        <p:spPr bwMode="auto">
          <a:xfrm>
            <a:off x="2400300" y="40386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Conceptual</a:t>
            </a:r>
          </a:p>
          <a:p>
            <a:pPr algn="ctr"/>
            <a:r>
              <a:rPr lang="en-US" sz="1000" b="1" dirty="0" smtClean="0">
                <a:latin typeface="Verdana" pitchFamily="34" charset="0"/>
              </a:rPr>
              <a:t>Design</a:t>
            </a:r>
            <a:endParaRPr lang="en-US" sz="1000" b="1" dirty="0">
              <a:latin typeface="Verdana" pitchFamily="34" charset="0"/>
            </a:endParaRPr>
          </a:p>
        </p:txBody>
      </p:sp>
      <p:sp>
        <p:nvSpPr>
          <p:cNvPr id="43" name="AutoShape 103">
            <a:hlinkClick r:id="rId3"/>
          </p:cNvPr>
          <p:cNvSpPr>
            <a:spLocks noChangeArrowheads="1"/>
          </p:cNvSpPr>
          <p:nvPr/>
        </p:nvSpPr>
        <p:spPr bwMode="auto">
          <a:xfrm>
            <a:off x="2400300" y="46101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Detailed </a:t>
            </a:r>
            <a:br>
              <a:rPr lang="en-US" sz="1000" b="1" dirty="0">
                <a:latin typeface="Verdana" pitchFamily="34" charset="0"/>
              </a:rPr>
            </a:br>
            <a:r>
              <a:rPr lang="en-US" sz="1000" b="1" dirty="0">
                <a:latin typeface="Verdana" pitchFamily="34" charset="0"/>
              </a:rPr>
              <a:t>Design</a:t>
            </a:r>
          </a:p>
        </p:txBody>
      </p:sp>
      <p:sp>
        <p:nvSpPr>
          <p:cNvPr id="44" name="AutoShape 104">
            <a:hlinkClick r:id="rId3"/>
          </p:cNvPr>
          <p:cNvSpPr>
            <a:spLocks noChangeArrowheads="1"/>
          </p:cNvSpPr>
          <p:nvPr/>
        </p:nvSpPr>
        <p:spPr bwMode="auto">
          <a:xfrm>
            <a:off x="3274219" y="5448300"/>
            <a:ext cx="1679574"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Tender Preparation </a:t>
            </a:r>
          </a:p>
          <a:p>
            <a:pPr algn="ctr"/>
            <a:r>
              <a:rPr lang="en-US" sz="1000" b="1" dirty="0" smtClean="0">
                <a:latin typeface="Verdana" pitchFamily="34" charset="0"/>
              </a:rPr>
              <a:t>and Advertisement</a:t>
            </a:r>
            <a:endParaRPr lang="en-US" sz="1000" b="1" dirty="0">
              <a:latin typeface="Verdana" pitchFamily="34" charset="0"/>
            </a:endParaRPr>
          </a:p>
        </p:txBody>
      </p:sp>
      <p:sp>
        <p:nvSpPr>
          <p:cNvPr id="45" name="AutoShape 105">
            <a:hlinkClick r:id="rId3"/>
          </p:cNvPr>
          <p:cNvSpPr>
            <a:spLocks noChangeArrowheads="1"/>
          </p:cNvSpPr>
          <p:nvPr/>
        </p:nvSpPr>
        <p:spPr bwMode="auto">
          <a:xfrm>
            <a:off x="3275807" y="6057900"/>
            <a:ext cx="1677986" cy="3810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000" b="1" dirty="0">
                <a:latin typeface="Verdana" pitchFamily="34" charset="0"/>
              </a:rPr>
              <a:t>Construction</a:t>
            </a:r>
          </a:p>
        </p:txBody>
      </p:sp>
      <p:sp>
        <p:nvSpPr>
          <p:cNvPr id="46" name="AutoShape 106">
            <a:hlinkClick r:id="rId3"/>
          </p:cNvPr>
          <p:cNvSpPr>
            <a:spLocks noChangeArrowheads="1"/>
          </p:cNvSpPr>
          <p:nvPr/>
        </p:nvSpPr>
        <p:spPr bwMode="auto">
          <a:xfrm>
            <a:off x="7010400" y="3459957"/>
            <a:ext cx="10795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Rehabilitation</a:t>
            </a:r>
          </a:p>
          <a:p>
            <a:pPr algn="ctr"/>
            <a:r>
              <a:rPr lang="en-US" sz="1000" b="1" dirty="0" smtClean="0">
                <a:latin typeface="Verdana" pitchFamily="34" charset="0"/>
              </a:rPr>
              <a:t>Design</a:t>
            </a:r>
            <a:endParaRPr lang="en-US" sz="1000" b="1" dirty="0">
              <a:latin typeface="Verdana" pitchFamily="34" charset="0"/>
            </a:endParaRPr>
          </a:p>
        </p:txBody>
      </p:sp>
      <p:sp>
        <p:nvSpPr>
          <p:cNvPr id="47" name="AutoShape 107">
            <a:hlinkClick r:id="rId3"/>
          </p:cNvPr>
          <p:cNvSpPr>
            <a:spLocks noChangeArrowheads="1"/>
          </p:cNvSpPr>
          <p:nvPr/>
        </p:nvSpPr>
        <p:spPr bwMode="auto">
          <a:xfrm>
            <a:off x="4572000" y="3300413"/>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Repair or</a:t>
            </a:r>
            <a:br>
              <a:rPr lang="en-US" sz="1000" b="1" dirty="0">
                <a:solidFill>
                  <a:srgbClr val="FF0000"/>
                </a:solidFill>
                <a:latin typeface="Verdana" pitchFamily="34" charset="0"/>
              </a:rPr>
            </a:br>
            <a:r>
              <a:rPr lang="en-US" sz="1000" b="1" dirty="0">
                <a:solidFill>
                  <a:srgbClr val="FF0000"/>
                </a:solidFill>
                <a:latin typeface="Verdana" pitchFamily="34" charset="0"/>
              </a:rPr>
              <a:t>Replace?</a:t>
            </a:r>
          </a:p>
        </p:txBody>
      </p:sp>
      <p:sp>
        <p:nvSpPr>
          <p:cNvPr id="48" name="AutoShape 109">
            <a:hlinkClick r:id="rId3"/>
          </p:cNvPr>
          <p:cNvSpPr>
            <a:spLocks noChangeArrowheads="1"/>
          </p:cNvSpPr>
          <p:nvPr/>
        </p:nvSpPr>
        <p:spPr bwMode="auto">
          <a:xfrm>
            <a:off x="4838700" y="2590800"/>
            <a:ext cx="9144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a:t>
            </a:r>
            <a:br>
              <a:rPr lang="en-US" sz="1000" b="1" dirty="0">
                <a:latin typeface="Verdana" pitchFamily="34" charset="0"/>
              </a:rPr>
            </a:br>
            <a:r>
              <a:rPr lang="en-US" sz="1000" b="1" dirty="0">
                <a:latin typeface="Verdana" pitchFamily="34" charset="0"/>
              </a:rPr>
              <a:t>Assessment</a:t>
            </a:r>
          </a:p>
        </p:txBody>
      </p:sp>
      <p:sp>
        <p:nvSpPr>
          <p:cNvPr id="49" name="AutoShape 110">
            <a:hlinkClick r:id="rId3"/>
          </p:cNvPr>
          <p:cNvSpPr>
            <a:spLocks noChangeArrowheads="1"/>
          </p:cNvSpPr>
          <p:nvPr/>
        </p:nvSpPr>
        <p:spPr bwMode="auto">
          <a:xfrm>
            <a:off x="6219823" y="1362076"/>
            <a:ext cx="1330326"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Bridge </a:t>
            </a:r>
            <a:r>
              <a:rPr lang="en-US" sz="1000" b="1" dirty="0" smtClean="0">
                <a:latin typeface="Verdana" pitchFamily="34" charset="0"/>
              </a:rPr>
              <a:t>Inspection</a:t>
            </a:r>
          </a:p>
          <a:p>
            <a:pPr algn="ctr"/>
            <a:r>
              <a:rPr lang="en-US" sz="1000" b="1" dirty="0" smtClean="0">
                <a:latin typeface="Verdana" pitchFamily="34" charset="0"/>
              </a:rPr>
              <a:t> &amp; Maintenance</a:t>
            </a:r>
            <a:endParaRPr lang="en-US" sz="1000" b="1" dirty="0">
              <a:latin typeface="Verdana" pitchFamily="34" charset="0"/>
            </a:endParaRPr>
          </a:p>
        </p:txBody>
      </p:sp>
      <p:cxnSp>
        <p:nvCxnSpPr>
          <p:cNvPr id="51" name="AutoShape 111"/>
          <p:cNvCxnSpPr>
            <a:cxnSpLocks noChangeShapeType="1"/>
            <a:stCxn id="39" idx="1"/>
            <a:endCxn id="41" idx="0"/>
          </p:cNvCxnSpPr>
          <p:nvPr/>
        </p:nvCxnSpPr>
        <p:spPr bwMode="auto">
          <a:xfrm rot="10800000" flipV="1">
            <a:off x="2895600" y="2333625"/>
            <a:ext cx="495300" cy="11191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 name="AutoShape 112"/>
          <p:cNvCxnSpPr>
            <a:cxnSpLocks noChangeShapeType="1"/>
            <a:stCxn id="39" idx="3"/>
            <a:endCxn id="48" idx="0"/>
          </p:cNvCxnSpPr>
          <p:nvPr/>
        </p:nvCxnSpPr>
        <p:spPr bwMode="auto">
          <a:xfrm>
            <a:off x="4838700" y="2333625"/>
            <a:ext cx="457200" cy="25717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 name="AutoShape 113"/>
          <p:cNvCxnSpPr>
            <a:cxnSpLocks noChangeShapeType="1"/>
            <a:stCxn id="48" idx="2"/>
            <a:endCxn id="47" idx="0"/>
          </p:cNvCxnSpPr>
          <p:nvPr/>
        </p:nvCxnSpPr>
        <p:spPr bwMode="auto">
          <a:xfrm>
            <a:off x="5295900" y="2971800"/>
            <a:ext cx="0" cy="3286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AutoShape 114"/>
          <p:cNvCxnSpPr>
            <a:cxnSpLocks noChangeShapeType="1"/>
            <a:stCxn id="41" idx="2"/>
            <a:endCxn id="42" idx="0"/>
          </p:cNvCxnSpPr>
          <p:nvPr/>
        </p:nvCxnSpPr>
        <p:spPr bwMode="auto">
          <a:xfrm>
            <a:off x="2895600" y="3833813"/>
            <a:ext cx="0" cy="204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115"/>
          <p:cNvCxnSpPr>
            <a:cxnSpLocks noChangeShapeType="1"/>
            <a:stCxn id="42" idx="2"/>
            <a:endCxn id="43" idx="0"/>
          </p:cNvCxnSpPr>
          <p:nvPr/>
        </p:nvCxnSpPr>
        <p:spPr bwMode="auto">
          <a:xfrm>
            <a:off x="2895600" y="4419600"/>
            <a:ext cx="0" cy="1905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AutoShape 116"/>
          <p:cNvCxnSpPr>
            <a:cxnSpLocks noChangeShapeType="1"/>
            <a:stCxn id="47" idx="1"/>
            <a:endCxn id="41" idx="3"/>
          </p:cNvCxnSpPr>
          <p:nvPr/>
        </p:nvCxnSpPr>
        <p:spPr bwMode="auto">
          <a:xfrm flipH="1">
            <a:off x="3581400" y="3643313"/>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121"/>
          <p:cNvCxnSpPr>
            <a:cxnSpLocks noChangeShapeType="1"/>
            <a:stCxn id="49" idx="1"/>
            <a:endCxn id="38" idx="3"/>
          </p:cNvCxnSpPr>
          <p:nvPr/>
        </p:nvCxnSpPr>
        <p:spPr bwMode="auto">
          <a:xfrm flipH="1">
            <a:off x="4884738" y="1543052"/>
            <a:ext cx="133508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58" name="AutoShape 123"/>
          <p:cNvCxnSpPr>
            <a:cxnSpLocks noChangeShapeType="1"/>
            <a:stCxn id="44" idx="2"/>
            <a:endCxn id="45" idx="0"/>
          </p:cNvCxnSpPr>
          <p:nvPr/>
        </p:nvCxnSpPr>
        <p:spPr bwMode="auto">
          <a:xfrm>
            <a:off x="4114006" y="5829300"/>
            <a:ext cx="794"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52"/>
          <p:cNvSpPr txBox="1">
            <a:spLocks noChangeArrowheads="1"/>
          </p:cNvSpPr>
          <p:nvPr/>
        </p:nvSpPr>
        <p:spPr bwMode="auto">
          <a:xfrm>
            <a:off x="6119190" y="3404395"/>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Repair</a:t>
            </a:r>
          </a:p>
        </p:txBody>
      </p:sp>
      <p:sp>
        <p:nvSpPr>
          <p:cNvPr id="60" name="Text Box 52"/>
          <p:cNvSpPr txBox="1">
            <a:spLocks noChangeArrowheads="1"/>
          </p:cNvSpPr>
          <p:nvPr/>
        </p:nvSpPr>
        <p:spPr bwMode="auto">
          <a:xfrm>
            <a:off x="3823254" y="3399633"/>
            <a:ext cx="674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Replace</a:t>
            </a:r>
          </a:p>
        </p:txBody>
      </p:sp>
      <p:sp>
        <p:nvSpPr>
          <p:cNvPr id="61" name="Text Box 52"/>
          <p:cNvSpPr txBox="1">
            <a:spLocks noChangeArrowheads="1"/>
          </p:cNvSpPr>
          <p:nvPr/>
        </p:nvSpPr>
        <p:spPr bwMode="auto">
          <a:xfrm>
            <a:off x="4811713" y="2087562"/>
            <a:ext cx="681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Existing</a:t>
            </a:r>
          </a:p>
        </p:txBody>
      </p:sp>
      <p:sp>
        <p:nvSpPr>
          <p:cNvPr id="62" name="Text Box 52"/>
          <p:cNvSpPr txBox="1">
            <a:spLocks noChangeArrowheads="1"/>
          </p:cNvSpPr>
          <p:nvPr/>
        </p:nvSpPr>
        <p:spPr bwMode="auto">
          <a:xfrm>
            <a:off x="2865438" y="2076450"/>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New</a:t>
            </a:r>
          </a:p>
        </p:txBody>
      </p:sp>
      <p:sp>
        <p:nvSpPr>
          <p:cNvPr id="63" name="Freeform 62"/>
          <p:cNvSpPr/>
          <p:nvPr/>
        </p:nvSpPr>
        <p:spPr>
          <a:xfrm>
            <a:off x="4114802" y="3840957"/>
            <a:ext cx="3435348" cy="1378743"/>
          </a:xfrm>
          <a:custGeom>
            <a:avLst/>
            <a:gdLst>
              <a:gd name="connsiteX0" fmla="*/ 0 w 1571625"/>
              <a:gd name="connsiteY0" fmla="*/ 1362075 h 1362075"/>
              <a:gd name="connsiteX1" fmla="*/ 1571625 w 1571625"/>
              <a:gd name="connsiteY1" fmla="*/ 1362075 h 1362075"/>
              <a:gd name="connsiteX2" fmla="*/ 1571625 w 1571625"/>
              <a:gd name="connsiteY2" fmla="*/ 0 h 1362075"/>
            </a:gdLst>
            <a:ahLst/>
            <a:cxnLst>
              <a:cxn ang="0">
                <a:pos x="connsiteX0" y="connsiteY0"/>
              </a:cxn>
              <a:cxn ang="0">
                <a:pos x="connsiteX1" y="connsiteY1"/>
              </a:cxn>
              <a:cxn ang="0">
                <a:pos x="connsiteX2" y="connsiteY2"/>
              </a:cxn>
            </a:cxnLst>
            <a:rect l="l" t="t" r="r" b="b"/>
            <a:pathLst>
              <a:path w="1571625" h="1362075">
                <a:moveTo>
                  <a:pt x="0" y="1362075"/>
                </a:moveTo>
                <a:lnTo>
                  <a:pt x="1571625" y="1362075"/>
                </a:lnTo>
                <a:lnTo>
                  <a:pt x="15716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2895600" y="4991100"/>
            <a:ext cx="1219201" cy="457200"/>
          </a:xfrm>
          <a:custGeom>
            <a:avLst/>
            <a:gdLst>
              <a:gd name="connsiteX0" fmla="*/ 0 w 1819275"/>
              <a:gd name="connsiteY0" fmla="*/ 0 h 1409700"/>
              <a:gd name="connsiteX1" fmla="*/ 0 w 1819275"/>
              <a:gd name="connsiteY1" fmla="*/ 723900 h 1409700"/>
              <a:gd name="connsiteX2" fmla="*/ 1819275 w 1819275"/>
              <a:gd name="connsiteY2" fmla="*/ 723900 h 1409700"/>
              <a:gd name="connsiteX3" fmla="*/ 1819275 w 181927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1819275" h="1409700">
                <a:moveTo>
                  <a:pt x="0" y="0"/>
                </a:moveTo>
                <a:lnTo>
                  <a:pt x="0" y="723900"/>
                </a:lnTo>
                <a:lnTo>
                  <a:pt x="1819275" y="723900"/>
                </a:lnTo>
                <a:lnTo>
                  <a:pt x="1819275" y="140970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AutoShape 116"/>
          <p:cNvCxnSpPr>
            <a:cxnSpLocks noChangeShapeType="1"/>
          </p:cNvCxnSpPr>
          <p:nvPr/>
        </p:nvCxnSpPr>
        <p:spPr bwMode="auto">
          <a:xfrm flipH="1">
            <a:off x="6019800" y="3643313"/>
            <a:ext cx="990600" cy="0"/>
          </a:xfrm>
          <a:prstGeom prst="straightConnector1">
            <a:avLst/>
          </a:prstGeom>
          <a:noFill/>
          <a:ln w="9525">
            <a:solidFill>
              <a:schemeClr val="tx1"/>
            </a:solidFill>
            <a:round/>
            <a:headEnd type="triangle"/>
            <a:tailEnd type="none" w="med" len="med"/>
          </a:ln>
          <a:extLst>
            <a:ext uri="{909E8E84-426E-40DD-AFC4-6F175D3DCCD1}">
              <a14:hiddenFill xmlns:a14="http://schemas.microsoft.com/office/drawing/2010/main">
                <a:noFill/>
              </a14:hiddenFill>
            </a:ext>
          </a:extLst>
        </p:spPr>
      </p:cxnSp>
      <p:sp>
        <p:nvSpPr>
          <p:cNvPr id="66" name="AutoShape 110">
            <a:hlinkClick r:id="rId3"/>
          </p:cNvPr>
          <p:cNvSpPr>
            <a:spLocks noChangeArrowheads="1"/>
          </p:cNvSpPr>
          <p:nvPr/>
        </p:nvSpPr>
        <p:spPr bwMode="auto">
          <a:xfrm flipH="1">
            <a:off x="609600" y="1362076"/>
            <a:ext cx="1479548"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Functional Planning</a:t>
            </a:r>
            <a:endParaRPr lang="en-US" sz="1000" b="1" dirty="0">
              <a:latin typeface="Verdana" pitchFamily="34" charset="0"/>
            </a:endParaRPr>
          </a:p>
        </p:txBody>
      </p:sp>
      <p:cxnSp>
        <p:nvCxnSpPr>
          <p:cNvPr id="67" name="AutoShape 121"/>
          <p:cNvCxnSpPr>
            <a:cxnSpLocks noChangeShapeType="1"/>
            <a:stCxn id="66" idx="1"/>
          </p:cNvCxnSpPr>
          <p:nvPr/>
        </p:nvCxnSpPr>
        <p:spPr bwMode="auto">
          <a:xfrm>
            <a:off x="2089148" y="1543052"/>
            <a:ext cx="125571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68" name="Freeform 67"/>
          <p:cNvSpPr/>
          <p:nvPr/>
        </p:nvSpPr>
        <p:spPr>
          <a:xfrm>
            <a:off x="4962525" y="1543050"/>
            <a:ext cx="3552825" cy="4714875"/>
          </a:xfrm>
          <a:custGeom>
            <a:avLst/>
            <a:gdLst>
              <a:gd name="connsiteX0" fmla="*/ 0 w 3552825"/>
              <a:gd name="connsiteY0" fmla="*/ 4714875 h 4714875"/>
              <a:gd name="connsiteX1" fmla="*/ 3552825 w 3552825"/>
              <a:gd name="connsiteY1" fmla="*/ 4714875 h 4714875"/>
              <a:gd name="connsiteX2" fmla="*/ 3552825 w 3552825"/>
              <a:gd name="connsiteY2" fmla="*/ 0 h 4714875"/>
              <a:gd name="connsiteX3" fmla="*/ 3343275 w 3552825"/>
              <a:gd name="connsiteY3" fmla="*/ 0 h 4714875"/>
              <a:gd name="connsiteX4" fmla="*/ 2600325 w 3552825"/>
              <a:gd name="connsiteY4" fmla="*/ 0 h 47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825" h="4714875">
                <a:moveTo>
                  <a:pt x="0" y="4714875"/>
                </a:moveTo>
                <a:lnTo>
                  <a:pt x="3552825" y="4714875"/>
                </a:lnTo>
                <a:lnTo>
                  <a:pt x="3552825" y="0"/>
                </a:lnTo>
                <a:lnTo>
                  <a:pt x="3343275" y="0"/>
                </a:lnTo>
                <a:lnTo>
                  <a:pt x="2600325" y="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0870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9" name="5-Point Star 8"/>
          <p:cNvSpPr/>
          <p:nvPr/>
        </p:nvSpPr>
        <p:spPr>
          <a:xfrm>
            <a:off x="8772899" y="4088865"/>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896" y="1476491"/>
            <a:ext cx="8522208" cy="4687824"/>
          </a:xfrm>
          <a:prstGeom prst="rect">
            <a:avLst/>
          </a:prstGeom>
        </p:spPr>
      </p:pic>
    </p:spTree>
    <p:extLst>
      <p:ext uri="{BB962C8B-B14F-4D97-AF65-F5344CB8AC3E}">
        <p14:creationId xmlns:p14="http://schemas.microsoft.com/office/powerpoint/2010/main" val="31032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89979"/>
            <a:ext cx="9058656" cy="4974336"/>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4" name="Rectangle 3"/>
          <p:cNvSpPr/>
          <p:nvPr/>
        </p:nvSpPr>
        <p:spPr>
          <a:xfrm>
            <a:off x="2061029" y="3889829"/>
            <a:ext cx="4702628" cy="2380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157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401815"/>
            <a:ext cx="8351520" cy="4572000"/>
          </a:xfrm>
          <a:prstGeom prst="rect">
            <a:avLst/>
          </a:prstGeom>
        </p:spPr>
      </p:pic>
    </p:spTree>
    <p:extLst>
      <p:ext uri="{BB962C8B-B14F-4D97-AF65-F5344CB8AC3E}">
        <p14:creationId xmlns:p14="http://schemas.microsoft.com/office/powerpoint/2010/main" val="3976221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830" y="1086347"/>
            <a:ext cx="5077968" cy="50779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436" y="1503379"/>
            <a:ext cx="3907536" cy="4578096"/>
          </a:xfrm>
          <a:prstGeom prst="rect">
            <a:avLst/>
          </a:prstGeom>
        </p:spPr>
      </p:pic>
    </p:spTree>
    <p:extLst>
      <p:ext uri="{BB962C8B-B14F-4D97-AF65-F5344CB8AC3E}">
        <p14:creationId xmlns:p14="http://schemas.microsoft.com/office/powerpoint/2010/main" val="1139709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576" y="1476491"/>
            <a:ext cx="8522208" cy="4687824"/>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9" name="5-Point Star 8"/>
          <p:cNvSpPr/>
          <p:nvPr/>
        </p:nvSpPr>
        <p:spPr>
          <a:xfrm>
            <a:off x="8547094" y="3568004"/>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5-Point Star 5"/>
          <p:cNvSpPr/>
          <p:nvPr/>
        </p:nvSpPr>
        <p:spPr>
          <a:xfrm>
            <a:off x="8797784" y="4113943"/>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5219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694" y="1344411"/>
            <a:ext cx="3669792" cy="47487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13736" y="1344411"/>
            <a:ext cx="3669792" cy="4718304"/>
          </a:xfrm>
          <a:prstGeom prst="rect">
            <a:avLst/>
          </a:prstGeom>
        </p:spPr>
      </p:pic>
    </p:spTree>
    <p:extLst>
      <p:ext uri="{BB962C8B-B14F-4D97-AF65-F5344CB8AC3E}">
        <p14:creationId xmlns:p14="http://schemas.microsoft.com/office/powerpoint/2010/main" val="2412824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900" y="1387183"/>
            <a:ext cx="3669792" cy="47487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7421" y="1403366"/>
            <a:ext cx="4779264" cy="6400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09069" y="1996683"/>
            <a:ext cx="4547616" cy="4066032"/>
          </a:xfrm>
          <a:prstGeom prst="rect">
            <a:avLst/>
          </a:prstGeom>
        </p:spPr>
      </p:pic>
    </p:spTree>
    <p:extLst>
      <p:ext uri="{BB962C8B-B14F-4D97-AF65-F5344CB8AC3E}">
        <p14:creationId xmlns:p14="http://schemas.microsoft.com/office/powerpoint/2010/main" val="87222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268" y="1306521"/>
            <a:ext cx="3669792" cy="47183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0405" y="1306521"/>
            <a:ext cx="3870960" cy="4760976"/>
          </a:xfrm>
          <a:prstGeom prst="rect">
            <a:avLst/>
          </a:prstGeom>
        </p:spPr>
      </p:pic>
    </p:spTree>
    <p:extLst>
      <p:ext uri="{BB962C8B-B14F-4D97-AF65-F5344CB8AC3E}">
        <p14:creationId xmlns:p14="http://schemas.microsoft.com/office/powerpoint/2010/main" val="78884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950" y="1476491"/>
            <a:ext cx="8522208" cy="4687824"/>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6" name="5-Point Star 5"/>
          <p:cNvSpPr/>
          <p:nvPr/>
        </p:nvSpPr>
        <p:spPr>
          <a:xfrm>
            <a:off x="8724378" y="4622265"/>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95860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630" y="1247022"/>
            <a:ext cx="4133088" cy="50718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69536" y="1247022"/>
            <a:ext cx="4474464" cy="5047488"/>
          </a:xfrm>
          <a:prstGeom prst="rect">
            <a:avLst/>
          </a:prstGeom>
        </p:spPr>
      </p:pic>
    </p:spTree>
    <p:extLst>
      <p:ext uri="{BB962C8B-B14F-4D97-AF65-F5344CB8AC3E}">
        <p14:creationId xmlns:p14="http://schemas.microsoft.com/office/powerpoint/2010/main" val="1210810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6424" y="1291147"/>
            <a:ext cx="6931152" cy="4998720"/>
          </a:xfrm>
          <a:prstGeom prst="rect">
            <a:avLst/>
          </a:prstGeom>
        </p:spPr>
      </p:pic>
    </p:spTree>
    <p:extLst>
      <p:ext uri="{BB962C8B-B14F-4D97-AF65-F5344CB8AC3E}">
        <p14:creationId xmlns:p14="http://schemas.microsoft.com/office/powerpoint/2010/main" val="1886316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5936" y="1230258"/>
            <a:ext cx="4072128" cy="5077968"/>
          </a:xfrm>
          <a:prstGeom prst="rect">
            <a:avLst/>
          </a:prstGeom>
        </p:spPr>
      </p:pic>
    </p:spTree>
    <p:extLst>
      <p:ext uri="{BB962C8B-B14F-4D97-AF65-F5344CB8AC3E}">
        <p14:creationId xmlns:p14="http://schemas.microsoft.com/office/powerpoint/2010/main" val="2262877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950" y="1476491"/>
            <a:ext cx="8522208" cy="4687824"/>
          </a:xfrm>
          <a:prstGeom prst="rect">
            <a:avLst/>
          </a:prstGeom>
        </p:spPr>
      </p:pic>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sp>
        <p:nvSpPr>
          <p:cNvPr id="6" name="5-Point Star 5"/>
          <p:cNvSpPr/>
          <p:nvPr/>
        </p:nvSpPr>
        <p:spPr>
          <a:xfrm>
            <a:off x="8854440" y="4052209"/>
            <a:ext cx="289560" cy="2514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213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334883"/>
            <a:ext cx="7851228" cy="4677032"/>
          </a:xfrm>
          <a:prstGeom prst="rect">
            <a:avLst/>
          </a:prstGeom>
        </p:spPr>
      </p:pic>
    </p:spTree>
    <p:extLst>
      <p:ext uri="{BB962C8B-B14F-4D97-AF65-F5344CB8AC3E}">
        <p14:creationId xmlns:p14="http://schemas.microsoft.com/office/powerpoint/2010/main" val="314708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 y="1733958"/>
            <a:ext cx="8766048" cy="3602736"/>
          </a:xfrm>
          <a:prstGeom prst="rect">
            <a:avLst/>
          </a:prstGeom>
        </p:spPr>
      </p:pic>
    </p:spTree>
    <p:extLst>
      <p:ext uri="{BB962C8B-B14F-4D97-AF65-F5344CB8AC3E}">
        <p14:creationId xmlns:p14="http://schemas.microsoft.com/office/powerpoint/2010/main" val="3921887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359" y="1537451"/>
            <a:ext cx="5797296" cy="4626864"/>
          </a:xfrm>
          <a:prstGeom prst="rect">
            <a:avLst/>
          </a:prstGeom>
        </p:spPr>
      </p:pic>
    </p:spTree>
    <p:extLst>
      <p:ext uri="{BB962C8B-B14F-4D97-AF65-F5344CB8AC3E}">
        <p14:creationId xmlns:p14="http://schemas.microsoft.com/office/powerpoint/2010/main" val="1518581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7" name="TextBox 16"/>
          <p:cNvSpPr txBox="1"/>
          <p:nvPr/>
        </p:nvSpPr>
        <p:spPr>
          <a:xfrm>
            <a:off x="2888817" y="6164315"/>
            <a:ext cx="3553152" cy="584775"/>
          </a:xfrm>
          <a:prstGeom prst="rect">
            <a:avLst/>
          </a:prstGeom>
          <a:noFill/>
        </p:spPr>
        <p:txBody>
          <a:bodyPr wrap="none" rtlCol="0">
            <a:spAutoFit/>
          </a:bodyPr>
          <a:lstStyle/>
          <a:p>
            <a:r>
              <a:rPr lang="en-US" sz="3200" b="1" dirty="0" smtClean="0"/>
              <a:t>Bridge Construction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61" y="1397243"/>
            <a:ext cx="7065264" cy="4767072"/>
          </a:xfrm>
          <a:prstGeom prst="rect">
            <a:avLst/>
          </a:prstGeom>
        </p:spPr>
      </p:pic>
    </p:spTree>
    <p:extLst>
      <p:ext uri="{BB962C8B-B14F-4D97-AF65-F5344CB8AC3E}">
        <p14:creationId xmlns:p14="http://schemas.microsoft.com/office/powerpoint/2010/main" val="2939966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38" name="AutoShape 95">
            <a:hlinkClick r:id="rId3"/>
          </p:cNvPr>
          <p:cNvSpPr>
            <a:spLocks noChangeArrowheads="1"/>
          </p:cNvSpPr>
          <p:nvPr/>
        </p:nvSpPr>
        <p:spPr bwMode="auto">
          <a:xfrm>
            <a:off x="3344863" y="1362076"/>
            <a:ext cx="1539875"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Management</a:t>
            </a:r>
          </a:p>
        </p:txBody>
      </p:sp>
      <p:sp>
        <p:nvSpPr>
          <p:cNvPr id="39" name="AutoShape 98">
            <a:hlinkClick r:id="rId3"/>
          </p:cNvPr>
          <p:cNvSpPr>
            <a:spLocks noChangeArrowheads="1"/>
          </p:cNvSpPr>
          <p:nvPr/>
        </p:nvSpPr>
        <p:spPr bwMode="auto">
          <a:xfrm>
            <a:off x="3390900" y="1990725"/>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New Bridge</a:t>
            </a:r>
            <a:br>
              <a:rPr lang="en-US" sz="1000" b="1" dirty="0">
                <a:solidFill>
                  <a:srgbClr val="FF0000"/>
                </a:solidFill>
                <a:latin typeface="Verdana" pitchFamily="34" charset="0"/>
              </a:rPr>
            </a:br>
            <a:r>
              <a:rPr lang="en-US" sz="1000" b="1" dirty="0">
                <a:solidFill>
                  <a:srgbClr val="FF0000"/>
                </a:solidFill>
                <a:latin typeface="Verdana" pitchFamily="34" charset="0"/>
              </a:rPr>
              <a:t> or Existing?</a:t>
            </a:r>
          </a:p>
        </p:txBody>
      </p:sp>
      <p:cxnSp>
        <p:nvCxnSpPr>
          <p:cNvPr id="40" name="AutoShape 100"/>
          <p:cNvCxnSpPr>
            <a:cxnSpLocks noChangeShapeType="1"/>
            <a:stCxn id="38" idx="2"/>
            <a:endCxn id="39" idx="0"/>
          </p:cNvCxnSpPr>
          <p:nvPr/>
        </p:nvCxnSpPr>
        <p:spPr bwMode="auto">
          <a:xfrm flipH="1">
            <a:off x="4114800" y="1743076"/>
            <a:ext cx="1" cy="24764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AutoShape 101">
            <a:hlinkClick r:id="rId3"/>
          </p:cNvPr>
          <p:cNvSpPr>
            <a:spLocks noChangeArrowheads="1"/>
          </p:cNvSpPr>
          <p:nvPr/>
        </p:nvSpPr>
        <p:spPr bwMode="auto">
          <a:xfrm>
            <a:off x="2209800" y="3452813"/>
            <a:ext cx="13716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New Design</a:t>
            </a:r>
            <a:endParaRPr lang="en-US" sz="1000" b="1" dirty="0">
              <a:latin typeface="Verdana" pitchFamily="34" charset="0"/>
            </a:endParaRPr>
          </a:p>
        </p:txBody>
      </p:sp>
      <p:sp>
        <p:nvSpPr>
          <p:cNvPr id="42" name="AutoShape 102">
            <a:hlinkClick r:id="rId3"/>
          </p:cNvPr>
          <p:cNvSpPr>
            <a:spLocks noChangeArrowheads="1"/>
          </p:cNvSpPr>
          <p:nvPr/>
        </p:nvSpPr>
        <p:spPr bwMode="auto">
          <a:xfrm>
            <a:off x="2400300" y="40386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Conceptual</a:t>
            </a:r>
          </a:p>
          <a:p>
            <a:pPr algn="ctr"/>
            <a:r>
              <a:rPr lang="en-US" sz="1000" b="1" dirty="0" smtClean="0">
                <a:latin typeface="Verdana" pitchFamily="34" charset="0"/>
              </a:rPr>
              <a:t>Design</a:t>
            </a:r>
            <a:endParaRPr lang="en-US" sz="1000" b="1" dirty="0">
              <a:latin typeface="Verdana" pitchFamily="34" charset="0"/>
            </a:endParaRPr>
          </a:p>
        </p:txBody>
      </p:sp>
      <p:sp>
        <p:nvSpPr>
          <p:cNvPr id="43" name="AutoShape 103">
            <a:hlinkClick r:id="rId3"/>
          </p:cNvPr>
          <p:cNvSpPr>
            <a:spLocks noChangeArrowheads="1"/>
          </p:cNvSpPr>
          <p:nvPr/>
        </p:nvSpPr>
        <p:spPr bwMode="auto">
          <a:xfrm>
            <a:off x="2400300" y="46101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Detailed </a:t>
            </a:r>
            <a:br>
              <a:rPr lang="en-US" sz="1000" b="1" dirty="0">
                <a:latin typeface="Verdana" pitchFamily="34" charset="0"/>
              </a:rPr>
            </a:br>
            <a:r>
              <a:rPr lang="en-US" sz="1000" b="1" dirty="0">
                <a:latin typeface="Verdana" pitchFamily="34" charset="0"/>
              </a:rPr>
              <a:t>Design</a:t>
            </a:r>
          </a:p>
        </p:txBody>
      </p:sp>
      <p:sp>
        <p:nvSpPr>
          <p:cNvPr id="44" name="AutoShape 104">
            <a:hlinkClick r:id="rId3"/>
          </p:cNvPr>
          <p:cNvSpPr>
            <a:spLocks noChangeArrowheads="1"/>
          </p:cNvSpPr>
          <p:nvPr/>
        </p:nvSpPr>
        <p:spPr bwMode="auto">
          <a:xfrm>
            <a:off x="3274219" y="5448300"/>
            <a:ext cx="1679574"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Tender Preparation </a:t>
            </a:r>
          </a:p>
          <a:p>
            <a:pPr algn="ctr"/>
            <a:r>
              <a:rPr lang="en-US" sz="1000" b="1" dirty="0" smtClean="0">
                <a:latin typeface="Verdana" pitchFamily="34" charset="0"/>
              </a:rPr>
              <a:t>and Advertisement</a:t>
            </a:r>
            <a:endParaRPr lang="en-US" sz="1000" b="1" dirty="0">
              <a:latin typeface="Verdana" pitchFamily="34" charset="0"/>
            </a:endParaRPr>
          </a:p>
        </p:txBody>
      </p:sp>
      <p:sp>
        <p:nvSpPr>
          <p:cNvPr id="45" name="AutoShape 105">
            <a:hlinkClick r:id="rId3"/>
          </p:cNvPr>
          <p:cNvSpPr>
            <a:spLocks noChangeArrowheads="1"/>
          </p:cNvSpPr>
          <p:nvPr/>
        </p:nvSpPr>
        <p:spPr bwMode="auto">
          <a:xfrm>
            <a:off x="3275807" y="6057900"/>
            <a:ext cx="1677986"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Construction</a:t>
            </a:r>
          </a:p>
        </p:txBody>
      </p:sp>
      <p:sp>
        <p:nvSpPr>
          <p:cNvPr id="46" name="AutoShape 106">
            <a:hlinkClick r:id="rId3"/>
          </p:cNvPr>
          <p:cNvSpPr>
            <a:spLocks noChangeArrowheads="1"/>
          </p:cNvSpPr>
          <p:nvPr/>
        </p:nvSpPr>
        <p:spPr bwMode="auto">
          <a:xfrm>
            <a:off x="7010400" y="3459957"/>
            <a:ext cx="10795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Rehabilitation</a:t>
            </a:r>
          </a:p>
          <a:p>
            <a:pPr algn="ctr"/>
            <a:r>
              <a:rPr lang="en-US" sz="1000" b="1" dirty="0" smtClean="0">
                <a:latin typeface="Verdana" pitchFamily="34" charset="0"/>
              </a:rPr>
              <a:t>Design</a:t>
            </a:r>
            <a:endParaRPr lang="en-US" sz="1000" b="1" dirty="0">
              <a:latin typeface="Verdana" pitchFamily="34" charset="0"/>
            </a:endParaRPr>
          </a:p>
        </p:txBody>
      </p:sp>
      <p:sp>
        <p:nvSpPr>
          <p:cNvPr id="47" name="AutoShape 107">
            <a:hlinkClick r:id="rId3"/>
          </p:cNvPr>
          <p:cNvSpPr>
            <a:spLocks noChangeArrowheads="1"/>
          </p:cNvSpPr>
          <p:nvPr/>
        </p:nvSpPr>
        <p:spPr bwMode="auto">
          <a:xfrm>
            <a:off x="4572000" y="3300413"/>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Repair or</a:t>
            </a:r>
            <a:br>
              <a:rPr lang="en-US" sz="1000" b="1" dirty="0">
                <a:solidFill>
                  <a:srgbClr val="FF0000"/>
                </a:solidFill>
                <a:latin typeface="Verdana" pitchFamily="34" charset="0"/>
              </a:rPr>
            </a:br>
            <a:r>
              <a:rPr lang="en-US" sz="1000" b="1" dirty="0">
                <a:solidFill>
                  <a:srgbClr val="FF0000"/>
                </a:solidFill>
                <a:latin typeface="Verdana" pitchFamily="34" charset="0"/>
              </a:rPr>
              <a:t>Replace?</a:t>
            </a:r>
          </a:p>
        </p:txBody>
      </p:sp>
      <p:sp>
        <p:nvSpPr>
          <p:cNvPr id="48" name="AutoShape 109">
            <a:hlinkClick r:id="rId3"/>
          </p:cNvPr>
          <p:cNvSpPr>
            <a:spLocks noChangeArrowheads="1"/>
          </p:cNvSpPr>
          <p:nvPr/>
        </p:nvSpPr>
        <p:spPr bwMode="auto">
          <a:xfrm>
            <a:off x="4838700" y="2590800"/>
            <a:ext cx="9144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a:t>
            </a:r>
            <a:br>
              <a:rPr lang="en-US" sz="1000" b="1" dirty="0">
                <a:latin typeface="Verdana" pitchFamily="34" charset="0"/>
              </a:rPr>
            </a:br>
            <a:r>
              <a:rPr lang="en-US" sz="1000" b="1" dirty="0">
                <a:latin typeface="Verdana" pitchFamily="34" charset="0"/>
              </a:rPr>
              <a:t>Assessment</a:t>
            </a:r>
          </a:p>
        </p:txBody>
      </p:sp>
      <p:sp>
        <p:nvSpPr>
          <p:cNvPr id="49" name="AutoShape 110">
            <a:hlinkClick r:id="rId3"/>
          </p:cNvPr>
          <p:cNvSpPr>
            <a:spLocks noChangeArrowheads="1"/>
          </p:cNvSpPr>
          <p:nvPr/>
        </p:nvSpPr>
        <p:spPr bwMode="auto">
          <a:xfrm>
            <a:off x="6219823" y="1362076"/>
            <a:ext cx="1330326"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Bridge </a:t>
            </a:r>
            <a:r>
              <a:rPr lang="en-US" sz="1000" b="1" dirty="0" smtClean="0">
                <a:latin typeface="Verdana" pitchFamily="34" charset="0"/>
              </a:rPr>
              <a:t>Inspection</a:t>
            </a:r>
          </a:p>
          <a:p>
            <a:pPr algn="ctr"/>
            <a:r>
              <a:rPr lang="en-US" sz="1000" b="1" dirty="0" smtClean="0">
                <a:latin typeface="Verdana" pitchFamily="34" charset="0"/>
              </a:rPr>
              <a:t> &amp; Maintenance</a:t>
            </a:r>
            <a:endParaRPr lang="en-US" sz="1000" b="1" dirty="0">
              <a:latin typeface="Verdana" pitchFamily="34" charset="0"/>
            </a:endParaRPr>
          </a:p>
        </p:txBody>
      </p:sp>
      <p:cxnSp>
        <p:nvCxnSpPr>
          <p:cNvPr id="51" name="AutoShape 111"/>
          <p:cNvCxnSpPr>
            <a:cxnSpLocks noChangeShapeType="1"/>
            <a:stCxn id="39" idx="1"/>
            <a:endCxn id="41" idx="0"/>
          </p:cNvCxnSpPr>
          <p:nvPr/>
        </p:nvCxnSpPr>
        <p:spPr bwMode="auto">
          <a:xfrm rot="10800000" flipV="1">
            <a:off x="2895600" y="2333625"/>
            <a:ext cx="495300" cy="11191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 name="AutoShape 112"/>
          <p:cNvCxnSpPr>
            <a:cxnSpLocks noChangeShapeType="1"/>
            <a:stCxn id="39" idx="3"/>
            <a:endCxn id="48" idx="0"/>
          </p:cNvCxnSpPr>
          <p:nvPr/>
        </p:nvCxnSpPr>
        <p:spPr bwMode="auto">
          <a:xfrm>
            <a:off x="4838700" y="2333625"/>
            <a:ext cx="457200" cy="25717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 name="AutoShape 113"/>
          <p:cNvCxnSpPr>
            <a:cxnSpLocks noChangeShapeType="1"/>
            <a:stCxn id="48" idx="2"/>
            <a:endCxn id="47" idx="0"/>
          </p:cNvCxnSpPr>
          <p:nvPr/>
        </p:nvCxnSpPr>
        <p:spPr bwMode="auto">
          <a:xfrm>
            <a:off x="5295900" y="2971800"/>
            <a:ext cx="0" cy="3286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AutoShape 114"/>
          <p:cNvCxnSpPr>
            <a:cxnSpLocks noChangeShapeType="1"/>
            <a:stCxn id="41" idx="2"/>
            <a:endCxn id="42" idx="0"/>
          </p:cNvCxnSpPr>
          <p:nvPr/>
        </p:nvCxnSpPr>
        <p:spPr bwMode="auto">
          <a:xfrm>
            <a:off x="2895600" y="3833813"/>
            <a:ext cx="0" cy="204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115"/>
          <p:cNvCxnSpPr>
            <a:cxnSpLocks noChangeShapeType="1"/>
            <a:stCxn id="42" idx="2"/>
            <a:endCxn id="43" idx="0"/>
          </p:cNvCxnSpPr>
          <p:nvPr/>
        </p:nvCxnSpPr>
        <p:spPr bwMode="auto">
          <a:xfrm>
            <a:off x="2895600" y="4419600"/>
            <a:ext cx="0" cy="1905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AutoShape 116"/>
          <p:cNvCxnSpPr>
            <a:cxnSpLocks noChangeShapeType="1"/>
            <a:stCxn id="47" idx="1"/>
            <a:endCxn id="41" idx="3"/>
          </p:cNvCxnSpPr>
          <p:nvPr/>
        </p:nvCxnSpPr>
        <p:spPr bwMode="auto">
          <a:xfrm flipH="1">
            <a:off x="3581400" y="3643313"/>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121"/>
          <p:cNvCxnSpPr>
            <a:cxnSpLocks noChangeShapeType="1"/>
            <a:stCxn id="49" idx="1"/>
            <a:endCxn id="38" idx="3"/>
          </p:cNvCxnSpPr>
          <p:nvPr/>
        </p:nvCxnSpPr>
        <p:spPr bwMode="auto">
          <a:xfrm flipH="1">
            <a:off x="4884738" y="1543052"/>
            <a:ext cx="133508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58" name="AutoShape 123"/>
          <p:cNvCxnSpPr>
            <a:cxnSpLocks noChangeShapeType="1"/>
            <a:stCxn id="44" idx="2"/>
            <a:endCxn id="45" idx="0"/>
          </p:cNvCxnSpPr>
          <p:nvPr/>
        </p:nvCxnSpPr>
        <p:spPr bwMode="auto">
          <a:xfrm>
            <a:off x="4114006" y="5829300"/>
            <a:ext cx="794"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52"/>
          <p:cNvSpPr txBox="1">
            <a:spLocks noChangeArrowheads="1"/>
          </p:cNvSpPr>
          <p:nvPr/>
        </p:nvSpPr>
        <p:spPr bwMode="auto">
          <a:xfrm>
            <a:off x="6119190" y="3404395"/>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Repair</a:t>
            </a:r>
          </a:p>
        </p:txBody>
      </p:sp>
      <p:sp>
        <p:nvSpPr>
          <p:cNvPr id="60" name="Text Box 52"/>
          <p:cNvSpPr txBox="1">
            <a:spLocks noChangeArrowheads="1"/>
          </p:cNvSpPr>
          <p:nvPr/>
        </p:nvSpPr>
        <p:spPr bwMode="auto">
          <a:xfrm>
            <a:off x="3823254" y="3399633"/>
            <a:ext cx="674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Replace</a:t>
            </a:r>
          </a:p>
        </p:txBody>
      </p:sp>
      <p:sp>
        <p:nvSpPr>
          <p:cNvPr id="61" name="Text Box 52"/>
          <p:cNvSpPr txBox="1">
            <a:spLocks noChangeArrowheads="1"/>
          </p:cNvSpPr>
          <p:nvPr/>
        </p:nvSpPr>
        <p:spPr bwMode="auto">
          <a:xfrm>
            <a:off x="4811713" y="2087562"/>
            <a:ext cx="681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Existing</a:t>
            </a:r>
          </a:p>
        </p:txBody>
      </p:sp>
      <p:sp>
        <p:nvSpPr>
          <p:cNvPr id="62" name="Text Box 52"/>
          <p:cNvSpPr txBox="1">
            <a:spLocks noChangeArrowheads="1"/>
          </p:cNvSpPr>
          <p:nvPr/>
        </p:nvSpPr>
        <p:spPr bwMode="auto">
          <a:xfrm>
            <a:off x="2865438" y="2076450"/>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New</a:t>
            </a:r>
          </a:p>
        </p:txBody>
      </p:sp>
      <p:sp>
        <p:nvSpPr>
          <p:cNvPr id="63" name="Freeform 62"/>
          <p:cNvSpPr/>
          <p:nvPr/>
        </p:nvSpPr>
        <p:spPr>
          <a:xfrm>
            <a:off x="4114802" y="3840957"/>
            <a:ext cx="3435348" cy="1378743"/>
          </a:xfrm>
          <a:custGeom>
            <a:avLst/>
            <a:gdLst>
              <a:gd name="connsiteX0" fmla="*/ 0 w 1571625"/>
              <a:gd name="connsiteY0" fmla="*/ 1362075 h 1362075"/>
              <a:gd name="connsiteX1" fmla="*/ 1571625 w 1571625"/>
              <a:gd name="connsiteY1" fmla="*/ 1362075 h 1362075"/>
              <a:gd name="connsiteX2" fmla="*/ 1571625 w 1571625"/>
              <a:gd name="connsiteY2" fmla="*/ 0 h 1362075"/>
            </a:gdLst>
            <a:ahLst/>
            <a:cxnLst>
              <a:cxn ang="0">
                <a:pos x="connsiteX0" y="connsiteY0"/>
              </a:cxn>
              <a:cxn ang="0">
                <a:pos x="connsiteX1" y="connsiteY1"/>
              </a:cxn>
              <a:cxn ang="0">
                <a:pos x="connsiteX2" y="connsiteY2"/>
              </a:cxn>
            </a:cxnLst>
            <a:rect l="l" t="t" r="r" b="b"/>
            <a:pathLst>
              <a:path w="1571625" h="1362075">
                <a:moveTo>
                  <a:pt x="0" y="1362075"/>
                </a:moveTo>
                <a:lnTo>
                  <a:pt x="1571625" y="1362075"/>
                </a:lnTo>
                <a:lnTo>
                  <a:pt x="15716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2895600" y="4991100"/>
            <a:ext cx="1219201" cy="457200"/>
          </a:xfrm>
          <a:custGeom>
            <a:avLst/>
            <a:gdLst>
              <a:gd name="connsiteX0" fmla="*/ 0 w 1819275"/>
              <a:gd name="connsiteY0" fmla="*/ 0 h 1409700"/>
              <a:gd name="connsiteX1" fmla="*/ 0 w 1819275"/>
              <a:gd name="connsiteY1" fmla="*/ 723900 h 1409700"/>
              <a:gd name="connsiteX2" fmla="*/ 1819275 w 1819275"/>
              <a:gd name="connsiteY2" fmla="*/ 723900 h 1409700"/>
              <a:gd name="connsiteX3" fmla="*/ 1819275 w 181927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1819275" h="1409700">
                <a:moveTo>
                  <a:pt x="0" y="0"/>
                </a:moveTo>
                <a:lnTo>
                  <a:pt x="0" y="723900"/>
                </a:lnTo>
                <a:lnTo>
                  <a:pt x="1819275" y="723900"/>
                </a:lnTo>
                <a:lnTo>
                  <a:pt x="1819275" y="140970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AutoShape 116"/>
          <p:cNvCxnSpPr>
            <a:cxnSpLocks noChangeShapeType="1"/>
          </p:cNvCxnSpPr>
          <p:nvPr/>
        </p:nvCxnSpPr>
        <p:spPr bwMode="auto">
          <a:xfrm flipH="1">
            <a:off x="6019800" y="3643313"/>
            <a:ext cx="990600" cy="0"/>
          </a:xfrm>
          <a:prstGeom prst="straightConnector1">
            <a:avLst/>
          </a:prstGeom>
          <a:noFill/>
          <a:ln w="9525">
            <a:solidFill>
              <a:schemeClr val="tx1"/>
            </a:solidFill>
            <a:round/>
            <a:headEnd type="triangle"/>
            <a:tailEnd type="none" w="med" len="med"/>
          </a:ln>
          <a:extLst>
            <a:ext uri="{909E8E84-426E-40DD-AFC4-6F175D3DCCD1}">
              <a14:hiddenFill xmlns:a14="http://schemas.microsoft.com/office/drawing/2010/main">
                <a:noFill/>
              </a14:hiddenFill>
            </a:ext>
          </a:extLst>
        </p:spPr>
      </p:cxnSp>
      <p:sp>
        <p:nvSpPr>
          <p:cNvPr id="66" name="AutoShape 110">
            <a:hlinkClick r:id="rId3"/>
          </p:cNvPr>
          <p:cNvSpPr>
            <a:spLocks noChangeArrowheads="1"/>
          </p:cNvSpPr>
          <p:nvPr/>
        </p:nvSpPr>
        <p:spPr bwMode="auto">
          <a:xfrm flipH="1">
            <a:off x="609600" y="1362076"/>
            <a:ext cx="1479548"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Functional Planning</a:t>
            </a:r>
            <a:endParaRPr lang="en-US" sz="1000" b="1" dirty="0">
              <a:latin typeface="Verdana" pitchFamily="34" charset="0"/>
            </a:endParaRPr>
          </a:p>
        </p:txBody>
      </p:sp>
      <p:cxnSp>
        <p:nvCxnSpPr>
          <p:cNvPr id="67" name="AutoShape 121"/>
          <p:cNvCxnSpPr>
            <a:cxnSpLocks noChangeShapeType="1"/>
            <a:stCxn id="66" idx="1"/>
          </p:cNvCxnSpPr>
          <p:nvPr/>
        </p:nvCxnSpPr>
        <p:spPr bwMode="auto">
          <a:xfrm>
            <a:off x="2089148" y="1543052"/>
            <a:ext cx="125571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68" name="Freeform 67"/>
          <p:cNvSpPr/>
          <p:nvPr/>
        </p:nvSpPr>
        <p:spPr>
          <a:xfrm>
            <a:off x="4962525" y="1543050"/>
            <a:ext cx="3552825" cy="4714875"/>
          </a:xfrm>
          <a:custGeom>
            <a:avLst/>
            <a:gdLst>
              <a:gd name="connsiteX0" fmla="*/ 0 w 3552825"/>
              <a:gd name="connsiteY0" fmla="*/ 4714875 h 4714875"/>
              <a:gd name="connsiteX1" fmla="*/ 3552825 w 3552825"/>
              <a:gd name="connsiteY1" fmla="*/ 4714875 h 4714875"/>
              <a:gd name="connsiteX2" fmla="*/ 3552825 w 3552825"/>
              <a:gd name="connsiteY2" fmla="*/ 0 h 4714875"/>
              <a:gd name="connsiteX3" fmla="*/ 3343275 w 3552825"/>
              <a:gd name="connsiteY3" fmla="*/ 0 h 4714875"/>
              <a:gd name="connsiteX4" fmla="*/ 2600325 w 3552825"/>
              <a:gd name="connsiteY4" fmla="*/ 0 h 47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825" h="4714875">
                <a:moveTo>
                  <a:pt x="0" y="4714875"/>
                </a:moveTo>
                <a:lnTo>
                  <a:pt x="3552825" y="4714875"/>
                </a:lnTo>
                <a:lnTo>
                  <a:pt x="3552825" y="0"/>
                </a:lnTo>
                <a:lnTo>
                  <a:pt x="3343275" y="0"/>
                </a:lnTo>
                <a:lnTo>
                  <a:pt x="2600325" y="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555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385" y="2011328"/>
            <a:ext cx="4480560" cy="30967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9945" y="2011328"/>
            <a:ext cx="4248912" cy="3096768"/>
          </a:xfrm>
          <a:prstGeom prst="rect">
            <a:avLst/>
          </a:prstGeom>
        </p:spPr>
      </p:pic>
    </p:spTree>
    <p:extLst>
      <p:ext uri="{BB962C8B-B14F-4D97-AF65-F5344CB8AC3E}">
        <p14:creationId xmlns:p14="http://schemas.microsoft.com/office/powerpoint/2010/main" val="217708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074" name="Picture 2" descr="C:\_LOCALdata\Dave's Docs\Pictures &amp; Graphics\Bridge Photos\BF 71291 Hwy 855 over N.Sask - Pakan\Painting 2010\SANY00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7801" y="1371600"/>
            <a:ext cx="8050369" cy="479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64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2050" name="Picture 2" descr="C:\_LOCALdata\Dave's Docs\Pictures &amp; Graphics\Bridge Photos\BF 77254 - Hwy 779 over 16A at Stony Plain\2013 Rehab\Hwy 779 &amp; 16A @ Stony Plain 00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447800"/>
            <a:ext cx="7630629" cy="456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20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11" name="TextBox 10"/>
          <p:cNvSpPr txBox="1"/>
          <p:nvPr/>
        </p:nvSpPr>
        <p:spPr>
          <a:xfrm>
            <a:off x="2888817" y="6164315"/>
            <a:ext cx="3768339" cy="584775"/>
          </a:xfrm>
          <a:prstGeom prst="rect">
            <a:avLst/>
          </a:prstGeom>
          <a:noFill/>
        </p:spPr>
        <p:txBody>
          <a:bodyPr wrap="none" rtlCol="0">
            <a:spAutoFit/>
          </a:bodyPr>
          <a:lstStyle/>
          <a:p>
            <a:r>
              <a:rPr lang="en-US" sz="3200" b="1" dirty="0" smtClean="0"/>
              <a:t>Bridge Rehabilitation</a:t>
            </a:r>
            <a:endParaRPr lang="en-CA" sz="32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931" y="1528011"/>
            <a:ext cx="8013469" cy="4433104"/>
          </a:xfrm>
          <a:prstGeom prst="rect">
            <a:avLst/>
          </a:prstGeom>
        </p:spPr>
      </p:pic>
    </p:spTree>
    <p:extLst>
      <p:ext uri="{BB962C8B-B14F-4D97-AF65-F5344CB8AC3E}">
        <p14:creationId xmlns:p14="http://schemas.microsoft.com/office/powerpoint/2010/main" val="751546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287" y="457200"/>
            <a:ext cx="6829425" cy="651123"/>
          </a:xfrm>
          <a:solidFill>
            <a:schemeClr val="accent1">
              <a:alpha val="24000"/>
            </a:schemeClr>
          </a:solidFill>
        </p:spPr>
        <p:txBody>
          <a:bodyPr>
            <a:normAutofit fontScale="90000"/>
          </a:bodyPr>
          <a:lstStyle/>
          <a:p>
            <a:r>
              <a:rPr lang="en-US" dirty="0" smtClean="0"/>
              <a:t>Bridge Engineering Section</a:t>
            </a:r>
            <a:endParaRPr lang="en-CA" dirty="0"/>
          </a:p>
        </p:txBody>
      </p:sp>
      <p:sp>
        <p:nvSpPr>
          <p:cNvPr id="38" name="AutoShape 95">
            <a:hlinkClick r:id="rId3"/>
          </p:cNvPr>
          <p:cNvSpPr>
            <a:spLocks noChangeArrowheads="1"/>
          </p:cNvSpPr>
          <p:nvPr/>
        </p:nvSpPr>
        <p:spPr bwMode="auto">
          <a:xfrm>
            <a:off x="3344863" y="1362076"/>
            <a:ext cx="1539875"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Management</a:t>
            </a:r>
          </a:p>
        </p:txBody>
      </p:sp>
      <p:sp>
        <p:nvSpPr>
          <p:cNvPr id="39" name="AutoShape 98">
            <a:hlinkClick r:id="rId3"/>
          </p:cNvPr>
          <p:cNvSpPr>
            <a:spLocks noChangeArrowheads="1"/>
          </p:cNvSpPr>
          <p:nvPr/>
        </p:nvSpPr>
        <p:spPr bwMode="auto">
          <a:xfrm>
            <a:off x="3390900" y="1990725"/>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New Bridge</a:t>
            </a:r>
            <a:br>
              <a:rPr lang="en-US" sz="1000" b="1" dirty="0">
                <a:solidFill>
                  <a:srgbClr val="FF0000"/>
                </a:solidFill>
                <a:latin typeface="Verdana" pitchFamily="34" charset="0"/>
              </a:rPr>
            </a:br>
            <a:r>
              <a:rPr lang="en-US" sz="1000" b="1" dirty="0">
                <a:solidFill>
                  <a:srgbClr val="FF0000"/>
                </a:solidFill>
                <a:latin typeface="Verdana" pitchFamily="34" charset="0"/>
              </a:rPr>
              <a:t> or Existing?</a:t>
            </a:r>
          </a:p>
        </p:txBody>
      </p:sp>
      <p:cxnSp>
        <p:nvCxnSpPr>
          <p:cNvPr id="40" name="AutoShape 100"/>
          <p:cNvCxnSpPr>
            <a:cxnSpLocks noChangeShapeType="1"/>
            <a:stCxn id="38" idx="2"/>
            <a:endCxn id="39" idx="0"/>
          </p:cNvCxnSpPr>
          <p:nvPr/>
        </p:nvCxnSpPr>
        <p:spPr bwMode="auto">
          <a:xfrm flipH="1">
            <a:off x="4114800" y="1743076"/>
            <a:ext cx="1" cy="24764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AutoShape 101">
            <a:hlinkClick r:id="rId3"/>
          </p:cNvPr>
          <p:cNvSpPr>
            <a:spLocks noChangeArrowheads="1"/>
          </p:cNvSpPr>
          <p:nvPr/>
        </p:nvSpPr>
        <p:spPr bwMode="auto">
          <a:xfrm>
            <a:off x="2209800" y="3452813"/>
            <a:ext cx="13716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New Design</a:t>
            </a:r>
            <a:endParaRPr lang="en-US" sz="1000" b="1" dirty="0">
              <a:latin typeface="Verdana" pitchFamily="34" charset="0"/>
            </a:endParaRPr>
          </a:p>
        </p:txBody>
      </p:sp>
      <p:sp>
        <p:nvSpPr>
          <p:cNvPr id="42" name="AutoShape 102">
            <a:hlinkClick r:id="rId3"/>
          </p:cNvPr>
          <p:cNvSpPr>
            <a:spLocks noChangeArrowheads="1"/>
          </p:cNvSpPr>
          <p:nvPr/>
        </p:nvSpPr>
        <p:spPr bwMode="auto">
          <a:xfrm>
            <a:off x="2400300" y="40386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Conceptual</a:t>
            </a:r>
          </a:p>
          <a:p>
            <a:pPr algn="ctr"/>
            <a:r>
              <a:rPr lang="en-US" sz="1000" b="1" dirty="0" smtClean="0">
                <a:latin typeface="Verdana" pitchFamily="34" charset="0"/>
              </a:rPr>
              <a:t>Design</a:t>
            </a:r>
            <a:endParaRPr lang="en-US" sz="1000" b="1" dirty="0">
              <a:latin typeface="Verdana" pitchFamily="34" charset="0"/>
            </a:endParaRPr>
          </a:p>
        </p:txBody>
      </p:sp>
      <p:sp>
        <p:nvSpPr>
          <p:cNvPr id="43" name="AutoShape 103">
            <a:hlinkClick r:id="rId3"/>
          </p:cNvPr>
          <p:cNvSpPr>
            <a:spLocks noChangeArrowheads="1"/>
          </p:cNvSpPr>
          <p:nvPr/>
        </p:nvSpPr>
        <p:spPr bwMode="auto">
          <a:xfrm>
            <a:off x="2400300" y="4610100"/>
            <a:ext cx="990600" cy="3810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Detailed </a:t>
            </a:r>
            <a:br>
              <a:rPr lang="en-US" sz="1000" b="1" dirty="0">
                <a:latin typeface="Verdana" pitchFamily="34" charset="0"/>
              </a:rPr>
            </a:br>
            <a:r>
              <a:rPr lang="en-US" sz="1000" b="1" dirty="0">
                <a:latin typeface="Verdana" pitchFamily="34" charset="0"/>
              </a:rPr>
              <a:t>Design</a:t>
            </a:r>
          </a:p>
        </p:txBody>
      </p:sp>
      <p:sp>
        <p:nvSpPr>
          <p:cNvPr id="44" name="AutoShape 104">
            <a:hlinkClick r:id="rId3"/>
          </p:cNvPr>
          <p:cNvSpPr>
            <a:spLocks noChangeArrowheads="1"/>
          </p:cNvSpPr>
          <p:nvPr/>
        </p:nvSpPr>
        <p:spPr bwMode="auto">
          <a:xfrm>
            <a:off x="3274219" y="5448300"/>
            <a:ext cx="1679574"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smtClean="0">
                <a:latin typeface="Verdana" pitchFamily="34" charset="0"/>
              </a:rPr>
              <a:t>Tender Preparation </a:t>
            </a:r>
          </a:p>
          <a:p>
            <a:pPr algn="ctr"/>
            <a:r>
              <a:rPr lang="en-US" sz="1000" b="1" dirty="0" smtClean="0">
                <a:latin typeface="Verdana" pitchFamily="34" charset="0"/>
              </a:rPr>
              <a:t>and Advertisement</a:t>
            </a:r>
            <a:endParaRPr lang="en-US" sz="1000" b="1" dirty="0">
              <a:latin typeface="Verdana" pitchFamily="34" charset="0"/>
            </a:endParaRPr>
          </a:p>
        </p:txBody>
      </p:sp>
      <p:sp>
        <p:nvSpPr>
          <p:cNvPr id="45" name="AutoShape 105">
            <a:hlinkClick r:id="rId3"/>
          </p:cNvPr>
          <p:cNvSpPr>
            <a:spLocks noChangeArrowheads="1"/>
          </p:cNvSpPr>
          <p:nvPr/>
        </p:nvSpPr>
        <p:spPr bwMode="auto">
          <a:xfrm>
            <a:off x="3275807" y="6057900"/>
            <a:ext cx="1677986"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Construction</a:t>
            </a:r>
          </a:p>
        </p:txBody>
      </p:sp>
      <p:sp>
        <p:nvSpPr>
          <p:cNvPr id="46" name="AutoShape 106">
            <a:hlinkClick r:id="rId3"/>
          </p:cNvPr>
          <p:cNvSpPr>
            <a:spLocks noChangeArrowheads="1"/>
          </p:cNvSpPr>
          <p:nvPr/>
        </p:nvSpPr>
        <p:spPr bwMode="auto">
          <a:xfrm>
            <a:off x="7010400" y="3459957"/>
            <a:ext cx="1079500" cy="3810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1000" b="1" dirty="0" smtClean="0">
                <a:latin typeface="Verdana" pitchFamily="34" charset="0"/>
              </a:rPr>
              <a:t>Rehabilitation</a:t>
            </a:r>
          </a:p>
          <a:p>
            <a:pPr algn="ctr"/>
            <a:r>
              <a:rPr lang="en-US" sz="1000" b="1" dirty="0" smtClean="0">
                <a:latin typeface="Verdana" pitchFamily="34" charset="0"/>
              </a:rPr>
              <a:t>Design</a:t>
            </a:r>
            <a:endParaRPr lang="en-US" sz="1000" b="1" dirty="0">
              <a:latin typeface="Verdana" pitchFamily="34" charset="0"/>
            </a:endParaRPr>
          </a:p>
        </p:txBody>
      </p:sp>
      <p:sp>
        <p:nvSpPr>
          <p:cNvPr id="47" name="AutoShape 107">
            <a:hlinkClick r:id="rId3"/>
          </p:cNvPr>
          <p:cNvSpPr>
            <a:spLocks noChangeArrowheads="1"/>
          </p:cNvSpPr>
          <p:nvPr/>
        </p:nvSpPr>
        <p:spPr bwMode="auto">
          <a:xfrm>
            <a:off x="4572000" y="3300413"/>
            <a:ext cx="1447800" cy="685800"/>
          </a:xfrm>
          <a:prstGeom prst="flowChartDecision">
            <a:avLst/>
          </a:prstGeom>
          <a:solidFill>
            <a:schemeClr val="bg1"/>
          </a:solidFill>
          <a:ln w="9525">
            <a:solidFill>
              <a:schemeClr val="tx1"/>
            </a:solidFill>
            <a:miter lim="800000"/>
            <a:headEnd/>
            <a:tailEnd/>
          </a:ln>
        </p:spPr>
        <p:txBody>
          <a:bodyPr wrap="none" anchor="ctr"/>
          <a:lstStyle/>
          <a:p>
            <a:pPr algn="ctr"/>
            <a:r>
              <a:rPr lang="en-US" sz="1000" b="1" dirty="0">
                <a:solidFill>
                  <a:srgbClr val="FF0000"/>
                </a:solidFill>
                <a:latin typeface="Verdana" pitchFamily="34" charset="0"/>
              </a:rPr>
              <a:t>Repair or</a:t>
            </a:r>
            <a:br>
              <a:rPr lang="en-US" sz="1000" b="1" dirty="0">
                <a:solidFill>
                  <a:srgbClr val="FF0000"/>
                </a:solidFill>
                <a:latin typeface="Verdana" pitchFamily="34" charset="0"/>
              </a:rPr>
            </a:br>
            <a:r>
              <a:rPr lang="en-US" sz="1000" b="1" dirty="0">
                <a:solidFill>
                  <a:srgbClr val="FF0000"/>
                </a:solidFill>
                <a:latin typeface="Verdana" pitchFamily="34" charset="0"/>
              </a:rPr>
              <a:t>Replace?</a:t>
            </a:r>
          </a:p>
        </p:txBody>
      </p:sp>
      <p:sp>
        <p:nvSpPr>
          <p:cNvPr id="48" name="AutoShape 109">
            <a:hlinkClick r:id="rId3"/>
          </p:cNvPr>
          <p:cNvSpPr>
            <a:spLocks noChangeArrowheads="1"/>
          </p:cNvSpPr>
          <p:nvPr/>
        </p:nvSpPr>
        <p:spPr bwMode="auto">
          <a:xfrm>
            <a:off x="4838700" y="2590800"/>
            <a:ext cx="914400" cy="381000"/>
          </a:xfrm>
          <a:prstGeom prst="roundRect">
            <a:avLst>
              <a:gd name="adj" fmla="val 16667"/>
            </a:avLst>
          </a:prstGeom>
          <a:solidFill>
            <a:schemeClr val="bg1">
              <a:lumMod val="85000"/>
            </a:schemeClr>
          </a:solidFill>
          <a:ln w="9525">
            <a:solidFill>
              <a:schemeClr val="tx1"/>
            </a:solidFill>
            <a:round/>
            <a:headEnd/>
            <a:tailEnd/>
          </a:ln>
        </p:spPr>
        <p:txBody>
          <a:bodyPr wrap="none" anchor="ctr"/>
          <a:lstStyle/>
          <a:p>
            <a:pPr algn="ctr"/>
            <a:r>
              <a:rPr lang="en-US" sz="1000" b="1" dirty="0">
                <a:latin typeface="Verdana" pitchFamily="34" charset="0"/>
              </a:rPr>
              <a:t>Bridge </a:t>
            </a:r>
            <a:br>
              <a:rPr lang="en-US" sz="1000" b="1" dirty="0">
                <a:latin typeface="Verdana" pitchFamily="34" charset="0"/>
              </a:rPr>
            </a:br>
            <a:r>
              <a:rPr lang="en-US" sz="1000" b="1" dirty="0">
                <a:latin typeface="Verdana" pitchFamily="34" charset="0"/>
              </a:rPr>
              <a:t>Assessment</a:t>
            </a:r>
          </a:p>
        </p:txBody>
      </p:sp>
      <p:sp>
        <p:nvSpPr>
          <p:cNvPr id="49" name="AutoShape 110">
            <a:hlinkClick r:id="rId3"/>
          </p:cNvPr>
          <p:cNvSpPr>
            <a:spLocks noChangeArrowheads="1"/>
          </p:cNvSpPr>
          <p:nvPr/>
        </p:nvSpPr>
        <p:spPr bwMode="auto">
          <a:xfrm>
            <a:off x="6219823" y="1362076"/>
            <a:ext cx="1330326"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a:latin typeface="Verdana" pitchFamily="34" charset="0"/>
              </a:rPr>
              <a:t>Bridge </a:t>
            </a:r>
            <a:r>
              <a:rPr lang="en-US" sz="1000" b="1" dirty="0" smtClean="0">
                <a:latin typeface="Verdana" pitchFamily="34" charset="0"/>
              </a:rPr>
              <a:t>Inspection</a:t>
            </a:r>
          </a:p>
          <a:p>
            <a:pPr algn="ctr"/>
            <a:r>
              <a:rPr lang="en-US" sz="1000" b="1" dirty="0" smtClean="0">
                <a:latin typeface="Verdana" pitchFamily="34" charset="0"/>
              </a:rPr>
              <a:t> &amp; Maintenance</a:t>
            </a:r>
            <a:endParaRPr lang="en-US" sz="1000" b="1" dirty="0">
              <a:latin typeface="Verdana" pitchFamily="34" charset="0"/>
            </a:endParaRPr>
          </a:p>
        </p:txBody>
      </p:sp>
      <p:cxnSp>
        <p:nvCxnSpPr>
          <p:cNvPr id="51" name="AutoShape 111"/>
          <p:cNvCxnSpPr>
            <a:cxnSpLocks noChangeShapeType="1"/>
            <a:stCxn id="39" idx="1"/>
            <a:endCxn id="41" idx="0"/>
          </p:cNvCxnSpPr>
          <p:nvPr/>
        </p:nvCxnSpPr>
        <p:spPr bwMode="auto">
          <a:xfrm rot="10800000" flipV="1">
            <a:off x="2895600" y="2333625"/>
            <a:ext cx="495300" cy="11191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 name="AutoShape 112"/>
          <p:cNvCxnSpPr>
            <a:cxnSpLocks noChangeShapeType="1"/>
            <a:stCxn id="39" idx="3"/>
            <a:endCxn id="48" idx="0"/>
          </p:cNvCxnSpPr>
          <p:nvPr/>
        </p:nvCxnSpPr>
        <p:spPr bwMode="auto">
          <a:xfrm>
            <a:off x="4838700" y="2333625"/>
            <a:ext cx="457200" cy="25717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 name="AutoShape 113"/>
          <p:cNvCxnSpPr>
            <a:cxnSpLocks noChangeShapeType="1"/>
            <a:stCxn id="48" idx="2"/>
            <a:endCxn id="47" idx="0"/>
          </p:cNvCxnSpPr>
          <p:nvPr/>
        </p:nvCxnSpPr>
        <p:spPr bwMode="auto">
          <a:xfrm>
            <a:off x="5295900" y="2971800"/>
            <a:ext cx="0" cy="3286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 name="AutoShape 114"/>
          <p:cNvCxnSpPr>
            <a:cxnSpLocks noChangeShapeType="1"/>
            <a:stCxn id="41" idx="2"/>
            <a:endCxn id="42" idx="0"/>
          </p:cNvCxnSpPr>
          <p:nvPr/>
        </p:nvCxnSpPr>
        <p:spPr bwMode="auto">
          <a:xfrm>
            <a:off x="2895600" y="3833813"/>
            <a:ext cx="0" cy="204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115"/>
          <p:cNvCxnSpPr>
            <a:cxnSpLocks noChangeShapeType="1"/>
            <a:stCxn id="42" idx="2"/>
            <a:endCxn id="43" idx="0"/>
          </p:cNvCxnSpPr>
          <p:nvPr/>
        </p:nvCxnSpPr>
        <p:spPr bwMode="auto">
          <a:xfrm>
            <a:off x="2895600" y="4419600"/>
            <a:ext cx="0" cy="1905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AutoShape 116"/>
          <p:cNvCxnSpPr>
            <a:cxnSpLocks noChangeShapeType="1"/>
            <a:stCxn id="47" idx="1"/>
            <a:endCxn id="41" idx="3"/>
          </p:cNvCxnSpPr>
          <p:nvPr/>
        </p:nvCxnSpPr>
        <p:spPr bwMode="auto">
          <a:xfrm flipH="1">
            <a:off x="3581400" y="3643313"/>
            <a:ext cx="990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 name="AutoShape 121"/>
          <p:cNvCxnSpPr>
            <a:cxnSpLocks noChangeShapeType="1"/>
            <a:stCxn id="49" idx="1"/>
            <a:endCxn id="38" idx="3"/>
          </p:cNvCxnSpPr>
          <p:nvPr/>
        </p:nvCxnSpPr>
        <p:spPr bwMode="auto">
          <a:xfrm flipH="1">
            <a:off x="4884738" y="1543052"/>
            <a:ext cx="133508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58" name="AutoShape 123"/>
          <p:cNvCxnSpPr>
            <a:cxnSpLocks noChangeShapeType="1"/>
            <a:stCxn id="44" idx="2"/>
            <a:endCxn id="45" idx="0"/>
          </p:cNvCxnSpPr>
          <p:nvPr/>
        </p:nvCxnSpPr>
        <p:spPr bwMode="auto">
          <a:xfrm>
            <a:off x="4114006" y="5829300"/>
            <a:ext cx="794"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Text Box 52"/>
          <p:cNvSpPr txBox="1">
            <a:spLocks noChangeArrowheads="1"/>
          </p:cNvSpPr>
          <p:nvPr/>
        </p:nvSpPr>
        <p:spPr bwMode="auto">
          <a:xfrm>
            <a:off x="6019800" y="3404395"/>
            <a:ext cx="581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Repair</a:t>
            </a:r>
          </a:p>
        </p:txBody>
      </p:sp>
      <p:sp>
        <p:nvSpPr>
          <p:cNvPr id="60" name="Text Box 52"/>
          <p:cNvSpPr txBox="1">
            <a:spLocks noChangeArrowheads="1"/>
          </p:cNvSpPr>
          <p:nvPr/>
        </p:nvSpPr>
        <p:spPr bwMode="auto">
          <a:xfrm>
            <a:off x="3962400" y="3399633"/>
            <a:ext cx="674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Replace</a:t>
            </a:r>
          </a:p>
        </p:txBody>
      </p:sp>
      <p:sp>
        <p:nvSpPr>
          <p:cNvPr id="61" name="Text Box 52"/>
          <p:cNvSpPr txBox="1">
            <a:spLocks noChangeArrowheads="1"/>
          </p:cNvSpPr>
          <p:nvPr/>
        </p:nvSpPr>
        <p:spPr bwMode="auto">
          <a:xfrm>
            <a:off x="4811713" y="2087562"/>
            <a:ext cx="681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Existing</a:t>
            </a:r>
          </a:p>
        </p:txBody>
      </p:sp>
      <p:sp>
        <p:nvSpPr>
          <p:cNvPr id="62" name="Text Box 52"/>
          <p:cNvSpPr txBox="1">
            <a:spLocks noChangeArrowheads="1"/>
          </p:cNvSpPr>
          <p:nvPr/>
        </p:nvSpPr>
        <p:spPr bwMode="auto">
          <a:xfrm>
            <a:off x="2865438" y="2076450"/>
            <a:ext cx="447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New</a:t>
            </a:r>
          </a:p>
        </p:txBody>
      </p:sp>
      <p:sp>
        <p:nvSpPr>
          <p:cNvPr id="63" name="Freeform 62"/>
          <p:cNvSpPr/>
          <p:nvPr/>
        </p:nvSpPr>
        <p:spPr>
          <a:xfrm>
            <a:off x="4114802" y="3840957"/>
            <a:ext cx="3435348" cy="1378743"/>
          </a:xfrm>
          <a:custGeom>
            <a:avLst/>
            <a:gdLst>
              <a:gd name="connsiteX0" fmla="*/ 0 w 1571625"/>
              <a:gd name="connsiteY0" fmla="*/ 1362075 h 1362075"/>
              <a:gd name="connsiteX1" fmla="*/ 1571625 w 1571625"/>
              <a:gd name="connsiteY1" fmla="*/ 1362075 h 1362075"/>
              <a:gd name="connsiteX2" fmla="*/ 1571625 w 1571625"/>
              <a:gd name="connsiteY2" fmla="*/ 0 h 1362075"/>
            </a:gdLst>
            <a:ahLst/>
            <a:cxnLst>
              <a:cxn ang="0">
                <a:pos x="connsiteX0" y="connsiteY0"/>
              </a:cxn>
              <a:cxn ang="0">
                <a:pos x="connsiteX1" y="connsiteY1"/>
              </a:cxn>
              <a:cxn ang="0">
                <a:pos x="connsiteX2" y="connsiteY2"/>
              </a:cxn>
            </a:cxnLst>
            <a:rect l="l" t="t" r="r" b="b"/>
            <a:pathLst>
              <a:path w="1571625" h="1362075">
                <a:moveTo>
                  <a:pt x="0" y="1362075"/>
                </a:moveTo>
                <a:lnTo>
                  <a:pt x="1571625" y="1362075"/>
                </a:lnTo>
                <a:lnTo>
                  <a:pt x="157162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2895600" y="4991100"/>
            <a:ext cx="1219201" cy="457200"/>
          </a:xfrm>
          <a:custGeom>
            <a:avLst/>
            <a:gdLst>
              <a:gd name="connsiteX0" fmla="*/ 0 w 1819275"/>
              <a:gd name="connsiteY0" fmla="*/ 0 h 1409700"/>
              <a:gd name="connsiteX1" fmla="*/ 0 w 1819275"/>
              <a:gd name="connsiteY1" fmla="*/ 723900 h 1409700"/>
              <a:gd name="connsiteX2" fmla="*/ 1819275 w 1819275"/>
              <a:gd name="connsiteY2" fmla="*/ 723900 h 1409700"/>
              <a:gd name="connsiteX3" fmla="*/ 1819275 w 181927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1819275" h="1409700">
                <a:moveTo>
                  <a:pt x="0" y="0"/>
                </a:moveTo>
                <a:lnTo>
                  <a:pt x="0" y="723900"/>
                </a:lnTo>
                <a:lnTo>
                  <a:pt x="1819275" y="723900"/>
                </a:lnTo>
                <a:lnTo>
                  <a:pt x="1819275" y="140970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AutoShape 116"/>
          <p:cNvCxnSpPr>
            <a:cxnSpLocks noChangeShapeType="1"/>
          </p:cNvCxnSpPr>
          <p:nvPr/>
        </p:nvCxnSpPr>
        <p:spPr bwMode="auto">
          <a:xfrm flipH="1">
            <a:off x="6019800" y="3643313"/>
            <a:ext cx="990600" cy="0"/>
          </a:xfrm>
          <a:prstGeom prst="straightConnector1">
            <a:avLst/>
          </a:prstGeom>
          <a:noFill/>
          <a:ln w="9525">
            <a:solidFill>
              <a:schemeClr val="tx1"/>
            </a:solidFill>
            <a:round/>
            <a:headEnd type="triangle"/>
            <a:tailEnd type="none" w="med" len="med"/>
          </a:ln>
          <a:extLst>
            <a:ext uri="{909E8E84-426E-40DD-AFC4-6F175D3DCCD1}">
              <a14:hiddenFill xmlns:a14="http://schemas.microsoft.com/office/drawing/2010/main">
                <a:noFill/>
              </a14:hiddenFill>
            </a:ext>
          </a:extLst>
        </p:spPr>
      </p:cxnSp>
      <p:sp>
        <p:nvSpPr>
          <p:cNvPr id="66" name="AutoShape 110">
            <a:hlinkClick r:id="rId3"/>
          </p:cNvPr>
          <p:cNvSpPr>
            <a:spLocks noChangeArrowheads="1"/>
          </p:cNvSpPr>
          <p:nvPr/>
        </p:nvSpPr>
        <p:spPr bwMode="auto">
          <a:xfrm flipH="1">
            <a:off x="609600" y="1362076"/>
            <a:ext cx="1479548" cy="361952"/>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000" b="1" dirty="0" smtClean="0">
                <a:latin typeface="Verdana" pitchFamily="34" charset="0"/>
              </a:rPr>
              <a:t>Functional Planning</a:t>
            </a:r>
            <a:endParaRPr lang="en-US" sz="1000" b="1" dirty="0">
              <a:latin typeface="Verdana" pitchFamily="34" charset="0"/>
            </a:endParaRPr>
          </a:p>
        </p:txBody>
      </p:sp>
      <p:cxnSp>
        <p:nvCxnSpPr>
          <p:cNvPr id="67" name="AutoShape 121"/>
          <p:cNvCxnSpPr>
            <a:cxnSpLocks noChangeShapeType="1"/>
            <a:stCxn id="66" idx="1"/>
          </p:cNvCxnSpPr>
          <p:nvPr/>
        </p:nvCxnSpPr>
        <p:spPr bwMode="auto">
          <a:xfrm>
            <a:off x="2089148" y="1543052"/>
            <a:ext cx="1255715" cy="9524"/>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68" name="Freeform 67"/>
          <p:cNvSpPr/>
          <p:nvPr/>
        </p:nvSpPr>
        <p:spPr>
          <a:xfrm>
            <a:off x="4962525" y="1543050"/>
            <a:ext cx="3552825" cy="4714875"/>
          </a:xfrm>
          <a:custGeom>
            <a:avLst/>
            <a:gdLst>
              <a:gd name="connsiteX0" fmla="*/ 0 w 3552825"/>
              <a:gd name="connsiteY0" fmla="*/ 4714875 h 4714875"/>
              <a:gd name="connsiteX1" fmla="*/ 3552825 w 3552825"/>
              <a:gd name="connsiteY1" fmla="*/ 4714875 h 4714875"/>
              <a:gd name="connsiteX2" fmla="*/ 3552825 w 3552825"/>
              <a:gd name="connsiteY2" fmla="*/ 0 h 4714875"/>
              <a:gd name="connsiteX3" fmla="*/ 3343275 w 3552825"/>
              <a:gd name="connsiteY3" fmla="*/ 0 h 4714875"/>
              <a:gd name="connsiteX4" fmla="*/ 2600325 w 3552825"/>
              <a:gd name="connsiteY4" fmla="*/ 0 h 471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825" h="4714875">
                <a:moveTo>
                  <a:pt x="0" y="4714875"/>
                </a:moveTo>
                <a:lnTo>
                  <a:pt x="3552825" y="4714875"/>
                </a:lnTo>
                <a:lnTo>
                  <a:pt x="3552825" y="0"/>
                </a:lnTo>
                <a:lnTo>
                  <a:pt x="3343275" y="0"/>
                </a:lnTo>
                <a:lnTo>
                  <a:pt x="2600325" y="0"/>
                </a:ln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9887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9385</TotalTime>
  <Words>2199</Words>
  <Application>Microsoft Office PowerPoint</Application>
  <PresentationFormat>On-screen Show (4:3)</PresentationFormat>
  <Paragraphs>389</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lpstr>Bridge Engineering Section</vt:lpstr>
    </vt:vector>
  </TitlesOfParts>
  <Company>GOA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 Bridge Inspections</dc:title>
  <dc:creator>des.williamson</dc:creator>
  <cp:lastModifiedBy>dave.besuyen</cp:lastModifiedBy>
  <cp:revision>126</cp:revision>
  <cp:lastPrinted>2014-01-15T18:35:09Z</cp:lastPrinted>
  <dcterms:created xsi:type="dcterms:W3CDTF">2013-06-04T22:15:01Z</dcterms:created>
  <dcterms:modified xsi:type="dcterms:W3CDTF">2014-02-11T21:29:05Z</dcterms:modified>
</cp:coreProperties>
</file>