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8" r:id="rId2"/>
    <p:sldMasterId id="2147483712" r:id="rId3"/>
  </p:sldMasterIdLst>
  <p:notesMasterIdLst>
    <p:notesMasterId r:id="rId43"/>
  </p:notesMasterIdLst>
  <p:sldIdLst>
    <p:sldId id="258" r:id="rId4"/>
    <p:sldId id="408" r:id="rId5"/>
    <p:sldId id="259" r:id="rId6"/>
    <p:sldId id="390" r:id="rId7"/>
    <p:sldId id="391" r:id="rId8"/>
    <p:sldId id="260" r:id="rId9"/>
    <p:sldId id="385" r:id="rId10"/>
    <p:sldId id="392" r:id="rId11"/>
    <p:sldId id="393" r:id="rId12"/>
    <p:sldId id="387" r:id="rId13"/>
    <p:sldId id="398" r:id="rId14"/>
    <p:sldId id="404" r:id="rId15"/>
    <p:sldId id="405" r:id="rId16"/>
    <p:sldId id="406" r:id="rId17"/>
    <p:sldId id="407" r:id="rId18"/>
    <p:sldId id="418" r:id="rId19"/>
    <p:sldId id="417" r:id="rId20"/>
    <p:sldId id="388" r:id="rId21"/>
    <p:sldId id="309" r:id="rId22"/>
    <p:sldId id="288" r:id="rId23"/>
    <p:sldId id="275" r:id="rId24"/>
    <p:sldId id="399" r:id="rId25"/>
    <p:sldId id="400" r:id="rId26"/>
    <p:sldId id="304" r:id="rId27"/>
    <p:sldId id="274" r:id="rId28"/>
    <p:sldId id="359" r:id="rId29"/>
    <p:sldId id="365" r:id="rId30"/>
    <p:sldId id="401" r:id="rId31"/>
    <p:sldId id="402" r:id="rId32"/>
    <p:sldId id="403" r:id="rId33"/>
    <p:sldId id="389" r:id="rId34"/>
    <p:sldId id="379" r:id="rId35"/>
    <p:sldId id="380" r:id="rId36"/>
    <p:sldId id="381" r:id="rId37"/>
    <p:sldId id="382" r:id="rId38"/>
    <p:sldId id="412" r:id="rId39"/>
    <p:sldId id="413" r:id="rId40"/>
    <p:sldId id="414" r:id="rId41"/>
    <p:sldId id="415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22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64425-1821-419A-B428-7A89946805DE}" type="datetimeFigureOut">
              <a:rPr lang="en-CA" smtClean="0"/>
              <a:t>12/02/2014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910B3-CD08-4209-95EE-36C04C6806D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5436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4F78B9A-3D9C-4DA8-B307-7695EE9A37FB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1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01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0766" indent="-281064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4255" indent="-224851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3957" indent="-224851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23659" indent="-224851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968A6FD-A7A8-4DDF-888B-C6337AE170AD}" type="slidenum">
              <a:rPr lang="en-US">
                <a:solidFill>
                  <a:prstClr val="black"/>
                </a:solidFill>
              </a:rPr>
              <a:pPr eaLnBrk="1" hangingPunct="1"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Our degree of confidence in using these figures is high due to multiple sources. The collision reporting rules (especially for </a:t>
            </a:r>
            <a:r>
              <a:rPr lang="en-US" dirty="0" err="1" smtClean="0"/>
              <a:t>pdo’s</a:t>
            </a:r>
            <a:r>
              <a:rPr lang="en-US" dirty="0" smtClean="0"/>
              <a:t>) varies around the world which accounts for some differences in the predicted impacts. Also, the familiarity of the driving public with roundabouts can relate to performance.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01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0766" indent="-281064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4255" indent="-224851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3957" indent="-224851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23659" indent="-224851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4C44984-7998-49C1-A234-25D2386FFED4}" type="slidenum">
              <a:rPr lang="en-US">
                <a:solidFill>
                  <a:prstClr val="black"/>
                </a:solidFill>
              </a:rPr>
              <a:pPr eaLnBrk="1" hangingPunct="1"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01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0766" indent="-281064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4255" indent="-224851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3957" indent="-224851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23659" indent="-224851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99D84CC-641C-4127-9CA5-134321D291E6}" type="slidenum">
              <a:rPr lang="en-US">
                <a:solidFill>
                  <a:prstClr val="black"/>
                </a:solidFill>
              </a:rPr>
              <a:pPr eaLnBrk="1" hangingPunct="1"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01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0766" indent="-281064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4255" indent="-224851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3957" indent="-224851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23659" indent="-224851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FE4F60-8E3D-46A3-974E-15C61BBD97E6}" type="slidenum">
              <a:rPr lang="en-US">
                <a:solidFill>
                  <a:prstClr val="black"/>
                </a:solidFill>
              </a:rPr>
              <a:pPr eaLnBrk="1" hangingPunct="1"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01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0766" indent="-281064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4255" indent="-224851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3957" indent="-224851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23659" indent="-224851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F45919-CED0-4370-927A-B0B1B5A6E82A}" type="slidenum">
              <a:rPr lang="en-US">
                <a:solidFill>
                  <a:prstClr val="black"/>
                </a:solidFill>
              </a:rPr>
              <a:pPr eaLnBrk="1" hangingPunct="1"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CA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4F78B9A-3D9C-4DA8-B307-7695EE9A37FB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36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4F78B9A-3D9C-4DA8-B307-7695EE9A37FB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37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4F78B9A-3D9C-4DA8-B307-7695EE9A37FB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38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4F78B9A-3D9C-4DA8-B307-7695EE9A37FB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39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4F78B9A-3D9C-4DA8-B307-7695EE9A37FB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2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4F78B9A-3D9C-4DA8-B307-7695EE9A37FB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18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018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30766" indent="-281064" defTabSz="915018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24255" indent="-224851" defTabSz="915018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573957" indent="-224851" defTabSz="915018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23659" indent="-224851" defTabSz="915018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9BE4DEB3-CEE8-4E76-8FBF-7B014081F48B}" type="slidenum">
              <a:rPr lang="en-US">
                <a:solidFill>
                  <a:prstClr val="black"/>
                </a:solidFill>
                <a:latin typeface="Arial" charset="0"/>
              </a:rPr>
              <a:pPr/>
              <a:t>24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12" y="4343400"/>
            <a:ext cx="5485778" cy="41163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70" tIns="45284" rIns="90570" bIns="45284"/>
          <a:lstStyle/>
          <a:p>
            <a:pPr eaLnBrk="1" hangingPunct="1"/>
            <a:endParaRPr lang="en-CA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01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0766" indent="-281064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4255" indent="-224851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3957" indent="-224851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23659" indent="-224851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E6CBBB-466C-45EF-BCAA-4FDF45E77230}" type="slidenum">
              <a:rPr lang="en-US">
                <a:solidFill>
                  <a:prstClr val="black"/>
                </a:solidFill>
              </a:rPr>
              <a:pPr eaLnBrk="1" hangingPunct="1"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01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0766" indent="-281064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4255" indent="-224851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3957" indent="-224851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23659" indent="-224851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968A6FD-A7A8-4DDF-888B-C6337AE170AD}" type="slidenum">
              <a:rPr lang="en-US">
                <a:solidFill>
                  <a:prstClr val="black"/>
                </a:solidFill>
              </a:rPr>
              <a:pPr eaLnBrk="1" hangingPunct="1"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Our degree of confidence in using these figures is high due to multiple sources. The collision reporting rules (especially for </a:t>
            </a:r>
            <a:r>
              <a:rPr lang="en-US" dirty="0" err="1" smtClean="0"/>
              <a:t>pdo’s</a:t>
            </a:r>
            <a:r>
              <a:rPr lang="en-US" dirty="0" smtClean="0"/>
              <a:t>) varies around the world which accounts for some differences in the predicted impacts. Also, the familiarity of the driving public with roundabouts can relate to performance.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01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0766" indent="-281064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4255" indent="-224851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3957" indent="-224851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23659" indent="-224851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968A6FD-A7A8-4DDF-888B-C6337AE170AD}" type="slidenum">
              <a:rPr lang="en-US">
                <a:solidFill>
                  <a:prstClr val="black"/>
                </a:solidFill>
              </a:rPr>
              <a:pPr eaLnBrk="1" hangingPunct="1"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Our degree of confidence in using these figures is high due to multiple sources. The collision reporting rules (especially for </a:t>
            </a:r>
            <a:r>
              <a:rPr lang="en-US" dirty="0" err="1" smtClean="0"/>
              <a:t>pdo’s</a:t>
            </a:r>
            <a:r>
              <a:rPr lang="en-US" dirty="0" smtClean="0"/>
              <a:t>) varies around the world which accounts for some differences in the predicted impacts. Also, the familiarity of the driving public with roundabouts can relate to performance.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01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0766" indent="-281064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4255" indent="-224851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3957" indent="-224851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23659" indent="-224851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968A6FD-A7A8-4DDF-888B-C6337AE170AD}" type="slidenum">
              <a:rPr lang="en-US">
                <a:solidFill>
                  <a:prstClr val="black"/>
                </a:solidFill>
              </a:rPr>
              <a:pPr eaLnBrk="1" hangingPunct="1"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Our degree of confidence in using these figures is high due to multiple sources. The collision reporting rules (especially for </a:t>
            </a:r>
            <a:r>
              <a:rPr lang="en-US" dirty="0" err="1" smtClean="0"/>
              <a:t>pdo’s</a:t>
            </a:r>
            <a:r>
              <a:rPr lang="en-US" dirty="0" smtClean="0"/>
              <a:t>) varies around the world which accounts for some differences in the predicted impacts. Also, the familiarity of the driving public with roundabouts can relate to performance.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01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0766" indent="-281064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4255" indent="-224851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3957" indent="-224851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23659" indent="-224851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968A6FD-A7A8-4DDF-888B-C6337AE170AD}" type="slidenum">
              <a:rPr lang="en-US">
                <a:solidFill>
                  <a:prstClr val="black"/>
                </a:solidFill>
              </a:rPr>
              <a:pPr eaLnBrk="1" hangingPunct="1"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Our degree of confidence in using these figures is high due to multiple sources. The collision reporting rules (especially for </a:t>
            </a:r>
            <a:r>
              <a:rPr lang="en-US" dirty="0" err="1" smtClean="0"/>
              <a:t>pdo’s</a:t>
            </a:r>
            <a:r>
              <a:rPr lang="en-US" dirty="0" smtClean="0"/>
              <a:t>) varies around the world which accounts for some differences in the predicted impacts. Also, the familiarity of the driving public with roundabouts can relate to performance.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CA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CA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CA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CA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CA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CA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37 h 1906"/>
                <a:gd name="T4" fmla="*/ 5812 w 5740"/>
                <a:gd name="T5" fmla="*/ 1437 h 1906"/>
                <a:gd name="T6" fmla="*/ 581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>
                <a:solidFill>
                  <a:srgbClr val="FFFFFF"/>
                </a:solidFill>
              </a:endParaRPr>
            </a:p>
          </p:txBody>
        </p:sp>
      </p:grpSp>
      <p:sp>
        <p:nvSpPr>
          <p:cNvPr id="23553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3553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C7B90-FBDC-403D-AC90-0B711C2EDA7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328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B903-CF3B-4755-B5D2-422FBAC871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679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97ECA-6C19-4A93-A020-7C1F1ABE9C3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050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4338A-B1CB-4062-86D5-B6BC4363149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027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6DA72-F6CB-4311-9DEE-261AE1DFE0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627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CA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CA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CA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CA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CA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CA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9764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9764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F3795-E26D-4E70-8C98-44A495C1A9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673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7A1C7-9B05-489B-AEAD-74D02B367CA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903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0C348-5A7A-46E5-8D76-6154875B45A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39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0696F-5A73-4B20-9F59-7555ABE615C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253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9C86C-4591-456E-9470-B3289F22DA4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443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9BD9D-2939-47C7-9A00-47B6F438C7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14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A1B82-CE93-4C16-B6D8-0A3C769AE1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662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54BC6-11E7-42A0-A4FD-7A20804A144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41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EDDE9-EABA-45A9-AA35-7F52A7AB2EF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73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A8F80-DAD8-4C29-AA7A-7D6AA6A2AA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843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55E399-F51F-4511-8B6A-DA20CF8296E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224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4B4CE-E1E0-4941-A114-BDC597F9E5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8199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570DB-78D4-41F5-8937-F27098E175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353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37205-1678-409B-AE0B-BD855589D9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1974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FBC00-27FD-4A3E-A050-ABECB342DC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8581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6B021-E283-4FE1-B5F2-3FC3A8409B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0197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9F047-6F8D-46CC-9C7F-64C8935589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034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73230-1364-4804-8ED4-34E5C379796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552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B0422-2E6B-4552-9532-B911B32040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08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D530D-7D49-4318-B18F-6B5B0AE314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8441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C3E92-A28E-4EF9-B629-6EA44952D3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8666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0CAE5-AE80-442F-834E-5ECBDC96A4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6126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022AB-B064-4277-8E7A-672DD836E2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0485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A38B3-CBAE-41C4-B322-0DEF7386B7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7007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CA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57436-A39B-4C40-A34D-419E75125C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059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CA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C4FAF-897F-490A-8537-E9A32199B5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9630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FB5E5-47EC-4D8D-9002-16D4695CFE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14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F7BE5-E0B4-4DD7-8377-A7F3CE148E7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7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49A26-0ACD-4259-BAF3-4FDD09130F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22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DE5A3-931A-40FE-906D-49C1B14522E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4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0E8BE-1ABC-44B7-9E7F-22151603766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616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5395A-2D9D-4873-981E-2C89E89B5A2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766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0094A-6059-42AB-B57A-B7699C1AF1C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2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C33C1B-3EB0-4438-B0BD-43910D0BB40E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05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3450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CA">
                  <a:solidFill>
                    <a:srgbClr val="FFFFFF"/>
                  </a:solidFill>
                </a:endParaRPr>
              </a:p>
            </p:txBody>
          </p:sp>
          <p:sp>
            <p:nvSpPr>
              <p:cNvPr id="23450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CA">
                  <a:solidFill>
                    <a:srgbClr val="FFFFFF"/>
                  </a:solidFill>
                </a:endParaRPr>
              </a:p>
            </p:txBody>
          </p:sp>
          <p:sp>
            <p:nvSpPr>
              <p:cNvPr id="23450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CA">
                  <a:solidFill>
                    <a:srgbClr val="FFFFFF"/>
                  </a:solidFill>
                </a:endParaRPr>
              </a:p>
            </p:txBody>
          </p:sp>
          <p:sp>
            <p:nvSpPr>
              <p:cNvPr id="2062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CA">
                  <a:solidFill>
                    <a:srgbClr val="FFFFFF"/>
                  </a:solidFill>
                </a:endParaRPr>
              </a:p>
            </p:txBody>
          </p:sp>
          <p:sp>
            <p:nvSpPr>
              <p:cNvPr id="23450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CA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3450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CA">
                <a:solidFill>
                  <a:srgbClr val="FFFFFF"/>
                </a:solidFill>
              </a:endParaRPr>
            </a:p>
          </p:txBody>
        </p:sp>
        <p:sp>
          <p:nvSpPr>
            <p:cNvPr id="205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37 h 1906"/>
                <a:gd name="T4" fmla="*/ 5812 w 5740"/>
                <a:gd name="T5" fmla="*/ 1437 h 1906"/>
                <a:gd name="T6" fmla="*/ 581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>
                <a:solidFill>
                  <a:srgbClr val="FFFFFF"/>
                </a:solidFill>
              </a:endParaRPr>
            </a:p>
          </p:txBody>
        </p:sp>
      </p:grpSp>
      <p:sp>
        <p:nvSpPr>
          <p:cNvPr id="2345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451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45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676129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CA5906-4ADF-4858-94BF-958DBD290B1A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9661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CA">
                  <a:solidFill>
                    <a:srgbClr val="FFFFFF"/>
                  </a:solidFill>
                </a:endParaRPr>
              </a:p>
            </p:txBody>
          </p:sp>
          <p:sp>
            <p:nvSpPr>
              <p:cNvPr id="19661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CA">
                  <a:solidFill>
                    <a:srgbClr val="FFFFFF"/>
                  </a:solidFill>
                </a:endParaRPr>
              </a:p>
            </p:txBody>
          </p:sp>
          <p:sp>
            <p:nvSpPr>
              <p:cNvPr id="19661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CA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CA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661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CA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9661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CA">
                <a:solidFill>
                  <a:srgbClr val="FFFFFF"/>
                </a:solidFill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CA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9662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662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662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69278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6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6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6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CEE1BB-1FB9-41F6-B887-CA762A0E5607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94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Impac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219200"/>
            <a:ext cx="8610600" cy="1920875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 smtClean="0"/>
              <a:t>Tender Packages</a:t>
            </a:r>
            <a:br>
              <a:rPr lang="en-US" sz="5400" dirty="0" smtClean="0"/>
            </a:br>
            <a:r>
              <a:rPr lang="en-US" sz="5400" dirty="0" smtClean="0"/>
              <a:t>(Consistency with Current Design Bulletins)</a:t>
            </a:r>
            <a:endParaRPr lang="en-US" sz="4400" dirty="0" smtClean="0"/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Basic Knowledge for Roadway and Bridge Projects Seminar for CEA Members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Edmonton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February 12, 2014</a:t>
            </a:r>
          </a:p>
        </p:txBody>
      </p:sp>
    </p:spTree>
    <p:extLst>
      <p:ext uri="{BB962C8B-B14F-4D97-AF65-F5344CB8AC3E}">
        <p14:creationId xmlns:p14="http://schemas.microsoft.com/office/powerpoint/2010/main" val="217708135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Centreline</a:t>
            </a:r>
            <a:r>
              <a:rPr lang="en-US" dirty="0" smtClean="0"/>
              <a:t> Rumble Strips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- warranted </a:t>
            </a:r>
            <a:r>
              <a:rPr lang="en-CA" dirty="0"/>
              <a:t>on all undivided paved highways</a:t>
            </a:r>
          </a:p>
        </p:txBody>
      </p:sp>
    </p:spTree>
    <p:extLst>
      <p:ext uri="{BB962C8B-B14F-4D97-AF65-F5344CB8AC3E}">
        <p14:creationId xmlns:p14="http://schemas.microsoft.com/office/powerpoint/2010/main" val="291115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Rumble Strips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572000"/>
          </a:xfrm>
        </p:spPr>
        <p:txBody>
          <a:bodyPr/>
          <a:lstStyle/>
          <a:p>
            <a:pPr marL="0" lvl="0" indent="0" algn="ctr">
              <a:buClr>
                <a:srgbClr val="FFCC00"/>
              </a:buClr>
              <a:buNone/>
            </a:pPr>
            <a:r>
              <a:rPr lang="en-CA" dirty="0">
                <a:solidFill>
                  <a:srgbClr val="FFFFFF"/>
                </a:solidFill>
              </a:rPr>
              <a:t>On the stop-controlled approaches</a:t>
            </a:r>
          </a:p>
          <a:p>
            <a:pPr marL="0" lvl="0" indent="0" algn="ctr">
              <a:buClr>
                <a:srgbClr val="FFCC00"/>
              </a:buClr>
              <a:buNone/>
            </a:pPr>
            <a:r>
              <a:rPr lang="en-CA" dirty="0">
                <a:solidFill>
                  <a:srgbClr val="FFFFFF"/>
                </a:solidFill>
              </a:rPr>
              <a:t>of all stop-controlled intersections</a:t>
            </a:r>
          </a:p>
          <a:p>
            <a:pPr marL="0" indent="0">
              <a:buNone/>
            </a:pP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405428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Rumble Strips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572000"/>
          </a:xfrm>
        </p:spPr>
        <p:txBody>
          <a:bodyPr/>
          <a:lstStyle/>
          <a:p>
            <a:pPr marL="0" lvl="0" indent="0" algn="ctr">
              <a:buClr>
                <a:srgbClr val="FFCC00"/>
              </a:buClr>
              <a:buNone/>
            </a:pPr>
            <a:r>
              <a:rPr lang="en-CA" dirty="0">
                <a:solidFill>
                  <a:srgbClr val="FFFFFF"/>
                </a:solidFill>
              </a:rPr>
              <a:t>On the stop-controlled approaches</a:t>
            </a:r>
          </a:p>
          <a:p>
            <a:pPr marL="0" lvl="0" indent="0" algn="ctr">
              <a:buClr>
                <a:srgbClr val="FFCC00"/>
              </a:buClr>
              <a:buNone/>
            </a:pPr>
            <a:r>
              <a:rPr lang="en-CA" dirty="0">
                <a:solidFill>
                  <a:srgbClr val="FFFFFF"/>
                </a:solidFill>
              </a:rPr>
              <a:t>of all stop-controlled intersections</a:t>
            </a:r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- in </a:t>
            </a:r>
            <a:r>
              <a:rPr lang="en-CA" dirty="0"/>
              <a:t>rural </a:t>
            </a:r>
            <a:r>
              <a:rPr lang="en-CA" dirty="0" smtClean="0"/>
              <a:t>areas;</a:t>
            </a:r>
          </a:p>
        </p:txBody>
      </p:sp>
    </p:spTree>
    <p:extLst>
      <p:ext uri="{BB962C8B-B14F-4D97-AF65-F5344CB8AC3E}">
        <p14:creationId xmlns:p14="http://schemas.microsoft.com/office/powerpoint/2010/main" val="6700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Rumble Strips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572000"/>
          </a:xfrm>
        </p:spPr>
        <p:txBody>
          <a:bodyPr/>
          <a:lstStyle/>
          <a:p>
            <a:pPr marL="0" lvl="0" indent="0" algn="ctr">
              <a:buClr>
                <a:srgbClr val="FFCC00"/>
              </a:buClr>
              <a:buNone/>
            </a:pPr>
            <a:r>
              <a:rPr lang="en-CA" dirty="0">
                <a:solidFill>
                  <a:srgbClr val="FFFFFF"/>
                </a:solidFill>
              </a:rPr>
              <a:t>On the stop-controlled approaches</a:t>
            </a:r>
          </a:p>
          <a:p>
            <a:pPr marL="0" lvl="0" indent="0" algn="ctr">
              <a:buClr>
                <a:srgbClr val="FFCC00"/>
              </a:buClr>
              <a:buNone/>
            </a:pPr>
            <a:r>
              <a:rPr lang="en-CA" dirty="0">
                <a:solidFill>
                  <a:srgbClr val="FFFFFF"/>
                </a:solidFill>
              </a:rPr>
              <a:t>of all stop-controlled intersections</a:t>
            </a:r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- in </a:t>
            </a:r>
            <a:r>
              <a:rPr lang="en-CA" dirty="0"/>
              <a:t>rural </a:t>
            </a:r>
            <a:r>
              <a:rPr lang="en-CA" dirty="0" smtClean="0"/>
              <a:t>areas;</a:t>
            </a:r>
          </a:p>
          <a:p>
            <a:pPr marL="0" indent="0">
              <a:buNone/>
            </a:pPr>
            <a:r>
              <a:rPr lang="en-CA" dirty="0" smtClean="0"/>
              <a:t>- </a:t>
            </a:r>
            <a:r>
              <a:rPr lang="en-CA" dirty="0"/>
              <a:t>where the posted </a:t>
            </a:r>
            <a:r>
              <a:rPr lang="en-CA" dirty="0" smtClean="0"/>
              <a:t>speed limit </a:t>
            </a:r>
            <a:r>
              <a:rPr lang="en-CA" dirty="0"/>
              <a:t>is 80 km/h or </a:t>
            </a:r>
            <a:r>
              <a:rPr lang="en-CA" dirty="0" smtClean="0"/>
              <a:t>greater;</a:t>
            </a:r>
          </a:p>
        </p:txBody>
      </p:sp>
    </p:spTree>
    <p:extLst>
      <p:ext uri="{BB962C8B-B14F-4D97-AF65-F5344CB8AC3E}">
        <p14:creationId xmlns:p14="http://schemas.microsoft.com/office/powerpoint/2010/main" val="95440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Rumble Strips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572000"/>
          </a:xfrm>
        </p:spPr>
        <p:txBody>
          <a:bodyPr/>
          <a:lstStyle/>
          <a:p>
            <a:pPr marL="0" lvl="0" indent="0" algn="ctr">
              <a:buClr>
                <a:srgbClr val="FFCC00"/>
              </a:buClr>
              <a:buNone/>
            </a:pPr>
            <a:r>
              <a:rPr lang="en-CA" dirty="0">
                <a:solidFill>
                  <a:srgbClr val="FFFFFF"/>
                </a:solidFill>
              </a:rPr>
              <a:t>On the stop-controlled approaches</a:t>
            </a:r>
          </a:p>
          <a:p>
            <a:pPr marL="0" lvl="0" indent="0" algn="ctr">
              <a:buClr>
                <a:srgbClr val="FFCC00"/>
              </a:buClr>
              <a:buNone/>
            </a:pPr>
            <a:r>
              <a:rPr lang="en-CA" dirty="0">
                <a:solidFill>
                  <a:srgbClr val="FFFFFF"/>
                </a:solidFill>
              </a:rPr>
              <a:t>of all stop-controlled intersections</a:t>
            </a:r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- in </a:t>
            </a:r>
            <a:r>
              <a:rPr lang="en-CA" dirty="0"/>
              <a:t>rural </a:t>
            </a:r>
            <a:r>
              <a:rPr lang="en-CA" dirty="0" smtClean="0"/>
              <a:t>areas;</a:t>
            </a:r>
          </a:p>
          <a:p>
            <a:pPr marL="0" indent="0">
              <a:buNone/>
            </a:pPr>
            <a:r>
              <a:rPr lang="en-CA" dirty="0" smtClean="0"/>
              <a:t>- </a:t>
            </a:r>
            <a:r>
              <a:rPr lang="en-CA" dirty="0"/>
              <a:t>where the posted </a:t>
            </a:r>
            <a:r>
              <a:rPr lang="en-CA" dirty="0" smtClean="0"/>
              <a:t>speed limit </a:t>
            </a:r>
            <a:r>
              <a:rPr lang="en-CA" dirty="0"/>
              <a:t>is 80 km/h or </a:t>
            </a:r>
            <a:r>
              <a:rPr lang="en-CA" dirty="0" smtClean="0"/>
              <a:t>greater;</a:t>
            </a:r>
          </a:p>
          <a:p>
            <a:pPr marL="0" indent="0">
              <a:buNone/>
            </a:pPr>
            <a:r>
              <a:rPr lang="en-CA" dirty="0" smtClean="0"/>
              <a:t>- highway </a:t>
            </a:r>
            <a:r>
              <a:rPr lang="en-CA" dirty="0"/>
              <a:t>and intersecting approaches are </a:t>
            </a:r>
            <a:r>
              <a:rPr lang="en-CA" dirty="0" smtClean="0"/>
              <a:t>paved;</a:t>
            </a:r>
          </a:p>
        </p:txBody>
      </p:sp>
    </p:spTree>
    <p:extLst>
      <p:ext uri="{BB962C8B-B14F-4D97-AF65-F5344CB8AC3E}">
        <p14:creationId xmlns:p14="http://schemas.microsoft.com/office/powerpoint/2010/main" val="213580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Transverse Rumble Strips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572000"/>
          </a:xfrm>
        </p:spPr>
        <p:txBody>
          <a:bodyPr/>
          <a:lstStyle/>
          <a:p>
            <a:pPr marL="0" lvl="0" indent="0" algn="ctr">
              <a:buClr>
                <a:srgbClr val="FFCC00"/>
              </a:buClr>
              <a:buNone/>
            </a:pPr>
            <a:r>
              <a:rPr lang="en-CA" dirty="0">
                <a:solidFill>
                  <a:srgbClr val="FFFFFF"/>
                </a:solidFill>
              </a:rPr>
              <a:t>On the stop-controlled approaches</a:t>
            </a:r>
          </a:p>
          <a:p>
            <a:pPr marL="0" lvl="0" indent="0" algn="ctr">
              <a:buClr>
                <a:srgbClr val="FFCC00"/>
              </a:buClr>
              <a:buNone/>
            </a:pPr>
            <a:r>
              <a:rPr lang="en-CA" dirty="0">
                <a:solidFill>
                  <a:srgbClr val="FFFFFF"/>
                </a:solidFill>
              </a:rPr>
              <a:t>of all stop-controlled intersections</a:t>
            </a:r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- in </a:t>
            </a:r>
            <a:r>
              <a:rPr lang="en-CA" dirty="0"/>
              <a:t>rural </a:t>
            </a:r>
            <a:r>
              <a:rPr lang="en-CA" dirty="0" smtClean="0"/>
              <a:t>areas;</a:t>
            </a:r>
          </a:p>
          <a:p>
            <a:pPr marL="0" indent="0">
              <a:buNone/>
            </a:pPr>
            <a:r>
              <a:rPr lang="en-CA" dirty="0" smtClean="0"/>
              <a:t>- </a:t>
            </a:r>
            <a:r>
              <a:rPr lang="en-CA" dirty="0"/>
              <a:t>where the posted </a:t>
            </a:r>
            <a:r>
              <a:rPr lang="en-CA" dirty="0" smtClean="0"/>
              <a:t>speed limit </a:t>
            </a:r>
            <a:r>
              <a:rPr lang="en-CA" dirty="0"/>
              <a:t>is 80 km/h or </a:t>
            </a:r>
            <a:r>
              <a:rPr lang="en-CA" dirty="0" smtClean="0"/>
              <a:t>greater;</a:t>
            </a:r>
          </a:p>
          <a:p>
            <a:pPr marL="0" indent="0">
              <a:buNone/>
            </a:pPr>
            <a:r>
              <a:rPr lang="en-CA" dirty="0" smtClean="0"/>
              <a:t>- highway </a:t>
            </a:r>
            <a:r>
              <a:rPr lang="en-CA" dirty="0"/>
              <a:t>and intersecting approaches are </a:t>
            </a:r>
            <a:r>
              <a:rPr lang="en-CA" dirty="0" smtClean="0"/>
              <a:t>paved;</a:t>
            </a:r>
          </a:p>
          <a:p>
            <a:pPr marL="0" indent="0">
              <a:buNone/>
            </a:pPr>
            <a:r>
              <a:rPr lang="en-CA" dirty="0" smtClean="0"/>
              <a:t>- </a:t>
            </a:r>
            <a:r>
              <a:rPr lang="en-US" dirty="0" smtClean="0"/>
              <a:t>not less than 300 m of a residence.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5425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36" y="116632"/>
            <a:ext cx="9019168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81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Rumble Strips shown on standard cross-sections.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87D9D4-657F-4221-B57A-1669B30E06B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9" y="1340768"/>
            <a:ext cx="8565912" cy="432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27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685800"/>
            <a:ext cx="8534400" cy="26670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/>
              <a:t>Design Bulletin </a:t>
            </a:r>
            <a:r>
              <a:rPr lang="en-US" sz="5400" dirty="0" smtClean="0"/>
              <a:t>75</a:t>
            </a:r>
            <a:r>
              <a:rPr lang="en-US" sz="5400" dirty="0"/>
              <a:t/>
            </a:r>
            <a:br>
              <a:rPr lang="en-US" sz="5400" dirty="0"/>
            </a:br>
            <a:r>
              <a:rPr lang="en-US" sz="4000" dirty="0" smtClean="0"/>
              <a:t>High Tension Cable Barrier System -</a:t>
            </a:r>
            <a:br>
              <a:rPr lang="en-US" sz="4000" dirty="0" smtClean="0"/>
            </a:br>
            <a:r>
              <a:rPr lang="en-US" sz="4000" dirty="0" smtClean="0"/>
              <a:t>Median and Roadside Installation</a:t>
            </a:r>
            <a:br>
              <a:rPr lang="en-US" sz="4000" dirty="0" smtClean="0"/>
            </a:br>
            <a:r>
              <a:rPr lang="en-US" sz="3200" dirty="0" smtClean="0"/>
              <a:t>April, 2012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68618572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0825" y="476250"/>
            <a:ext cx="8350250" cy="1008063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High Tension Cable Barrier Systems</a:t>
            </a:r>
          </a:p>
        </p:txBody>
      </p:sp>
      <p:pic>
        <p:nvPicPr>
          <p:cNvPr id="533510" name="Picture 6" descr="Brifen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0" y="2384425"/>
            <a:ext cx="3108960" cy="429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3511" name="Picture 7" descr="Gibraltar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84425"/>
            <a:ext cx="3108960" cy="429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3512" name="Picture 8" descr="CASS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47800"/>
            <a:ext cx="4297680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1106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685800"/>
            <a:ext cx="8534400" cy="26670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/>
              <a:t>Design Bulletin 18</a:t>
            </a:r>
            <a:br>
              <a:rPr lang="en-US" sz="5400" dirty="0"/>
            </a:br>
            <a:r>
              <a:rPr lang="en-US" sz="4000" dirty="0"/>
              <a:t>Rumble Strip Placement </a:t>
            </a:r>
            <a:r>
              <a:rPr lang="en-US" sz="4000" dirty="0" smtClean="0"/>
              <a:t>Practices</a:t>
            </a:r>
            <a:br>
              <a:rPr lang="en-US" sz="4000" dirty="0" smtClean="0"/>
            </a:br>
            <a:r>
              <a:rPr lang="en-US" sz="3200" dirty="0" smtClean="0"/>
              <a:t>April, 2012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56680427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Where do serious collisions occur?</a:t>
            </a:r>
          </a:p>
        </p:txBody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60% of fatal crashes involve one vehicle (USA)</a:t>
            </a:r>
          </a:p>
          <a:p>
            <a:pPr eaLnBrk="1" hangingPunct="1">
              <a:defRPr/>
            </a:pPr>
            <a:r>
              <a:rPr lang="en-US" smtClean="0"/>
              <a:t>70% of single vehicle fatal crashes are Run-off-Road – fixed object or overturn.</a:t>
            </a:r>
          </a:p>
          <a:p>
            <a:pPr eaLnBrk="1" hangingPunct="1">
              <a:defRPr/>
            </a:pPr>
            <a:r>
              <a:rPr lang="en-US" smtClean="0"/>
              <a:t>Alberta data is similar – about half of fatal collisions occur on roadside.</a:t>
            </a:r>
          </a:p>
        </p:txBody>
      </p:sp>
    </p:spTree>
    <p:extLst>
      <p:ext uri="{BB962C8B-B14F-4D97-AF65-F5344CB8AC3E}">
        <p14:creationId xmlns:p14="http://schemas.microsoft.com/office/powerpoint/2010/main" val="20674404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3 Types of Longitudinal Barriers</a:t>
            </a:r>
            <a:endParaRPr lang="en-CA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Rigid:</a:t>
            </a:r>
          </a:p>
          <a:p>
            <a:pPr lvl="1" eaLnBrk="1" hangingPunct="1">
              <a:buFont typeface="Wingdings" pitchFamily="2" charset="2"/>
              <a:buChar char="v"/>
              <a:defRPr/>
            </a:pPr>
            <a:r>
              <a:rPr lang="en-US" dirty="0" smtClean="0"/>
              <a:t>Concrete</a:t>
            </a:r>
          </a:p>
        </p:txBody>
      </p:sp>
    </p:spTree>
    <p:extLst>
      <p:ext uri="{BB962C8B-B14F-4D97-AF65-F5344CB8AC3E}">
        <p14:creationId xmlns:p14="http://schemas.microsoft.com/office/powerpoint/2010/main" val="412615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3 Types of Longitudinal Barriers</a:t>
            </a:r>
            <a:endParaRPr lang="en-CA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Rigid:</a:t>
            </a:r>
          </a:p>
          <a:p>
            <a:pPr lvl="1" eaLnBrk="1" hangingPunct="1">
              <a:buFont typeface="Wingdings" pitchFamily="2" charset="2"/>
              <a:buChar char="v"/>
              <a:defRPr/>
            </a:pPr>
            <a:r>
              <a:rPr lang="en-US" dirty="0" smtClean="0"/>
              <a:t>Concrete</a:t>
            </a:r>
          </a:p>
          <a:p>
            <a:pPr eaLnBrk="1" hangingPunct="1">
              <a:defRPr/>
            </a:pPr>
            <a:r>
              <a:rPr lang="en-US" dirty="0" smtClean="0"/>
              <a:t>Semi-Rigid:</a:t>
            </a:r>
          </a:p>
          <a:p>
            <a:pPr lvl="1" eaLnBrk="1" hangingPunct="1">
              <a:buFont typeface="Wingdings" pitchFamily="2" charset="2"/>
              <a:buChar char="v"/>
              <a:defRPr/>
            </a:pPr>
            <a:r>
              <a:rPr lang="en-US" dirty="0" smtClean="0"/>
              <a:t>Strong posts of steel, wood or plastic</a:t>
            </a:r>
          </a:p>
          <a:p>
            <a:pPr lvl="1" eaLnBrk="1" hangingPunct="1">
              <a:buFont typeface="Wingdings" pitchFamily="2" charset="2"/>
              <a:buChar char="v"/>
              <a:defRPr/>
            </a:pPr>
            <a:r>
              <a:rPr lang="en-US" dirty="0" smtClean="0"/>
              <a:t>Steel beams</a:t>
            </a:r>
          </a:p>
        </p:txBody>
      </p:sp>
    </p:spTree>
    <p:extLst>
      <p:ext uri="{BB962C8B-B14F-4D97-AF65-F5344CB8AC3E}">
        <p14:creationId xmlns:p14="http://schemas.microsoft.com/office/powerpoint/2010/main" val="279113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3 Types of Longitudinal Barriers</a:t>
            </a:r>
            <a:endParaRPr lang="en-CA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Rigid:</a:t>
            </a:r>
          </a:p>
          <a:p>
            <a:pPr lvl="1" eaLnBrk="1" hangingPunct="1">
              <a:buFont typeface="Wingdings" pitchFamily="2" charset="2"/>
              <a:buChar char="v"/>
              <a:defRPr/>
            </a:pPr>
            <a:r>
              <a:rPr lang="en-US" dirty="0" smtClean="0"/>
              <a:t>Concrete</a:t>
            </a:r>
          </a:p>
          <a:p>
            <a:pPr eaLnBrk="1" hangingPunct="1">
              <a:defRPr/>
            </a:pPr>
            <a:r>
              <a:rPr lang="en-US" dirty="0" smtClean="0"/>
              <a:t>Semi-Rigid:</a:t>
            </a:r>
          </a:p>
          <a:p>
            <a:pPr lvl="1" eaLnBrk="1" hangingPunct="1">
              <a:buFont typeface="Wingdings" pitchFamily="2" charset="2"/>
              <a:buChar char="v"/>
              <a:defRPr/>
            </a:pPr>
            <a:r>
              <a:rPr lang="en-US" dirty="0" smtClean="0"/>
              <a:t>Strong posts of steel, wood or plastic</a:t>
            </a:r>
          </a:p>
          <a:p>
            <a:pPr lvl="1" eaLnBrk="1" hangingPunct="1">
              <a:buFont typeface="Wingdings" pitchFamily="2" charset="2"/>
              <a:buChar char="v"/>
              <a:defRPr/>
            </a:pPr>
            <a:r>
              <a:rPr lang="en-US" dirty="0" smtClean="0"/>
              <a:t>Steel beams</a:t>
            </a:r>
          </a:p>
          <a:p>
            <a:pPr eaLnBrk="1" hangingPunct="1">
              <a:defRPr/>
            </a:pPr>
            <a:r>
              <a:rPr lang="en-US" dirty="0" smtClean="0"/>
              <a:t>Flexible Barriers: </a:t>
            </a:r>
          </a:p>
          <a:p>
            <a:pPr lvl="1" eaLnBrk="1" hangingPunct="1">
              <a:buFont typeface="Wingdings" pitchFamily="2" charset="2"/>
              <a:buChar char="v"/>
              <a:defRPr/>
            </a:pPr>
            <a:r>
              <a:rPr lang="en-US" dirty="0" smtClean="0"/>
              <a:t>High Tension Cable </a:t>
            </a:r>
          </a:p>
          <a:p>
            <a:pPr lvl="1" eaLnBrk="1" hangingPunct="1">
              <a:buFont typeface="Wingdings" pitchFamily="2" charset="2"/>
              <a:buChar char="v"/>
              <a:defRPr/>
            </a:pPr>
            <a:r>
              <a:rPr lang="en-US" dirty="0" smtClean="0"/>
              <a:t>Low Tension Cable</a:t>
            </a:r>
          </a:p>
          <a:p>
            <a:pPr lvl="1" eaLnBrk="1" hangingPunct="1">
              <a:buFont typeface="Wingdings" pitchFamily="2" charset="2"/>
              <a:buChar char="v"/>
              <a:defRPr/>
            </a:pPr>
            <a:r>
              <a:rPr lang="en-US" dirty="0" smtClean="0"/>
              <a:t>Weak Post Steel Beam</a:t>
            </a:r>
          </a:p>
        </p:txBody>
      </p:sp>
    </p:spTree>
    <p:extLst>
      <p:ext uri="{BB962C8B-B14F-4D97-AF65-F5344CB8AC3E}">
        <p14:creationId xmlns:p14="http://schemas.microsoft.com/office/powerpoint/2010/main" val="279113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3"/>
          <p:cNvSpPr txBox="1">
            <a:spLocks noGrp="1"/>
          </p:cNvSpPr>
          <p:nvPr/>
        </p:nvSpPr>
        <p:spPr bwMode="auto">
          <a:xfrm>
            <a:off x="3429000" y="6553200"/>
            <a:ext cx="2133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5910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0" tIns="0" rIns="0" bIns="0"/>
          <a:lstStyle/>
          <a:p>
            <a:pPr eaLnBrk="1" hangingPunct="1">
              <a:defRPr/>
            </a:pPr>
            <a:r>
              <a:rPr lang="en-US" dirty="0" smtClean="0"/>
              <a:t>High Tension Cable Barrier</a:t>
            </a:r>
            <a:endParaRPr lang="en-US" sz="4000" dirty="0" smtClean="0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231900"/>
            <a:ext cx="8229600" cy="5016500"/>
          </a:xfrm>
        </p:spPr>
        <p:txBody>
          <a:bodyPr/>
          <a:lstStyle/>
          <a:p>
            <a:pPr marL="457200" indent="-457200" algn="just" eaLnBrk="1" hangingPunct="1">
              <a:buFont typeface="Wingdings" pitchFamily="2" charset="2"/>
              <a:buAutoNum type="arabicPeriod"/>
              <a:defRPr/>
            </a:pPr>
            <a:endParaRPr lang="en-US" dirty="0" smtClean="0"/>
          </a:p>
          <a:p>
            <a:pPr marL="0" indent="0" algn="ctr" eaLnBrk="1" hangingPunct="1">
              <a:buNone/>
              <a:defRPr/>
            </a:pPr>
            <a:r>
              <a:rPr lang="en-US" dirty="0" smtClean="0"/>
              <a:t>All types of median barriers can prevent crossover collisions on divided highways.</a:t>
            </a:r>
          </a:p>
          <a:p>
            <a:pPr marL="0" indent="0" algn="ctr" eaLnBrk="1" hangingPunct="1">
              <a:buNone/>
              <a:defRPr/>
            </a:pPr>
            <a:endParaRPr lang="en-US" dirty="0" smtClean="0"/>
          </a:p>
          <a:p>
            <a:pPr marL="0" indent="0" algn="ctr" eaLnBrk="1" hangingPunct="1">
              <a:buNone/>
              <a:defRPr/>
            </a:pPr>
            <a:r>
              <a:rPr lang="en-US" dirty="0" smtClean="0"/>
              <a:t>HTCB is the most forgiving and least costly.</a:t>
            </a:r>
          </a:p>
        </p:txBody>
      </p:sp>
    </p:spTree>
    <p:extLst>
      <p:ext uri="{BB962C8B-B14F-4D97-AF65-F5344CB8AC3E}">
        <p14:creationId xmlns:p14="http://schemas.microsoft.com/office/powerpoint/2010/main" val="159909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Traffic Barrier System Selection</a:t>
            </a:r>
          </a:p>
        </p:txBody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839200" cy="4571999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endParaRPr lang="en-US" dirty="0" smtClean="0"/>
          </a:p>
          <a:p>
            <a:pPr marL="0" indent="0" algn="ctr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600" dirty="0" smtClean="0"/>
              <a:t>Designers are encouraged to</a:t>
            </a:r>
          </a:p>
          <a:p>
            <a:pPr marL="0" indent="0" algn="ctr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600" b="1" dirty="0" smtClean="0">
                <a:solidFill>
                  <a:srgbClr val="FFC000"/>
                </a:solidFill>
              </a:rPr>
              <a:t>select the most forgiving barrier system</a:t>
            </a:r>
          </a:p>
          <a:p>
            <a:pPr marL="0" indent="0" algn="ctr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600" dirty="0" smtClean="0"/>
              <a:t> that will provide the required level of protection </a:t>
            </a:r>
            <a:r>
              <a:rPr lang="en-US" sz="3600" b="1" dirty="0" smtClean="0">
                <a:solidFill>
                  <a:srgbClr val="FFC000"/>
                </a:solidFill>
              </a:rPr>
              <a:t>for the given circumstances and constraints.</a:t>
            </a:r>
          </a:p>
        </p:txBody>
      </p:sp>
    </p:spTree>
    <p:extLst>
      <p:ext uri="{BB962C8B-B14F-4D97-AF65-F5344CB8AC3E}">
        <p14:creationId xmlns:p14="http://schemas.microsoft.com/office/powerpoint/2010/main" val="267573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762000"/>
            <a:ext cx="8610600" cy="3276600"/>
          </a:xfrm>
        </p:spPr>
        <p:txBody>
          <a:bodyPr/>
          <a:lstStyle/>
          <a:p>
            <a:pPr eaLnBrk="1" hangingPunct="1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Design Bulletin 68</a:t>
            </a:r>
            <a:b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Roundabout Design Guidelines on Provincial Highways</a:t>
            </a:r>
            <a:b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February, 2011</a:t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(new draft currently being produced)</a:t>
            </a:r>
          </a:p>
        </p:txBody>
      </p:sp>
    </p:spTree>
    <p:extLst>
      <p:ext uri="{BB962C8B-B14F-4D97-AF65-F5344CB8AC3E}">
        <p14:creationId xmlns:p14="http://schemas.microsoft.com/office/powerpoint/2010/main" val="2220086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Safety effects of Roundabouts.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524000"/>
            <a:ext cx="6858000" cy="4267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   Collision rate reduction		39%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36253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Safety effects of Roundabouts.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524000"/>
            <a:ext cx="6858000" cy="4267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   Collision rate reduction		39%</a:t>
            </a:r>
          </a:p>
          <a:p>
            <a:pPr eaLnBrk="1" hangingPunct="1">
              <a:buFontTx/>
              <a:buNone/>
            </a:pPr>
            <a:r>
              <a:rPr lang="en-US" dirty="0" smtClean="0"/>
              <a:t>   Fatal collision reduction		90%</a:t>
            </a:r>
          </a:p>
        </p:txBody>
      </p:sp>
    </p:spTree>
    <p:extLst>
      <p:ext uri="{BB962C8B-B14F-4D97-AF65-F5344CB8AC3E}">
        <p14:creationId xmlns:p14="http://schemas.microsoft.com/office/powerpoint/2010/main" val="250030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Safety effects of Roundabouts.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524000"/>
            <a:ext cx="6858000" cy="4267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   Collision rate reduction		39%</a:t>
            </a:r>
          </a:p>
          <a:p>
            <a:pPr eaLnBrk="1" hangingPunct="1">
              <a:buFontTx/>
              <a:buNone/>
            </a:pPr>
            <a:r>
              <a:rPr lang="en-US" dirty="0" smtClean="0"/>
              <a:t>   Fatal collision reduction		90%</a:t>
            </a:r>
          </a:p>
          <a:p>
            <a:pPr eaLnBrk="1" hangingPunct="1">
              <a:buFontTx/>
              <a:buNone/>
            </a:pPr>
            <a:r>
              <a:rPr lang="en-US" dirty="0" smtClean="0"/>
              <a:t>   Injury collision reduction		76%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08035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Rumble Strips …</a:t>
            </a:r>
          </a:p>
        </p:txBody>
      </p:sp>
      <p:sp>
        <p:nvSpPr>
          <p:cNvPr id="240648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2368519" y="2590800"/>
            <a:ext cx="4115408" cy="2667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/>
              <a:t>… are a preventative measure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 smtClean="0"/>
          </a:p>
        </p:txBody>
      </p:sp>
      <p:pic>
        <p:nvPicPr>
          <p:cNvPr id="6148" name="Picture 1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7" b="11877"/>
          <a:stretch>
            <a:fillRect/>
          </a:stretch>
        </p:blipFill>
        <p:spPr bwMode="auto">
          <a:xfrm>
            <a:off x="6477000" y="2255043"/>
            <a:ext cx="210312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16" descr="rumble_strips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72" y="2255043"/>
            <a:ext cx="210312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51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Safety effects of Roundabouts.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524000"/>
            <a:ext cx="6858000" cy="4267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   Collision rate reduction		39%</a:t>
            </a:r>
          </a:p>
          <a:p>
            <a:pPr eaLnBrk="1" hangingPunct="1">
              <a:buFontTx/>
              <a:buNone/>
            </a:pPr>
            <a:r>
              <a:rPr lang="en-US" dirty="0" smtClean="0"/>
              <a:t>   Fatal collision reduction		90%</a:t>
            </a:r>
          </a:p>
          <a:p>
            <a:pPr eaLnBrk="1" hangingPunct="1">
              <a:buFontTx/>
              <a:buNone/>
            </a:pPr>
            <a:r>
              <a:rPr lang="en-US" dirty="0" smtClean="0"/>
              <a:t>   Injury collision reduction		76%</a:t>
            </a:r>
          </a:p>
          <a:p>
            <a:pPr eaLnBrk="1" hangingPunct="1">
              <a:buFontTx/>
              <a:buNone/>
            </a:pPr>
            <a:r>
              <a:rPr lang="en-US" dirty="0" smtClean="0"/>
              <a:t>   Pedestrian Crash reduction	73%</a:t>
            </a:r>
          </a:p>
          <a:p>
            <a:pPr eaLnBrk="1" hangingPunct="1"/>
            <a:endParaRPr lang="en-US" dirty="0" smtClean="0"/>
          </a:p>
          <a:p>
            <a:pPr marL="0" indent="0" eaLnBrk="1" hangingPunct="1">
              <a:buNone/>
            </a:pPr>
            <a:r>
              <a:rPr lang="en-US" sz="1800" dirty="0" smtClean="0"/>
              <a:t>Source: Transport Canada, Clearinghouse for CMFs, Desktop Reference for CRF (FHWA), NCHRP 617 (TRB).</a:t>
            </a:r>
          </a:p>
          <a:p>
            <a:pPr eaLnBrk="1" hangingPunct="1"/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75665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Roundabout Policy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8686800" cy="3886200"/>
          </a:xfrm>
        </p:spPr>
        <p:txBody>
          <a:bodyPr/>
          <a:lstStyle/>
          <a:p>
            <a:pPr marL="0" indent="0" algn="ctr">
              <a:buNone/>
            </a:pPr>
            <a:r>
              <a:rPr lang="en-CA" dirty="0" smtClean="0"/>
              <a:t>Roundabouts </a:t>
            </a:r>
            <a:r>
              <a:rPr lang="en-CA" dirty="0"/>
              <a:t>shall be considered as the first </a:t>
            </a:r>
            <a:r>
              <a:rPr lang="en-CA" dirty="0" smtClean="0"/>
              <a:t>option</a:t>
            </a:r>
          </a:p>
          <a:p>
            <a:pPr marL="0" indent="0" algn="ctr">
              <a:buNone/>
            </a:pPr>
            <a:r>
              <a:rPr lang="en-CA" dirty="0" smtClean="0"/>
              <a:t>for </a:t>
            </a:r>
            <a:r>
              <a:rPr lang="en-CA" dirty="0"/>
              <a:t>intersection designs </a:t>
            </a:r>
            <a:r>
              <a:rPr lang="en-CA" dirty="0" smtClean="0"/>
              <a:t>where</a:t>
            </a:r>
          </a:p>
          <a:p>
            <a:pPr marL="0" indent="0" algn="ctr">
              <a:buNone/>
            </a:pPr>
            <a:r>
              <a:rPr lang="en-CA" dirty="0" smtClean="0"/>
              <a:t> </a:t>
            </a:r>
            <a:r>
              <a:rPr lang="en-CA" dirty="0"/>
              <a:t>a greater degree of traffic control </a:t>
            </a:r>
            <a:r>
              <a:rPr lang="en-CA" dirty="0" smtClean="0"/>
              <a:t>than</a:t>
            </a:r>
          </a:p>
          <a:p>
            <a:pPr marL="0" indent="0" algn="ctr">
              <a:buNone/>
            </a:pPr>
            <a:r>
              <a:rPr lang="en-CA" dirty="0" smtClean="0"/>
              <a:t>a </a:t>
            </a:r>
            <a:r>
              <a:rPr lang="en-CA" dirty="0"/>
              <a:t>two-way </a:t>
            </a:r>
            <a:r>
              <a:rPr lang="en-CA" dirty="0" smtClean="0"/>
              <a:t>stop is </a:t>
            </a:r>
            <a:r>
              <a:rPr lang="en-CA" dirty="0"/>
              <a:t>required on a paved </a:t>
            </a:r>
            <a:r>
              <a:rPr lang="en-CA" dirty="0" smtClean="0"/>
              <a:t>roadway.</a:t>
            </a:r>
          </a:p>
          <a:p>
            <a:pPr marL="0" indent="0" algn="ctr">
              <a:buNone/>
            </a:pPr>
            <a:endParaRPr lang="en-CA" dirty="0" smtClean="0"/>
          </a:p>
          <a:p>
            <a:pPr marL="0" indent="0" algn="ctr">
              <a:buNone/>
            </a:pPr>
            <a:r>
              <a:rPr lang="en-CA" dirty="0" smtClean="0"/>
              <a:t> </a:t>
            </a:r>
            <a:r>
              <a:rPr lang="en-CA" dirty="0"/>
              <a:t>e.g. </a:t>
            </a:r>
            <a:r>
              <a:rPr lang="en-CA" dirty="0" smtClean="0"/>
              <a:t>signalization </a:t>
            </a:r>
            <a:r>
              <a:rPr lang="en-CA" dirty="0"/>
              <a:t>or </a:t>
            </a:r>
            <a:r>
              <a:rPr lang="en-CA" dirty="0" smtClean="0"/>
              <a:t>4-way </a:t>
            </a:r>
            <a:r>
              <a:rPr lang="en-CA" dirty="0"/>
              <a:t>stop control</a:t>
            </a:r>
            <a:r>
              <a:rPr lang="en-CA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39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153400" cy="841820"/>
          </a:xfrm>
        </p:spPr>
        <p:txBody>
          <a:bodyPr/>
          <a:lstStyle/>
          <a:p>
            <a:pPr eaLnBrk="1" hangingPunct="1"/>
            <a:r>
              <a:rPr lang="en-CA" dirty="0" smtClean="0"/>
              <a:t>Partial Dumbbell</a:t>
            </a:r>
          </a:p>
        </p:txBody>
      </p:sp>
      <p:sp>
        <p:nvSpPr>
          <p:cNvPr id="78852" name="Rectangle 8"/>
          <p:cNvSpPr>
            <a:spLocks noChangeArrowheads="1"/>
          </p:cNvSpPr>
          <p:nvPr/>
        </p:nvSpPr>
        <p:spPr bwMode="auto">
          <a:xfrm>
            <a:off x="2552700" y="5562600"/>
            <a:ext cx="4343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Garamond" pitchFamily="18" charset="0"/>
              </a:rPr>
              <a:t>King St Interchange, Fort McMurray, AB</a:t>
            </a:r>
            <a:endParaRPr lang="en-US" dirty="0" smtClean="0">
              <a:solidFill>
                <a:srgbClr val="33CC33"/>
              </a:solidFill>
              <a:latin typeface="Garamond" pitchFamily="18" charset="0"/>
            </a:endParaRPr>
          </a:p>
        </p:txBody>
      </p:sp>
      <p:pic>
        <p:nvPicPr>
          <p:cNvPr id="78853" name="Picture 9" descr="#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r="5118"/>
          <a:stretch>
            <a:fillRect/>
          </a:stretch>
        </p:blipFill>
        <p:spPr bwMode="auto">
          <a:xfrm>
            <a:off x="2286000" y="1116458"/>
            <a:ext cx="4876800" cy="4333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55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763000" cy="1143000"/>
          </a:xfrm>
        </p:spPr>
        <p:txBody>
          <a:bodyPr/>
          <a:lstStyle/>
          <a:p>
            <a:pPr eaLnBrk="1" hangingPunct="1"/>
            <a:r>
              <a:rPr lang="en-CA" sz="4000" dirty="0" smtClean="0"/>
              <a:t>Single Lane, Major Highway</a:t>
            </a:r>
          </a:p>
        </p:txBody>
      </p:sp>
      <p:pic>
        <p:nvPicPr>
          <p:cNvPr id="798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31214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8" name="Rectangle 5"/>
          <p:cNvSpPr>
            <a:spLocks noChangeArrowheads="1"/>
          </p:cNvSpPr>
          <p:nvPr/>
        </p:nvSpPr>
        <p:spPr bwMode="auto">
          <a:xfrm>
            <a:off x="2705100" y="5486400"/>
            <a:ext cx="40386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Garamond" pitchFamily="18" charset="0"/>
              </a:rPr>
              <a:t>Hwy 55 &amp; 892, near Cold Lake, AB</a:t>
            </a:r>
            <a:endParaRPr lang="en-US" dirty="0" smtClean="0">
              <a:solidFill>
                <a:srgbClr val="33CC33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95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58065"/>
          </a:xfrm>
        </p:spPr>
        <p:txBody>
          <a:bodyPr/>
          <a:lstStyle/>
          <a:p>
            <a:pPr eaLnBrk="1" hangingPunct="1"/>
            <a:r>
              <a:rPr lang="en-CA" dirty="0" smtClean="0"/>
              <a:t>Urban Fringe</a:t>
            </a:r>
          </a:p>
        </p:txBody>
      </p:sp>
      <p:pic>
        <p:nvPicPr>
          <p:cNvPr id="808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" t="1666" r="2597" b="3368"/>
          <a:stretch>
            <a:fillRect/>
          </a:stretch>
        </p:blipFill>
        <p:spPr bwMode="auto">
          <a:xfrm>
            <a:off x="1752600" y="1110465"/>
            <a:ext cx="5562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Rectangle 5"/>
          <p:cNvSpPr>
            <a:spLocks noChangeArrowheads="1"/>
          </p:cNvSpPr>
          <p:nvPr/>
        </p:nvSpPr>
        <p:spPr bwMode="auto">
          <a:xfrm>
            <a:off x="2362200" y="5562600"/>
            <a:ext cx="4343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Garamond" pitchFamily="18" charset="0"/>
              </a:rPr>
              <a:t>Highway 11A &amp; 20, Sylvan Lake, AB</a:t>
            </a:r>
            <a:endParaRPr lang="en-US" dirty="0" smtClean="0">
              <a:solidFill>
                <a:srgbClr val="33CC33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11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CA" dirty="0" smtClean="0"/>
              <a:t>Urban Highway</a:t>
            </a:r>
          </a:p>
        </p:txBody>
      </p:sp>
      <p:pic>
        <p:nvPicPr>
          <p:cNvPr id="81923" name="Picture 5" descr="pr_roundabout-7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4389120" cy="347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Rectangle 6"/>
          <p:cNvSpPr>
            <a:spLocks noChangeArrowheads="1"/>
          </p:cNvSpPr>
          <p:nvPr/>
        </p:nvSpPr>
        <p:spPr bwMode="auto">
          <a:xfrm>
            <a:off x="1684020" y="5143072"/>
            <a:ext cx="55626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Garamond" pitchFamily="18" charset="0"/>
              </a:rPr>
              <a:t>Highway 774 &amp; Main Street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Garamond" pitchFamily="18" charset="0"/>
              </a:rPr>
              <a:t> Peace River, AB</a:t>
            </a:r>
            <a:endParaRPr lang="en-US" dirty="0" smtClean="0">
              <a:solidFill>
                <a:srgbClr val="33CC33"/>
              </a:solidFill>
              <a:latin typeface="Garamond" pitchFamily="18" charset="0"/>
            </a:endParaRPr>
          </a:p>
        </p:txBody>
      </p:sp>
      <p:pic>
        <p:nvPicPr>
          <p:cNvPr id="81925" name="Picture 1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1" t="26102" b="14825"/>
          <a:stretch>
            <a:fillRect/>
          </a:stretch>
        </p:blipFill>
        <p:spPr bwMode="auto">
          <a:xfrm>
            <a:off x="4648200" y="1219200"/>
            <a:ext cx="4389120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48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838200"/>
            <a:ext cx="8610600" cy="5715000"/>
          </a:xfrm>
        </p:spPr>
        <p:txBody>
          <a:bodyPr/>
          <a:lstStyle/>
          <a:p>
            <a:r>
              <a:rPr lang="en-CA" sz="3200" dirty="0" smtClean="0">
                <a:effectLst/>
              </a:rPr>
              <a:t/>
            </a:r>
            <a:br>
              <a:rPr lang="en-CA" sz="3200" dirty="0" smtClean="0">
                <a:effectLst/>
              </a:rPr>
            </a:br>
            <a:r>
              <a:rPr lang="en-CA" sz="3200" dirty="0">
                <a:effectLst/>
              </a:rPr>
              <a:t/>
            </a:r>
            <a:br>
              <a:rPr lang="en-CA" sz="3200" dirty="0">
                <a:effectLst/>
              </a:rPr>
            </a:br>
            <a:r>
              <a:rPr lang="en-CA" sz="3200" dirty="0" smtClean="0">
                <a:effectLst/>
              </a:rPr>
              <a:t>Design Bulletins</a:t>
            </a:r>
            <a:br>
              <a:rPr lang="en-CA" sz="3200" dirty="0" smtClean="0">
                <a:effectLst/>
              </a:rPr>
            </a:br>
            <a:r>
              <a:rPr lang="en-CA" sz="3200" dirty="0" smtClean="0">
                <a:effectLst/>
              </a:rPr>
              <a:t/>
            </a:r>
            <a:br>
              <a:rPr lang="en-CA" sz="3200" dirty="0" smtClean="0">
                <a:effectLst/>
              </a:rPr>
            </a:br>
            <a:r>
              <a:rPr lang="en-CA" sz="3200" dirty="0" smtClean="0">
                <a:effectLst/>
              </a:rPr>
              <a:t>contain updates </a:t>
            </a:r>
            <a:r>
              <a:rPr lang="en-CA" sz="3200" dirty="0">
                <a:effectLst/>
              </a:rPr>
              <a:t>to standards or </a:t>
            </a:r>
            <a:r>
              <a:rPr lang="en-CA" sz="3200" dirty="0" smtClean="0">
                <a:effectLst/>
              </a:rPr>
              <a:t>practices</a:t>
            </a:r>
            <a:br>
              <a:rPr lang="en-CA" sz="3200" dirty="0" smtClean="0">
                <a:effectLst/>
              </a:rPr>
            </a:br>
            <a:r>
              <a:rPr lang="en-CA" sz="3200" dirty="0" smtClean="0">
                <a:effectLst/>
              </a:rPr>
              <a:t>after </a:t>
            </a:r>
            <a:r>
              <a:rPr lang="en-CA" sz="3200" dirty="0">
                <a:effectLst/>
              </a:rPr>
              <a:t>consultation </a:t>
            </a:r>
            <a:r>
              <a:rPr lang="en-CA" sz="3200" dirty="0" smtClean="0">
                <a:effectLst/>
              </a:rPr>
              <a:t>/ </a:t>
            </a:r>
            <a:r>
              <a:rPr lang="en-CA" sz="3200" dirty="0">
                <a:effectLst/>
              </a:rPr>
              <a:t>approval has been obtained</a:t>
            </a:r>
            <a:br>
              <a:rPr lang="en-CA" sz="3200" dirty="0">
                <a:effectLst/>
              </a:rPr>
            </a:br>
            <a:r>
              <a:rPr lang="en-CA" sz="3200" dirty="0">
                <a:effectLst/>
              </a:rPr>
              <a:t> </a:t>
            </a:r>
            <a:br>
              <a:rPr lang="en-CA" sz="3200" dirty="0">
                <a:effectLst/>
              </a:rPr>
            </a:br>
            <a:r>
              <a:rPr lang="en-CA" sz="3200" dirty="0" smtClean="0">
                <a:effectLst/>
              </a:rPr>
              <a:t>currently </a:t>
            </a:r>
            <a:r>
              <a:rPr lang="en-CA" sz="3200" dirty="0">
                <a:effectLst/>
              </a:rPr>
              <a:t>have produced over 75 bulletins</a:t>
            </a:r>
            <a:br>
              <a:rPr lang="en-CA" sz="3200" dirty="0">
                <a:effectLst/>
              </a:rPr>
            </a:br>
            <a:r>
              <a:rPr lang="en-CA" sz="3200" dirty="0">
                <a:effectLst/>
              </a:rPr>
              <a:t> </a:t>
            </a:r>
            <a:br>
              <a:rPr lang="en-CA" sz="3200" dirty="0">
                <a:effectLst/>
              </a:rPr>
            </a:br>
            <a:r>
              <a:rPr lang="en-CA" sz="3200" dirty="0">
                <a:effectLst/>
              </a:rPr>
              <a:t>If bulletins are not followed, there should be a design exception or some documentation to show rationale / approval for the choice.</a:t>
            </a:r>
            <a:br>
              <a:rPr lang="en-CA" sz="3200" dirty="0">
                <a:effectLst/>
              </a:rPr>
            </a:br>
            <a:r>
              <a:rPr lang="en-CA" sz="3200" dirty="0">
                <a:effectLst/>
              </a:rPr>
              <a:t> </a:t>
            </a:r>
            <a:br>
              <a:rPr lang="en-CA" sz="3200" dirty="0">
                <a:effectLst/>
              </a:rPr>
            </a:b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159258058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685800"/>
            <a:ext cx="8534400" cy="5943600"/>
          </a:xfrm>
        </p:spPr>
        <p:txBody>
          <a:bodyPr/>
          <a:lstStyle/>
          <a:p>
            <a:r>
              <a:rPr lang="en-CA" sz="3200" dirty="0" smtClean="0">
                <a:effectLst/>
              </a:rPr>
              <a:t/>
            </a:r>
            <a:br>
              <a:rPr lang="en-CA" sz="3200" dirty="0" smtClean="0">
                <a:effectLst/>
              </a:rPr>
            </a:br>
            <a:r>
              <a:rPr lang="en-CA" sz="3200" dirty="0" smtClean="0">
                <a:effectLst/>
              </a:rPr>
              <a:t>Some </a:t>
            </a:r>
            <a:r>
              <a:rPr lang="en-CA" sz="3200" dirty="0">
                <a:effectLst/>
              </a:rPr>
              <a:t>jobs have been tendered that do not comply with the current standards.</a:t>
            </a:r>
            <a:br>
              <a:rPr lang="en-CA" sz="3200" dirty="0">
                <a:effectLst/>
              </a:rPr>
            </a:br>
            <a:r>
              <a:rPr lang="en-CA" sz="3200" dirty="0">
                <a:effectLst/>
              </a:rPr>
              <a:t> </a:t>
            </a:r>
            <a:br>
              <a:rPr lang="en-CA" sz="3200" dirty="0">
                <a:effectLst/>
              </a:rPr>
            </a:br>
            <a:r>
              <a:rPr lang="en-CA" sz="3200" dirty="0">
                <a:effectLst/>
              </a:rPr>
              <a:t>Examples are:</a:t>
            </a:r>
            <a:br>
              <a:rPr lang="en-CA" sz="3200" dirty="0">
                <a:effectLst/>
              </a:rPr>
            </a:br>
            <a:r>
              <a:rPr lang="en-CA" sz="3200" dirty="0">
                <a:effectLst/>
              </a:rPr>
              <a:t> </a:t>
            </a:r>
            <a:br>
              <a:rPr lang="en-CA" sz="3200" dirty="0">
                <a:effectLst/>
              </a:rPr>
            </a:br>
            <a:r>
              <a:rPr lang="en-CA" sz="3200" dirty="0">
                <a:effectLst/>
              </a:rPr>
              <a:t>Omission of rumble </a:t>
            </a:r>
            <a:r>
              <a:rPr lang="en-CA" sz="3200" dirty="0" smtClean="0">
                <a:effectLst/>
              </a:rPr>
              <a:t>strips</a:t>
            </a:r>
            <a:br>
              <a:rPr lang="en-CA" sz="3200" dirty="0" smtClean="0">
                <a:effectLst/>
              </a:rPr>
            </a:br>
            <a:r>
              <a:rPr lang="en-CA" sz="3200" dirty="0" smtClean="0">
                <a:effectLst/>
              </a:rPr>
              <a:t>(</a:t>
            </a:r>
            <a:r>
              <a:rPr lang="en-CA" sz="3200" dirty="0">
                <a:effectLst/>
              </a:rPr>
              <a:t>centreline and </a:t>
            </a:r>
            <a:r>
              <a:rPr lang="en-CA" sz="3200" dirty="0" smtClean="0">
                <a:effectLst/>
              </a:rPr>
              <a:t>/ or </a:t>
            </a:r>
            <a:r>
              <a:rPr lang="en-CA" sz="3200" dirty="0">
                <a:effectLst/>
              </a:rPr>
              <a:t>shoulder</a:t>
            </a:r>
            <a:r>
              <a:rPr lang="en-CA" sz="3200" dirty="0" smtClean="0">
                <a:effectLst/>
              </a:rPr>
              <a:t>)</a:t>
            </a:r>
            <a:br>
              <a:rPr lang="en-CA" sz="3200" dirty="0" smtClean="0">
                <a:effectLst/>
              </a:rPr>
            </a:br>
            <a:r>
              <a:rPr lang="en-CA" sz="3200" dirty="0">
                <a:effectLst/>
              </a:rPr>
              <a:t/>
            </a:r>
            <a:br>
              <a:rPr lang="en-CA" sz="3200" dirty="0">
                <a:effectLst/>
              </a:rPr>
            </a:br>
            <a:r>
              <a:rPr lang="en-CA" sz="3200" dirty="0">
                <a:effectLst/>
              </a:rPr>
              <a:t>Use of conventional barrier instead of HTCB</a:t>
            </a:r>
            <a:br>
              <a:rPr lang="en-CA" sz="3200" dirty="0">
                <a:effectLst/>
              </a:rPr>
            </a:br>
            <a:r>
              <a:rPr lang="en-CA" sz="3200" dirty="0">
                <a:effectLst/>
              </a:rPr>
              <a:t> </a:t>
            </a:r>
            <a:br>
              <a:rPr lang="en-CA" sz="3200" dirty="0">
                <a:effectLst/>
              </a:rPr>
            </a:br>
            <a:r>
              <a:rPr lang="en-CA" sz="3200" dirty="0">
                <a:effectLst/>
              </a:rPr>
              <a:t>Implications on safety and operating costs</a:t>
            </a:r>
            <a:br>
              <a:rPr lang="en-CA" sz="3200" dirty="0">
                <a:effectLst/>
              </a:rPr>
            </a:b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175568113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685800"/>
            <a:ext cx="8534400" cy="5943600"/>
          </a:xfrm>
        </p:spPr>
        <p:txBody>
          <a:bodyPr/>
          <a:lstStyle/>
          <a:p>
            <a:pPr algn="l"/>
            <a:r>
              <a:rPr lang="en-CA" sz="3200" u="sng" dirty="0" smtClean="0">
                <a:effectLst/>
              </a:rPr>
              <a:t>Possible Remedies:</a:t>
            </a:r>
            <a:br>
              <a:rPr lang="en-CA" sz="3200" u="sng" dirty="0" smtClean="0">
                <a:effectLst/>
              </a:rPr>
            </a:br>
            <a:r>
              <a:rPr lang="en-CA" sz="3200" dirty="0">
                <a:effectLst/>
              </a:rPr>
              <a:t/>
            </a:r>
            <a:br>
              <a:rPr lang="en-CA" sz="3200" dirty="0">
                <a:effectLst/>
              </a:rPr>
            </a:br>
            <a:r>
              <a:rPr lang="en-CA" sz="3200" dirty="0" smtClean="0">
                <a:effectLst/>
              </a:rPr>
              <a:t>- </a:t>
            </a:r>
            <a:r>
              <a:rPr lang="en-CA" sz="3200" dirty="0" smtClean="0">
                <a:effectLst/>
              </a:rPr>
              <a:t>knowledge of design bulletins (up-to-date);</a:t>
            </a:r>
            <a:r>
              <a:rPr lang="en-CA" sz="3200" dirty="0">
                <a:effectLst/>
              </a:rPr>
              <a:t/>
            </a:r>
            <a:br>
              <a:rPr lang="en-CA" sz="3200" dirty="0">
                <a:effectLst/>
              </a:rPr>
            </a:br>
            <a:r>
              <a:rPr lang="en-CA" sz="3200" dirty="0" smtClean="0">
                <a:effectLst/>
              </a:rPr>
              <a:t>- note </a:t>
            </a:r>
            <a:r>
              <a:rPr lang="en-CA" sz="3200" dirty="0">
                <a:effectLst/>
              </a:rPr>
              <a:t>in Terms of Reference to follow </a:t>
            </a:r>
            <a:r>
              <a:rPr lang="en-CA" sz="3200" dirty="0" smtClean="0">
                <a:effectLst/>
              </a:rPr>
              <a:t>bulletins;</a:t>
            </a:r>
            <a:r>
              <a:rPr lang="en-CA" sz="3200" dirty="0">
                <a:effectLst/>
              </a:rPr>
              <a:t/>
            </a:r>
            <a:br>
              <a:rPr lang="en-CA" sz="3200" dirty="0">
                <a:effectLst/>
              </a:rPr>
            </a:br>
            <a:r>
              <a:rPr lang="en-CA" sz="3200" dirty="0" smtClean="0">
                <a:effectLst/>
              </a:rPr>
              <a:t>- Region </a:t>
            </a:r>
            <a:r>
              <a:rPr lang="en-CA" sz="3200" dirty="0">
                <a:effectLst/>
              </a:rPr>
              <a:t>to check the tender package prior </a:t>
            </a:r>
            <a:r>
              <a:rPr lang="en-CA" sz="3200" dirty="0" smtClean="0">
                <a:effectLst/>
              </a:rPr>
              <a:t>to</a:t>
            </a:r>
            <a:br>
              <a:rPr lang="en-CA" sz="3200" dirty="0" smtClean="0">
                <a:effectLst/>
              </a:rPr>
            </a:br>
            <a:r>
              <a:rPr lang="en-CA" sz="3200" dirty="0" smtClean="0">
                <a:effectLst/>
              </a:rPr>
              <a:t>  submission;</a:t>
            </a:r>
            <a:r>
              <a:rPr lang="en-CA" sz="3200" dirty="0">
                <a:effectLst/>
              </a:rPr>
              <a:t/>
            </a:r>
            <a:br>
              <a:rPr lang="en-CA" sz="3200" dirty="0">
                <a:effectLst/>
              </a:rPr>
            </a:br>
            <a:r>
              <a:rPr lang="en-CA" sz="3200" dirty="0" smtClean="0">
                <a:effectLst/>
              </a:rPr>
              <a:t>- projects being returned from shelf should</a:t>
            </a:r>
            <a:br>
              <a:rPr lang="en-CA" sz="3200" dirty="0" smtClean="0">
                <a:effectLst/>
              </a:rPr>
            </a:br>
            <a:r>
              <a:rPr lang="en-CA" sz="3200" dirty="0" smtClean="0">
                <a:effectLst/>
              </a:rPr>
              <a:t>  consider </a:t>
            </a:r>
            <a:r>
              <a:rPr lang="en-CA" sz="3200" dirty="0">
                <a:effectLst/>
              </a:rPr>
              <a:t>design </a:t>
            </a:r>
            <a:r>
              <a:rPr lang="en-CA" sz="3200" dirty="0" smtClean="0">
                <a:effectLst/>
              </a:rPr>
              <a:t>bulletin content;</a:t>
            </a:r>
            <a:r>
              <a:rPr lang="en-CA" sz="3200" dirty="0">
                <a:effectLst/>
              </a:rPr>
              <a:t/>
            </a:r>
            <a:br>
              <a:rPr lang="en-CA" sz="3200" dirty="0">
                <a:effectLst/>
              </a:rPr>
            </a:br>
            <a:r>
              <a:rPr lang="en-CA" sz="3200" dirty="0" smtClean="0">
                <a:effectLst/>
              </a:rPr>
              <a:t>- </a:t>
            </a:r>
            <a:r>
              <a:rPr lang="en-CA" sz="3200" dirty="0" smtClean="0">
                <a:effectLst/>
              </a:rPr>
              <a:t>consultants double-check </a:t>
            </a:r>
            <a:r>
              <a:rPr lang="en-CA" sz="3200" dirty="0" smtClean="0">
                <a:effectLst/>
              </a:rPr>
              <a:t>estimates</a:t>
            </a:r>
            <a:br>
              <a:rPr lang="en-CA" sz="3200" dirty="0" smtClean="0">
                <a:effectLst/>
              </a:rPr>
            </a:br>
            <a:r>
              <a:rPr lang="en-CA" sz="3200" dirty="0" smtClean="0">
                <a:effectLst/>
              </a:rPr>
              <a:t>  (</a:t>
            </a:r>
            <a:r>
              <a:rPr lang="en-CA" sz="3200" dirty="0">
                <a:effectLst/>
              </a:rPr>
              <a:t>two signatures</a:t>
            </a:r>
            <a:r>
              <a:rPr lang="en-CA" sz="3200" dirty="0" smtClean="0">
                <a:effectLst/>
              </a:rPr>
              <a:t>).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14347202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304800"/>
            <a:ext cx="8534400" cy="6324600"/>
          </a:xfrm>
        </p:spPr>
        <p:txBody>
          <a:bodyPr/>
          <a:lstStyle/>
          <a:p>
            <a:pPr algn="l"/>
            <a:r>
              <a:rPr lang="en-CA" sz="3200" dirty="0" smtClean="0">
                <a:effectLst/>
              </a:rPr>
              <a:t>Red Flags</a:t>
            </a:r>
            <a:br>
              <a:rPr lang="en-CA" sz="3200" dirty="0" smtClean="0">
                <a:effectLst/>
              </a:rPr>
            </a:br>
            <a:r>
              <a:rPr lang="en-CA" sz="3200" dirty="0" smtClean="0">
                <a:effectLst/>
              </a:rPr>
              <a:t/>
            </a:r>
            <a:br>
              <a:rPr lang="en-CA" sz="3200" dirty="0" smtClean="0">
                <a:effectLst/>
              </a:rPr>
            </a:br>
            <a:r>
              <a:rPr lang="en-CA" sz="3200" dirty="0" smtClean="0">
                <a:effectLst/>
              </a:rPr>
              <a:t>Bid </a:t>
            </a:r>
            <a:r>
              <a:rPr lang="en-CA" sz="3200" dirty="0">
                <a:effectLst/>
              </a:rPr>
              <a:t>items that </a:t>
            </a:r>
            <a:r>
              <a:rPr lang="en-CA" sz="3200" dirty="0" smtClean="0">
                <a:effectLst/>
              </a:rPr>
              <a:t>are included:</a:t>
            </a:r>
            <a:r>
              <a:rPr lang="en-CA" sz="800" dirty="0" smtClean="0">
                <a:effectLst/>
              </a:rPr>
              <a:t/>
            </a:r>
            <a:br>
              <a:rPr lang="en-CA" sz="800" dirty="0" smtClean="0">
                <a:effectLst/>
              </a:rPr>
            </a:br>
            <a:r>
              <a:rPr lang="en-CA" sz="800" dirty="0">
                <a:effectLst/>
              </a:rPr>
              <a:t/>
            </a:r>
            <a:br>
              <a:rPr lang="en-CA" sz="800" dirty="0">
                <a:effectLst/>
              </a:rPr>
            </a:br>
            <a:r>
              <a:rPr lang="en-CA" sz="3200" dirty="0" smtClean="0">
                <a:effectLst/>
              </a:rPr>
              <a:t>               -  W-beam guardrail;</a:t>
            </a:r>
            <a:br>
              <a:rPr lang="en-CA" sz="3200" dirty="0" smtClean="0">
                <a:effectLst/>
              </a:rPr>
            </a:br>
            <a:r>
              <a:rPr lang="en-CA" sz="3200" dirty="0" smtClean="0">
                <a:effectLst/>
              </a:rPr>
              <a:t>               -  </a:t>
            </a:r>
            <a:r>
              <a:rPr lang="en-CA" sz="3200" dirty="0" err="1" smtClean="0">
                <a:effectLst/>
              </a:rPr>
              <a:t>Thrie</a:t>
            </a:r>
            <a:r>
              <a:rPr lang="en-CA" sz="3200" dirty="0" smtClean="0">
                <a:effectLst/>
              </a:rPr>
              <a:t> Beam;</a:t>
            </a:r>
            <a:br>
              <a:rPr lang="en-CA" sz="3200" dirty="0" smtClean="0">
                <a:effectLst/>
              </a:rPr>
            </a:br>
            <a:r>
              <a:rPr lang="en-CA" sz="3200" dirty="0" smtClean="0">
                <a:effectLst/>
              </a:rPr>
              <a:t>               -  Concrete Barrier.</a:t>
            </a:r>
            <a:r>
              <a:rPr lang="en-CA" sz="800" dirty="0" smtClean="0">
                <a:effectLst/>
              </a:rPr>
              <a:t/>
            </a:r>
            <a:br>
              <a:rPr lang="en-CA" sz="800" dirty="0" smtClean="0">
                <a:effectLst/>
              </a:rPr>
            </a:br>
            <a:r>
              <a:rPr lang="en-CA" sz="800" dirty="0" smtClean="0">
                <a:effectLst/>
              </a:rPr>
              <a:t/>
            </a:r>
            <a:br>
              <a:rPr lang="en-CA" sz="800" dirty="0" smtClean="0">
                <a:effectLst/>
              </a:rPr>
            </a:br>
            <a:r>
              <a:rPr lang="en-CA" sz="800" dirty="0">
                <a:effectLst/>
              </a:rPr>
              <a:t/>
            </a:r>
            <a:br>
              <a:rPr lang="en-CA" sz="800" dirty="0">
                <a:effectLst/>
              </a:rPr>
            </a:br>
            <a:r>
              <a:rPr lang="en-CA" sz="800" dirty="0">
                <a:effectLst/>
              </a:rPr>
              <a:t/>
            </a:r>
            <a:br>
              <a:rPr lang="en-CA" sz="800" dirty="0">
                <a:effectLst/>
              </a:rPr>
            </a:br>
            <a:r>
              <a:rPr lang="en-CA" sz="3200" dirty="0" smtClean="0">
                <a:effectLst/>
              </a:rPr>
              <a:t>               -  Signals.</a:t>
            </a:r>
            <a:br>
              <a:rPr lang="en-CA" sz="3200" dirty="0" smtClean="0">
                <a:effectLst/>
              </a:rPr>
            </a:br>
            <a:r>
              <a:rPr lang="en-CA" sz="3200" dirty="0" smtClean="0">
                <a:effectLst/>
              </a:rPr>
              <a:t/>
            </a:r>
            <a:br>
              <a:rPr lang="en-CA" sz="3200" dirty="0" smtClean="0">
                <a:effectLst/>
              </a:rPr>
            </a:br>
            <a:r>
              <a:rPr lang="en-CA" sz="3200" dirty="0">
                <a:solidFill>
                  <a:srgbClr val="E5E5FF"/>
                </a:solidFill>
                <a:effectLst/>
              </a:rPr>
              <a:t>Bid items that are </a:t>
            </a:r>
            <a:r>
              <a:rPr lang="en-CA" sz="3200" dirty="0" smtClean="0">
                <a:solidFill>
                  <a:srgbClr val="E5E5FF"/>
                </a:solidFill>
                <a:effectLst/>
              </a:rPr>
              <a:t>not included</a:t>
            </a:r>
            <a:r>
              <a:rPr lang="en-CA" sz="3200" dirty="0">
                <a:solidFill>
                  <a:srgbClr val="E5E5FF"/>
                </a:solidFill>
                <a:effectLst/>
              </a:rPr>
              <a:t>:</a:t>
            </a:r>
            <a:r>
              <a:rPr lang="en-CA" sz="800" dirty="0">
                <a:solidFill>
                  <a:srgbClr val="E5E5FF"/>
                </a:solidFill>
                <a:effectLst/>
              </a:rPr>
              <a:t/>
            </a:r>
            <a:br>
              <a:rPr lang="en-CA" sz="800" dirty="0">
                <a:solidFill>
                  <a:srgbClr val="E5E5FF"/>
                </a:solidFill>
                <a:effectLst/>
              </a:rPr>
            </a:br>
            <a:r>
              <a:rPr lang="en-CA" sz="800" dirty="0">
                <a:effectLst/>
              </a:rPr>
              <a:t/>
            </a:r>
            <a:br>
              <a:rPr lang="en-CA" sz="800" dirty="0">
                <a:effectLst/>
              </a:rPr>
            </a:br>
            <a:r>
              <a:rPr lang="en-CA" sz="3200" dirty="0" smtClean="0">
                <a:effectLst/>
              </a:rPr>
              <a:t>               -  Rumble Strip </a:t>
            </a:r>
            <a:r>
              <a:rPr lang="en-CA" sz="3200" dirty="0">
                <a:effectLst/>
              </a:rPr>
              <a:t>items are </a:t>
            </a:r>
            <a:r>
              <a:rPr lang="en-CA" sz="3200" dirty="0" smtClean="0">
                <a:effectLst/>
              </a:rPr>
              <a:t>zero.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100336440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Rumble Strips …</a:t>
            </a:r>
          </a:p>
        </p:txBody>
      </p:sp>
      <p:sp>
        <p:nvSpPr>
          <p:cNvPr id="240648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2368519" y="2590800"/>
            <a:ext cx="4115408" cy="2667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/>
              <a:t>… are a preventative measure</a:t>
            </a:r>
          </a:p>
          <a:p>
            <a:pPr lvl="0" eaLnBrk="1" hangingPunct="1">
              <a:lnSpc>
                <a:spcPct val="90000"/>
              </a:lnSpc>
              <a:buClr>
                <a:srgbClr val="FFCC00"/>
              </a:buClr>
              <a:defRPr/>
            </a:pPr>
            <a:r>
              <a:rPr lang="en-US" sz="2000" dirty="0">
                <a:solidFill>
                  <a:srgbClr val="FFFFFF"/>
                </a:solidFill>
              </a:rPr>
              <a:t>… reduce cross-the-</a:t>
            </a:r>
            <a:r>
              <a:rPr lang="en-US" sz="2000" dirty="0" err="1">
                <a:solidFill>
                  <a:srgbClr val="FFFFFF"/>
                </a:solidFill>
              </a:rPr>
              <a:t>centre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incidents</a:t>
            </a:r>
            <a:endParaRPr lang="en-US" sz="2000" dirty="0" smtClean="0"/>
          </a:p>
        </p:txBody>
      </p:sp>
      <p:pic>
        <p:nvPicPr>
          <p:cNvPr id="6148" name="Picture 1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7" b="11877"/>
          <a:stretch>
            <a:fillRect/>
          </a:stretch>
        </p:blipFill>
        <p:spPr bwMode="auto">
          <a:xfrm>
            <a:off x="6477000" y="2255043"/>
            <a:ext cx="210312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16" descr="rumble_strips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72" y="2255043"/>
            <a:ext cx="210312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65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Rumble Strips …</a:t>
            </a:r>
          </a:p>
        </p:txBody>
      </p:sp>
      <p:sp>
        <p:nvSpPr>
          <p:cNvPr id="240648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2368519" y="2590800"/>
            <a:ext cx="4115408" cy="2667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/>
              <a:t>… are a preventative measure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/>
              <a:t>… reduce cross-the-</a:t>
            </a:r>
            <a:r>
              <a:rPr lang="en-US" sz="2000" dirty="0" err="1" smtClean="0"/>
              <a:t>centre</a:t>
            </a:r>
            <a:r>
              <a:rPr lang="en-US" sz="2000" dirty="0" smtClean="0"/>
              <a:t> incidents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/>
              <a:t>… reduce run-off-road incidents*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0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*   40% of rural injury crashes are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dirty="0" smtClean="0"/>
              <a:t>                 run-off-road type.</a:t>
            </a:r>
          </a:p>
        </p:txBody>
      </p:sp>
      <p:pic>
        <p:nvPicPr>
          <p:cNvPr id="6148" name="Picture 1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7" b="11877"/>
          <a:stretch>
            <a:fillRect/>
          </a:stretch>
        </p:blipFill>
        <p:spPr bwMode="auto">
          <a:xfrm>
            <a:off x="6477000" y="2255043"/>
            <a:ext cx="210312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16" descr="rumble_strips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72" y="2255043"/>
            <a:ext cx="210312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65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Why Use Rumble Strips?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828800"/>
            <a:ext cx="8305800" cy="4343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Rumble Strips are considered to be the most cost-effective safety measure that has not been universally adopted to date.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Can reduce fatigue-related crashes by between 20% and 80% (according to published studies).</a:t>
            </a:r>
          </a:p>
        </p:txBody>
      </p:sp>
    </p:spTree>
    <p:extLst>
      <p:ext uri="{BB962C8B-B14F-4D97-AF65-F5344CB8AC3E}">
        <p14:creationId xmlns:p14="http://schemas.microsoft.com/office/powerpoint/2010/main" val="267225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Shoulder Rumble Strips</a:t>
            </a:r>
            <a:endParaRPr lang="en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On </a:t>
            </a:r>
            <a:r>
              <a:rPr lang="en-CA" dirty="0"/>
              <a:t>two-lane </a:t>
            </a:r>
            <a:r>
              <a:rPr lang="en-CA" dirty="0" smtClean="0"/>
              <a:t>highways</a:t>
            </a:r>
          </a:p>
          <a:p>
            <a:pPr marL="0" indent="0">
              <a:buNone/>
            </a:pPr>
            <a:r>
              <a:rPr lang="en-CA" dirty="0" smtClean="0"/>
              <a:t>    - shoulders </a:t>
            </a:r>
            <a:r>
              <a:rPr lang="en-CA" dirty="0"/>
              <a:t>are </a:t>
            </a:r>
            <a:r>
              <a:rPr lang="en-CA" dirty="0" smtClean="0"/>
              <a:t>1.4 m </a:t>
            </a:r>
            <a:r>
              <a:rPr lang="en-CA" dirty="0"/>
              <a:t>wide or greater</a:t>
            </a:r>
            <a:r>
              <a:rPr lang="en-CA" dirty="0" smtClean="0"/>
              <a:t>.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0106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Shoulder Rumble Strips</a:t>
            </a:r>
            <a:endParaRPr lang="en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On </a:t>
            </a:r>
            <a:r>
              <a:rPr lang="en-CA" dirty="0"/>
              <a:t>two-lane </a:t>
            </a:r>
            <a:r>
              <a:rPr lang="en-CA" dirty="0" smtClean="0"/>
              <a:t>highways</a:t>
            </a:r>
          </a:p>
          <a:p>
            <a:pPr marL="0" indent="0">
              <a:buNone/>
            </a:pPr>
            <a:r>
              <a:rPr lang="en-CA" dirty="0" smtClean="0"/>
              <a:t>    - shoulders </a:t>
            </a:r>
            <a:r>
              <a:rPr lang="en-CA" dirty="0"/>
              <a:t>are </a:t>
            </a:r>
            <a:r>
              <a:rPr lang="en-CA" dirty="0" smtClean="0"/>
              <a:t>1.4 m </a:t>
            </a:r>
            <a:r>
              <a:rPr lang="en-CA" dirty="0"/>
              <a:t>wide or greater</a:t>
            </a:r>
            <a:r>
              <a:rPr lang="en-CA" dirty="0" smtClean="0"/>
              <a:t>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CA" sz="1800" dirty="0" smtClean="0"/>
          </a:p>
          <a:p>
            <a:pPr marL="0" indent="0">
              <a:buNone/>
            </a:pPr>
            <a:r>
              <a:rPr lang="en-CA" dirty="0" smtClean="0"/>
              <a:t>On </a:t>
            </a:r>
            <a:r>
              <a:rPr lang="en-CA" dirty="0"/>
              <a:t>multilane (divided) </a:t>
            </a:r>
            <a:r>
              <a:rPr lang="en-CA" dirty="0" smtClean="0"/>
              <a:t>highways</a:t>
            </a:r>
          </a:p>
          <a:p>
            <a:pPr marL="0" indent="0">
              <a:buNone/>
            </a:pPr>
            <a:r>
              <a:rPr lang="en-CA" dirty="0" smtClean="0"/>
              <a:t>    - right </a:t>
            </a:r>
            <a:r>
              <a:rPr lang="en-CA" dirty="0"/>
              <a:t>shoulder </a:t>
            </a:r>
            <a:r>
              <a:rPr lang="en-CA" dirty="0" smtClean="0"/>
              <a:t>is 1.4 m wide or </a:t>
            </a:r>
            <a:r>
              <a:rPr lang="en-CA" dirty="0"/>
              <a:t>greater</a:t>
            </a:r>
            <a:r>
              <a:rPr lang="en-CA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930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Shoulder Rumble Strips</a:t>
            </a:r>
            <a:endParaRPr lang="en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On </a:t>
            </a:r>
            <a:r>
              <a:rPr lang="en-CA" dirty="0"/>
              <a:t>two-lane </a:t>
            </a:r>
            <a:r>
              <a:rPr lang="en-CA" dirty="0" smtClean="0"/>
              <a:t>highways</a:t>
            </a:r>
          </a:p>
          <a:p>
            <a:pPr marL="0" indent="0">
              <a:buNone/>
            </a:pPr>
            <a:r>
              <a:rPr lang="en-CA" dirty="0" smtClean="0"/>
              <a:t>    - shoulders </a:t>
            </a:r>
            <a:r>
              <a:rPr lang="en-CA" dirty="0"/>
              <a:t>are </a:t>
            </a:r>
            <a:r>
              <a:rPr lang="en-CA" dirty="0" smtClean="0"/>
              <a:t>1.4 m </a:t>
            </a:r>
            <a:r>
              <a:rPr lang="en-CA" dirty="0"/>
              <a:t>wide or greater</a:t>
            </a:r>
            <a:r>
              <a:rPr lang="en-CA" dirty="0" smtClean="0"/>
              <a:t>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CA" sz="1800" dirty="0" smtClean="0"/>
          </a:p>
          <a:p>
            <a:pPr marL="0" indent="0">
              <a:buNone/>
            </a:pPr>
            <a:r>
              <a:rPr lang="en-CA" dirty="0" smtClean="0"/>
              <a:t>On </a:t>
            </a:r>
            <a:r>
              <a:rPr lang="en-CA" dirty="0"/>
              <a:t>multilane (divided) </a:t>
            </a:r>
            <a:r>
              <a:rPr lang="en-CA" dirty="0" smtClean="0"/>
              <a:t>highways</a:t>
            </a:r>
          </a:p>
          <a:p>
            <a:pPr marL="0" indent="0">
              <a:buNone/>
            </a:pPr>
            <a:r>
              <a:rPr lang="en-CA" dirty="0" smtClean="0"/>
              <a:t>    - right </a:t>
            </a:r>
            <a:r>
              <a:rPr lang="en-CA" dirty="0"/>
              <a:t>shoulder </a:t>
            </a:r>
            <a:r>
              <a:rPr lang="en-CA" dirty="0" smtClean="0"/>
              <a:t>is 1.4 m wide or </a:t>
            </a:r>
            <a:r>
              <a:rPr lang="en-CA" dirty="0"/>
              <a:t>greater</a:t>
            </a:r>
            <a:r>
              <a:rPr lang="en-CA" dirty="0" smtClean="0"/>
              <a:t>.</a:t>
            </a:r>
          </a:p>
          <a:p>
            <a:pPr marL="0" indent="0">
              <a:buNone/>
            </a:pPr>
            <a:r>
              <a:rPr lang="en-CA" dirty="0" smtClean="0"/>
              <a:t>    - left </a:t>
            </a:r>
            <a:r>
              <a:rPr lang="en-CA" dirty="0"/>
              <a:t>shoulder (</a:t>
            </a:r>
            <a:r>
              <a:rPr lang="en-CA" dirty="0" smtClean="0"/>
              <a:t>median) is 0.6 m wide or </a:t>
            </a:r>
            <a:r>
              <a:rPr lang="en-CA" dirty="0"/>
              <a:t>greater</a:t>
            </a:r>
            <a:r>
              <a:rPr lang="en-CA" dirty="0" smtClean="0"/>
              <a:t>.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0930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Stream">
  <a:themeElements>
    <a:clrScheme name="1_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1_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1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Stream 1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2.xml><?xml version="1.0" encoding="utf-8"?>
<a:themeOverride xmlns:a="http://schemas.openxmlformats.org/drawingml/2006/main">
  <a:clrScheme name="1_Stream 1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3.xml><?xml version="1.0" encoding="utf-8"?>
<a:themeOverride xmlns:a="http://schemas.openxmlformats.org/drawingml/2006/main">
  <a:clrScheme name="1_Stream 1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4.xml><?xml version="1.0" encoding="utf-8"?>
<a:themeOverride xmlns:a="http://schemas.openxmlformats.org/drawingml/2006/main">
  <a:clrScheme name="1_Stream 1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5.xml><?xml version="1.0" encoding="utf-8"?>
<a:themeOverride xmlns:a="http://schemas.openxmlformats.org/drawingml/2006/main">
  <a:clrScheme name="1_Stream 1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6.xml><?xml version="1.0" encoding="utf-8"?>
<a:themeOverride xmlns:a="http://schemas.openxmlformats.org/drawingml/2006/main">
  <a:clrScheme name="1_Stream 1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7.xml><?xml version="1.0" encoding="utf-8"?>
<a:themeOverride xmlns:a="http://schemas.openxmlformats.org/drawingml/2006/main">
  <a:clrScheme name="1_Stream 1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1060</TotalTime>
  <Words>951</Words>
  <Application>Microsoft Office PowerPoint</Application>
  <PresentationFormat>On-screen Show (4:3)</PresentationFormat>
  <Paragraphs>171</Paragraphs>
  <Slides>39</Slides>
  <Notes>18</Notes>
  <HiddenSlides>1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2_Stream</vt:lpstr>
      <vt:lpstr>Stream</vt:lpstr>
      <vt:lpstr>Default Design</vt:lpstr>
      <vt:lpstr>Tender Packages (Consistency with Current Design Bulletins)</vt:lpstr>
      <vt:lpstr>Design Bulletin 18 Rumble Strip Placement Practices April, 2012</vt:lpstr>
      <vt:lpstr>Rumble Strips …</vt:lpstr>
      <vt:lpstr>Rumble Strips …</vt:lpstr>
      <vt:lpstr>Rumble Strips …</vt:lpstr>
      <vt:lpstr>Why Use Rumble Strips?</vt:lpstr>
      <vt:lpstr>Shoulder Rumble Strips</vt:lpstr>
      <vt:lpstr>Shoulder Rumble Strips</vt:lpstr>
      <vt:lpstr>Shoulder Rumble Strips</vt:lpstr>
      <vt:lpstr>Centreline Rumble Strips</vt:lpstr>
      <vt:lpstr>Transverse Rumble Strips</vt:lpstr>
      <vt:lpstr>Transverse Rumble Strips</vt:lpstr>
      <vt:lpstr>Transverse Rumble Strips</vt:lpstr>
      <vt:lpstr>Transverse Rumble Strips</vt:lpstr>
      <vt:lpstr>Transverse Rumble Strips</vt:lpstr>
      <vt:lpstr>PowerPoint Presentation</vt:lpstr>
      <vt:lpstr>Rumble Strips shown on standard cross-sections.</vt:lpstr>
      <vt:lpstr>Design Bulletin 75 High Tension Cable Barrier System - Median and Roadside Installation April, 2012</vt:lpstr>
      <vt:lpstr>High Tension Cable Barrier Systems</vt:lpstr>
      <vt:lpstr>Where do serious collisions occur?</vt:lpstr>
      <vt:lpstr>3 Types of Longitudinal Barriers</vt:lpstr>
      <vt:lpstr>3 Types of Longitudinal Barriers</vt:lpstr>
      <vt:lpstr>3 Types of Longitudinal Barriers</vt:lpstr>
      <vt:lpstr>High Tension Cable Barrier</vt:lpstr>
      <vt:lpstr>Traffic Barrier System Selection</vt:lpstr>
      <vt:lpstr>Design Bulletin 68 Roundabout Design Guidelines on Provincial Highways February, 2011 (new draft currently being produced)</vt:lpstr>
      <vt:lpstr>Safety effects of Roundabouts.</vt:lpstr>
      <vt:lpstr>Safety effects of Roundabouts.</vt:lpstr>
      <vt:lpstr>Safety effects of Roundabouts.</vt:lpstr>
      <vt:lpstr>Safety effects of Roundabouts.</vt:lpstr>
      <vt:lpstr>Roundabout Policy</vt:lpstr>
      <vt:lpstr>Partial Dumbbell</vt:lpstr>
      <vt:lpstr>Single Lane, Major Highway</vt:lpstr>
      <vt:lpstr>Urban Fringe</vt:lpstr>
      <vt:lpstr>Urban Highway</vt:lpstr>
      <vt:lpstr>  Design Bulletins  contain updates to standards or practices after consultation / approval has been obtained   currently have produced over 75 bulletins   If bulletins are not followed, there should be a design exception or some documentation to show rationale / approval for the choice.   </vt:lpstr>
      <vt:lpstr> Some jobs have been tendered that do not comply with the current standards.   Examples are:   Omission of rumble strips (centreline and / or shoulder)  Use of conventional barrier instead of HTCB   Implications on safety and operating costs </vt:lpstr>
      <vt:lpstr>Possible Remedies:  - knowledge of design bulletins (up-to-date); - note in Terms of Reference to follow bulletins; - Region to check the tender package prior to   submission; - projects being returned from shelf should   consider design bulletin content; - consultants double-check estimates   (two signatures).</vt:lpstr>
      <vt:lpstr>Red Flags  Bid items that are included:                 -  W-beam guardrail;                -  Thrie Beam;                -  Concrete Barrier.                   -  Signals.  Bid items that are not included:                 -  Rumble Strip items are zero.</vt:lpstr>
    </vt:vector>
  </TitlesOfParts>
  <Company>GOA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hal.cook</dc:creator>
  <cp:lastModifiedBy>hal.cook</cp:lastModifiedBy>
  <cp:revision>38</cp:revision>
  <dcterms:created xsi:type="dcterms:W3CDTF">2013-09-26T22:00:44Z</dcterms:created>
  <dcterms:modified xsi:type="dcterms:W3CDTF">2014-02-12T07:37:39Z</dcterms:modified>
</cp:coreProperties>
</file>