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51" r:id="rId2"/>
  </p:sldMasterIdLst>
  <p:notesMasterIdLst>
    <p:notesMasterId r:id="rId34"/>
  </p:notesMasterIdLst>
  <p:handoutMasterIdLst>
    <p:handoutMasterId r:id="rId35"/>
  </p:handoutMasterIdLst>
  <p:sldIdLst>
    <p:sldId id="257" r:id="rId3"/>
    <p:sldId id="289" r:id="rId4"/>
    <p:sldId id="301" r:id="rId5"/>
    <p:sldId id="340" r:id="rId6"/>
    <p:sldId id="341" r:id="rId7"/>
    <p:sldId id="342" r:id="rId8"/>
    <p:sldId id="337" r:id="rId9"/>
    <p:sldId id="336" r:id="rId10"/>
    <p:sldId id="338" r:id="rId11"/>
    <p:sldId id="339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02" r:id="rId22"/>
    <p:sldId id="344" r:id="rId23"/>
    <p:sldId id="324" r:id="rId24"/>
    <p:sldId id="304" r:id="rId25"/>
    <p:sldId id="343" r:id="rId26"/>
    <p:sldId id="311" r:id="rId27"/>
    <p:sldId id="305" r:id="rId28"/>
    <p:sldId id="306" r:id="rId29"/>
    <p:sldId id="308" r:id="rId30"/>
    <p:sldId id="307" r:id="rId31"/>
    <p:sldId id="309" r:id="rId32"/>
    <p:sldId id="273" r:id="rId3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D17"/>
    <a:srgbClr val="545F1D"/>
    <a:srgbClr val="719500"/>
    <a:srgbClr val="645246"/>
    <a:srgbClr val="6E3319"/>
    <a:srgbClr val="682145"/>
    <a:srgbClr val="FF7900"/>
    <a:srgbClr val="005072"/>
    <a:srgbClr val="00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85680" autoAdjust="0"/>
  </p:normalViewPr>
  <p:slideViewPr>
    <p:cSldViewPr>
      <p:cViewPr>
        <p:scale>
          <a:sx n="90" d="100"/>
          <a:sy n="90" d="100"/>
        </p:scale>
        <p:origin x="-480" y="-240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258FAD-EADD-404C-9E0D-C813B1002434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424DAC-6043-40BC-906A-D71FAFE2F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105B1A-5984-46D3-8925-323FFA26A315}" type="datetimeFigureOut">
              <a:rPr lang="en-US"/>
              <a:pPr>
                <a:defRPr/>
              </a:pPr>
              <a:t>2/4/2014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8AB8BA-3942-4DCD-B426-4D75BA02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6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A2DC00-3531-48E8-8AF4-0F6D187DCC66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Simple, we want to be a center</a:t>
            </a:r>
            <a:r>
              <a:rPr lang="en-US" baseline="0" dirty="0" smtClean="0"/>
              <a:t> of excellence in environmental management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AB8BA-3942-4DCD-B426-4D75BA02E1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sz="1200" dirty="0" smtClean="0">
                <a:latin typeface="Arial" charset="0"/>
                <a:cs typeface="Arial" charset="0"/>
              </a:rPr>
              <a:t>Provide leadership and innovation in developing of standards, guidelines, specifications, and processes for environmental management</a:t>
            </a:r>
          </a:p>
          <a:p>
            <a:pPr marL="171450" indent="-171450">
              <a:buFontTx/>
              <a:buChar char="-"/>
            </a:pPr>
            <a:r>
              <a:rPr lang="en-CA" sz="1200" dirty="0" smtClean="0">
                <a:latin typeface="Arial" charset="0"/>
                <a:cs typeface="Arial" charset="0"/>
              </a:rPr>
              <a:t>Provide leadership and innovation in streamlining regulatory approval processes in partnership with Federal and Provincial authorities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latin typeface="Arial" charset="0"/>
                <a:cs typeface="Arial" charset="0"/>
              </a:rPr>
              <a:t>Promote awareness of environmental issues and tools to successfully complete projects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AB8BA-3942-4DCD-B426-4D75BA02E1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7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CA" sz="1200" dirty="0" smtClean="0">
                <a:latin typeface="Arial" charset="0"/>
                <a:cs typeface="Arial" charset="0"/>
              </a:rPr>
              <a:t>Provide expertise, advice and training to project delivery staff in the regions and across the department</a:t>
            </a:r>
          </a:p>
          <a:p>
            <a:pPr marL="171450" indent="-171450">
              <a:buFontTx/>
              <a:buChar char="-"/>
            </a:pPr>
            <a:r>
              <a:rPr lang="en-CA" sz="1200" dirty="0" smtClean="0">
                <a:latin typeface="Arial" charset="0"/>
                <a:cs typeface="Arial" charset="0"/>
              </a:rPr>
              <a:t>Ensure the Department’s activities are carried out in compliance with relevant environmental legislation and policies</a:t>
            </a:r>
          </a:p>
          <a:p>
            <a:pPr marL="171450" indent="-171450">
              <a:buFontTx/>
              <a:buChar char="-"/>
            </a:pPr>
            <a:r>
              <a:rPr lang="en-CA" sz="1200" dirty="0" smtClean="0">
                <a:latin typeface="Arial" charset="0"/>
                <a:cs typeface="Arial" charset="0"/>
              </a:rPr>
              <a:t>Maintain and promote the department’s </a:t>
            </a:r>
            <a:r>
              <a:rPr lang="en-CA" sz="1200" i="1" dirty="0" smtClean="0">
                <a:latin typeface="Arial" charset="0"/>
                <a:cs typeface="Arial" charset="0"/>
              </a:rPr>
              <a:t>Environmental Management System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AB8BA-3942-4DCD-B426-4D75BA02E1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2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34D5FD-5007-49EC-9007-5F60234A1E0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EF6FEE-C5AB-4511-897E-0F87AF7115F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C6C3B-CEA8-4A02-B96F-88EEC1572D5F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So…where can</a:t>
            </a:r>
            <a:r>
              <a:rPr lang="en-US" baseline="0" dirty="0" smtClean="0"/>
              <a:t> you go for help?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AB8BA-3942-4DCD-B426-4D75BA02E1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0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AB8BA-3942-4DCD-B426-4D75BA02E1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7315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429000"/>
            <a:ext cx="73152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252" y="5791200"/>
            <a:ext cx="1224148" cy="914400"/>
          </a:xfrm>
        </p:spPr>
        <p:txBody>
          <a:bodyPr lIns="0" tIns="0" rIns="0" bIns="0">
            <a:normAutofit/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50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239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545F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7239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545F1D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6356350"/>
            <a:ext cx="14478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545F1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6356350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545F1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45F1D"/>
                </a:solidFill>
                <a:latin typeface="Arial" charset="0"/>
              </a:defRPr>
            </a:lvl1pPr>
          </a:lstStyle>
          <a:p>
            <a:pPr>
              <a:defRPr/>
            </a:pPr>
            <a:fld id="{BBF52411-6DF8-4684-B821-B33B022F6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63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D9B5-A871-4427-905B-1EDF9219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C7DE-5DA8-45C0-B7A6-EE30204C8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5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285BE-C0A1-4F06-B944-07F1C637B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400" y="1676400"/>
            <a:ext cx="7239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545F1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7239000" cy="22098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545F1D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rgbClr val="545F1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rgbClr val="545F1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295400" cy="365125"/>
          </a:xfrm>
        </p:spPr>
        <p:txBody>
          <a:bodyPr/>
          <a:lstStyle>
            <a:lvl1pPr algn="r">
              <a:defRPr sz="1200">
                <a:solidFill>
                  <a:srgbClr val="545F1D"/>
                </a:solidFill>
                <a:latin typeface="Arial" charset="0"/>
              </a:defRPr>
            </a:lvl1pPr>
          </a:lstStyle>
          <a:p>
            <a:pPr>
              <a:defRPr/>
            </a:pPr>
            <a:fld id="{287847AA-97E8-4D13-BB40-494A58689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19050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34290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subtitle style</a:t>
            </a:r>
          </a:p>
        </p:txBody>
      </p:sp>
      <p:pic>
        <p:nvPicPr>
          <p:cNvPr id="1028" name="Picture 14" descr="AB-Sig Pasture RGB.em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69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11" r:id="rId2"/>
    <p:sldLayoutId id="214748420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507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r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764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6400" y="1600200"/>
            <a:ext cx="7239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6DCA19C-CA34-48F5-BD29-36868D3F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1" descr="AB-Sig Pasture RGB.em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11699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45F1D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45F1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545F1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195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195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7195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7195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portation.alberta.ca/915.ht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portation.alberta.ca/571.htm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sportation.alberta.ca/2643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ctrTitle" idx="4294967295"/>
          </p:nvPr>
        </p:nvSpPr>
        <p:spPr>
          <a:xfrm>
            <a:off x="1600200" y="1676400"/>
            <a:ext cx="7315200" cy="14700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i="1" dirty="0" smtClean="0">
                <a:latin typeface="Arial" charset="0"/>
                <a:cs typeface="Arial" charset="0"/>
              </a:rPr>
              <a:t/>
            </a:r>
            <a:br>
              <a:rPr lang="en-US" sz="3200" i="1" dirty="0" smtClean="0">
                <a:latin typeface="Arial" charset="0"/>
                <a:cs typeface="Arial" charset="0"/>
              </a:rPr>
            </a:br>
            <a:r>
              <a:rPr lang="en-US" sz="3200" i="1" dirty="0" smtClean="0">
                <a:latin typeface="Arial" charset="0"/>
                <a:cs typeface="Arial" charset="0"/>
              </a:rPr>
              <a:t/>
            </a:r>
            <a:br>
              <a:rPr lang="en-US" sz="3200" i="1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Environmental Management Services</a:t>
            </a:r>
          </a:p>
        </p:txBody>
      </p:sp>
      <p:sp>
        <p:nvSpPr>
          <p:cNvPr id="5123" name="Subtitle 6"/>
          <p:cNvSpPr>
            <a:spLocks noGrp="1"/>
          </p:cNvSpPr>
          <p:nvPr>
            <p:ph type="subTitle" idx="4294967295"/>
          </p:nvPr>
        </p:nvSpPr>
        <p:spPr>
          <a:xfrm>
            <a:off x="2065338" y="3154363"/>
            <a:ext cx="6813550" cy="24288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latin typeface="Arial" charset="0"/>
              <a:cs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February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140075" cy="2316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676400" y="1113627"/>
            <a:ext cx="4572000" cy="1781973"/>
          </a:xfrm>
        </p:spPr>
        <p:txBody>
          <a:bodyPr/>
          <a:lstStyle/>
          <a:p>
            <a:r>
              <a:rPr lang="en-CA" sz="3200" dirty="0" smtClean="0">
                <a:latin typeface="Arial" charset="0"/>
                <a:cs typeface="Arial" charset="0"/>
              </a:rPr>
              <a:t>- Support the Regional Environmental Coordinators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AC988-EB47-483B-8933-EA7025B5CD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76400" y="3581400"/>
            <a:ext cx="7239000" cy="21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45F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3200" dirty="0" smtClean="0">
                <a:latin typeface="Arial" charset="0"/>
                <a:cs typeface="Arial" charset="0"/>
              </a:rPr>
              <a:t>- </a:t>
            </a:r>
            <a:r>
              <a:rPr lang="en-US" sz="3200" dirty="0" smtClean="0">
                <a:latin typeface="Arial" charset="0"/>
                <a:cs typeface="Arial" charset="0"/>
              </a:rPr>
              <a:t>Provide environmental management expertise, support and training to department staff and external stakeholders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idx="4294967295"/>
          </p:nvPr>
        </p:nvSpPr>
        <p:spPr>
          <a:xfrm>
            <a:off x="1600200" y="1676400"/>
            <a:ext cx="7315200" cy="1470025"/>
          </a:xfrm>
        </p:spPr>
        <p:txBody>
          <a:bodyPr/>
          <a:lstStyle/>
          <a:p>
            <a:pPr algn="ctr"/>
            <a:r>
              <a:rPr lang="en-US" sz="4400" i="1" smtClean="0">
                <a:latin typeface="Arial" charset="0"/>
                <a:cs typeface="Arial" charset="0"/>
              </a:rPr>
              <a:t/>
            </a:r>
            <a:br>
              <a:rPr lang="en-US" sz="4400" i="1" smtClean="0">
                <a:latin typeface="Arial" charset="0"/>
                <a:cs typeface="Arial" charset="0"/>
              </a:rPr>
            </a:br>
            <a:r>
              <a:rPr lang="en-US" sz="4400" i="1" smtClean="0">
                <a:latin typeface="Arial" charset="0"/>
                <a:cs typeface="Arial" charset="0"/>
              </a:rPr>
              <a:t/>
            </a:r>
            <a:br>
              <a:rPr lang="en-US" sz="4400" i="1" smtClean="0">
                <a:latin typeface="Arial" charset="0"/>
                <a:cs typeface="Arial" charset="0"/>
              </a:rPr>
            </a:br>
            <a:r>
              <a:rPr lang="en-US" sz="4400" i="1" smtClean="0">
                <a:latin typeface="Arial" charset="0"/>
                <a:cs typeface="Arial" charset="0"/>
              </a:rPr>
              <a:t>Who are we? </a:t>
            </a:r>
            <a:br>
              <a:rPr lang="en-US" sz="4400" i="1" smtClean="0">
                <a:latin typeface="Arial" charset="0"/>
                <a:cs typeface="Arial" charset="0"/>
              </a:rPr>
            </a:br>
            <a:endParaRPr lang="en-US" sz="4400" i="1" smtClean="0">
              <a:latin typeface="Arial" charset="0"/>
              <a:cs typeface="Arial" charset="0"/>
            </a:endParaRPr>
          </a:p>
        </p:txBody>
      </p:sp>
      <p:sp>
        <p:nvSpPr>
          <p:cNvPr id="1536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71438" y="5791200"/>
            <a:ext cx="1223962" cy="914400"/>
          </a:xfrm>
        </p:spPr>
        <p:txBody>
          <a:bodyPr lIns="0" tIns="0" rIns="0" bIns="0"/>
          <a:lstStyle/>
          <a:p>
            <a:pPr algn="r"/>
            <a:endParaRPr lang="en-US" sz="1200" b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1676400" y="304800"/>
            <a:ext cx="7239000" cy="94297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Don Snider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i="1" dirty="0" smtClean="0">
                <a:latin typeface="Arial" charset="0"/>
                <a:cs typeface="Arial" charset="0"/>
              </a:rPr>
              <a:t>Director, Environmental Services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pic>
        <p:nvPicPr>
          <p:cNvPr id="16387" name="Picture 2" descr="S:\Environmental Mngt Svcs Section\Photos\EMS Section Photos - 2013\Don Snider - 2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9588" y="1676400"/>
            <a:ext cx="3046412" cy="4065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Joy Bliss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i="1" dirty="0" smtClean="0">
                <a:latin typeface="Arial" charset="0"/>
                <a:cs typeface="Arial" charset="0"/>
              </a:rPr>
              <a:t>Administrative Support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pic>
        <p:nvPicPr>
          <p:cNvPr id="17411" name="Picture 2" descr="S:\Environmental Mngt Svcs Section\Photos\EMS Section Photos - 2013\Joy Bliss - 2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9588" y="1725613"/>
            <a:ext cx="3046412" cy="4065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Darren Carter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i="1" dirty="0" smtClean="0">
                <a:latin typeface="Arial" charset="0"/>
                <a:cs typeface="Arial" charset="0"/>
              </a:rPr>
              <a:t>Manager, Environmental Performance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1600200"/>
            <a:ext cx="5308600" cy="4522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John Englert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800" i="1" smtClean="0">
                <a:latin typeface="Arial" charset="0"/>
                <a:cs typeface="Arial" charset="0"/>
              </a:rPr>
              <a:t>Manager, Environmental Regulation</a:t>
            </a:r>
            <a:endParaRPr lang="en-CA" sz="2800" smtClean="0">
              <a:latin typeface="Arial" charset="0"/>
              <a:cs typeface="Arial" charset="0"/>
            </a:endParaRPr>
          </a:p>
        </p:txBody>
      </p:sp>
      <p:pic>
        <p:nvPicPr>
          <p:cNvPr id="19459" name="Picture 2" descr="S:\Environmental Mngt Svcs Section\Photos\EMS Section Photos - 2013\John Englert - 2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9588" y="1830388"/>
            <a:ext cx="3046412" cy="4065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Mark Svenson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CA" sz="2800" i="1" smtClean="0">
                <a:latin typeface="Arial" charset="0"/>
                <a:cs typeface="Arial" charset="0"/>
              </a:rPr>
              <a:t>Provincial Transportation Environmental Coordinator</a:t>
            </a:r>
          </a:p>
        </p:txBody>
      </p:sp>
      <p:pic>
        <p:nvPicPr>
          <p:cNvPr id="20483" name="Picture 2" descr="S:\Environmental Mngt Svcs Section\Photos\EMS Section Photos - 2013\Mark Svenson - 2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9588" y="1830388"/>
            <a:ext cx="3046412" cy="4065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Dana Becker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800" i="1" smtClean="0">
                <a:latin typeface="Arial" charset="0"/>
                <a:cs typeface="Arial" charset="0"/>
              </a:rPr>
              <a:t>Manager, Environmental and Aquatic Resources</a:t>
            </a:r>
            <a:endParaRPr lang="en-CA" smtClean="0">
              <a:latin typeface="Arial" charset="0"/>
              <a:cs typeface="Arial" charset="0"/>
            </a:endParaRPr>
          </a:p>
        </p:txBody>
      </p:sp>
      <p:pic>
        <p:nvPicPr>
          <p:cNvPr id="21507" name="Picture 2" descr="S:\Environmental Mngt Svcs Section\Photos\EMS Section Photos - 2013\Dana Becker - NA 2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9588" y="1830388"/>
            <a:ext cx="3046412" cy="4065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Sameh Elsayed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z="2800" i="1" smtClean="0">
                <a:latin typeface="Arial" charset="0"/>
                <a:cs typeface="Arial" charset="0"/>
              </a:rPr>
              <a:t>Senior Environmental Engineer</a:t>
            </a:r>
            <a:endParaRPr lang="en-CA" i="1" smtClean="0">
              <a:latin typeface="Arial" charset="0"/>
              <a:cs typeface="Arial" charset="0"/>
            </a:endParaRPr>
          </a:p>
        </p:txBody>
      </p:sp>
      <p:pic>
        <p:nvPicPr>
          <p:cNvPr id="22531" name="Picture 2" descr="S:\Environmental Mngt Svcs Section\Photos\EMS Section Photos - 2013\Sameh Elsayed - 2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600200"/>
            <a:ext cx="3503613" cy="4675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676400" y="285750"/>
            <a:ext cx="7239000" cy="94297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Tamara </a:t>
            </a:r>
            <a:r>
              <a:rPr lang="en-US" dirty="0" smtClean="0">
                <a:latin typeface="Arial" charset="0"/>
                <a:cs typeface="Arial" charset="0"/>
              </a:rPr>
              <a:t>Soltykevych</a:t>
            </a: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sz="2800" i="1" dirty="0" smtClean="0">
                <a:latin typeface="Arial" charset="0"/>
                <a:cs typeface="Arial" charset="0"/>
              </a:rPr>
              <a:t>Engineering Intern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pic>
        <p:nvPicPr>
          <p:cNvPr id="23555" name="Picture 2" descr="\\edm-goa-file-5\user$\john.englert\Tamara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79095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838200"/>
            <a:ext cx="7239000" cy="914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Today…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0" y="1600200"/>
            <a:ext cx="6502400" cy="45227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/>
            <a:endParaRPr lang="en-US" sz="2800" i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sz="2800" i="1" dirty="0" smtClean="0">
              <a:latin typeface="Arial" charset="0"/>
              <a:cs typeface="Arial" charset="0"/>
            </a:endParaRPr>
          </a:p>
          <a:p>
            <a:pPr marL="457200" indent="-457200"/>
            <a:r>
              <a:rPr lang="en-US" sz="3200" i="1" dirty="0" smtClean="0">
                <a:latin typeface="Arial" charset="0"/>
                <a:cs typeface="Arial" charset="0"/>
              </a:rPr>
              <a:t>Who we are…</a:t>
            </a:r>
          </a:p>
          <a:p>
            <a:pPr marL="457200" indent="-457200"/>
            <a:r>
              <a:rPr lang="en-US" sz="3200" i="1" dirty="0" smtClean="0">
                <a:latin typeface="Arial" charset="0"/>
                <a:cs typeface="Arial" charset="0"/>
              </a:rPr>
              <a:t>What we do…</a:t>
            </a:r>
          </a:p>
          <a:p>
            <a:pPr marL="457200" indent="-457200"/>
            <a:r>
              <a:rPr lang="en-US" sz="3200" i="1" dirty="0" smtClean="0">
                <a:latin typeface="Arial" charset="0"/>
                <a:cs typeface="Arial" charset="0"/>
              </a:rPr>
              <a:t>Where you can go for help…</a:t>
            </a:r>
            <a:endParaRPr lang="en-CA" sz="3200" i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/>
            </a:r>
            <a:br>
              <a:rPr lang="en-US" i="1" dirty="0" smtClean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/>
            </a:r>
            <a:br>
              <a:rPr lang="en-US" i="1" dirty="0">
                <a:latin typeface="Arial" charset="0"/>
                <a:cs typeface="Arial" charset="0"/>
              </a:rPr>
            </a:br>
            <a:r>
              <a:rPr lang="en-US" i="1" dirty="0" smtClean="0">
                <a:latin typeface="Arial" charset="0"/>
                <a:cs typeface="Arial" charset="0"/>
              </a:rPr>
              <a:t>Where to go for help?</a:t>
            </a:r>
            <a:br>
              <a:rPr lang="en-US" i="1" dirty="0" smtClean="0">
                <a:latin typeface="Arial" charset="0"/>
                <a:cs typeface="Arial" charset="0"/>
              </a:rPr>
            </a:br>
            <a:r>
              <a:rPr lang="en-US" i="1" dirty="0" smtClean="0">
                <a:latin typeface="Arial" charset="0"/>
                <a:cs typeface="Arial" charset="0"/>
              </a:rPr>
              <a:t/>
            </a:r>
            <a:br>
              <a:rPr lang="en-US" i="1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3733800"/>
            <a:ext cx="4043362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447800" y="274638"/>
            <a:ext cx="76200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rgbClr val="545F1D"/>
                </a:solidFill>
                <a:cs typeface="Arial" charset="0"/>
              </a:rPr>
              <a:t>Alberta Transportation Website:</a:t>
            </a:r>
          </a:p>
          <a:p>
            <a:pPr algn="ctr" eaLnBrk="1" hangingPunct="1"/>
            <a:r>
              <a:rPr lang="en-US" sz="3200" b="1" dirty="0" smtClean="0">
                <a:solidFill>
                  <a:srgbClr val="545F1D"/>
                </a:solidFill>
                <a:cs typeface="Arial" charset="0"/>
              </a:rPr>
              <a:t>Bridges and Structures</a:t>
            </a:r>
            <a:endParaRPr lang="en-US" sz="3200" b="1" dirty="0">
              <a:solidFill>
                <a:srgbClr val="545F1D"/>
              </a:solidFill>
              <a:cs typeface="Arial" charset="0"/>
            </a:endParaRP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447800" y="2143125"/>
            <a:ext cx="7239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545F1D"/>
                </a:solidFill>
                <a:cs typeface="Arial" charset="0"/>
              </a:rPr>
              <a:t>Engineering Consultant Guidelines (Volume 1)</a:t>
            </a:r>
          </a:p>
          <a:p>
            <a:pPr marL="108585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F1D"/>
                </a:solidFill>
                <a:cs typeface="Arial" charset="0"/>
                <a:hlinkClick r:id="rId2"/>
              </a:rPr>
              <a:t>http://</a:t>
            </a:r>
            <a:r>
              <a:rPr lang="en-US" sz="2400" dirty="0" smtClean="0">
                <a:solidFill>
                  <a:srgbClr val="545F1D"/>
                </a:solidFill>
                <a:cs typeface="Arial" charset="0"/>
                <a:hlinkClick r:id="rId2"/>
              </a:rPr>
              <a:t>www.transportation.alberta.ca/915.htm</a:t>
            </a:r>
            <a:endParaRPr lang="en-US" sz="2400" dirty="0" smtClean="0">
              <a:solidFill>
                <a:srgbClr val="545F1D"/>
              </a:solidFill>
              <a:cs typeface="Arial" charset="0"/>
            </a:endParaRPr>
          </a:p>
          <a:p>
            <a:pPr marL="1085850" lvl="1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Chapter 4</a:t>
            </a:r>
          </a:p>
          <a:p>
            <a:pPr marL="14859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Environmental Risk Assessment</a:t>
            </a:r>
          </a:p>
          <a:p>
            <a:pPr marL="14859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Weed Surveys</a:t>
            </a:r>
          </a:p>
          <a:p>
            <a:pPr marL="14859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Contaminated sites</a:t>
            </a:r>
            <a:endParaRPr lang="en-US" sz="2400" dirty="0" smtClean="0">
              <a:solidFill>
                <a:srgbClr val="545F1D"/>
              </a:solidFill>
              <a:cs typeface="Arial" charset="0"/>
            </a:endParaRPr>
          </a:p>
          <a:p>
            <a:pPr marL="14859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Inspection and monitoring</a:t>
            </a:r>
          </a:p>
          <a:p>
            <a:pPr marL="1485900" lvl="2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Spill reporting</a:t>
            </a:r>
          </a:p>
        </p:txBody>
      </p:sp>
    </p:spTree>
    <p:extLst>
      <p:ext uri="{BB962C8B-B14F-4D97-AF65-F5344CB8AC3E}">
        <p14:creationId xmlns:p14="http://schemas.microsoft.com/office/powerpoint/2010/main" val="23223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1447800" y="76200"/>
            <a:ext cx="7620000" cy="1447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Alberta Transportation </a:t>
            </a:r>
            <a:r>
              <a:rPr lang="en-US" sz="3200" dirty="0" smtClean="0">
                <a:latin typeface="Arial" charset="0"/>
                <a:cs typeface="Arial" charset="0"/>
              </a:rPr>
              <a:t>Website: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Environmental Management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CA" sz="2200" dirty="0">
                <a:hlinkClick r:id="rId2"/>
              </a:rPr>
              <a:t>http://www.transportation.alberta.ca/571.htm</a:t>
            </a:r>
            <a:r>
              <a:rPr lang="en-CA" sz="2000" dirty="0"/>
              <a:t/>
            </a:r>
            <a:br>
              <a:rPr lang="en-CA" sz="2000" dirty="0"/>
            </a:br>
            <a:endParaRPr lang="en-CA" sz="2000" dirty="0" smtClean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524000"/>
            <a:ext cx="7239000" cy="52578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 smtClean="0"/>
              <a:t>Environmental Management Documents: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Borrow Excavation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ECO Plan Framework 2013 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b="1" dirty="0" smtClean="0">
                <a:solidFill>
                  <a:srgbClr val="545F1D"/>
                </a:solidFill>
              </a:rPr>
              <a:t>Environmental Management System (EMS) Manual 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Fish Habitat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Alberta Transportation Environmental Protection Plan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The Conversion of </a:t>
            </a:r>
            <a:r>
              <a:rPr lang="en-CA" sz="1900" dirty="0" err="1" smtClean="0">
                <a:solidFill>
                  <a:srgbClr val="545F1D"/>
                </a:solidFill>
              </a:rPr>
              <a:t>Nephelometric</a:t>
            </a:r>
            <a:r>
              <a:rPr lang="en-CA" sz="1900" dirty="0" smtClean="0">
                <a:solidFill>
                  <a:srgbClr val="545F1D"/>
                </a:solidFill>
              </a:rPr>
              <a:t> Turbidity Units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Planning Considerations for Wildlife Passage in Urban Areas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Alberta Transportation Environmental Evaluation Terms of Reference June 2011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Alberta Transportation Environmental Assessment Terms of Reference June 2011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Guidelines for Navigable Waters Protection 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1900" dirty="0" smtClean="0">
                <a:solidFill>
                  <a:srgbClr val="545F1D"/>
                </a:solidFill>
              </a:rPr>
              <a:t>Turbidity</a:t>
            </a:r>
            <a:endParaRPr lang="en-CA" sz="1900" dirty="0">
              <a:solidFill>
                <a:srgbClr val="545F1D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FB324-3880-417C-8B14-D8206EF98314}" type="slidenum">
              <a:rPr lang="en-US" smtClean="0">
                <a:solidFill>
                  <a:srgbClr val="545F1D"/>
                </a:solidFill>
              </a:rPr>
              <a:pPr eaLnBrk="1" hangingPunct="1"/>
              <a:t>22</a:t>
            </a:fld>
            <a:endParaRPr lang="en-US" smtClean="0">
              <a:solidFill>
                <a:srgbClr val="545F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447800" y="655638"/>
            <a:ext cx="72390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545F1D"/>
                </a:solidFill>
                <a:cs typeface="Arial" charset="0"/>
              </a:rPr>
              <a:t>Environmental </a:t>
            </a:r>
            <a:r>
              <a:rPr lang="en-US" sz="3600" b="1" dirty="0">
                <a:solidFill>
                  <a:srgbClr val="545F1D"/>
                </a:solidFill>
                <a:cs typeface="Arial" charset="0"/>
              </a:rPr>
              <a:t>Management System</a:t>
            </a:r>
          </a:p>
        </p:txBody>
      </p:sp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1453116" y="2819400"/>
            <a:ext cx="723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solidFill>
                  <a:srgbClr val="545F1D"/>
                </a:solidFill>
                <a:cs typeface="Arial" charset="0"/>
              </a:rPr>
              <a:t>Definition </a:t>
            </a:r>
            <a:r>
              <a:rPr lang="en-US" sz="2400" dirty="0">
                <a:solidFill>
                  <a:srgbClr val="545F1D"/>
                </a:solidFill>
                <a:cs typeface="Arial" charset="0"/>
              </a:rPr>
              <a:t>– </a:t>
            </a:r>
            <a:r>
              <a:rPr lang="en-US" sz="2400" i="1" dirty="0">
                <a:solidFill>
                  <a:srgbClr val="545F1D"/>
                </a:solidFill>
                <a:cs typeface="Arial" charset="0"/>
              </a:rPr>
              <a:t>An organized and formal approach to managing environmental issues with the goal of making environmental considerations part of daily activities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2400" i="1" dirty="0">
              <a:solidFill>
                <a:srgbClr val="545F1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685800"/>
            <a:ext cx="7239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 smtClean="0"/>
              <a:t>Environmental Management System Manual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124200"/>
            <a:ext cx="7239000" cy="2590800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/>
              <a:t>Specifies departmental environmental policy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/>
              <a:t>Outlines roles and responsibilities of staff, consultants and contractors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/>
              <a:t>Outlines process for inspections, monitoring, correcting and documentation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b="1" dirty="0"/>
              <a:t>Provides Regulatory Approvals Framework</a:t>
            </a:r>
          </a:p>
          <a:p>
            <a:pPr>
              <a:defRPr/>
            </a:pPr>
            <a:endParaRPr lang="en-CA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76828F-38E9-4476-B8D1-E7855F35A53A}" type="slidenum">
              <a:rPr lang="en-US" smtClean="0">
                <a:solidFill>
                  <a:srgbClr val="545F1D"/>
                </a:solidFill>
              </a:rPr>
              <a:pPr eaLnBrk="1" hangingPunct="1"/>
              <a:t>24</a:t>
            </a:fld>
            <a:endParaRPr lang="en-US" smtClean="0">
              <a:solidFill>
                <a:srgbClr val="545F1D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600200" y="22098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545F1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www.transportation.alberta.ca/2643.htm</a:t>
            </a:r>
            <a:r>
              <a:rPr lang="en-US" sz="2000" dirty="0" smtClean="0"/>
              <a:t> 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1447800" y="4572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600" b="1" dirty="0">
                <a:solidFill>
                  <a:srgbClr val="545F1D"/>
                </a:solidFill>
                <a:cs typeface="Arial" charset="0"/>
              </a:rPr>
              <a:t>Regulatory Approvals Framework</a:t>
            </a:r>
            <a:endParaRPr lang="en-US" sz="3600" b="1" dirty="0">
              <a:solidFill>
                <a:srgbClr val="545F1D"/>
              </a:solidFill>
              <a:cs typeface="Arial" charset="0"/>
            </a:endParaRPr>
          </a:p>
        </p:txBody>
      </p:sp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1447800" y="2179638"/>
            <a:ext cx="707707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>
                <a:solidFill>
                  <a:srgbClr val="545F1D"/>
                </a:solidFill>
                <a:cs typeface="Arial" charset="0"/>
              </a:rPr>
              <a:t>Part </a:t>
            </a:r>
            <a:r>
              <a:rPr lang="en-CA" dirty="0">
                <a:solidFill>
                  <a:srgbClr val="545F1D"/>
                </a:solidFill>
                <a:cs typeface="Arial" charset="0"/>
              </a:rPr>
              <a:t>of Environmental Management </a:t>
            </a:r>
            <a:r>
              <a:rPr lang="en-CA" dirty="0" smtClean="0">
                <a:solidFill>
                  <a:srgbClr val="545F1D"/>
                </a:solidFill>
                <a:cs typeface="Arial" charset="0"/>
              </a:rPr>
              <a:t>System Manual</a:t>
            </a:r>
            <a:endParaRPr lang="en-CA" dirty="0">
              <a:solidFill>
                <a:srgbClr val="545F1D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CA" dirty="0">
                <a:solidFill>
                  <a:srgbClr val="545F1D"/>
                </a:solidFill>
                <a:cs typeface="Arial" charset="0"/>
              </a:rPr>
              <a:t>Consists of </a:t>
            </a:r>
            <a:r>
              <a:rPr lang="en-CA" i="1" dirty="0">
                <a:solidFill>
                  <a:srgbClr val="545F1D"/>
                </a:solidFill>
                <a:cs typeface="Arial" charset="0"/>
              </a:rPr>
              <a:t>checklists</a:t>
            </a:r>
            <a:r>
              <a:rPr lang="en-CA" dirty="0">
                <a:solidFill>
                  <a:srgbClr val="545F1D"/>
                </a:solidFill>
                <a:cs typeface="Arial" charset="0"/>
              </a:rPr>
              <a:t> and </a:t>
            </a:r>
            <a:r>
              <a:rPr lang="en-CA" i="1" dirty="0">
                <a:solidFill>
                  <a:srgbClr val="545F1D"/>
                </a:solidFill>
                <a:cs typeface="Arial" charset="0"/>
              </a:rPr>
              <a:t>flowcharts</a:t>
            </a:r>
            <a:r>
              <a:rPr lang="en-CA" dirty="0">
                <a:solidFill>
                  <a:srgbClr val="545F1D"/>
                </a:solidFill>
                <a:cs typeface="Arial" charset="0"/>
              </a:rPr>
              <a:t> to help ensure environmental legislation is considered in project planning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CA" dirty="0">
                <a:solidFill>
                  <a:srgbClr val="545F1D"/>
                </a:solidFill>
                <a:cs typeface="Arial" charset="0"/>
              </a:rPr>
              <a:t>Provides means to document considerations and decisions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CA" dirty="0">
                <a:solidFill>
                  <a:srgbClr val="545F1D"/>
                </a:solidFill>
                <a:cs typeface="Arial" charset="0"/>
              </a:rPr>
              <a:t>Ensures approvals are in place prior to construction commencing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CA" dirty="0">
                <a:solidFill>
                  <a:srgbClr val="545F1D"/>
                </a:solidFill>
                <a:cs typeface="Arial" charset="0"/>
              </a:rPr>
              <a:t>Provides generalized timelines for process to help project planning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CA" b="1" dirty="0">
              <a:solidFill>
                <a:srgbClr val="545F1D"/>
              </a:solidFill>
              <a:cs typeface="Arial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sz="2400" b="1" dirty="0">
              <a:solidFill>
                <a:srgbClr val="545F1D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7239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b="0" dirty="0"/>
              <a:t/>
            </a:r>
            <a:br>
              <a:rPr lang="en-CA" b="0" dirty="0"/>
            </a:br>
            <a:r>
              <a:rPr lang="en-CA" b="0" dirty="0"/>
              <a:t> </a:t>
            </a:r>
            <a:endParaRPr lang="en-CA" sz="2000" dirty="0"/>
          </a:p>
        </p:txBody>
      </p:sp>
      <p:sp>
        <p:nvSpPr>
          <p:cNvPr id="29699" name="Subtitle 2"/>
          <p:cNvSpPr>
            <a:spLocks noGrp="1"/>
          </p:cNvSpPr>
          <p:nvPr>
            <p:ph type="subTitle" idx="1"/>
          </p:nvPr>
        </p:nvSpPr>
        <p:spPr>
          <a:xfrm>
            <a:off x="1676400" y="0"/>
            <a:ext cx="7239000" cy="5638800"/>
          </a:xfrm>
        </p:spPr>
        <p:txBody>
          <a:bodyPr/>
          <a:lstStyle/>
          <a:p>
            <a:endParaRPr lang="en-CA" sz="1800" b="1" smtClean="0">
              <a:latin typeface="Arial" charset="0"/>
              <a:cs typeface="Arial" charset="0"/>
            </a:endParaRPr>
          </a:p>
          <a:p>
            <a:r>
              <a:rPr lang="en-CA" sz="1800" b="1" smtClean="0">
                <a:latin typeface="Arial" charset="0"/>
                <a:cs typeface="Arial" charset="0"/>
              </a:rPr>
              <a:t>Alberta Transportation Environmental Approvals Framework </a:t>
            </a:r>
            <a:br>
              <a:rPr lang="en-CA" sz="1800" b="1" smtClean="0">
                <a:latin typeface="Arial" charset="0"/>
                <a:cs typeface="Arial" charset="0"/>
              </a:rPr>
            </a:br>
            <a:r>
              <a:rPr lang="en-US" sz="1800" b="1" smtClean="0">
                <a:latin typeface="Arial" charset="0"/>
                <a:cs typeface="Arial" charset="0"/>
              </a:rPr>
              <a:t>Supplementary </a:t>
            </a:r>
            <a:r>
              <a:rPr lang="en-US" sz="1800" b="1" i="1" smtClean="0">
                <a:latin typeface="Arial" charset="0"/>
                <a:cs typeface="Arial" charset="0"/>
              </a:rPr>
              <a:t>Canadian Environmental Assessment Act (CEAA 2012) </a:t>
            </a:r>
            <a:r>
              <a:rPr lang="en-US" sz="1800" b="1" smtClean="0">
                <a:latin typeface="Arial" charset="0"/>
                <a:cs typeface="Arial" charset="0"/>
              </a:rPr>
              <a:t>Screening Process Flow Chart </a:t>
            </a:r>
            <a:endParaRPr lang="en-CA" sz="1800" b="1" smtClean="0">
              <a:latin typeface="Arial" charset="0"/>
              <a:cs typeface="Arial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739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ChangeArrowheads="1"/>
          </p:cNvSpPr>
          <p:nvPr/>
        </p:nvSpPr>
        <p:spPr bwMode="auto">
          <a:xfrm>
            <a:off x="1371600" y="685800"/>
            <a:ext cx="7543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3600" b="1">
                <a:solidFill>
                  <a:srgbClr val="545F1D"/>
                </a:solidFill>
                <a:cs typeface="Arial" charset="0"/>
              </a:rPr>
              <a:t>Regulatory Approval Flow Charts &amp; Checklists</a:t>
            </a:r>
            <a:endParaRPr lang="en-US" sz="3600" b="1">
              <a:solidFill>
                <a:srgbClr val="545F1D"/>
              </a:solidFill>
              <a:cs typeface="Arial" charset="0"/>
            </a:endParaRPr>
          </a:p>
        </p:txBody>
      </p: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371600" y="2286000"/>
            <a:ext cx="290671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CA" b="1" i="1" dirty="0">
                <a:solidFill>
                  <a:srgbClr val="545F1D"/>
                </a:solidFill>
                <a:cs typeface="Arial" charset="0"/>
              </a:rPr>
              <a:t>Fisheries Act</a:t>
            </a:r>
            <a:r>
              <a:rPr lang="en-CA" b="1" dirty="0">
                <a:solidFill>
                  <a:srgbClr val="545F1D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CA" b="1" i="1" dirty="0">
                <a:solidFill>
                  <a:srgbClr val="545F1D"/>
                </a:solidFill>
                <a:cs typeface="Arial" charset="0"/>
              </a:rPr>
              <a:t>Water Act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CA" b="1" i="1" dirty="0">
                <a:solidFill>
                  <a:srgbClr val="545F1D"/>
                </a:solidFill>
                <a:cs typeface="Arial" charset="0"/>
              </a:rPr>
              <a:t>Historical Resources Act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CA" b="1" i="1" dirty="0">
                <a:solidFill>
                  <a:srgbClr val="545F1D"/>
                </a:solidFill>
                <a:cs typeface="Arial" charset="0"/>
              </a:rPr>
              <a:t>Environmental Protection and Enhancement Act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CA" b="1" i="1" dirty="0">
                <a:solidFill>
                  <a:srgbClr val="545F1D"/>
                </a:solidFill>
                <a:cs typeface="Arial" charset="0"/>
              </a:rPr>
              <a:t>Public Lands Act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800600" y="2209800"/>
            <a:ext cx="403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CA" b="1" i="1" dirty="0">
                <a:solidFill>
                  <a:srgbClr val="545F1D"/>
                </a:solidFill>
              </a:rPr>
              <a:t>Navigable Waters Protection Act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CA" b="1" i="1" dirty="0">
                <a:solidFill>
                  <a:srgbClr val="545F1D"/>
                </a:solidFill>
              </a:rPr>
              <a:t>Natural Resources Conservation Board Act</a:t>
            </a:r>
          </a:p>
          <a:p>
            <a:pPr marL="231775" indent="-231775">
              <a:spcBef>
                <a:spcPct val="20000"/>
              </a:spcBef>
              <a:buFontTx/>
              <a:buChar char="•"/>
            </a:pPr>
            <a:r>
              <a:rPr lang="en-CA" b="1" i="1" dirty="0">
                <a:solidFill>
                  <a:srgbClr val="545F1D"/>
                </a:solidFill>
              </a:rPr>
              <a:t>Canadian Environmental Assessment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_LOCALdata\Mark S\Pictures\Desktop\istock_winding_road-1jdvrl0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1447800" y="274638"/>
            <a:ext cx="723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545F1D"/>
                </a:solidFill>
                <a:cs typeface="Arial" charset="0"/>
              </a:rPr>
              <a:t>Regional Environmental Coordinators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85331" y="1447800"/>
            <a:ext cx="7391400" cy="41052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545F1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44D17"/>
                </a:solidFill>
              </a:rPr>
              <a:t>Provide </a:t>
            </a:r>
            <a:r>
              <a:rPr lang="en-US" dirty="0" smtClean="0">
                <a:solidFill>
                  <a:srgbClr val="444D17"/>
                </a:solidFill>
              </a:rPr>
              <a:t>advice and assistance to Project Sponsors and Project Administrators regarding environmental aspects of road, bridge and water management projects 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44D17"/>
                </a:solidFill>
              </a:rPr>
              <a:t>Establish working relationships with regulatory agencies in region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44D17"/>
                </a:solidFill>
              </a:rPr>
              <a:t>Review draft applications for regulatory approvals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444D17"/>
                </a:solidFill>
              </a:rPr>
              <a:t>Monitor, track and report on departmental or regional environmental non-compliance issues that have been identified by Service Providers or by Department employees and ensure proper follow-up</a:t>
            </a:r>
          </a:p>
          <a:p>
            <a:pPr>
              <a:buFontTx/>
              <a:buNone/>
              <a:defRPr/>
            </a:pPr>
            <a:endParaRPr lang="en-US" dirty="0" smtClean="0">
              <a:solidFill>
                <a:srgbClr val="444D17"/>
              </a:solidFill>
            </a:endParaRPr>
          </a:p>
          <a:p>
            <a:pPr>
              <a:buFontTx/>
              <a:buNone/>
              <a:defRPr/>
            </a:pPr>
            <a:endParaRPr lang="en-US" dirty="0">
              <a:solidFill>
                <a:srgbClr val="444D17"/>
              </a:solidFill>
            </a:endParaRPr>
          </a:p>
        </p:txBody>
      </p:sp>
      <p:pic>
        <p:nvPicPr>
          <p:cNvPr id="4102" name="Picture 6" descr="C:\_LOCALdata\Mark S\Pictures\Desktop\long_roa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16" y="5181599"/>
            <a:ext cx="5094767" cy="15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>Who </a:t>
            </a:r>
            <a:r>
              <a:rPr lang="en-US" i="1" dirty="0" smtClean="0">
                <a:latin typeface="Arial" charset="0"/>
                <a:cs typeface="Arial" charset="0"/>
              </a:rPr>
              <a:t>are your regional contacts in Alberta Transportation?</a:t>
            </a:r>
            <a:br>
              <a:rPr lang="en-US" i="1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57" y="3679825"/>
            <a:ext cx="4074643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1600200" y="381000"/>
            <a:ext cx="72390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CA" sz="2800" dirty="0" smtClean="0">
                <a:latin typeface="Arial" charset="0"/>
                <a:cs typeface="Arial" charset="0"/>
              </a:rPr>
              <a:t>Our mission…</a:t>
            </a:r>
            <a:endParaRPr lang="en-CA" sz="2800" i="1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en-CA" sz="3600" i="1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en-CA" sz="3600" i="1" dirty="0" smtClean="0">
                <a:latin typeface="Arial" charset="0"/>
                <a:cs typeface="Arial" charset="0"/>
              </a:rPr>
              <a:t>Environmental Management Services is a Centre of Excellence in Environmental Management</a:t>
            </a:r>
            <a:endParaRPr lang="en-US" sz="3600" i="1" dirty="0" smtClean="0">
              <a:latin typeface="Arial" charset="0"/>
              <a:cs typeface="Arial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59" y="3967162"/>
            <a:ext cx="3888541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_LOCALdata\Mark S\Pictures\Desktop\istock_winding_road-1jdvrl0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14478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545F1D"/>
                </a:solidFill>
                <a:cs typeface="Arial" charset="0"/>
              </a:rPr>
              <a:t>Regional Environmental Coordinators</a:t>
            </a:r>
            <a:endParaRPr lang="en-US" sz="2800" b="1" dirty="0">
              <a:solidFill>
                <a:srgbClr val="545F1D"/>
              </a:solidFill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2362200"/>
            <a:ext cx="72390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kern="1200">
                <a:solidFill>
                  <a:srgbClr val="545F1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b="1" dirty="0" smtClean="0"/>
              <a:t>Michael Brown:      </a:t>
            </a:r>
            <a:r>
              <a:rPr lang="en-US" dirty="0" smtClean="0"/>
              <a:t>– </a:t>
            </a:r>
            <a:r>
              <a:rPr lang="en-US" dirty="0" smtClean="0"/>
              <a:t>Peace Region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b="1" dirty="0" smtClean="0"/>
              <a:t>Stephen </a:t>
            </a:r>
            <a:r>
              <a:rPr lang="en-US" b="1" dirty="0" err="1" smtClean="0"/>
              <a:t>Legaree</a:t>
            </a:r>
            <a:r>
              <a:rPr lang="en-US" b="1" dirty="0" smtClean="0"/>
              <a:t>:  </a:t>
            </a:r>
            <a:r>
              <a:rPr lang="en-US" dirty="0" smtClean="0"/>
              <a:t>– </a:t>
            </a:r>
            <a:r>
              <a:rPr lang="en-US" dirty="0" smtClean="0"/>
              <a:t>North Central and</a:t>
            </a:r>
          </a:p>
          <a:p>
            <a:pPr algn="l">
              <a:defRPr/>
            </a:pPr>
            <a:r>
              <a:rPr lang="en-US" dirty="0"/>
              <a:t>	</a:t>
            </a:r>
            <a:r>
              <a:rPr lang="en-US" dirty="0" smtClean="0"/>
              <a:t>		    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Fort </a:t>
            </a:r>
            <a:r>
              <a:rPr lang="en-US" dirty="0" smtClean="0"/>
              <a:t>McMurray Regions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b="1" dirty="0" smtClean="0"/>
              <a:t>Trisha </a:t>
            </a:r>
            <a:r>
              <a:rPr lang="en-US" b="1" dirty="0" err="1" smtClean="0"/>
              <a:t>Bichel</a:t>
            </a:r>
            <a:r>
              <a:rPr lang="en-US" b="1" dirty="0" smtClean="0"/>
              <a:t>:         </a:t>
            </a:r>
            <a:r>
              <a:rPr lang="en-US" dirty="0" smtClean="0"/>
              <a:t>– </a:t>
            </a:r>
            <a:r>
              <a:rPr lang="en-US" dirty="0" smtClean="0"/>
              <a:t>Central Region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b="1" dirty="0" smtClean="0"/>
              <a:t>Leslie </a:t>
            </a:r>
            <a:r>
              <a:rPr lang="en-US" b="1" dirty="0" smtClean="0"/>
              <a:t>Wensmann: </a:t>
            </a:r>
            <a:r>
              <a:rPr lang="en-US" dirty="0" smtClean="0"/>
              <a:t>– Southern Region</a:t>
            </a:r>
          </a:p>
          <a:p>
            <a:pPr lvl="1">
              <a:buFontTx/>
              <a:buNone/>
              <a:defRPr/>
            </a:pPr>
            <a:endParaRPr lang="en-US" sz="2000" b="1" dirty="0">
              <a:solidFill>
                <a:srgbClr val="0050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_LOCALdata\Mark S\Pictures\Desktop\road_to_perdition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777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286000"/>
            <a:ext cx="6434137" cy="1981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Thank </a:t>
            </a:r>
            <a:r>
              <a:rPr lang="en-US" sz="3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You!</a:t>
            </a:r>
          </a:p>
          <a:p>
            <a:pPr>
              <a:buFontTx/>
              <a:buChar char="•"/>
            </a:pPr>
            <a:endParaRPr lang="en-US" sz="3200" i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sz="3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…Questions</a:t>
            </a:r>
            <a:r>
              <a:rPr lang="en-US" sz="32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?</a:t>
            </a:r>
            <a:endParaRPr lang="en-US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4">
              <a:buFontTx/>
              <a:buNone/>
            </a:pPr>
            <a:endParaRPr lang="en-US" i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4906962"/>
          </a:xfrm>
        </p:spPr>
        <p:txBody>
          <a:bodyPr/>
          <a:lstStyle/>
          <a:p>
            <a:pPr algn="ctr"/>
            <a:r>
              <a:rPr lang="en-CA" i="1" smtClean="0">
                <a:latin typeface="Arial" charset="0"/>
                <a:cs typeface="Arial" charset="0"/>
              </a:rPr>
              <a:t/>
            </a:r>
            <a:br>
              <a:rPr lang="en-CA" i="1" smtClean="0">
                <a:latin typeface="Arial" charset="0"/>
                <a:cs typeface="Arial" charset="0"/>
              </a:rPr>
            </a:br>
            <a:r>
              <a:rPr lang="en-CA" i="1" smtClean="0">
                <a:latin typeface="Arial" charset="0"/>
                <a:cs typeface="Arial" charset="0"/>
              </a:rPr>
              <a:t/>
            </a:r>
            <a:br>
              <a:rPr lang="en-CA" i="1" smtClean="0">
                <a:latin typeface="Arial" charset="0"/>
                <a:cs typeface="Arial" charset="0"/>
              </a:rPr>
            </a:br>
            <a:r>
              <a:rPr lang="en-CA" i="1" smtClean="0">
                <a:latin typeface="Arial" charset="0"/>
                <a:cs typeface="Arial" charset="0"/>
              </a:rPr>
              <a:t/>
            </a:r>
            <a:br>
              <a:rPr lang="en-CA" i="1" smtClean="0">
                <a:latin typeface="Arial" charset="0"/>
                <a:cs typeface="Arial" charset="0"/>
              </a:rPr>
            </a:br>
            <a:r>
              <a:rPr lang="en-CA" i="1" smtClean="0">
                <a:latin typeface="Arial" charset="0"/>
                <a:cs typeface="Arial" charset="0"/>
              </a:rPr>
              <a:t/>
            </a:r>
            <a:br>
              <a:rPr lang="en-CA" i="1" smtClean="0">
                <a:latin typeface="Arial" charset="0"/>
                <a:cs typeface="Arial" charset="0"/>
              </a:rPr>
            </a:br>
            <a:r>
              <a:rPr lang="en-CA" i="1" smtClean="0">
                <a:latin typeface="Arial" charset="0"/>
                <a:cs typeface="Arial" charset="0"/>
              </a:rPr>
              <a:t/>
            </a:r>
            <a:br>
              <a:rPr lang="en-CA" i="1" smtClean="0">
                <a:latin typeface="Arial" charset="0"/>
                <a:cs typeface="Arial" charset="0"/>
              </a:rPr>
            </a:br>
            <a:r>
              <a:rPr lang="en-CA" i="1" smtClean="0">
                <a:latin typeface="Arial" charset="0"/>
                <a:cs typeface="Arial" charset="0"/>
              </a:rPr>
              <a:t>What do we do?</a:t>
            </a:r>
            <a:r>
              <a:rPr lang="en-CA" smtClean="0">
                <a:latin typeface="Arial" charset="0"/>
                <a:cs typeface="Arial" charset="0"/>
              </a:rPr>
              <a:t/>
            </a:r>
            <a:br>
              <a:rPr lang="en-CA" smtClean="0">
                <a:latin typeface="Arial" charset="0"/>
                <a:cs typeface="Arial" charset="0"/>
              </a:rPr>
            </a:b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17712-BECD-4E62-80F5-38AF6CB78FD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" name="Picture 102" descr="C:\Users\mark.svenson\AppData\Local\Temp\Temporary Internet Files\Content.IE5\LAH5B1ML\MP90044249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61245" y="2168155"/>
            <a:ext cx="1593112" cy="777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977E9-C9C9-4D13-A181-50F880F8AD5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71600" y="3886200"/>
            <a:ext cx="7543800" cy="137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45F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charset="0"/>
                <a:cs typeface="Arial" charset="0"/>
              </a:rPr>
              <a:t>Promote awareness of environmental issues and tools to successfully complete projects</a:t>
            </a:r>
            <a:r>
              <a:rPr lang="en-CA" sz="2800" dirty="0" smtClean="0">
                <a:latin typeface="Arial" charset="0"/>
                <a:cs typeface="Arial" charset="0"/>
              </a:rPr>
              <a:t/>
            </a:r>
            <a:br>
              <a:rPr lang="en-CA" sz="2800" dirty="0" smtClean="0">
                <a:latin typeface="Arial" charset="0"/>
                <a:cs typeface="Arial" charset="0"/>
              </a:rPr>
            </a:br>
            <a:endParaRPr lang="en-CA" sz="2800" dirty="0" smtClean="0">
              <a:latin typeface="Arial" charset="0"/>
              <a:cs typeface="Arial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 bwMode="auto">
          <a:xfrm>
            <a:off x="1855840" y="2431312"/>
            <a:ext cx="7135760" cy="12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45F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Arial" charset="0"/>
                <a:cs typeface="Arial" charset="0"/>
              </a:rPr>
              <a:t>Streamlining regulatory approval processes in partnership with Federal and Provincial authorities</a:t>
            </a:r>
            <a:endParaRPr lang="en-CA" sz="2400" dirty="0" smtClean="0">
              <a:latin typeface="Arial" charset="0"/>
              <a:cs typeface="Arial" charset="0"/>
            </a:endParaRPr>
          </a:p>
        </p:txBody>
      </p:sp>
      <p:sp>
        <p:nvSpPr>
          <p:cNvPr id="93" name="Title 1"/>
          <p:cNvSpPr txBox="1">
            <a:spLocks/>
          </p:cNvSpPr>
          <p:nvPr/>
        </p:nvSpPr>
        <p:spPr bwMode="auto">
          <a:xfrm>
            <a:off x="1367521" y="304800"/>
            <a:ext cx="762407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45F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charset="0"/>
                <a:cs typeface="Arial" charset="0"/>
              </a:rPr>
              <a:t>Provide leadership and innovation in:</a:t>
            </a:r>
            <a:r>
              <a:rPr lang="en-CA" sz="2800" i="1" dirty="0" smtClean="0">
                <a:latin typeface="Arial" charset="0"/>
                <a:cs typeface="Arial" charset="0"/>
              </a:rPr>
              <a:t/>
            </a:r>
            <a:br>
              <a:rPr lang="en-CA" sz="2800" i="1" dirty="0" smtClean="0">
                <a:latin typeface="Arial" charset="0"/>
                <a:cs typeface="Arial" charset="0"/>
              </a:rPr>
            </a:br>
            <a:endParaRPr lang="en-CA" sz="2800" dirty="0" smtClean="0">
              <a:latin typeface="Arial" charset="0"/>
              <a:cs typeface="Arial" charset="0"/>
            </a:endParaRPr>
          </a:p>
        </p:txBody>
      </p:sp>
      <p:sp>
        <p:nvSpPr>
          <p:cNvPr id="96" name="Title 1"/>
          <p:cNvSpPr txBox="1">
            <a:spLocks/>
          </p:cNvSpPr>
          <p:nvPr/>
        </p:nvSpPr>
        <p:spPr bwMode="auto">
          <a:xfrm>
            <a:off x="1371600" y="1066800"/>
            <a:ext cx="762407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45F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Developing of standards, guidelines, specifications, and processes for environmental management</a:t>
            </a:r>
            <a:r>
              <a:rPr lang="en-CA" sz="2400" i="1" dirty="0" smtClean="0"/>
              <a:t/>
            </a:r>
            <a:br>
              <a:rPr lang="en-CA" sz="2400" i="1" dirty="0" smtClean="0"/>
            </a:b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0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636492" y="1265238"/>
            <a:ext cx="7239000" cy="7921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Arial" charset="0"/>
                <a:cs typeface="Arial" charset="0"/>
              </a:rPr>
              <a:t>Provide </a:t>
            </a:r>
            <a:r>
              <a:rPr lang="en-CA" sz="2800" dirty="0" smtClean="0">
                <a:latin typeface="Arial" charset="0"/>
                <a:cs typeface="Arial" charset="0"/>
              </a:rPr>
              <a:t>expertise, advice and </a:t>
            </a:r>
            <a:r>
              <a:rPr lang="en-CA" sz="2800" dirty="0" smtClean="0">
                <a:latin typeface="Arial" charset="0"/>
                <a:cs typeface="Arial" charset="0"/>
              </a:rPr>
              <a:t>training</a:t>
            </a:r>
            <a:endParaRPr lang="en-CA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B95BD-4534-46AD-8A8A-2882155022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7521" y="304800"/>
            <a:ext cx="762407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545F1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45F1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CA" sz="2800" dirty="0" smtClean="0">
                <a:latin typeface="Arial" charset="0"/>
                <a:cs typeface="Arial" charset="0"/>
              </a:rPr>
              <a:t>What we do continued…</a:t>
            </a:r>
            <a:r>
              <a:rPr lang="en-CA" sz="2800" i="1" dirty="0" smtClean="0">
                <a:latin typeface="Arial" charset="0"/>
                <a:cs typeface="Arial" charset="0"/>
              </a:rPr>
              <a:t/>
            </a:r>
            <a:br>
              <a:rPr lang="en-CA" sz="2800" i="1" dirty="0" smtClean="0">
                <a:latin typeface="Arial" charset="0"/>
                <a:cs typeface="Arial" charset="0"/>
              </a:rPr>
            </a:br>
            <a:endParaRPr lang="en-CA" sz="2800" dirty="0" smtClean="0"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0" y="2438400"/>
            <a:ext cx="7028530" cy="1447800"/>
            <a:chOff x="1676400" y="2096560"/>
            <a:chExt cx="7028530" cy="1447800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1676400" y="2096560"/>
              <a:ext cx="58674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rgbClr val="545F1D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 smtClean="0">
                  <a:latin typeface="Arial" charset="0"/>
                  <a:cs typeface="Arial" charset="0"/>
                </a:rPr>
                <a:t>Ensure compliance with relevant environmental legislation and policies</a:t>
              </a:r>
              <a:endParaRPr lang="en-CA" sz="2800" dirty="0" smtClean="0">
                <a:latin typeface="Arial" charset="0"/>
                <a:cs typeface="Arial" charset="0"/>
              </a:endParaRPr>
            </a:p>
          </p:txBody>
        </p:sp>
        <p:pic>
          <p:nvPicPr>
            <p:cNvPr id="2051" name="Picture 3" descr="C:\Users\mark.svenson\AppData\Local\Temp\Temporary Internet Files\Content.IE5\LAH5B1ML\MP900442363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270" y="2133600"/>
              <a:ext cx="2066660" cy="137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676400" y="4724400"/>
            <a:ext cx="7033846" cy="1371600"/>
            <a:chOff x="1676400" y="4953000"/>
            <a:chExt cx="7033846" cy="1371600"/>
          </a:xfrm>
        </p:grpSpPr>
        <p:sp>
          <p:nvSpPr>
            <p:cNvPr id="5" name="Title 1"/>
            <p:cNvSpPr txBox="1">
              <a:spLocks/>
            </p:cNvSpPr>
            <p:nvPr/>
          </p:nvSpPr>
          <p:spPr bwMode="auto">
            <a:xfrm>
              <a:off x="1676400" y="4953000"/>
              <a:ext cx="58674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 kern="1200">
                  <a:solidFill>
                    <a:srgbClr val="545F1D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545F1D"/>
                  </a:solidFill>
                  <a:latin typeface="Arial" charset="0"/>
                  <a:cs typeface="Arial" charset="0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CA" sz="2800" dirty="0" smtClean="0">
                  <a:latin typeface="Arial" charset="0"/>
                  <a:cs typeface="Arial" charset="0"/>
                </a:rPr>
                <a:t>Maintain and promote the department’s </a:t>
              </a:r>
              <a:r>
                <a:rPr lang="en-CA" sz="2800" i="1" dirty="0" smtClean="0">
                  <a:latin typeface="Arial" charset="0"/>
                  <a:cs typeface="Arial" charset="0"/>
                </a:rPr>
                <a:t>Environmental Management System</a:t>
              </a:r>
              <a:endParaRPr lang="en-CA" sz="2800" dirty="0" smtClean="0">
                <a:latin typeface="Arial" charset="0"/>
                <a:cs typeface="Arial" charset="0"/>
              </a:endParaRPr>
            </a:p>
          </p:txBody>
        </p:sp>
        <p:pic>
          <p:nvPicPr>
            <p:cNvPr id="15" name="Picture 82" descr="C:\Users\mark.svenson\AppData\Local\Temp\Temporary Internet Files\Content.IE5\2W48DM2N\MP900431723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5029200"/>
              <a:ext cx="1395046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4906962"/>
          </a:xfrm>
        </p:spPr>
        <p:txBody>
          <a:bodyPr/>
          <a:lstStyle/>
          <a:p>
            <a:r>
              <a:rPr lang="en-CA" sz="3200" dirty="0" smtClean="0">
                <a:latin typeface="Arial" charset="0"/>
                <a:cs typeface="Arial" charset="0"/>
              </a:rPr>
              <a:t/>
            </a:r>
            <a:br>
              <a:rPr lang="en-CA" sz="3200" dirty="0" smtClean="0">
                <a:latin typeface="Arial" charset="0"/>
                <a:cs typeface="Arial" charset="0"/>
              </a:rPr>
            </a:br>
            <a:r>
              <a:rPr lang="en-CA" sz="3200" dirty="0" smtClean="0">
                <a:latin typeface="Arial" charset="0"/>
                <a:cs typeface="Arial" charset="0"/>
              </a:rPr>
              <a:t/>
            </a:r>
            <a:br>
              <a:rPr lang="en-CA" sz="3200" dirty="0" smtClean="0">
                <a:latin typeface="Arial" charset="0"/>
                <a:cs typeface="Arial" charset="0"/>
              </a:rPr>
            </a:br>
            <a:r>
              <a:rPr lang="en-CA" sz="3200" dirty="0" smtClean="0">
                <a:latin typeface="Arial" charset="0"/>
                <a:cs typeface="Arial" charset="0"/>
              </a:rPr>
              <a:t>Oversee environmental assessment and environmental components of major and complex transportation and water management projects</a:t>
            </a:r>
            <a:br>
              <a:rPr lang="en-CA" sz="3200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                                                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b="0" dirty="0" smtClean="0">
                <a:latin typeface="Arial" charset="0"/>
                <a:cs typeface="Arial" charset="0"/>
              </a:rPr>
              <a:t/>
            </a:r>
            <a:br>
              <a:rPr lang="en-US" b="0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03DD4-59E4-4D16-9B7E-632D4FBBB8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12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56" y="3886199"/>
            <a:ext cx="3937644" cy="251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5440362"/>
          </a:xfrm>
        </p:spPr>
        <p:txBody>
          <a:bodyPr/>
          <a:lstStyle/>
          <a:p>
            <a:r>
              <a:rPr lang="en-US" sz="3200" smtClean="0">
                <a:latin typeface="Arial" charset="0"/>
                <a:cs typeface="Arial" charset="0"/>
              </a:rPr>
              <a:t/>
            </a:r>
            <a:br>
              <a:rPr lang="en-US" sz="3200" smtClean="0">
                <a:latin typeface="Arial" charset="0"/>
                <a:cs typeface="Arial" charset="0"/>
              </a:rPr>
            </a:br>
            <a:r>
              <a:rPr lang="en-US" sz="3200" smtClean="0">
                <a:latin typeface="Arial" charset="0"/>
                <a:cs typeface="Arial" charset="0"/>
              </a:rPr>
              <a:t>Oversee contaminated site assessments and remediation on behalf of the ministry and other Government of Alberta departments</a:t>
            </a:r>
            <a:endParaRPr lang="en-CA" sz="3200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0927C-A749-4907-B163-28FB38F524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5375"/>
            <a:ext cx="42418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5440362"/>
          </a:xfrm>
        </p:spPr>
        <p:txBody>
          <a:bodyPr/>
          <a:lstStyle/>
          <a:p>
            <a:r>
              <a:rPr lang="en-CA" sz="3200" smtClean="0">
                <a:latin typeface="Arial" charset="0"/>
                <a:cs typeface="Arial" charset="0"/>
              </a:rPr>
              <a:t>Represent the department on cross-ministry and intergovernmental initiatives to ensure the department’s interests are met in developing or refining legislation, regulations, guidelines and policies</a:t>
            </a:r>
            <a:r>
              <a:rPr lang="en-CA" smtClean="0">
                <a:latin typeface="Arial" charset="0"/>
                <a:cs typeface="Arial" charset="0"/>
              </a:rPr>
              <a:t/>
            </a:r>
            <a:br>
              <a:rPr lang="en-CA" smtClean="0">
                <a:latin typeface="Arial" charset="0"/>
                <a:cs typeface="Arial" charset="0"/>
              </a:rPr>
            </a:b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B6940-ABC3-4E88-90E5-EACFB93CE3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7" name="Picture 5" descr="C:\Users\mark.svenson\AppData\Local\Temp\Temporary Internet Files\Content.IE5\LAH5B1ML\MP9004226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76876"/>
            <a:ext cx="3962400" cy="26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and 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10794</TotalTime>
  <Words>577</Words>
  <Application>Microsoft Office PowerPoint</Application>
  <PresentationFormat>On-screen Show (4:3)</PresentationFormat>
  <Paragraphs>128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Title slide</vt:lpstr>
      <vt:lpstr>Content and Divider slide</vt:lpstr>
      <vt:lpstr>  Environmental Management Services</vt:lpstr>
      <vt:lpstr>Today…</vt:lpstr>
      <vt:lpstr>PowerPoint Presentation</vt:lpstr>
      <vt:lpstr>     What do we do? </vt:lpstr>
      <vt:lpstr>PowerPoint Presentation</vt:lpstr>
      <vt:lpstr>Provide expertise, advice and training</vt:lpstr>
      <vt:lpstr>  Oversee environmental assessment and environmental components of major and complex transportation and water management projects                                                       </vt:lpstr>
      <vt:lpstr> Oversee contaminated site assessments and remediation on behalf of the ministry and other Government of Alberta departments</vt:lpstr>
      <vt:lpstr>Represent the department on cross-ministry and intergovernmental initiatives to ensure the department’s interests are met in developing or refining legislation, regulations, guidelines and policies </vt:lpstr>
      <vt:lpstr>- Support the Regional Environmental Coordinators </vt:lpstr>
      <vt:lpstr>  Who are we?  </vt:lpstr>
      <vt:lpstr>Don Snider Director, Environmental Services</vt:lpstr>
      <vt:lpstr>Joy Bliss Administrative Support</vt:lpstr>
      <vt:lpstr>Darren Carter Manager, Environmental Performance</vt:lpstr>
      <vt:lpstr>John Englert Manager, Environmental Regulation</vt:lpstr>
      <vt:lpstr>Mark Svenson Provincial Transportation Environmental Coordinator</vt:lpstr>
      <vt:lpstr>Dana Becker Manager, Environmental and Aquatic Resources</vt:lpstr>
      <vt:lpstr>Sameh Elsayed Senior Environmental Engineer</vt:lpstr>
      <vt:lpstr>Tamara Soltykevych Engineering Intern</vt:lpstr>
      <vt:lpstr>  Where to go for help?   </vt:lpstr>
      <vt:lpstr>PowerPoint Presentation</vt:lpstr>
      <vt:lpstr>Alberta Transportation Website: Environmental Management http://www.transportation.alberta.ca/571.htm </vt:lpstr>
      <vt:lpstr>PowerPoint Presentation</vt:lpstr>
      <vt:lpstr>Environmental Management System Manual </vt:lpstr>
      <vt:lpstr>PowerPoint Presentation</vt:lpstr>
      <vt:lpstr>  </vt:lpstr>
      <vt:lpstr>PowerPoint Presentation</vt:lpstr>
      <vt:lpstr>PowerPoint Presentation</vt:lpstr>
      <vt:lpstr>Who are your regional contacts in Alberta Transportation? </vt:lpstr>
      <vt:lpstr>PowerPoint Presentation</vt:lpstr>
      <vt:lpstr>PowerPoint Presentation</vt:lpstr>
    </vt:vector>
  </TitlesOfParts>
  <Company>Government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james.stuart</dc:creator>
  <cp:lastModifiedBy>mark.svenson</cp:lastModifiedBy>
  <cp:revision>576</cp:revision>
  <cp:lastPrinted>2014-01-13T23:06:33Z</cp:lastPrinted>
  <dcterms:created xsi:type="dcterms:W3CDTF">2012-05-30T21:36:39Z</dcterms:created>
  <dcterms:modified xsi:type="dcterms:W3CDTF">2014-02-05T23:00:44Z</dcterms:modified>
</cp:coreProperties>
</file>