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4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AB3C-7723-41DE-8900-454E7166BF79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8B666-ED56-45BC-874E-3C91DCB81A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0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8B666-ED56-45BC-874E-3C91DCB81A5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78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72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51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51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6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5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5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0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2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F927-FBA5-41EF-85A4-3D67EC81D490}" type="datetimeFigureOut">
              <a:rPr lang="en-CA" smtClean="0"/>
              <a:t>07/02/2014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66F5-18AD-4BA1-B3B5-B8CD48D44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51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3720987" y="2381071"/>
            <a:ext cx="128785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/>
              <a:t>ITS</a:t>
            </a:r>
            <a:endParaRPr lang="en-CA" sz="7200" dirty="0"/>
          </a:p>
        </p:txBody>
      </p:sp>
      <p:sp>
        <p:nvSpPr>
          <p:cNvPr id="3" name="TextBox 2"/>
          <p:cNvSpPr txBox="1"/>
          <p:nvPr/>
        </p:nvSpPr>
        <p:spPr>
          <a:xfrm rot="1776897">
            <a:off x="5748413" y="3429000"/>
            <a:ext cx="33534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the ITS applications?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7092" y="5200471"/>
            <a:ext cx="678390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 increase the safety and capacity </a:t>
            </a:r>
          </a:p>
          <a:p>
            <a:r>
              <a:rPr lang="en-US" sz="3600" dirty="0" smtClean="0"/>
              <a:t>of existing facilities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 rot="19500403">
            <a:off x="695642" y="2643010"/>
            <a:ext cx="20033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much is ITS?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5684" y="1507745"/>
            <a:ext cx="23323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to deploy </a:t>
            </a:r>
            <a:r>
              <a:rPr lang="en-US" sz="2000" dirty="0"/>
              <a:t>I</a:t>
            </a:r>
            <a:r>
              <a:rPr lang="en-US" sz="2000" dirty="0" smtClean="0"/>
              <a:t>TS?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7193" y="304800"/>
            <a:ext cx="705000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Intelligent Transportation System</a:t>
            </a:r>
            <a:endParaRPr lang="en-CA" sz="4000" dirty="0"/>
          </a:p>
        </p:txBody>
      </p:sp>
      <p:pic>
        <p:nvPicPr>
          <p:cNvPr id="9" name="Picture 5" descr="AB Logo orange RGB_reverse - tag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2" y="3927987"/>
            <a:ext cx="2646282" cy="9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05200" y="381000"/>
            <a:ext cx="2452688" cy="1051560"/>
            <a:chOff x="3505200" y="381000"/>
            <a:chExt cx="2452688" cy="1051560"/>
          </a:xfrm>
        </p:grpSpPr>
        <p:sp>
          <p:nvSpPr>
            <p:cNvPr id="6" name="Curved Down Arrow 5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981117">
            <a:off x="6431054" y="4577700"/>
            <a:ext cx="2452688" cy="1051560"/>
            <a:chOff x="3505200" y="381000"/>
            <a:chExt cx="2452688" cy="1051560"/>
          </a:xfrm>
        </p:grpSpPr>
        <p:sp>
          <p:nvSpPr>
            <p:cNvPr id="14" name="Curved Down Arrow 13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4644827" flipV="1">
            <a:off x="508299" y="4610189"/>
            <a:ext cx="2428342" cy="1070462"/>
            <a:chOff x="3505200" y="381000"/>
            <a:chExt cx="2452688" cy="1051560"/>
          </a:xfrm>
        </p:grpSpPr>
        <p:sp>
          <p:nvSpPr>
            <p:cNvPr id="17" name="Curved Down Arrow 16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I:\Present\pics\Its\groups_of_peo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8" b="11118"/>
          <a:stretch/>
        </p:blipFill>
        <p:spPr bwMode="auto">
          <a:xfrm>
            <a:off x="5715000" y="1548581"/>
            <a:ext cx="3200401" cy="19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Present\pics\Its\stock-vector-transportation-icons-on-blue-square-web-buttons-vector-set-car-plane-helicopter-ship-boat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2" b="5262"/>
          <a:stretch/>
        </p:blipFill>
        <p:spPr bwMode="auto">
          <a:xfrm>
            <a:off x="0" y="1432560"/>
            <a:ext cx="3072374" cy="22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Present\pics\Its\Highway_HI_c_0000.jpgfc5cde03-2bbb-483e-b465-7e26661a07a3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210788"/>
            <a:ext cx="3032919" cy="26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688" y="909340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Vehicles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3591580"/>
            <a:ext cx="219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CA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95513" y="1025361"/>
            <a:ext cx="99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139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6688" y="909340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Vehicles</a:t>
            </a:r>
            <a:endParaRPr lang="en-CA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3591580"/>
            <a:ext cx="219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CA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795513" y="1025361"/>
            <a:ext cx="99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Users</a:t>
            </a:r>
            <a:endParaRPr lang="en-CA" sz="2800" dirty="0"/>
          </a:p>
        </p:txBody>
      </p:sp>
      <p:pic>
        <p:nvPicPr>
          <p:cNvPr id="34" name="Picture 2" descr="I:\Present\pics\Its\stock-vector-transportation-icons-on-blue-square-web-buttons-vector-set-car-plane-helicopter-ship-boat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2" b="5262"/>
          <a:stretch/>
        </p:blipFill>
        <p:spPr bwMode="auto">
          <a:xfrm>
            <a:off x="0" y="1432560"/>
            <a:ext cx="3072374" cy="22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05200" y="381000"/>
            <a:ext cx="2452688" cy="1051560"/>
            <a:chOff x="3505200" y="381000"/>
            <a:chExt cx="2452688" cy="1051560"/>
          </a:xfrm>
        </p:grpSpPr>
        <p:sp>
          <p:nvSpPr>
            <p:cNvPr id="20" name="Curved Down Arrow 19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5981117">
            <a:off x="6431054" y="4577700"/>
            <a:ext cx="2452688" cy="1051560"/>
            <a:chOff x="3505200" y="381000"/>
            <a:chExt cx="2452688" cy="1051560"/>
          </a:xfrm>
        </p:grpSpPr>
        <p:sp>
          <p:nvSpPr>
            <p:cNvPr id="23" name="Curved Down Arrow 22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4644827" flipV="1">
            <a:off x="508299" y="4610189"/>
            <a:ext cx="2428342" cy="1070462"/>
            <a:chOff x="3505200" y="381000"/>
            <a:chExt cx="2452688" cy="1051560"/>
          </a:xfrm>
        </p:grpSpPr>
        <p:sp>
          <p:nvSpPr>
            <p:cNvPr id="26" name="Curved Down Arrow 25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8" name="Picture 4" descr="I:\Present\pics\Its\groups_of_peo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0" b="11119"/>
          <a:stretch/>
        </p:blipFill>
        <p:spPr bwMode="auto">
          <a:xfrm>
            <a:off x="5715000" y="1519084"/>
            <a:ext cx="3200401" cy="19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  Smart Infrastructure</a:t>
            </a:r>
            <a:endParaRPr lang="en-US" dirty="0" smtClean="0"/>
          </a:p>
        </p:txBody>
      </p:sp>
      <p:pic>
        <p:nvPicPr>
          <p:cNvPr id="35" name="Picture 3" descr="I:\Present\pics\Its\Highway_HI_c_0000.jpgfc5cde03-2bbb-483e-b465-7e26661a07a3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210788"/>
            <a:ext cx="3032919" cy="26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:\DMS\Hwy 1 - for Parks Canada\Photos\Testing with Pictograms-201212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47290" r="8215" b="26355"/>
          <a:stretch/>
        </p:blipFill>
        <p:spPr bwMode="auto">
          <a:xfrm>
            <a:off x="3340699" y="2502700"/>
            <a:ext cx="2716163" cy="21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WP RPU"/>
          <p:cNvPicPr>
            <a:picLocks noChangeAspect="1" noChangeArrowheads="1"/>
          </p:cNvPicPr>
          <p:nvPr/>
        </p:nvPicPr>
        <p:blipFill>
          <a:blip r:embed="rId6"/>
          <a:srcRect l="32620" t="3102" r="51865" b="17291"/>
          <a:stretch>
            <a:fillRect/>
          </a:stretch>
        </p:blipFill>
        <p:spPr bwMode="auto">
          <a:xfrm>
            <a:off x="3798695" y="382373"/>
            <a:ext cx="1546609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31" name="Picture 5" descr="TMC 2007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0" y="3164634"/>
            <a:ext cx="5066202" cy="29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:\Present\pics\Rwis\FAST spra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6432" b="11508"/>
          <a:stretch/>
        </p:blipFill>
        <p:spPr bwMode="auto">
          <a:xfrm>
            <a:off x="3657600" y="1447800"/>
            <a:ext cx="2941230" cy="17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I:\Present\pics\Its\TRAFFIC_CAMERA_we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9" y="2306217"/>
            <a:ext cx="1470025" cy="21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9977 L 0.00087 -0.11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833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8889 -0.178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8628 -0.28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6688" y="909340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Vehicles</a:t>
            </a:r>
            <a:endParaRPr lang="en-CA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3591580"/>
            <a:ext cx="219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C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795513" y="1025361"/>
            <a:ext cx="99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Users</a:t>
            </a:r>
            <a:endParaRPr lang="en-CA" sz="2800" dirty="0"/>
          </a:p>
        </p:txBody>
      </p:sp>
      <p:pic>
        <p:nvPicPr>
          <p:cNvPr id="18" name="Picture 2" descr="I:\Present\pics\Its\stock-vector-transportation-icons-on-blue-square-web-buttons-vector-set-car-plane-helicopter-ship-boat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2" b="5262"/>
          <a:stretch/>
        </p:blipFill>
        <p:spPr bwMode="auto">
          <a:xfrm>
            <a:off x="0" y="1432560"/>
            <a:ext cx="3072374" cy="22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:\Present\pics\Its\Highway_HI_c_0000.jpgfc5cde03-2bbb-483e-b465-7e26661a07a3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210788"/>
            <a:ext cx="3032919" cy="26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505200" y="381000"/>
            <a:ext cx="2452688" cy="1051560"/>
            <a:chOff x="3505200" y="381000"/>
            <a:chExt cx="2452688" cy="1051560"/>
          </a:xfrm>
        </p:grpSpPr>
        <p:sp>
          <p:nvSpPr>
            <p:cNvPr id="10" name="Curved Down Arrow 9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981117">
            <a:off x="6431054" y="4577700"/>
            <a:ext cx="2452688" cy="1051560"/>
            <a:chOff x="3505200" y="381000"/>
            <a:chExt cx="2452688" cy="1051560"/>
          </a:xfrm>
        </p:grpSpPr>
        <p:sp>
          <p:nvSpPr>
            <p:cNvPr id="13" name="Curved Down Arrow 12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4644827" flipV="1">
            <a:off x="508299" y="4610189"/>
            <a:ext cx="2428342" cy="1070462"/>
            <a:chOff x="3505200" y="381000"/>
            <a:chExt cx="2452688" cy="1051560"/>
          </a:xfrm>
        </p:grpSpPr>
        <p:sp>
          <p:nvSpPr>
            <p:cNvPr id="16" name="Curved Down Arrow 15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6878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0" name="Cloud Callout 19"/>
          <p:cNvSpPr/>
          <p:nvPr/>
        </p:nvSpPr>
        <p:spPr>
          <a:xfrm>
            <a:off x="4800600" y="457200"/>
            <a:ext cx="2514600" cy="1842492"/>
          </a:xfrm>
          <a:prstGeom prst="cloudCallout">
            <a:avLst>
              <a:gd name="adj1" fmla="val -12622"/>
              <a:gd name="adj2" fmla="val 753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Should I take </a:t>
            </a:r>
            <a:r>
              <a:rPr lang="en-US" dirty="0">
                <a:solidFill>
                  <a:schemeClr val="tx1"/>
                </a:solidFill>
              </a:rPr>
              <a:t>this or that </a:t>
            </a:r>
            <a:r>
              <a:rPr lang="en-US" dirty="0" smtClean="0">
                <a:solidFill>
                  <a:schemeClr val="tx1"/>
                </a:solidFill>
              </a:rPr>
              <a:t>route; should I go or not go?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934200" y="3962400"/>
            <a:ext cx="2514600" cy="1842492"/>
          </a:xfrm>
          <a:prstGeom prst="cloudCallout">
            <a:avLst>
              <a:gd name="adj1" fmla="val -63062"/>
              <a:gd name="adj2" fmla="val -25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traffic backed up? Accidents?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856407">
            <a:off x="2771417" y="902250"/>
            <a:ext cx="104067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511</a:t>
            </a:r>
            <a:endParaRPr lang="en-CA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 rot="1442438">
            <a:off x="1040721" y="1734845"/>
            <a:ext cx="3029997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ocial media</a:t>
            </a:r>
            <a:endParaRPr lang="en-CA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7398" y="3138892"/>
            <a:ext cx="3539302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crowdsourcing</a:t>
            </a:r>
            <a:endParaRPr lang="en-CA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6" name="Picture 3" descr="I:\Present\pics\misc\twitte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38">
            <a:off x="301547" y="914382"/>
            <a:ext cx="630280" cy="5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Present\pics\Its\groups_of_peopl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2" b="11119"/>
          <a:stretch/>
        </p:blipFill>
        <p:spPr bwMode="auto">
          <a:xfrm>
            <a:off x="5715000" y="1592826"/>
            <a:ext cx="3200401" cy="18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Smart Users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18699" y="5934670"/>
            <a:ext cx="4068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trike="sngStrike" dirty="0" smtClean="0"/>
              <a:t>Users</a:t>
            </a:r>
            <a:r>
              <a:rPr lang="en-US" sz="5400" dirty="0" smtClean="0"/>
              <a:t> Choices</a:t>
            </a:r>
            <a:endParaRPr lang="en-CA" sz="5400" dirty="0"/>
          </a:p>
        </p:txBody>
      </p:sp>
      <p:sp>
        <p:nvSpPr>
          <p:cNvPr id="21" name="Cloud Callout 20"/>
          <p:cNvSpPr/>
          <p:nvPr/>
        </p:nvSpPr>
        <p:spPr>
          <a:xfrm>
            <a:off x="6728952" y="1898154"/>
            <a:ext cx="2514600" cy="1842492"/>
          </a:xfrm>
          <a:prstGeom prst="cloudCallout">
            <a:avLst>
              <a:gd name="adj1" fmla="val -64235"/>
              <a:gd name="adj2" fmla="val 440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Are the winter driving conditions ok?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1667 0.3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5" grpId="0" animBg="1"/>
      <p:bldP spid="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6688" y="909340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Vehicles</a:t>
            </a:r>
            <a:endParaRPr lang="en-CA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3591580"/>
            <a:ext cx="219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CA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795513" y="1025361"/>
            <a:ext cx="99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Users</a:t>
            </a:r>
            <a:endParaRPr lang="en-CA" sz="2800" dirty="0"/>
          </a:p>
        </p:txBody>
      </p:sp>
      <p:pic>
        <p:nvPicPr>
          <p:cNvPr id="19" name="Picture 3" descr="I:\Present\pics\Its\Highway_HI_c_0000.jpgfc5cde03-2bbb-483e-b465-7e26661a07a3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210788"/>
            <a:ext cx="3032919" cy="26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Present\pics\Its\groups_of_peo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2" b="11119"/>
          <a:stretch/>
        </p:blipFill>
        <p:spPr bwMode="auto">
          <a:xfrm>
            <a:off x="5715000" y="1592826"/>
            <a:ext cx="3200401" cy="18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505200" y="381000"/>
            <a:ext cx="2452688" cy="1051560"/>
            <a:chOff x="3505200" y="381000"/>
            <a:chExt cx="2452688" cy="1051560"/>
          </a:xfrm>
        </p:grpSpPr>
        <p:sp>
          <p:nvSpPr>
            <p:cNvPr id="10" name="Curved Down Arrow 9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5981117">
            <a:off x="6431054" y="4577700"/>
            <a:ext cx="2452688" cy="1051560"/>
            <a:chOff x="3505200" y="381000"/>
            <a:chExt cx="2452688" cy="1051560"/>
          </a:xfrm>
        </p:grpSpPr>
        <p:sp>
          <p:nvSpPr>
            <p:cNvPr id="13" name="Curved Down Arrow 12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4644827" flipV="1">
            <a:off x="508299" y="4610189"/>
            <a:ext cx="2428342" cy="1070462"/>
            <a:chOff x="3505200" y="381000"/>
            <a:chExt cx="2452688" cy="1051560"/>
          </a:xfrm>
        </p:grpSpPr>
        <p:sp>
          <p:nvSpPr>
            <p:cNvPr id="16" name="Curved Down Arrow 15"/>
            <p:cNvSpPr/>
            <p:nvPr/>
          </p:nvSpPr>
          <p:spPr>
            <a:xfrm>
              <a:off x="3733800" y="701040"/>
              <a:ext cx="2209800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H="1">
              <a:off x="3505200" y="381000"/>
              <a:ext cx="2452688" cy="731520"/>
            </a:xfrm>
            <a:prstGeom prst="curved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Connected Vehicles</a:t>
            </a:r>
            <a:endParaRPr lang="en-US" dirty="0" smtClean="0"/>
          </a:p>
        </p:txBody>
      </p:sp>
      <p:pic>
        <p:nvPicPr>
          <p:cNvPr id="18" name="Picture 2" descr="I:\Present\pics\Its\stock-vector-transportation-icons-on-blue-square-web-buttons-vector-set-car-plane-helicopter-ship-boat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2" b="5262"/>
          <a:stretch/>
        </p:blipFill>
        <p:spPr bwMode="auto">
          <a:xfrm>
            <a:off x="0" y="1432560"/>
            <a:ext cx="3072374" cy="22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Present\pics\Its\Nissan_Autonomous_Vehicle_04-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9" y="152400"/>
            <a:ext cx="3559001" cy="26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51715" y="4064687"/>
            <a:ext cx="2459832" cy="1969228"/>
            <a:chOff x="6251715" y="4064687"/>
            <a:chExt cx="2459832" cy="1969228"/>
          </a:xfrm>
        </p:grpSpPr>
        <p:pic>
          <p:nvPicPr>
            <p:cNvPr id="2050" name="Picture 2" descr="I:\Present\pics\Its\V2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715" y="4064687"/>
              <a:ext cx="2459832" cy="196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41192" y="5311960"/>
              <a:ext cx="865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V2I</a:t>
              </a:r>
              <a:endParaRPr lang="en-CA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5221" y="1814310"/>
            <a:ext cx="2459832" cy="1889653"/>
            <a:chOff x="6585221" y="1814310"/>
            <a:chExt cx="2459832" cy="1889653"/>
          </a:xfrm>
        </p:grpSpPr>
        <p:pic>
          <p:nvPicPr>
            <p:cNvPr id="2051" name="Picture 3" descr="I:\Present\pics\Its\dot-connected-vehicle-technology-challenge_100345793_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221" y="1814310"/>
              <a:ext cx="2459832" cy="188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941800" y="2996077"/>
              <a:ext cx="10278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V2V</a:t>
              </a:r>
              <a:endParaRPr lang="en-CA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7686" y="558961"/>
            <a:ext cx="25003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Legislation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7685" y="2133600"/>
            <a:ext cx="3734230" cy="1599519"/>
            <a:chOff x="1904570" y="3449782"/>
            <a:chExt cx="3734230" cy="1599519"/>
          </a:xfrm>
        </p:grpSpPr>
        <p:sp>
          <p:nvSpPr>
            <p:cNvPr id="2" name="Rectangle 1"/>
            <p:cNvSpPr/>
            <p:nvPr/>
          </p:nvSpPr>
          <p:spPr>
            <a:xfrm>
              <a:off x="1904570" y="3449782"/>
              <a:ext cx="3734230" cy="1599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7" name="Picture 3" descr="I:\Present\pics\misc\CSTlogo-150x136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4" y="3563088"/>
              <a:ext cx="1428751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:\Present\pics\misc\logo-uofa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673" y="3505200"/>
              <a:ext cx="1442477" cy="144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437504" y="4577737"/>
            <a:ext cx="264761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Human factors?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279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545 0.325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90</Words>
  <Application>Microsoft Office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allan.lo</dc:creator>
  <cp:lastModifiedBy>allan.lo</cp:lastModifiedBy>
  <cp:revision>61</cp:revision>
  <dcterms:created xsi:type="dcterms:W3CDTF">2014-02-03T16:09:22Z</dcterms:created>
  <dcterms:modified xsi:type="dcterms:W3CDTF">2014-02-07T18:14:58Z</dcterms:modified>
</cp:coreProperties>
</file>