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264" r:id="rId5"/>
    <p:sldId id="263" r:id="rId6"/>
    <p:sldId id="265" r:id="rId7"/>
    <p:sldId id="266" r:id="rId8"/>
    <p:sldId id="276" r:id="rId9"/>
    <p:sldId id="267" r:id="rId10"/>
    <p:sldId id="268" r:id="rId11"/>
    <p:sldId id="269" r:id="rId12"/>
    <p:sldId id="270" r:id="rId13"/>
    <p:sldId id="271" r:id="rId14"/>
    <p:sldId id="272" r:id="rId15"/>
    <p:sldId id="273" r:id="rId16"/>
    <p:sldId id="274" r:id="rId17"/>
    <p:sldId id="275" r:id="rId18"/>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AD2"/>
    <a:srgbClr val="005072"/>
    <a:srgbClr val="FF0066"/>
    <a:srgbClr val="0099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76" autoAdjust="0"/>
    <p:restoredTop sz="94660"/>
  </p:normalViewPr>
  <p:slideViewPr>
    <p:cSldViewPr snapToGrid="0">
      <p:cViewPr varScale="1">
        <p:scale>
          <a:sx n="77" d="100"/>
          <a:sy n="77" d="100"/>
        </p:scale>
        <p:origin x="-202" y="-82"/>
      </p:cViewPr>
      <p:guideLst>
        <p:guide orient="horz" pos="2160"/>
        <p:guide orient="horz" pos="799"/>
        <p:guide orient="horz" pos="4319"/>
        <p:guide pos="2880"/>
        <p:guide pos="575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7" tIns="46584" rIns="93167" bIns="46584" numCol="1" anchor="t" anchorCtr="0" compatLnSpc="1">
            <a:prstTxWarp prst="textNoShape">
              <a:avLst/>
            </a:prstTxWarp>
          </a:bodyPr>
          <a:lstStyle>
            <a:lvl1pPr defTabSz="931765">
              <a:defRPr sz="1200" b="0"/>
            </a:lvl1pPr>
          </a:lstStyle>
          <a:p>
            <a:pPr>
              <a:defRPr/>
            </a:pPr>
            <a:endParaRPr lang="en-CA"/>
          </a:p>
        </p:txBody>
      </p:sp>
      <p:sp>
        <p:nvSpPr>
          <p:cNvPr id="40963"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7" tIns="46584" rIns="93167" bIns="46584" numCol="1" anchor="t" anchorCtr="0" compatLnSpc="1">
            <a:prstTxWarp prst="textNoShape">
              <a:avLst/>
            </a:prstTxWarp>
          </a:bodyPr>
          <a:lstStyle>
            <a:lvl1pPr algn="r" defTabSz="931765">
              <a:defRPr sz="1200" b="0"/>
            </a:lvl1pPr>
          </a:lstStyle>
          <a:p>
            <a:pPr>
              <a:defRPr/>
            </a:pPr>
            <a:endParaRPr lang="en-CA"/>
          </a:p>
        </p:txBody>
      </p:sp>
      <p:sp>
        <p:nvSpPr>
          <p:cNvPr id="40964"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7" tIns="46584" rIns="93167" bIns="46584" numCol="1" anchor="b" anchorCtr="0" compatLnSpc="1">
            <a:prstTxWarp prst="textNoShape">
              <a:avLst/>
            </a:prstTxWarp>
          </a:bodyPr>
          <a:lstStyle>
            <a:lvl1pPr defTabSz="931765">
              <a:defRPr sz="1200" b="0"/>
            </a:lvl1pPr>
          </a:lstStyle>
          <a:p>
            <a:pPr>
              <a:defRPr/>
            </a:pPr>
            <a:endParaRPr lang="en-CA"/>
          </a:p>
        </p:txBody>
      </p:sp>
      <p:sp>
        <p:nvSpPr>
          <p:cNvPr id="40965"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7" tIns="46584" rIns="93167" bIns="46584" numCol="1" anchor="b" anchorCtr="0" compatLnSpc="1">
            <a:prstTxWarp prst="textNoShape">
              <a:avLst/>
            </a:prstTxWarp>
          </a:bodyPr>
          <a:lstStyle>
            <a:lvl1pPr algn="r" defTabSz="931765">
              <a:defRPr sz="1200" b="0"/>
            </a:lvl1pPr>
          </a:lstStyle>
          <a:p>
            <a:pPr>
              <a:defRPr/>
            </a:pPr>
            <a:fld id="{F84C33FA-7230-4A05-897E-F894F016565C}" type="slidenum">
              <a:rPr lang="en-CA"/>
              <a:pPr>
                <a:defRPr/>
              </a:pPr>
              <a:t>‹#›</a:t>
            </a:fld>
            <a:endParaRPr lang="en-CA" dirty="0"/>
          </a:p>
        </p:txBody>
      </p:sp>
    </p:spTree>
    <p:extLst>
      <p:ext uri="{BB962C8B-B14F-4D97-AF65-F5344CB8AC3E}">
        <p14:creationId xmlns:p14="http://schemas.microsoft.com/office/powerpoint/2010/main" val="23800976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smtClean="0"/>
            </a:lvl1pPr>
          </a:lstStyle>
          <a:p>
            <a:pPr>
              <a:defRPr/>
            </a:pPr>
            <a:endParaRPr lang="en-CA"/>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smtClean="0"/>
            </a:lvl1pPr>
          </a:lstStyle>
          <a:p>
            <a:pPr>
              <a:defRPr/>
            </a:pPr>
            <a:fld id="{C335ACBF-2377-4D06-9104-B0B0F45AE7A2}" type="datetimeFigureOut">
              <a:rPr lang="en-CA"/>
              <a:pPr>
                <a:defRPr/>
              </a:pPr>
              <a:t>07/02/2014</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CA"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smtClean="0"/>
            </a:lvl1pPr>
          </a:lstStyle>
          <a:p>
            <a:pPr>
              <a:defRPr/>
            </a:pPr>
            <a:endParaRPr lang="en-CA"/>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smtClean="0"/>
            </a:lvl1pPr>
          </a:lstStyle>
          <a:p>
            <a:pPr>
              <a:defRPr/>
            </a:pPr>
            <a:fld id="{802D50AE-BB52-4C38-968D-ED04EDC8E7BE}" type="slidenum">
              <a:rPr lang="en-CA"/>
              <a:pPr>
                <a:defRPr/>
              </a:pPr>
              <a:t>‹#›</a:t>
            </a:fld>
            <a:endParaRPr lang="en-CA"/>
          </a:p>
        </p:txBody>
      </p:sp>
    </p:spTree>
    <p:extLst>
      <p:ext uri="{BB962C8B-B14F-4D97-AF65-F5344CB8AC3E}">
        <p14:creationId xmlns:p14="http://schemas.microsoft.com/office/powerpoint/2010/main" val="27592192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C3661362-0885-4AFB-943D-22AD7EE9D7C8}" type="slidenum">
              <a:rPr lang="en-CA"/>
              <a:pPr eaLnBrk="1" hangingPunct="1"/>
              <a:t>12</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Tree>
    <p:extLst>
      <p:ext uri="{BB962C8B-B14F-4D97-AF65-F5344CB8AC3E}">
        <p14:creationId xmlns:p14="http://schemas.microsoft.com/office/powerpoint/2010/main" val="3579163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948783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30837"/>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430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26771231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105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quarter" idx="2"/>
          </p:nvPr>
        </p:nvSpPr>
        <p:spPr>
          <a:xfrm>
            <a:off x="4648200" y="1600200"/>
            <a:ext cx="4038600" cy="19764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Content Placeholder 4"/>
          <p:cNvSpPr>
            <a:spLocks noGrp="1"/>
          </p:cNvSpPr>
          <p:nvPr>
            <p:ph sz="quarter" idx="3"/>
          </p:nvPr>
        </p:nvSpPr>
        <p:spPr>
          <a:xfrm>
            <a:off x="4648200" y="3729038"/>
            <a:ext cx="4038600" cy="1976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3125601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658103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172363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10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105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3269927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820770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extLst>
      <p:ext uri="{BB962C8B-B14F-4D97-AF65-F5344CB8AC3E}">
        <p14:creationId xmlns:p14="http://schemas.microsoft.com/office/powerpoint/2010/main" val="468164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136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12277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84218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Bottom-ba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588" y="5942013"/>
            <a:ext cx="9144001"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2" descr="AB Logo blue RGB_reverse - tagline"/>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79388" y="6096000"/>
            <a:ext cx="1690687"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457200" y="1600200"/>
            <a:ext cx="8229600" cy="410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First Level</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0" name="Picture 8" descr="GoA Blue C Stacked Reverse"/>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80288" y="6165850"/>
            <a:ext cx="1519237"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13"/>
          <p:cNvSpPr>
            <a:spLocks noChangeShapeType="1"/>
          </p:cNvSpPr>
          <p:nvPr userDrawn="1"/>
        </p:nvSpPr>
        <p:spPr bwMode="auto">
          <a:xfrm>
            <a:off x="539750" y="1398588"/>
            <a:ext cx="8064500" cy="0"/>
          </a:xfrm>
          <a:prstGeom prst="line">
            <a:avLst/>
          </a:prstGeom>
          <a:noFill/>
          <a:ln w="19050">
            <a:solidFill>
              <a:srgbClr val="00507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0" fontAlgn="base" hangingPunct="0">
        <a:spcBef>
          <a:spcPct val="0"/>
        </a:spcBef>
        <a:spcAft>
          <a:spcPct val="0"/>
        </a:spcAft>
        <a:defRPr sz="3200" b="1">
          <a:solidFill>
            <a:srgbClr val="005072"/>
          </a:solidFill>
          <a:latin typeface="+mj-lt"/>
          <a:ea typeface="+mj-ea"/>
          <a:cs typeface="+mj-cs"/>
        </a:defRPr>
      </a:lvl1pPr>
      <a:lvl2pPr algn="l" rtl="0" eaLnBrk="0" fontAlgn="base" hangingPunct="0">
        <a:spcBef>
          <a:spcPct val="0"/>
        </a:spcBef>
        <a:spcAft>
          <a:spcPct val="0"/>
        </a:spcAft>
        <a:defRPr sz="3200" b="1">
          <a:solidFill>
            <a:srgbClr val="005072"/>
          </a:solidFill>
          <a:latin typeface="Arial" charset="0"/>
        </a:defRPr>
      </a:lvl2pPr>
      <a:lvl3pPr algn="l" rtl="0" eaLnBrk="0" fontAlgn="base" hangingPunct="0">
        <a:spcBef>
          <a:spcPct val="0"/>
        </a:spcBef>
        <a:spcAft>
          <a:spcPct val="0"/>
        </a:spcAft>
        <a:defRPr sz="3200" b="1">
          <a:solidFill>
            <a:srgbClr val="005072"/>
          </a:solidFill>
          <a:latin typeface="Arial" charset="0"/>
        </a:defRPr>
      </a:lvl3pPr>
      <a:lvl4pPr algn="l" rtl="0" eaLnBrk="0" fontAlgn="base" hangingPunct="0">
        <a:spcBef>
          <a:spcPct val="0"/>
        </a:spcBef>
        <a:spcAft>
          <a:spcPct val="0"/>
        </a:spcAft>
        <a:defRPr sz="3200" b="1">
          <a:solidFill>
            <a:srgbClr val="005072"/>
          </a:solidFill>
          <a:latin typeface="Arial" charset="0"/>
        </a:defRPr>
      </a:lvl4pPr>
      <a:lvl5pPr algn="l" rtl="0" eaLnBrk="0" fontAlgn="base" hangingPunct="0">
        <a:spcBef>
          <a:spcPct val="0"/>
        </a:spcBef>
        <a:spcAft>
          <a:spcPct val="0"/>
        </a:spcAft>
        <a:defRPr sz="3200" b="1">
          <a:solidFill>
            <a:srgbClr val="005072"/>
          </a:solidFill>
          <a:latin typeface="Arial" charset="0"/>
        </a:defRPr>
      </a:lvl5pPr>
      <a:lvl6pPr marL="457200" algn="l" rtl="0" fontAlgn="base">
        <a:spcBef>
          <a:spcPct val="0"/>
        </a:spcBef>
        <a:spcAft>
          <a:spcPct val="0"/>
        </a:spcAft>
        <a:defRPr sz="3200" b="1">
          <a:solidFill>
            <a:srgbClr val="005072"/>
          </a:solidFill>
          <a:latin typeface="Arial" charset="0"/>
        </a:defRPr>
      </a:lvl6pPr>
      <a:lvl7pPr marL="914400" algn="l" rtl="0" fontAlgn="base">
        <a:spcBef>
          <a:spcPct val="0"/>
        </a:spcBef>
        <a:spcAft>
          <a:spcPct val="0"/>
        </a:spcAft>
        <a:defRPr sz="3200" b="1">
          <a:solidFill>
            <a:srgbClr val="005072"/>
          </a:solidFill>
          <a:latin typeface="Arial" charset="0"/>
        </a:defRPr>
      </a:lvl7pPr>
      <a:lvl8pPr marL="1371600" algn="l" rtl="0" fontAlgn="base">
        <a:spcBef>
          <a:spcPct val="0"/>
        </a:spcBef>
        <a:spcAft>
          <a:spcPct val="0"/>
        </a:spcAft>
        <a:defRPr sz="3200" b="1">
          <a:solidFill>
            <a:srgbClr val="005072"/>
          </a:solidFill>
          <a:latin typeface="Arial" charset="0"/>
        </a:defRPr>
      </a:lvl8pPr>
      <a:lvl9pPr marL="1828800" algn="l" rtl="0" fontAlgn="base">
        <a:spcBef>
          <a:spcPct val="0"/>
        </a:spcBef>
        <a:spcAft>
          <a:spcPct val="0"/>
        </a:spcAft>
        <a:defRPr sz="3200" b="1">
          <a:solidFill>
            <a:srgbClr val="005072"/>
          </a:solidFill>
          <a:latin typeface="Arial" charset="0"/>
        </a:defRPr>
      </a:lvl9pPr>
    </p:titleStyle>
    <p:bodyStyle>
      <a:lvl1pPr marL="231775" indent="-231775" algn="l" rtl="0" eaLnBrk="0" fontAlgn="base" hangingPunct="0">
        <a:spcBef>
          <a:spcPct val="20000"/>
        </a:spcBef>
        <a:spcAft>
          <a:spcPct val="0"/>
        </a:spcAft>
        <a:buChar char="•"/>
        <a:defRPr sz="2000">
          <a:solidFill>
            <a:srgbClr val="005072"/>
          </a:solidFill>
          <a:latin typeface="+mn-lt"/>
          <a:ea typeface="+mn-ea"/>
          <a:cs typeface="+mn-cs"/>
        </a:defRPr>
      </a:lvl1pPr>
      <a:lvl2pPr marL="566738" indent="-219075" algn="l" rtl="0" eaLnBrk="0" fontAlgn="base" hangingPunct="0">
        <a:spcBef>
          <a:spcPct val="20000"/>
        </a:spcBef>
        <a:spcAft>
          <a:spcPct val="0"/>
        </a:spcAft>
        <a:buChar char="–"/>
        <a:defRPr>
          <a:solidFill>
            <a:srgbClr val="00AAD2"/>
          </a:solidFill>
          <a:latin typeface="+mn-lt"/>
        </a:defRPr>
      </a:lvl2pPr>
      <a:lvl3pPr marL="914400" indent="-231775" algn="l" rtl="0" eaLnBrk="0" fontAlgn="base" hangingPunct="0">
        <a:spcBef>
          <a:spcPct val="20000"/>
        </a:spcBef>
        <a:spcAft>
          <a:spcPct val="0"/>
        </a:spcAft>
        <a:buChar char="•"/>
        <a:defRPr>
          <a:solidFill>
            <a:srgbClr val="00AAD2"/>
          </a:solidFill>
          <a:latin typeface="+mn-lt"/>
        </a:defRPr>
      </a:lvl3pPr>
      <a:lvl4pPr marL="1262063" indent="-231775" algn="l" rtl="0" eaLnBrk="0" fontAlgn="base" hangingPunct="0">
        <a:spcBef>
          <a:spcPct val="20000"/>
        </a:spcBef>
        <a:spcAft>
          <a:spcPct val="0"/>
        </a:spcAft>
        <a:buChar char="–"/>
        <a:defRPr>
          <a:solidFill>
            <a:srgbClr val="00AAD2"/>
          </a:solidFill>
          <a:latin typeface="+mn-lt"/>
        </a:defRPr>
      </a:lvl4pPr>
      <a:lvl5pPr marL="2057400" indent="-228600" algn="l" rtl="0" eaLnBrk="0" fontAlgn="base" hangingPunct="0">
        <a:spcBef>
          <a:spcPct val="20000"/>
        </a:spcBef>
        <a:spcAft>
          <a:spcPct val="0"/>
        </a:spcAft>
        <a:buChar char="»"/>
        <a:defRPr>
          <a:solidFill>
            <a:srgbClr val="00AAD2"/>
          </a:solidFill>
          <a:latin typeface="+mn-lt"/>
        </a:defRPr>
      </a:lvl5pPr>
      <a:lvl6pPr marL="2514600" indent="-228600" algn="l" rtl="0" fontAlgn="base">
        <a:spcBef>
          <a:spcPct val="20000"/>
        </a:spcBef>
        <a:spcAft>
          <a:spcPct val="0"/>
        </a:spcAft>
        <a:buChar char="»"/>
        <a:defRPr>
          <a:solidFill>
            <a:srgbClr val="00AAD2"/>
          </a:solidFill>
          <a:latin typeface="+mn-lt"/>
        </a:defRPr>
      </a:lvl6pPr>
      <a:lvl7pPr marL="2971800" indent="-228600" algn="l" rtl="0" fontAlgn="base">
        <a:spcBef>
          <a:spcPct val="20000"/>
        </a:spcBef>
        <a:spcAft>
          <a:spcPct val="0"/>
        </a:spcAft>
        <a:buChar char="»"/>
        <a:defRPr>
          <a:solidFill>
            <a:srgbClr val="00AAD2"/>
          </a:solidFill>
          <a:latin typeface="+mn-lt"/>
        </a:defRPr>
      </a:lvl7pPr>
      <a:lvl8pPr marL="3429000" indent="-228600" algn="l" rtl="0" fontAlgn="base">
        <a:spcBef>
          <a:spcPct val="20000"/>
        </a:spcBef>
        <a:spcAft>
          <a:spcPct val="0"/>
        </a:spcAft>
        <a:buChar char="»"/>
        <a:defRPr>
          <a:solidFill>
            <a:srgbClr val="00AAD2"/>
          </a:solidFill>
          <a:latin typeface="+mn-lt"/>
        </a:defRPr>
      </a:lvl8pPr>
      <a:lvl9pPr marL="3886200" indent="-228600" algn="l" rtl="0" fontAlgn="base">
        <a:spcBef>
          <a:spcPct val="20000"/>
        </a:spcBef>
        <a:spcAft>
          <a:spcPct val="0"/>
        </a:spcAft>
        <a:buChar char="»"/>
        <a:defRPr>
          <a:solidFill>
            <a:srgbClr val="00AAD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0" descr="Simplified-Blue-title-page_Quality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Grp="1" noChangeArrowheads="1"/>
          </p:cNvSpPr>
          <p:nvPr>
            <p:ph type="ctrTitle"/>
          </p:nvPr>
        </p:nvSpPr>
        <p:spPr>
          <a:xfrm>
            <a:off x="685800" y="1773238"/>
            <a:ext cx="7772400" cy="1827212"/>
          </a:xfrm>
        </p:spPr>
        <p:txBody>
          <a:bodyPr/>
          <a:lstStyle/>
          <a:p>
            <a:pPr algn="ctr" eaLnBrk="1" hangingPunct="1"/>
            <a:r>
              <a:rPr lang="en-US" smtClean="0">
                <a:solidFill>
                  <a:schemeClr val="bg1"/>
                </a:solidFill>
              </a:rPr>
              <a:t/>
            </a:r>
            <a:br>
              <a:rPr lang="en-US" smtClean="0">
                <a:solidFill>
                  <a:schemeClr val="bg1"/>
                </a:solidFill>
              </a:rPr>
            </a:br>
            <a:r>
              <a:rPr lang="en-US" sz="4000" smtClean="0">
                <a:solidFill>
                  <a:schemeClr val="bg1"/>
                </a:solidFill>
              </a:rPr>
              <a:t>Utility Course </a:t>
            </a:r>
            <a:br>
              <a:rPr lang="en-US" sz="4000" smtClean="0">
                <a:solidFill>
                  <a:schemeClr val="bg1"/>
                </a:solidFill>
              </a:rPr>
            </a:br>
            <a:r>
              <a:rPr lang="en-US" sz="4000" smtClean="0">
                <a:solidFill>
                  <a:schemeClr val="bg1"/>
                </a:solidFill>
              </a:rPr>
              <a:t>Case Studies</a:t>
            </a:r>
            <a:br>
              <a:rPr lang="en-US" sz="4000" smtClean="0">
                <a:solidFill>
                  <a:schemeClr val="bg1"/>
                </a:solidFill>
              </a:rPr>
            </a:br>
            <a:r>
              <a:rPr lang="en-US" sz="4000" smtClean="0">
                <a:solidFill>
                  <a:schemeClr val="bg1"/>
                </a:solidFill>
              </a:rPr>
              <a:t>CEA and Road Builders Workshop</a:t>
            </a:r>
          </a:p>
        </p:txBody>
      </p:sp>
      <p:sp>
        <p:nvSpPr>
          <p:cNvPr id="2052" name="Rectangle 4"/>
          <p:cNvSpPr>
            <a:spLocks noGrp="1" noChangeArrowheads="1"/>
          </p:cNvSpPr>
          <p:nvPr>
            <p:ph type="subTitle" idx="1"/>
          </p:nvPr>
        </p:nvSpPr>
        <p:spPr>
          <a:xfrm>
            <a:off x="1371600" y="5033963"/>
            <a:ext cx="6456363" cy="760412"/>
          </a:xfrm>
        </p:spPr>
        <p:txBody>
          <a:bodyPr/>
          <a:lstStyle/>
          <a:p>
            <a:pPr eaLnBrk="1" hangingPunct="1"/>
            <a:r>
              <a:rPr lang="en-US" smtClean="0">
                <a:solidFill>
                  <a:schemeClr val="bg1"/>
                </a:solidFill>
              </a:rPr>
              <a:t>Joe Mah, M.Eng.P.Eng. </a:t>
            </a:r>
          </a:p>
          <a:p>
            <a:pPr eaLnBrk="1" hangingPunct="1"/>
            <a:endParaRPr lang="en-US" smtClean="0">
              <a:solidFill>
                <a:schemeClr val="bg1"/>
              </a:solidFill>
            </a:endParaRPr>
          </a:p>
        </p:txBody>
      </p:sp>
      <p:pic>
        <p:nvPicPr>
          <p:cNvPr id="2053" name="Picture 5" descr="GoA Blue C Stacked Rever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388" y="6021388"/>
            <a:ext cx="1728787"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11" descr="AB Logo blue RGB_reverse - taglin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8913" y="192088"/>
            <a:ext cx="2312987"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CA" sz="2800" u="sng" smtClean="0"/>
              <a:t>Case Three:  Highway over Existing Pipeline</a:t>
            </a:r>
            <a:r>
              <a:rPr lang="en-CA" smtClean="0"/>
              <a:t/>
            </a:r>
            <a:br>
              <a:rPr lang="en-CA" smtClean="0"/>
            </a:br>
            <a:endParaRPr lang="en-CA" smtClean="0"/>
          </a:p>
        </p:txBody>
      </p:sp>
      <p:sp>
        <p:nvSpPr>
          <p:cNvPr id="10243" name="Content Placeholder 2"/>
          <p:cNvSpPr>
            <a:spLocks noGrp="1"/>
          </p:cNvSpPr>
          <p:nvPr>
            <p:ph idx="1"/>
          </p:nvPr>
        </p:nvSpPr>
        <p:spPr>
          <a:xfrm>
            <a:off x="457200" y="1600200"/>
            <a:ext cx="8229600" cy="4268788"/>
          </a:xfrm>
        </p:spPr>
        <p:txBody>
          <a:bodyPr/>
          <a:lstStyle/>
          <a:p>
            <a:pPr marL="0" indent="0">
              <a:buFontTx/>
              <a:buNone/>
              <a:defRPr/>
            </a:pPr>
            <a:endParaRPr lang="en-CA" dirty="0" smtClean="0"/>
          </a:p>
          <a:p>
            <a:pPr>
              <a:defRPr/>
            </a:pPr>
            <a:r>
              <a:rPr lang="en-CA" sz="1800" dirty="0"/>
              <a:t>T</a:t>
            </a:r>
            <a:r>
              <a:rPr lang="en-CA" sz="1800" dirty="0" smtClean="0"/>
              <a:t>he </a:t>
            </a:r>
            <a:r>
              <a:rPr lang="en-CA" sz="1800" dirty="0"/>
              <a:t>pipeline </a:t>
            </a:r>
            <a:r>
              <a:rPr lang="en-CA" sz="1800" dirty="0" smtClean="0"/>
              <a:t>was </a:t>
            </a:r>
            <a:r>
              <a:rPr lang="en-CA" sz="1800" dirty="0"/>
              <a:t>located outside </a:t>
            </a:r>
            <a:r>
              <a:rPr lang="en-CA" sz="1800"/>
              <a:t>the </a:t>
            </a:r>
            <a:r>
              <a:rPr lang="en-CA" sz="1800" smtClean="0"/>
              <a:t>Department’s </a:t>
            </a:r>
            <a:r>
              <a:rPr lang="en-CA" sz="1800" dirty="0"/>
              <a:t>ROW.  The </a:t>
            </a:r>
            <a:r>
              <a:rPr lang="en-CA" sz="1800" dirty="0" smtClean="0"/>
              <a:t>Department  widened  </a:t>
            </a:r>
            <a:r>
              <a:rPr lang="en-CA" sz="1800" dirty="0"/>
              <a:t>its existing ROW to construct a truck staging area over the </a:t>
            </a:r>
            <a:r>
              <a:rPr lang="en-CA" sz="1800" dirty="0" smtClean="0"/>
              <a:t>existing </a:t>
            </a:r>
            <a:r>
              <a:rPr lang="en-CA" sz="1800" dirty="0"/>
              <a:t>pipeline.   The crossing agreement was obtained from </a:t>
            </a:r>
            <a:r>
              <a:rPr lang="en-CA" sz="1800" dirty="0" smtClean="0"/>
              <a:t>the pipeline company </a:t>
            </a:r>
            <a:r>
              <a:rPr lang="en-CA" sz="1800" dirty="0"/>
              <a:t>in year 2010 which was only good </a:t>
            </a:r>
            <a:r>
              <a:rPr lang="en-CA" sz="1800" dirty="0" smtClean="0"/>
              <a:t>until 2012.  The existing pipeline met all design criteria, therefore, </a:t>
            </a:r>
            <a:r>
              <a:rPr lang="en-CA" sz="1800" dirty="0"/>
              <a:t>no modification </a:t>
            </a:r>
            <a:r>
              <a:rPr lang="en-CA" sz="1800" dirty="0" smtClean="0"/>
              <a:t>was required.  </a:t>
            </a:r>
          </a:p>
          <a:p>
            <a:pPr>
              <a:defRPr/>
            </a:pPr>
            <a:endParaRPr lang="en-CA" sz="1800" dirty="0"/>
          </a:p>
          <a:p>
            <a:pPr>
              <a:defRPr/>
            </a:pPr>
            <a:r>
              <a:rPr lang="en-CA" sz="1800" dirty="0"/>
              <a:t>T</a:t>
            </a:r>
            <a:r>
              <a:rPr lang="en-CA" sz="1800" dirty="0" smtClean="0"/>
              <a:t>he </a:t>
            </a:r>
            <a:r>
              <a:rPr lang="en-CA" sz="1800" dirty="0"/>
              <a:t>project was </a:t>
            </a:r>
            <a:r>
              <a:rPr lang="en-CA" sz="1800" dirty="0" smtClean="0"/>
              <a:t>delayed. In year 2013, the Department requested the pipeline company to extend the crossing agreement.  The pipeline company had issued a new crossing agreement and advised their position had been changed as such that the existing pipeline </a:t>
            </a:r>
            <a:r>
              <a:rPr lang="en-CA" sz="1800" dirty="0"/>
              <a:t>needed to be lowered or protected by a load bearing concrete slab or replaced with a higher wall thickness</a:t>
            </a:r>
            <a:r>
              <a:rPr lang="en-CA" dirty="0"/>
              <a:t>. </a:t>
            </a:r>
          </a:p>
          <a:p>
            <a:pPr eaLnBrk="1" hangingPunct="1">
              <a:defRPr/>
            </a:pPr>
            <a:endParaRPr lang="en-CA"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endParaRPr lang="en-CA" smtClean="0"/>
          </a:p>
        </p:txBody>
      </p:sp>
      <p:sp>
        <p:nvSpPr>
          <p:cNvPr id="12291" name="Content Placeholder 2"/>
          <p:cNvSpPr>
            <a:spLocks noGrp="1"/>
          </p:cNvSpPr>
          <p:nvPr>
            <p:ph idx="1"/>
          </p:nvPr>
        </p:nvSpPr>
        <p:spPr/>
        <p:txBody>
          <a:bodyPr/>
          <a:lstStyle/>
          <a:p>
            <a:pPr marL="0" indent="0">
              <a:buFontTx/>
              <a:buNone/>
            </a:pPr>
            <a:endParaRPr lang="en-CA" smtClean="0"/>
          </a:p>
          <a:p>
            <a:pPr marL="0" indent="0">
              <a:buFontTx/>
              <a:buNone/>
            </a:pPr>
            <a:r>
              <a:rPr lang="en-CA" sz="2400" smtClean="0"/>
              <a:t>In addition, pipeline company asked the Department $50,000 to pay them upfront for a scope study.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endParaRPr lang="en-CA" smtClean="0"/>
          </a:p>
        </p:txBody>
      </p:sp>
      <p:sp>
        <p:nvSpPr>
          <p:cNvPr id="3" name="Content Placeholder 2"/>
          <p:cNvSpPr>
            <a:spLocks noGrp="1"/>
          </p:cNvSpPr>
          <p:nvPr>
            <p:ph idx="1"/>
          </p:nvPr>
        </p:nvSpPr>
        <p:spPr/>
        <p:txBody>
          <a:bodyPr/>
          <a:lstStyle/>
          <a:p>
            <a:pPr marL="0" indent="0">
              <a:buFontTx/>
              <a:buNone/>
              <a:defRPr/>
            </a:pPr>
            <a:r>
              <a:rPr lang="en-CA" sz="2400" b="1" dirty="0"/>
              <a:t>Questions:</a:t>
            </a:r>
            <a:endParaRPr lang="en-CA" sz="2400" dirty="0"/>
          </a:p>
          <a:p>
            <a:pPr>
              <a:defRPr/>
            </a:pPr>
            <a:r>
              <a:rPr lang="en-CA" dirty="0"/>
              <a:t> </a:t>
            </a:r>
            <a:r>
              <a:rPr lang="en-CA" dirty="0" smtClean="0"/>
              <a:t>Should pipeline company </a:t>
            </a:r>
            <a:r>
              <a:rPr lang="en-CA" dirty="0"/>
              <a:t>crossing </a:t>
            </a:r>
            <a:r>
              <a:rPr lang="en-CA" dirty="0" smtClean="0"/>
              <a:t>agreement </a:t>
            </a:r>
            <a:r>
              <a:rPr lang="en-CA" dirty="0"/>
              <a:t>be used and which party would be responsible for the upgrade </a:t>
            </a:r>
            <a:r>
              <a:rPr lang="en-CA" dirty="0" smtClean="0"/>
              <a:t>cost?</a:t>
            </a:r>
          </a:p>
          <a:p>
            <a:pPr>
              <a:defRPr/>
            </a:pPr>
            <a:endParaRPr lang="en-CA" dirty="0"/>
          </a:p>
          <a:p>
            <a:pPr>
              <a:defRPr/>
            </a:pPr>
            <a:r>
              <a:rPr lang="en-CA" dirty="0"/>
              <a:t> In the future, if the pipeline upgrade  work </a:t>
            </a:r>
            <a:r>
              <a:rPr lang="en-CA" dirty="0" smtClean="0"/>
              <a:t>will </a:t>
            </a:r>
            <a:r>
              <a:rPr lang="en-CA" dirty="0"/>
              <a:t>be </a:t>
            </a:r>
            <a:r>
              <a:rPr lang="en-CA" dirty="0" smtClean="0"/>
              <a:t>required, </a:t>
            </a:r>
            <a:r>
              <a:rPr lang="en-CA" dirty="0"/>
              <a:t>whose crossing agreement would be used and which party would be responsible for the upgrade cost  and why</a:t>
            </a:r>
            <a:r>
              <a:rPr lang="en-CA" dirty="0" smtClean="0"/>
              <a:t>?</a:t>
            </a:r>
          </a:p>
          <a:p>
            <a:pPr>
              <a:defRPr/>
            </a:pPr>
            <a:endParaRPr lang="en-CA" dirty="0"/>
          </a:p>
          <a:p>
            <a:pPr>
              <a:defRPr/>
            </a:pPr>
            <a:r>
              <a:rPr lang="en-CA" dirty="0"/>
              <a:t> Should the </a:t>
            </a:r>
            <a:r>
              <a:rPr lang="en-CA" dirty="0" smtClean="0"/>
              <a:t>Department </a:t>
            </a:r>
            <a:r>
              <a:rPr lang="en-CA" dirty="0"/>
              <a:t>pay </a:t>
            </a:r>
            <a:r>
              <a:rPr lang="en-CA" dirty="0" smtClean="0"/>
              <a:t>the pipeline </a:t>
            </a:r>
            <a:r>
              <a:rPr lang="en-CA" dirty="0"/>
              <a:t>$50,000 </a:t>
            </a:r>
            <a:r>
              <a:rPr lang="en-CA" dirty="0" smtClean="0"/>
              <a:t>upfront </a:t>
            </a:r>
            <a:r>
              <a:rPr lang="en-CA" dirty="0"/>
              <a:t>for </a:t>
            </a:r>
            <a:r>
              <a:rPr lang="en-CA" dirty="0" smtClean="0"/>
              <a:t>scope studies provided answers for (1) no and why (2) yes and how?</a:t>
            </a:r>
          </a:p>
          <a:p>
            <a:pPr>
              <a:defRPr/>
            </a:pPr>
            <a:r>
              <a:rPr lang="en-US" dirty="0" smtClean="0"/>
              <a:t>Provided 3 AT standards for the placement of pipeline within AT’s ROW.</a:t>
            </a:r>
            <a:endParaRPr lang="en-CA" dirty="0"/>
          </a:p>
          <a:p>
            <a:pPr>
              <a:defRPr/>
            </a:pPr>
            <a:endParaRPr lang="en-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CA" sz="2400" u="sng" smtClean="0"/>
              <a:t>Case Four:  Highway 63, Power company, North of Wandering River</a:t>
            </a:r>
            <a:r>
              <a:rPr lang="en-CA" sz="2400" smtClean="0"/>
              <a:t/>
            </a:r>
            <a:br>
              <a:rPr lang="en-CA" sz="2400" smtClean="0"/>
            </a:br>
            <a:endParaRPr lang="en-CA" sz="2400" smtClean="0"/>
          </a:p>
        </p:txBody>
      </p:sp>
      <p:sp>
        <p:nvSpPr>
          <p:cNvPr id="14339" name="Content Placeholder 2"/>
          <p:cNvSpPr>
            <a:spLocks noGrp="1"/>
          </p:cNvSpPr>
          <p:nvPr>
            <p:ph idx="1"/>
          </p:nvPr>
        </p:nvSpPr>
        <p:spPr/>
        <p:txBody>
          <a:bodyPr/>
          <a:lstStyle/>
          <a:p>
            <a:r>
              <a:rPr lang="en-CA" smtClean="0"/>
              <a:t>The Department advised the power to relocate their power lines further away from the Department’s ROW to facilitate the twinning of Highway 63.   Power lines were located outside the Department’s ROW and beyond the highway development control zone but under the jurisdiction of Sustainable Resource Division (SRD).  </a:t>
            </a:r>
          </a:p>
          <a:p>
            <a:endParaRPr lang="en-CA" smtClean="0"/>
          </a:p>
          <a:p>
            <a:r>
              <a:rPr lang="en-CA" smtClean="0"/>
              <a:t>The Department offered the power company two options; Option (1) to relocate and stay out of AT’s ROW and also outside the highway development zone, Option (2) to relocate and stay within AT’s ROW.  </a:t>
            </a:r>
          </a:p>
          <a:p>
            <a:endParaRPr lang="en-CA" smtClean="0"/>
          </a:p>
          <a:p>
            <a:endParaRPr lang="en-CA"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endParaRPr lang="en-CA" smtClean="0"/>
          </a:p>
        </p:txBody>
      </p:sp>
      <p:sp>
        <p:nvSpPr>
          <p:cNvPr id="3" name="Content Placeholder 2"/>
          <p:cNvSpPr>
            <a:spLocks noGrp="1"/>
          </p:cNvSpPr>
          <p:nvPr>
            <p:ph idx="1"/>
          </p:nvPr>
        </p:nvSpPr>
        <p:spPr/>
        <p:txBody>
          <a:bodyPr/>
          <a:lstStyle/>
          <a:p>
            <a:pPr marL="0" indent="0">
              <a:buFontTx/>
              <a:buNone/>
              <a:defRPr/>
            </a:pPr>
            <a:r>
              <a:rPr lang="en-CA" sz="2400" b="1" dirty="0"/>
              <a:t>Questions</a:t>
            </a:r>
            <a:r>
              <a:rPr lang="en-CA" sz="2400" b="1" dirty="0" smtClean="0"/>
              <a:t>:</a:t>
            </a:r>
          </a:p>
          <a:p>
            <a:pPr>
              <a:defRPr/>
            </a:pPr>
            <a:r>
              <a:rPr lang="en-US" dirty="0" smtClean="0"/>
              <a:t>Who would be responsible for the relocation costs and why?</a:t>
            </a:r>
            <a:endParaRPr lang="en-CA" dirty="0"/>
          </a:p>
          <a:p>
            <a:pPr>
              <a:defRPr/>
            </a:pPr>
            <a:r>
              <a:rPr lang="en-CA" dirty="0"/>
              <a:t> </a:t>
            </a:r>
            <a:r>
              <a:rPr lang="en-CA" dirty="0" smtClean="0"/>
              <a:t>What are the pro and con for the two options and why?</a:t>
            </a:r>
          </a:p>
          <a:p>
            <a:pPr>
              <a:defRPr/>
            </a:pPr>
            <a:endParaRPr lang="en-CA" dirty="0" smtClean="0"/>
          </a:p>
          <a:p>
            <a:pPr>
              <a:defRPr/>
            </a:pPr>
            <a:endParaRPr lang="en-US" dirty="0"/>
          </a:p>
          <a:p>
            <a:pPr>
              <a:defRPr/>
            </a:pPr>
            <a:endParaRPr lang="en-US" dirty="0" smtClean="0"/>
          </a:p>
          <a:p>
            <a:pPr>
              <a:defRPr/>
            </a:pPr>
            <a:endParaRPr lang="en-US" dirty="0"/>
          </a:p>
          <a:p>
            <a:pPr>
              <a:defRPr/>
            </a:pPr>
            <a:endParaRPr lang="en-US" dirty="0" smtClean="0"/>
          </a:p>
          <a:p>
            <a:pPr>
              <a:defRPr/>
            </a:pPr>
            <a:endParaRPr lang="en-US" dirty="0"/>
          </a:p>
          <a:p>
            <a:pPr>
              <a:defRPr/>
            </a:pPr>
            <a:endParaRPr lang="en-US" dirty="0" smtClean="0"/>
          </a:p>
          <a:p>
            <a:pPr>
              <a:defRPr/>
            </a:pPr>
            <a:endParaRPr lang="en-US" dirty="0"/>
          </a:p>
          <a:p>
            <a:pPr>
              <a:defRPr/>
            </a:pPr>
            <a:endParaRPr lang="en-US" dirty="0" smtClean="0"/>
          </a:p>
          <a:p>
            <a:pPr>
              <a:defRPr/>
            </a:pPr>
            <a:endParaRPr lang="en-US" dirty="0"/>
          </a:p>
          <a:p>
            <a:pPr>
              <a:defRPr/>
            </a:pPr>
            <a:endParaRPr lang="en-US" dirty="0" smtClean="0"/>
          </a:p>
          <a:p>
            <a:pPr>
              <a:defRPr/>
            </a:pPr>
            <a:endParaRPr lang="en-US" dirty="0"/>
          </a:p>
          <a:p>
            <a:pPr>
              <a:defRPr/>
            </a:pPr>
            <a:endParaRPr lang="en-US" dirty="0" smtClean="0"/>
          </a:p>
          <a:p>
            <a:pPr>
              <a:defRPr/>
            </a:pPr>
            <a:endParaRPr lang="en-US" dirty="0"/>
          </a:p>
          <a:p>
            <a:pPr>
              <a:defRPr/>
            </a:pPr>
            <a:endParaRPr lang="en-US" dirty="0" smtClean="0"/>
          </a:p>
          <a:p>
            <a:pPr>
              <a:defRPr/>
            </a:pPr>
            <a:endParaRPr lang="en-US" dirty="0"/>
          </a:p>
          <a:p>
            <a:pPr>
              <a:defRPr/>
            </a:pPr>
            <a:endParaRPr lang="en-US" dirty="0" smtClean="0"/>
          </a:p>
          <a:p>
            <a:pPr>
              <a:defRPr/>
            </a:pPr>
            <a:endParaRPr lang="en-US" dirty="0"/>
          </a:p>
          <a:p>
            <a:pPr>
              <a:defRPr/>
            </a:pPr>
            <a:endParaRPr lang="en-US" dirty="0" smtClean="0"/>
          </a:p>
          <a:p>
            <a:pPr>
              <a:defRPr/>
            </a:pPr>
            <a:endParaRPr lang="en-US" dirty="0"/>
          </a:p>
          <a:p>
            <a:pPr>
              <a:defRPr/>
            </a:pPr>
            <a:r>
              <a:rPr lang="en-US" dirty="0" smtClean="0"/>
              <a:t>.</a:t>
            </a:r>
            <a:endParaRPr lang="en-CA" dirty="0"/>
          </a:p>
          <a:p>
            <a:pPr marL="0" indent="0">
              <a:buFontTx/>
              <a:buNone/>
              <a:defRPr/>
            </a:pPr>
            <a:r>
              <a:rPr lang="en-CA" dirty="0"/>
              <a:t> </a:t>
            </a:r>
          </a:p>
          <a:p>
            <a:pPr>
              <a:defRPr/>
            </a:pPr>
            <a:endParaRPr lang="en-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CA" sz="2400" u="sng" smtClean="0"/>
              <a:t>Case one:  Highway 63 Mariana Lake Telcom Facility </a:t>
            </a:r>
            <a:r>
              <a:rPr lang="en-CA" sz="2400" smtClean="0"/>
              <a:t/>
            </a:r>
            <a:br>
              <a:rPr lang="en-CA" sz="2400" smtClean="0"/>
            </a:br>
            <a:endParaRPr lang="en-CA" sz="2400" smtClean="0"/>
          </a:p>
        </p:txBody>
      </p:sp>
      <p:sp>
        <p:nvSpPr>
          <p:cNvPr id="3075" name="Rectangle 3"/>
          <p:cNvSpPr>
            <a:spLocks noGrp="1" noChangeArrowheads="1"/>
          </p:cNvSpPr>
          <p:nvPr>
            <p:ph type="body" idx="1"/>
          </p:nvPr>
        </p:nvSpPr>
        <p:spPr/>
        <p:txBody>
          <a:bodyPr/>
          <a:lstStyle/>
          <a:p>
            <a:pPr eaLnBrk="1" hangingPunct="1"/>
            <a:r>
              <a:rPr lang="en-CA" sz="2400" smtClean="0"/>
              <a:t>The Department had advised the Telecom company to relocate its “FOTS” hut to facilitate the AT roadway widening  construction. </a:t>
            </a:r>
          </a:p>
          <a:p>
            <a:pPr eaLnBrk="1" hangingPunct="1"/>
            <a:r>
              <a:rPr lang="en-CA" sz="2400" smtClean="0"/>
              <a:t>The “FOTS” hut was located immediately adjacent to Highway 63, outside AT’s ROW boundary.</a:t>
            </a:r>
          </a:p>
          <a:p>
            <a:pPr eaLnBrk="1" hangingPunct="1"/>
            <a:r>
              <a:rPr lang="en-CA" sz="2400" smtClean="0"/>
              <a:t> The cost of relocation was estimated at 1.5 million.   </a:t>
            </a:r>
          </a:p>
          <a:p>
            <a:pPr eaLnBrk="1" hangingPunct="1"/>
            <a:r>
              <a:rPr lang="en-CA" sz="2400" smtClean="0"/>
              <a:t>The letter dated on March 2012 to Technical Standards Branch (TSB), Telecom company asked the Department to be responsible for the relocation cost.  If not, they would proceed with legal action against the Department.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957262"/>
          </a:xfrm>
        </p:spPr>
        <p:txBody>
          <a:bodyPr/>
          <a:lstStyle/>
          <a:p>
            <a:pPr eaLnBrk="1" hangingPunct="1">
              <a:spcBef>
                <a:spcPct val="20000"/>
              </a:spcBef>
            </a:pPr>
            <a:r>
              <a:rPr lang="en-CA" sz="2800" b="0" smtClean="0"/>
              <a:t>The arguments they brought forward were as follows</a:t>
            </a:r>
            <a:r>
              <a:rPr lang="en-CA" sz="2000" b="0" smtClean="0"/>
              <a:t>:</a:t>
            </a:r>
            <a:br>
              <a:rPr lang="en-CA" sz="2000" b="0" smtClean="0"/>
            </a:br>
            <a:endParaRPr lang="en-US" smtClean="0"/>
          </a:p>
        </p:txBody>
      </p:sp>
      <p:sp>
        <p:nvSpPr>
          <p:cNvPr id="4099" name="Rectangle 3"/>
          <p:cNvSpPr>
            <a:spLocks noGrp="1" noChangeArrowheads="1"/>
          </p:cNvSpPr>
          <p:nvPr>
            <p:ph type="body" idx="1"/>
          </p:nvPr>
        </p:nvSpPr>
        <p:spPr>
          <a:xfrm>
            <a:off x="457200" y="1520825"/>
            <a:ext cx="8229600" cy="4384675"/>
          </a:xfrm>
        </p:spPr>
        <p:txBody>
          <a:bodyPr/>
          <a:lstStyle/>
          <a:p>
            <a:pPr eaLnBrk="1" hangingPunct="1"/>
            <a:r>
              <a:rPr lang="en-CA" smtClean="0"/>
              <a:t>The ROW agreement  of construction of the “FOTS “ hut was granted by the Department of Municipal Affairs on June 1992 and registered the easement in the Land Title office  on July, 1994.</a:t>
            </a:r>
          </a:p>
          <a:p>
            <a:pPr eaLnBrk="1" hangingPunct="1"/>
            <a:r>
              <a:rPr lang="en-CA" smtClean="0"/>
              <a:t>The “FOTS” hut was located outside of AT’s ROW.  The intent was to stay out of AT’s ROW so AT would be responsible for future relocation costs. </a:t>
            </a:r>
          </a:p>
          <a:p>
            <a:pPr eaLnBrk="1" hangingPunct="1"/>
            <a:r>
              <a:rPr lang="en-CA" smtClean="0"/>
              <a:t>Neither the Telecom nor Alberta Transportation could locate a copy of the 20 year old roadside development permit.  The company standard practice was always to comply with all regulatory requirements as stated in their letter.</a:t>
            </a:r>
            <a:endParaRPr lang="en-US" smtClean="0"/>
          </a:p>
          <a:p>
            <a:pPr eaLnBrk="1" hangingPunct="1"/>
            <a:r>
              <a:rPr lang="en-US" smtClean="0"/>
              <a:t>AT was expropriating without compensation.</a:t>
            </a:r>
          </a:p>
          <a:p>
            <a:pPr eaLnBrk="1" hangingPunct="1"/>
            <a:endParaRPr lang="en-CA" smtClean="0"/>
          </a:p>
          <a:p>
            <a:pPr eaLnBrk="1" hangingPunct="1"/>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endParaRPr lang="en-CA" smtClean="0"/>
          </a:p>
        </p:txBody>
      </p:sp>
      <p:sp>
        <p:nvSpPr>
          <p:cNvPr id="5123" name="Content Placeholder 2"/>
          <p:cNvSpPr>
            <a:spLocks noGrp="1"/>
          </p:cNvSpPr>
          <p:nvPr>
            <p:ph idx="1"/>
          </p:nvPr>
        </p:nvSpPr>
        <p:spPr/>
        <p:txBody>
          <a:bodyPr/>
          <a:lstStyle/>
          <a:p>
            <a:pPr marL="0" indent="0" eaLnBrk="1" hangingPunct="1">
              <a:buFontTx/>
              <a:buNone/>
              <a:defRPr/>
            </a:pPr>
            <a:r>
              <a:rPr lang="en-CA" sz="2800" b="1" dirty="0" smtClean="0"/>
              <a:t>Question:</a:t>
            </a:r>
          </a:p>
          <a:p>
            <a:pPr eaLnBrk="1" hangingPunct="1">
              <a:defRPr/>
            </a:pPr>
            <a:r>
              <a:rPr lang="en-CA" dirty="0" smtClean="0"/>
              <a:t>Who is responsible for the $1.5 million relocation cost in view of the (1) facility was located outside of AT’s ROW, (2) the easement was granted by Municipal Affair and was registered in the Land Title office and why?</a:t>
            </a:r>
          </a:p>
          <a:p>
            <a:pPr eaLnBrk="1" hangingPunct="1">
              <a:defRPr/>
            </a:pPr>
            <a:endParaRPr lang="en-CA"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957262"/>
          </a:xfrm>
        </p:spPr>
        <p:txBody>
          <a:bodyPr/>
          <a:lstStyle/>
          <a:p>
            <a:pPr eaLnBrk="1" hangingPunct="1">
              <a:spcBef>
                <a:spcPct val="20000"/>
              </a:spcBef>
            </a:pPr>
            <a:r>
              <a:rPr lang="en-CA" sz="2800" b="0" smtClean="0"/>
              <a:t>The arguments they brought forward were as follows</a:t>
            </a:r>
            <a:r>
              <a:rPr lang="en-CA" sz="2000" b="0" smtClean="0"/>
              <a:t>:</a:t>
            </a:r>
            <a:br>
              <a:rPr lang="en-CA" sz="2000" b="0" smtClean="0"/>
            </a:br>
            <a:endParaRPr lang="en-US" smtClean="0"/>
          </a:p>
        </p:txBody>
      </p:sp>
      <p:sp>
        <p:nvSpPr>
          <p:cNvPr id="6147" name="Rectangle 3"/>
          <p:cNvSpPr>
            <a:spLocks noGrp="1" noChangeArrowheads="1"/>
          </p:cNvSpPr>
          <p:nvPr>
            <p:ph type="body" idx="1"/>
          </p:nvPr>
        </p:nvSpPr>
        <p:spPr>
          <a:xfrm>
            <a:off x="457200" y="1520825"/>
            <a:ext cx="8229600" cy="4384675"/>
          </a:xfrm>
        </p:spPr>
        <p:txBody>
          <a:bodyPr/>
          <a:lstStyle/>
          <a:p>
            <a:pPr eaLnBrk="1" hangingPunct="1"/>
            <a:r>
              <a:rPr lang="en-CA" smtClean="0"/>
              <a:t>The ROW agreement  of construction of the “FOTS “ hut was granted by the Department of Municipal Affairs on June 1992 and registered the easement in the Land Title office  on July, 1994.</a:t>
            </a:r>
          </a:p>
          <a:p>
            <a:pPr eaLnBrk="1" hangingPunct="1"/>
            <a:r>
              <a:rPr lang="en-CA" smtClean="0"/>
              <a:t>The “FOTS” hut was located outside of AT’s ROW.  The intent was to stay out of AT’s ROW so AT would be responsible for future relocation costs. </a:t>
            </a:r>
          </a:p>
          <a:p>
            <a:pPr eaLnBrk="1" hangingPunct="1"/>
            <a:r>
              <a:rPr lang="en-CA" smtClean="0"/>
              <a:t>Neither the Telecom nor Alberta Transportation could locate a copy of the 20 year old roadside development permit.  The company standard practice was always to comply with all regulatory requirements as stated in their letter.</a:t>
            </a:r>
            <a:endParaRPr lang="en-US" smtClean="0"/>
          </a:p>
          <a:p>
            <a:pPr eaLnBrk="1" hangingPunct="1"/>
            <a:r>
              <a:rPr lang="en-US" smtClean="0"/>
              <a:t>AT was expropriating without compensation.</a:t>
            </a:r>
          </a:p>
          <a:p>
            <a:pPr eaLnBrk="1" hangingPunct="1"/>
            <a:endParaRPr lang="en-CA" smtClean="0"/>
          </a:p>
          <a:p>
            <a:pPr eaLnBrk="1" hangingPunct="1"/>
            <a:endParaRPr lang="en-US" smtClean="0"/>
          </a:p>
        </p:txBody>
      </p:sp>
      <p:sp>
        <p:nvSpPr>
          <p:cNvPr id="2" name="TextBox 1"/>
          <p:cNvSpPr txBox="1">
            <a:spLocks noChangeArrowheads="1"/>
          </p:cNvSpPr>
          <p:nvPr/>
        </p:nvSpPr>
        <p:spPr bwMode="auto">
          <a:xfrm>
            <a:off x="1508125" y="1836738"/>
            <a:ext cx="5292725" cy="369887"/>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solidFill>
                  <a:srgbClr val="FF0000"/>
                </a:solidFill>
              </a:rPr>
              <a:t>Municipal Affairs cannot speak on behalf of AT</a:t>
            </a:r>
            <a:endParaRPr lang="en-CA">
              <a:solidFill>
                <a:srgbClr val="FF0000"/>
              </a:solidFill>
            </a:endParaRPr>
          </a:p>
        </p:txBody>
      </p:sp>
      <p:sp>
        <p:nvSpPr>
          <p:cNvPr id="5" name="TextBox 4"/>
          <p:cNvSpPr txBox="1">
            <a:spLocks noChangeArrowheads="1"/>
          </p:cNvSpPr>
          <p:nvPr/>
        </p:nvSpPr>
        <p:spPr bwMode="auto">
          <a:xfrm>
            <a:off x="1066800" y="2774950"/>
            <a:ext cx="7562850" cy="36988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solidFill>
                  <a:srgbClr val="FF0000"/>
                </a:solidFill>
              </a:rPr>
              <a:t>The 1966 Highway Development  Act set a 30-m encroachment limit</a:t>
            </a:r>
            <a:endParaRPr lang="en-CA">
              <a:solidFill>
                <a:srgbClr val="FF0000"/>
              </a:solidFill>
            </a:endParaRPr>
          </a:p>
        </p:txBody>
      </p:sp>
      <p:sp>
        <p:nvSpPr>
          <p:cNvPr id="6" name="TextBox 5"/>
          <p:cNvSpPr txBox="1">
            <a:spLocks noChangeArrowheads="1"/>
          </p:cNvSpPr>
          <p:nvPr/>
        </p:nvSpPr>
        <p:spPr bwMode="auto">
          <a:xfrm>
            <a:off x="1066800" y="3887788"/>
            <a:ext cx="5972175" cy="369887"/>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solidFill>
                  <a:srgbClr val="FF0000"/>
                </a:solidFill>
              </a:rPr>
              <a:t>Applicant’s responsible for providing proof of permit</a:t>
            </a:r>
            <a:endParaRPr lang="en-CA">
              <a:solidFill>
                <a:srgbClr val="FF0000"/>
              </a:solidFill>
            </a:endParaRPr>
          </a:p>
        </p:txBody>
      </p:sp>
      <p:sp>
        <p:nvSpPr>
          <p:cNvPr id="7" name="TextBox 6"/>
          <p:cNvSpPr txBox="1">
            <a:spLocks noChangeArrowheads="1"/>
          </p:cNvSpPr>
          <p:nvPr/>
        </p:nvSpPr>
        <p:spPr bwMode="auto">
          <a:xfrm>
            <a:off x="1020763" y="4772025"/>
            <a:ext cx="5237162" cy="36830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r>
              <a:rPr lang="en-US">
                <a:solidFill>
                  <a:srgbClr val="FF0000"/>
                </a:solidFill>
              </a:rPr>
              <a:t>Already crown land, no need for expropriation</a:t>
            </a:r>
            <a:endParaRPr lang="en-CA">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CA" sz="2800" u="sng" smtClean="0"/>
              <a:t>Case TWO:  County  Water Supply Relocation</a:t>
            </a:r>
            <a:r>
              <a:rPr lang="en-CA" smtClean="0"/>
              <a:t/>
            </a:r>
            <a:br>
              <a:rPr lang="en-CA" smtClean="0"/>
            </a:br>
            <a:endParaRPr lang="en-CA" smtClean="0"/>
          </a:p>
        </p:txBody>
      </p:sp>
      <p:sp>
        <p:nvSpPr>
          <p:cNvPr id="7171" name="Content Placeholder 2"/>
          <p:cNvSpPr>
            <a:spLocks noGrp="1"/>
          </p:cNvSpPr>
          <p:nvPr>
            <p:ph idx="1"/>
          </p:nvPr>
        </p:nvSpPr>
        <p:spPr>
          <a:xfrm>
            <a:off x="457200" y="1600200"/>
            <a:ext cx="8229600" cy="4324350"/>
          </a:xfrm>
        </p:spPr>
        <p:txBody>
          <a:bodyPr/>
          <a:lstStyle/>
          <a:p>
            <a:pPr eaLnBrk="1" hangingPunct="1"/>
            <a:r>
              <a:rPr lang="en-CA" smtClean="0"/>
              <a:t>The existing water supply system 200mm waterline falls within a footprint of the proposed interchange and will need to be relocated</a:t>
            </a:r>
          </a:p>
          <a:p>
            <a:pPr eaLnBrk="1" hangingPunct="1"/>
            <a:endParaRPr lang="en-CA" smtClean="0"/>
          </a:p>
          <a:p>
            <a:pPr eaLnBrk="1" hangingPunct="1"/>
            <a:r>
              <a:rPr lang="en-CA" smtClean="0"/>
              <a:t>When it was designed in 1994, the County had contacted Alberta Transportation to get “approval” for an alignment that would not be impacted by the future interchange.  AT suggested a new alignment.  Subsequently, AT  approved the new alignment.  </a:t>
            </a:r>
          </a:p>
          <a:p>
            <a:pPr eaLnBrk="1" hangingPunct="1"/>
            <a:endParaRPr lang="en-CA" smtClean="0"/>
          </a:p>
          <a:p>
            <a:pPr eaLnBrk="1" hangingPunct="1"/>
            <a:r>
              <a:rPr lang="en-CA" smtClean="0"/>
              <a:t>AT issued the permit in 1994 to allow the waterline to be installed within the AT’s right of way but was silent on which party would be responsible for the relocation costs if needed.</a:t>
            </a:r>
          </a:p>
          <a:p>
            <a:pPr eaLnBrk="1" hangingPunct="1"/>
            <a:endParaRPr lang="en-CA"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endParaRPr lang="en-CA" smtClean="0"/>
          </a:p>
        </p:txBody>
      </p:sp>
      <p:sp>
        <p:nvSpPr>
          <p:cNvPr id="8195" name="Content Placeholder 2"/>
          <p:cNvSpPr>
            <a:spLocks noGrp="1"/>
          </p:cNvSpPr>
          <p:nvPr>
            <p:ph idx="1"/>
          </p:nvPr>
        </p:nvSpPr>
        <p:spPr>
          <a:xfrm>
            <a:off x="457200" y="1600200"/>
            <a:ext cx="8229600" cy="4297363"/>
          </a:xfrm>
        </p:spPr>
        <p:txBody>
          <a:bodyPr/>
          <a:lstStyle/>
          <a:p>
            <a:pPr eaLnBrk="1" hangingPunct="1"/>
            <a:r>
              <a:rPr lang="en-CA" sz="2400" smtClean="0"/>
              <a:t>The diamond interchange that had been designed is now significantly different than what was planned in 1994 and the waterline is required to be relocated and to facility of the construction the interchange.</a:t>
            </a:r>
          </a:p>
          <a:p>
            <a:pPr eaLnBrk="1" hangingPunct="1"/>
            <a:r>
              <a:rPr lang="en-CA" sz="2400" smtClean="0"/>
              <a:t>The waterline when relocated will not be outside of AT's R/W because extensive land has been purchased for the new interchange.</a:t>
            </a:r>
            <a:endParaRPr lang="en-CA"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endParaRPr lang="en-CA" smtClean="0"/>
          </a:p>
        </p:txBody>
      </p:sp>
      <p:sp>
        <p:nvSpPr>
          <p:cNvPr id="9219" name="Content Placeholder 2"/>
          <p:cNvSpPr>
            <a:spLocks noGrp="1"/>
          </p:cNvSpPr>
          <p:nvPr>
            <p:ph idx="1"/>
          </p:nvPr>
        </p:nvSpPr>
        <p:spPr/>
        <p:txBody>
          <a:bodyPr/>
          <a:lstStyle/>
          <a:p>
            <a:pPr eaLnBrk="1" hangingPunct="1"/>
            <a:r>
              <a:rPr lang="en-CA" smtClean="0"/>
              <a:t>County has stated that AT should be responsible for relocation costs since they followed an alignment approved by AT such that the waterline would not be impacted by the future construction of the interchange. County is of the opinion that Alberta Transportation should pay for relocation costs.</a:t>
            </a:r>
          </a:p>
          <a:p>
            <a:pPr eaLnBrk="1" hangingPunct="1"/>
            <a:endParaRPr lang="en-CA" smtClean="0"/>
          </a:p>
          <a:p>
            <a:pPr eaLnBrk="1" hangingPunct="1"/>
            <a:r>
              <a:rPr lang="en-CA" smtClean="0"/>
              <a:t>County has submitted to the Department for an estimate of 0.6 million dollars to relocate the waterline including all Engineering and Construction costs.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endParaRPr lang="en-CA" smtClean="0"/>
          </a:p>
        </p:txBody>
      </p:sp>
      <p:sp>
        <p:nvSpPr>
          <p:cNvPr id="9219" name="Content Placeholder 2"/>
          <p:cNvSpPr>
            <a:spLocks noGrp="1"/>
          </p:cNvSpPr>
          <p:nvPr>
            <p:ph idx="1"/>
          </p:nvPr>
        </p:nvSpPr>
        <p:spPr/>
        <p:txBody>
          <a:bodyPr/>
          <a:lstStyle/>
          <a:p>
            <a:pPr marL="0" indent="0" eaLnBrk="1" hangingPunct="1">
              <a:buFontTx/>
              <a:buNone/>
              <a:defRPr/>
            </a:pPr>
            <a:r>
              <a:rPr lang="en-CA" sz="2800" b="1" dirty="0" smtClean="0"/>
              <a:t>Questions:</a:t>
            </a:r>
          </a:p>
          <a:p>
            <a:pPr eaLnBrk="1" hangingPunct="1">
              <a:defRPr/>
            </a:pPr>
            <a:r>
              <a:rPr lang="en-CA" dirty="0" smtClean="0"/>
              <a:t> Since AT approved the alignment location in 1994 within AT’s ROW,  which party should be responsible for the relocation costs  and why?</a:t>
            </a:r>
          </a:p>
          <a:p>
            <a:pPr marL="0" indent="0" eaLnBrk="1" hangingPunct="1">
              <a:buFontTx/>
              <a:buNone/>
              <a:defRPr/>
            </a:pPr>
            <a:endParaRPr lang="en-CA" dirty="0" smtClean="0"/>
          </a:p>
          <a:p>
            <a:pPr eaLnBrk="1" hangingPunct="1">
              <a:defRPr/>
            </a:pPr>
            <a:r>
              <a:rPr lang="en-CA" dirty="0" smtClean="0"/>
              <a:t> Since the water supply system will still remain within AT’s ROW, future relocation may be required for road construction, who would be responsible for the future relocation costs why and how? </a:t>
            </a:r>
          </a:p>
          <a:p>
            <a:pPr marL="0" indent="0" eaLnBrk="1" hangingPunct="1">
              <a:buFontTx/>
              <a:buNone/>
              <a:defRPr/>
            </a:pPr>
            <a:endParaRPr lang="en-CA" dirty="0" smtClean="0"/>
          </a:p>
          <a:p>
            <a:pPr eaLnBrk="1" hangingPunct="1">
              <a:defRPr/>
            </a:pPr>
            <a:r>
              <a:rPr lang="en-CA" dirty="0" smtClean="0"/>
              <a:t>Provided 3 criteria of AT standards for the placement of water line under AT’s highways.  </a:t>
            </a:r>
          </a:p>
          <a:p>
            <a:pPr eaLnBrk="1" hangingPunct="1">
              <a:defRPr/>
            </a:pPr>
            <a:endParaRPr lang="en-CA"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F5CA429ABA73247ACE0633966E4E486" ma:contentTypeVersion="0" ma:contentTypeDescription="Create a new document." ma:contentTypeScope="" ma:versionID="24e1fedf0731420c9ecd59f204359020">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F4D4472-4D68-4150-A2AD-B326C10F5C9E}">
  <ds:schemaRefs>
    <ds:schemaRef ds:uri="http://schemas.microsoft.com/sharepoint/v3/contenttype/forms"/>
  </ds:schemaRefs>
</ds:datastoreItem>
</file>

<file path=customXml/itemProps2.xml><?xml version="1.0" encoding="utf-8"?>
<ds:datastoreItem xmlns:ds="http://schemas.openxmlformats.org/officeDocument/2006/customXml" ds:itemID="{B96D9A90-6C68-434C-AE92-24B4E5188F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1ADB8B53-172A-42B6-8512-E30D9D3A3926}">
  <ds:schemaRefs>
    <ds:schemaRef ds:uri="http://schemas.microsoft.com/office/2006/metadata/properties"/>
    <ds:schemaRef ds:uri="http://purl.org/dc/elements/1.1/"/>
    <ds:schemaRef ds:uri="http://purl.org/dc/dcmitype/"/>
    <ds:schemaRef ds:uri="http://schemas.microsoft.com/office/2006/documentManagement/type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3715</TotalTime>
  <Words>1116</Words>
  <Application>Microsoft Office PowerPoint</Application>
  <PresentationFormat>On-screen Show (4:3)</PresentationFormat>
  <Paragraphs>84</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Default Design</vt:lpstr>
      <vt:lpstr> Utility Course  Case Studies CEA and Road Builders Workshop</vt:lpstr>
      <vt:lpstr>Case one:  Highway 63 Mariana Lake Telcom Facility  </vt:lpstr>
      <vt:lpstr>The arguments they brought forward were as follows: </vt:lpstr>
      <vt:lpstr>PowerPoint Presentation</vt:lpstr>
      <vt:lpstr>The arguments they brought forward were as follows: </vt:lpstr>
      <vt:lpstr>Case TWO:  County  Water Supply Relocation </vt:lpstr>
      <vt:lpstr>PowerPoint Presentation</vt:lpstr>
      <vt:lpstr>PowerPoint Presentation</vt:lpstr>
      <vt:lpstr>PowerPoint Presentation</vt:lpstr>
      <vt:lpstr>Case Three:  Highway over Existing Pipeline </vt:lpstr>
      <vt:lpstr>PowerPoint Presentation</vt:lpstr>
      <vt:lpstr>PowerPoint Presentation</vt:lpstr>
      <vt:lpstr>Case Four:  Highway 63, Power company, North of Wandering River </vt:lpstr>
      <vt:lpstr>PowerPoint Presentation</vt:lpstr>
    </vt:vector>
  </TitlesOfParts>
  <Company>Government of Alberta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 of Alberta PowerPoint Presentations</dc:title>
  <dc:creator>Joe Mah</dc:creator>
  <cp:lastModifiedBy>steve.otto</cp:lastModifiedBy>
  <cp:revision>67</cp:revision>
  <cp:lastPrinted>2014-02-05T20:42:06Z</cp:lastPrinted>
  <dcterms:created xsi:type="dcterms:W3CDTF">2009-04-06T05:16:49Z</dcterms:created>
  <dcterms:modified xsi:type="dcterms:W3CDTF">2014-02-07T21:54:47Z</dcterms:modified>
</cp:coreProperties>
</file>