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3"/>
  </p:notesMasterIdLst>
  <p:handoutMasterIdLst>
    <p:handoutMasterId r:id="rId144"/>
  </p:handoutMasterIdLst>
  <p:sldIdLst>
    <p:sldId id="340" r:id="rId3"/>
    <p:sldId id="298" r:id="rId4"/>
    <p:sldId id="416" r:id="rId5"/>
    <p:sldId id="341" r:id="rId6"/>
    <p:sldId id="342" r:id="rId7"/>
    <p:sldId id="339" r:id="rId8"/>
    <p:sldId id="417" r:id="rId9"/>
    <p:sldId id="343" r:id="rId10"/>
    <p:sldId id="304" r:id="rId11"/>
    <p:sldId id="303" r:id="rId12"/>
    <p:sldId id="306" r:id="rId13"/>
    <p:sldId id="295" r:id="rId14"/>
    <p:sldId id="312" r:id="rId15"/>
    <p:sldId id="313" r:id="rId16"/>
    <p:sldId id="314" r:id="rId17"/>
    <p:sldId id="316" r:id="rId18"/>
    <p:sldId id="315"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296" r:id="rId33"/>
    <p:sldId id="299" r:id="rId34"/>
    <p:sldId id="300" r:id="rId35"/>
    <p:sldId id="302" r:id="rId36"/>
    <p:sldId id="330" r:id="rId37"/>
    <p:sldId id="331" r:id="rId38"/>
    <p:sldId id="332" r:id="rId39"/>
    <p:sldId id="301" r:id="rId40"/>
    <p:sldId id="311" r:id="rId41"/>
    <p:sldId id="288" r:id="rId42"/>
    <p:sldId id="333" r:id="rId43"/>
    <p:sldId id="338" r:id="rId44"/>
    <p:sldId id="335" r:id="rId45"/>
    <p:sldId id="337" r:id="rId46"/>
    <p:sldId id="344" r:id="rId47"/>
    <p:sldId id="259" r:id="rId48"/>
    <p:sldId id="261" r:id="rId49"/>
    <p:sldId id="260" r:id="rId50"/>
    <p:sldId id="266" r:id="rId51"/>
    <p:sldId id="267" r:id="rId52"/>
    <p:sldId id="268" r:id="rId53"/>
    <p:sldId id="269" r:id="rId54"/>
    <p:sldId id="270" r:id="rId55"/>
    <p:sldId id="271" r:id="rId56"/>
    <p:sldId id="272" r:id="rId57"/>
    <p:sldId id="275" r:id="rId58"/>
    <p:sldId id="274" r:id="rId59"/>
    <p:sldId id="262" r:id="rId60"/>
    <p:sldId id="263" r:id="rId61"/>
    <p:sldId id="276" r:id="rId62"/>
    <p:sldId id="277" r:id="rId63"/>
    <p:sldId id="278" r:id="rId64"/>
    <p:sldId id="279" r:id="rId65"/>
    <p:sldId id="280" r:id="rId66"/>
    <p:sldId id="281" r:id="rId67"/>
    <p:sldId id="282" r:id="rId68"/>
    <p:sldId id="283" r:id="rId69"/>
    <p:sldId id="284" r:id="rId70"/>
    <p:sldId id="285" r:id="rId71"/>
    <p:sldId id="287" r:id="rId72"/>
    <p:sldId id="289" r:id="rId73"/>
    <p:sldId id="291" r:id="rId74"/>
    <p:sldId id="286" r:id="rId75"/>
    <p:sldId id="292" r:id="rId76"/>
    <p:sldId id="412" r:id="rId77"/>
    <p:sldId id="413" r:id="rId78"/>
    <p:sldId id="411" r:id="rId79"/>
    <p:sldId id="415" r:id="rId80"/>
    <p:sldId id="414" r:id="rId81"/>
    <p:sldId id="391" r:id="rId82"/>
    <p:sldId id="392" r:id="rId83"/>
    <p:sldId id="393" r:id="rId84"/>
    <p:sldId id="394" r:id="rId85"/>
    <p:sldId id="395" r:id="rId86"/>
    <p:sldId id="396" r:id="rId87"/>
    <p:sldId id="397" r:id="rId88"/>
    <p:sldId id="398" r:id="rId89"/>
    <p:sldId id="399" r:id="rId90"/>
    <p:sldId id="400" r:id="rId91"/>
    <p:sldId id="401" r:id="rId92"/>
    <p:sldId id="402" r:id="rId93"/>
    <p:sldId id="403" r:id="rId94"/>
    <p:sldId id="406" r:id="rId95"/>
    <p:sldId id="407" r:id="rId96"/>
    <p:sldId id="345" r:id="rId97"/>
    <p:sldId id="346" r:id="rId98"/>
    <p:sldId id="387" r:id="rId99"/>
    <p:sldId id="347" r:id="rId100"/>
    <p:sldId id="348" r:id="rId101"/>
    <p:sldId id="349" r:id="rId102"/>
    <p:sldId id="350" r:id="rId103"/>
    <p:sldId id="351" r:id="rId104"/>
    <p:sldId id="352" r:id="rId105"/>
    <p:sldId id="388" r:id="rId106"/>
    <p:sldId id="389" r:id="rId107"/>
    <p:sldId id="390" r:id="rId108"/>
    <p:sldId id="354" r:id="rId109"/>
    <p:sldId id="355" r:id="rId110"/>
    <p:sldId id="356" r:id="rId111"/>
    <p:sldId id="357" r:id="rId112"/>
    <p:sldId id="358" r:id="rId113"/>
    <p:sldId id="359" r:id="rId114"/>
    <p:sldId id="360" r:id="rId115"/>
    <p:sldId id="408" r:id="rId116"/>
    <p:sldId id="362" r:id="rId117"/>
    <p:sldId id="409" r:id="rId118"/>
    <p:sldId id="361" r:id="rId119"/>
    <p:sldId id="363" r:id="rId120"/>
    <p:sldId id="364" r:id="rId121"/>
    <p:sldId id="365" r:id="rId122"/>
    <p:sldId id="366" r:id="rId123"/>
    <p:sldId id="367" r:id="rId124"/>
    <p:sldId id="368" r:id="rId125"/>
    <p:sldId id="369" r:id="rId126"/>
    <p:sldId id="370" r:id="rId127"/>
    <p:sldId id="371" r:id="rId128"/>
    <p:sldId id="410"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a:srgbClr val="FFFF00"/>
    <a:srgbClr val="005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85935" autoAdjust="0"/>
  </p:normalViewPr>
  <p:slideViewPr>
    <p:cSldViewPr>
      <p:cViewPr varScale="1">
        <p:scale>
          <a:sx n="67" d="100"/>
          <a:sy n="67" d="100"/>
        </p:scale>
        <p:origin x="-528" y="-82"/>
      </p:cViewPr>
      <p:guideLst>
        <p:guide orient="horz" pos="2160"/>
        <p:guide pos="2880"/>
      </p:guideLst>
    </p:cSldViewPr>
  </p:slideViewPr>
  <p:outlineViewPr>
    <p:cViewPr>
      <p:scale>
        <a:sx n="33" d="100"/>
        <a:sy n="33" d="100"/>
      </p:scale>
      <p:origin x="0" y="23621"/>
    </p:cViewPr>
  </p:outlineViewPr>
  <p:notesTextViewPr>
    <p:cViewPr>
      <p:scale>
        <a:sx n="1" d="1"/>
        <a:sy n="1" d="1"/>
      </p:scale>
      <p:origin x="0" y="0"/>
    </p:cViewPr>
  </p:notesTextViewPr>
  <p:sorterViewPr>
    <p:cViewPr>
      <p:scale>
        <a:sx n="100" d="100"/>
        <a:sy n="100" d="100"/>
      </p:scale>
      <p:origin x="0" y="16248"/>
    </p:cViewPr>
  </p:sorterViewPr>
  <p:notesViewPr>
    <p:cSldViewPr>
      <p:cViewPr varScale="1">
        <p:scale>
          <a:sx n="60" d="100"/>
          <a:sy n="60" d="100"/>
        </p:scale>
        <p:origin x="-1699"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48.emf"/><Relationship Id="rId1" Type="http://schemas.openxmlformats.org/officeDocument/2006/relationships/image" Target="../media/image47.emf"/><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03D1AEE-BECD-4799-9896-4B819B40299E}" type="datetimeFigureOut">
              <a:rPr lang="en-CA" smtClean="0"/>
              <a:t>11/02/2014</a:t>
            </a:fld>
            <a:endParaRPr lang="en-CA"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8C31E57-5444-4CC3-88C4-419E13A690DE}" type="slidenum">
              <a:rPr lang="en-CA" smtClean="0"/>
              <a:t>‹#›</a:t>
            </a:fld>
            <a:endParaRPr lang="en-CA" dirty="0"/>
          </a:p>
        </p:txBody>
      </p:sp>
    </p:spTree>
    <p:extLst>
      <p:ext uri="{BB962C8B-B14F-4D97-AF65-F5344CB8AC3E}">
        <p14:creationId xmlns:p14="http://schemas.microsoft.com/office/powerpoint/2010/main" val="42100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6305801-0AC2-40BD-842A-F2850443807A}" type="datetimeFigureOut">
              <a:rPr lang="en-CA" smtClean="0"/>
              <a:t>11/02/2014</a:t>
            </a:fld>
            <a:endParaRPr lang="en-CA"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2554E0A-4E57-4112-8975-1912DC02CBDB}" type="slidenum">
              <a:rPr lang="en-CA" smtClean="0"/>
              <a:t>‹#›</a:t>
            </a:fld>
            <a:endParaRPr lang="en-CA" dirty="0"/>
          </a:p>
        </p:txBody>
      </p:sp>
    </p:spTree>
    <p:extLst>
      <p:ext uri="{BB962C8B-B14F-4D97-AF65-F5344CB8AC3E}">
        <p14:creationId xmlns:p14="http://schemas.microsoft.com/office/powerpoint/2010/main" val="3031343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2554E0A-4E57-4112-8975-1912DC02CBDB}" type="slidenum">
              <a:rPr lang="en-CA" smtClean="0"/>
              <a:t>1</a:t>
            </a:fld>
            <a:endParaRPr lang="en-CA"/>
          </a:p>
        </p:txBody>
      </p:sp>
    </p:spTree>
    <p:extLst>
      <p:ext uri="{BB962C8B-B14F-4D97-AF65-F5344CB8AC3E}">
        <p14:creationId xmlns:p14="http://schemas.microsoft.com/office/powerpoint/2010/main" val="300030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10</a:t>
            </a:fld>
            <a:endParaRPr lang="en-CA" dirty="0"/>
          </a:p>
        </p:txBody>
      </p:sp>
    </p:spTree>
    <p:extLst>
      <p:ext uri="{BB962C8B-B14F-4D97-AF65-F5344CB8AC3E}">
        <p14:creationId xmlns:p14="http://schemas.microsoft.com/office/powerpoint/2010/main" val="7122115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100</a:t>
            </a:fld>
            <a:endParaRPr lang="en-CA" dirty="0"/>
          </a:p>
        </p:txBody>
      </p:sp>
    </p:spTree>
    <p:extLst>
      <p:ext uri="{BB962C8B-B14F-4D97-AF65-F5344CB8AC3E}">
        <p14:creationId xmlns:p14="http://schemas.microsoft.com/office/powerpoint/2010/main" val="31122176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587D3B86-59BB-4BE6-8B3F-211F8942E168}" type="slidenum">
              <a:rPr lang="en-US" smtClean="0"/>
              <a:pPr eaLnBrk="1" hangingPunct="1"/>
              <a:t>101</a:t>
            </a:fld>
            <a:endParaRPr lang="en-US" smtClean="0"/>
          </a:p>
        </p:txBody>
      </p:sp>
      <p:sp>
        <p:nvSpPr>
          <p:cNvPr id="271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BC27D6C8-EE59-4E8D-A0F1-BD62FC42EEDF}" type="slidenum">
              <a:rPr lang="en-US" smtClean="0"/>
              <a:pPr eaLnBrk="1" hangingPunct="1"/>
              <a:t>102</a:t>
            </a:fld>
            <a:endParaRPr lang="en-US" smtClean="0"/>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1B8C9AB8-3DC6-46F9-A156-2E0FA380D945}" type="slidenum">
              <a:rPr lang="en-US" smtClean="0"/>
              <a:pPr eaLnBrk="1" hangingPunct="1"/>
              <a:t>103</a:t>
            </a:fld>
            <a:endParaRPr lang="en-US" smtClean="0"/>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1B8C9AB8-3DC6-46F9-A156-2E0FA380D945}" type="slidenum">
              <a:rPr lang="en-US" smtClean="0"/>
              <a:pPr eaLnBrk="1" hangingPunct="1"/>
              <a:t>104</a:t>
            </a:fld>
            <a:endParaRPr lang="en-US" smtClean="0"/>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1B8C9AB8-3DC6-46F9-A156-2E0FA380D945}" type="slidenum">
              <a:rPr lang="en-US" smtClean="0"/>
              <a:pPr eaLnBrk="1" hangingPunct="1"/>
              <a:t>105</a:t>
            </a:fld>
            <a:endParaRPr lang="en-US" smtClean="0"/>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1B8C9AB8-3DC6-46F9-A156-2E0FA380D945}" type="slidenum">
              <a:rPr lang="en-US" smtClean="0"/>
              <a:pPr eaLnBrk="1" hangingPunct="1"/>
              <a:t>106</a:t>
            </a:fld>
            <a:endParaRPr lang="en-US" smtClean="0"/>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107</a:t>
            </a:fld>
            <a:endParaRPr lang="en-CA" dirty="0"/>
          </a:p>
        </p:txBody>
      </p:sp>
    </p:spTree>
    <p:extLst>
      <p:ext uri="{BB962C8B-B14F-4D97-AF65-F5344CB8AC3E}">
        <p14:creationId xmlns:p14="http://schemas.microsoft.com/office/powerpoint/2010/main" val="36243316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40ADC9F4-32C8-47A8-BBE9-46FCE3DC0466}" type="slidenum">
              <a:rPr lang="en-US" smtClean="0"/>
              <a:pPr eaLnBrk="1" hangingPunct="1"/>
              <a:t>108</a:t>
            </a:fld>
            <a:endParaRPr lang="en-US" smtClean="0"/>
          </a:p>
        </p:txBody>
      </p:sp>
      <p:sp>
        <p:nvSpPr>
          <p:cNvPr id="274435"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F077312A-3023-48C3-83D8-FEB83D85096B}" type="datetime1">
              <a:rPr lang="en-US" sz="1200"/>
              <a:pPr algn="r" eaLnBrk="1" hangingPunct="1"/>
              <a:t>2/11/2014</a:t>
            </a:fld>
            <a:endParaRPr lang="en-US" sz="1200"/>
          </a:p>
        </p:txBody>
      </p:sp>
      <p:sp>
        <p:nvSpPr>
          <p:cNvPr id="274436"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7"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E486E48D-7B9B-4764-B6C1-5B36185C91F6}" type="slidenum">
              <a:rPr lang="en-US" smtClean="0"/>
              <a:pPr eaLnBrk="1" hangingPunct="1"/>
              <a:t>109</a:t>
            </a:fld>
            <a:endParaRPr lang="en-US" smtClean="0"/>
          </a:p>
        </p:txBody>
      </p:sp>
      <p:sp>
        <p:nvSpPr>
          <p:cNvPr id="275459"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9DB1C5A5-E036-4E16-BD0C-B037434D2C3C}" type="datetime1">
              <a:rPr lang="en-US" sz="1200"/>
              <a:pPr algn="r" eaLnBrk="1" hangingPunct="1"/>
              <a:t>2/11/2014</a:t>
            </a:fld>
            <a:endParaRPr lang="en-US" sz="1200"/>
          </a:p>
        </p:txBody>
      </p:sp>
      <p:sp>
        <p:nvSpPr>
          <p:cNvPr id="275460"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61"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F16836E8-12FF-42D4-BA40-55740F63D326}" type="slidenum">
              <a:rPr lang="en-US" smtClean="0"/>
              <a:pPr eaLnBrk="1" hangingPunct="1"/>
              <a:t>11</a:t>
            </a:fld>
            <a:endParaRPr lang="en-US" smtClean="0"/>
          </a:p>
        </p:txBody>
      </p:sp>
      <p:sp>
        <p:nvSpPr>
          <p:cNvPr id="195587"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546DCD17-81E4-427B-BB08-77A6DFAC8710}" type="datetime1">
              <a:rPr lang="en-US" sz="1200"/>
              <a:pPr algn="r" eaLnBrk="1" hangingPunct="1"/>
              <a:t>2/11/2014</a:t>
            </a:fld>
            <a:endParaRPr lang="en-US" sz="1200"/>
          </a:p>
        </p:txBody>
      </p:sp>
      <p:sp>
        <p:nvSpPr>
          <p:cNvPr id="195588"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9"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5061DA47-0ADE-45BC-9482-765F3B182F52}" type="slidenum">
              <a:rPr lang="en-US" smtClean="0"/>
              <a:pPr eaLnBrk="1" hangingPunct="1"/>
              <a:t>110</a:t>
            </a:fld>
            <a:endParaRPr lang="en-US" smtClean="0"/>
          </a:p>
        </p:txBody>
      </p:sp>
      <p:sp>
        <p:nvSpPr>
          <p:cNvPr id="276483"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697E8773-CBA1-4637-B331-DE7C06BBDBA4}" type="datetime1">
              <a:rPr lang="en-US" sz="1200"/>
              <a:pPr algn="r" eaLnBrk="1" hangingPunct="1"/>
              <a:t>2/11/2014</a:t>
            </a:fld>
            <a:endParaRPr lang="en-US" sz="1200"/>
          </a:p>
        </p:txBody>
      </p:sp>
      <p:sp>
        <p:nvSpPr>
          <p:cNvPr id="276484"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5"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815F3ABF-220D-47F0-BEA1-789981B846B4}" type="slidenum">
              <a:rPr lang="en-US" smtClean="0"/>
              <a:pPr eaLnBrk="1" hangingPunct="1"/>
              <a:t>111</a:t>
            </a:fld>
            <a:endParaRPr lang="en-US" smtClean="0"/>
          </a:p>
        </p:txBody>
      </p:sp>
      <p:sp>
        <p:nvSpPr>
          <p:cNvPr id="277507"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E64D2C95-A123-4F20-A786-9AC23CB48D42}" type="datetime1">
              <a:rPr lang="en-US" sz="1200"/>
              <a:pPr algn="r" eaLnBrk="1" hangingPunct="1"/>
              <a:t>2/11/2014</a:t>
            </a:fld>
            <a:endParaRPr lang="en-US" sz="1200"/>
          </a:p>
        </p:txBody>
      </p:sp>
      <p:sp>
        <p:nvSpPr>
          <p:cNvPr id="277508"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9"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112</a:t>
            </a:fld>
            <a:endParaRPr lang="en-CA" dirty="0"/>
          </a:p>
        </p:txBody>
      </p:sp>
    </p:spTree>
    <p:extLst>
      <p:ext uri="{BB962C8B-B14F-4D97-AF65-F5344CB8AC3E}">
        <p14:creationId xmlns:p14="http://schemas.microsoft.com/office/powerpoint/2010/main" val="39634470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used in in France in the 1970’s</a:t>
            </a:r>
            <a:endParaRPr lang="en-CA" dirty="0" smtClean="0"/>
          </a:p>
          <a:p>
            <a:endParaRPr lang="en-US" dirty="0" smtClean="0"/>
          </a:p>
          <a:p>
            <a:r>
              <a:rPr lang="en-US" dirty="0" smtClean="0"/>
              <a:t>First used in the USA</a:t>
            </a:r>
            <a:r>
              <a:rPr lang="en-US" baseline="0" dirty="0" smtClean="0"/>
              <a:t> in 2009</a:t>
            </a:r>
          </a:p>
          <a:p>
            <a:endParaRPr lang="en-US" baseline="0" dirty="0" smtClean="0"/>
          </a:p>
          <a:p>
            <a:r>
              <a:rPr lang="en-US" baseline="0" dirty="0" smtClean="0"/>
              <a:t>Have not used one yet in Alberta, although it is being considered in ft. McMurray  (Hwy 63 </a:t>
            </a:r>
            <a:r>
              <a:rPr lang="en-US" baseline="0" smtClean="0"/>
              <a:t>and McKenzie Road)</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554E0A-4E57-4112-8975-1912DC02CBDB}" type="slidenum">
              <a:rPr lang="en-CA" smtClean="0"/>
              <a:t>113</a:t>
            </a:fld>
            <a:endParaRPr lang="en-CA" dirty="0"/>
          </a:p>
        </p:txBody>
      </p:sp>
    </p:spTree>
    <p:extLst>
      <p:ext uri="{BB962C8B-B14F-4D97-AF65-F5344CB8AC3E}">
        <p14:creationId xmlns:p14="http://schemas.microsoft.com/office/powerpoint/2010/main" val="15387944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Angle of</a:t>
            </a:r>
            <a:r>
              <a:rPr lang="en-US" baseline="0" dirty="0" smtClean="0"/>
              <a:t> the intersection is about 65</a:t>
            </a:r>
            <a:r>
              <a:rPr lang="en-US" baseline="30000" dirty="0" smtClean="0"/>
              <a:t>0</a:t>
            </a:r>
            <a:endParaRPr lang="en-CA" baseline="30000" dirty="0"/>
          </a:p>
        </p:txBody>
      </p:sp>
      <p:sp>
        <p:nvSpPr>
          <p:cNvPr id="4" name="Slide Number Placeholder 3"/>
          <p:cNvSpPr>
            <a:spLocks noGrp="1"/>
          </p:cNvSpPr>
          <p:nvPr>
            <p:ph type="sldNum" sz="quarter" idx="10"/>
          </p:nvPr>
        </p:nvSpPr>
        <p:spPr/>
        <p:txBody>
          <a:bodyPr/>
          <a:lstStyle/>
          <a:p>
            <a:fld id="{12554E0A-4E57-4112-8975-1912DC02CBDB}" type="slidenum">
              <a:rPr lang="en-CA" smtClean="0"/>
              <a:t>114</a:t>
            </a:fld>
            <a:endParaRPr lang="en-CA" dirty="0"/>
          </a:p>
        </p:txBody>
      </p:sp>
    </p:spTree>
    <p:extLst>
      <p:ext uri="{BB962C8B-B14F-4D97-AF65-F5344CB8AC3E}">
        <p14:creationId xmlns:p14="http://schemas.microsoft.com/office/powerpoint/2010/main" val="2040808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115</a:t>
            </a:fld>
            <a:endParaRPr lang="en-CA" dirty="0"/>
          </a:p>
        </p:txBody>
      </p:sp>
    </p:spTree>
    <p:extLst>
      <p:ext uri="{BB962C8B-B14F-4D97-AF65-F5344CB8AC3E}">
        <p14:creationId xmlns:p14="http://schemas.microsoft.com/office/powerpoint/2010/main" val="23436496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116</a:t>
            </a:fld>
            <a:endParaRPr lang="en-CA" dirty="0"/>
          </a:p>
        </p:txBody>
      </p:sp>
    </p:spTree>
    <p:extLst>
      <p:ext uri="{BB962C8B-B14F-4D97-AF65-F5344CB8AC3E}">
        <p14:creationId xmlns:p14="http://schemas.microsoft.com/office/powerpoint/2010/main" val="36861261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117</a:t>
            </a:fld>
            <a:endParaRPr lang="en-CA" dirty="0"/>
          </a:p>
        </p:txBody>
      </p:sp>
    </p:spTree>
    <p:extLst>
      <p:ext uri="{BB962C8B-B14F-4D97-AF65-F5344CB8AC3E}">
        <p14:creationId xmlns:p14="http://schemas.microsoft.com/office/powerpoint/2010/main" val="4704636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Illustrates</a:t>
            </a:r>
            <a:r>
              <a:rPr lang="en-US" baseline="0" dirty="0" smtClean="0"/>
              <a:t> single exits</a:t>
            </a:r>
            <a:endParaRPr lang="en-CA" dirty="0"/>
          </a:p>
        </p:txBody>
      </p:sp>
      <p:sp>
        <p:nvSpPr>
          <p:cNvPr id="4" name="Slide Number Placeholder 3"/>
          <p:cNvSpPr>
            <a:spLocks noGrp="1"/>
          </p:cNvSpPr>
          <p:nvPr>
            <p:ph type="sldNum" sz="quarter" idx="10"/>
          </p:nvPr>
        </p:nvSpPr>
        <p:spPr/>
        <p:txBody>
          <a:bodyPr/>
          <a:lstStyle/>
          <a:p>
            <a:fld id="{12554E0A-4E57-4112-8975-1912DC02CBDB}" type="slidenum">
              <a:rPr lang="en-CA" smtClean="0"/>
              <a:t>118</a:t>
            </a:fld>
            <a:endParaRPr lang="en-CA" dirty="0"/>
          </a:p>
        </p:txBody>
      </p:sp>
    </p:spTree>
    <p:extLst>
      <p:ext uri="{BB962C8B-B14F-4D97-AF65-F5344CB8AC3E}">
        <p14:creationId xmlns:p14="http://schemas.microsoft.com/office/powerpoint/2010/main" val="35705991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B6833045-28D0-483C-9883-3A7871182ECF}" type="slidenum">
              <a:rPr lang="en-US" smtClean="0"/>
              <a:pPr eaLnBrk="1" hangingPunct="1"/>
              <a:t>119</a:t>
            </a:fld>
            <a:endParaRPr lang="en-US" smtClean="0"/>
          </a:p>
        </p:txBody>
      </p:sp>
      <p:sp>
        <p:nvSpPr>
          <p:cNvPr id="278531"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6425F4C0-598C-4CEB-84D4-63867837F743}" type="datetime1">
              <a:rPr lang="en-US" sz="1200"/>
              <a:pPr algn="r" eaLnBrk="1" hangingPunct="1"/>
              <a:t>2/11/2014</a:t>
            </a:fld>
            <a:endParaRPr lang="en-US" sz="1200"/>
          </a:p>
        </p:txBody>
      </p:sp>
      <p:sp>
        <p:nvSpPr>
          <p:cNvPr id="278532"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3"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12</a:t>
            </a:fld>
            <a:endParaRPr lang="en-CA" dirty="0"/>
          </a:p>
        </p:txBody>
      </p:sp>
    </p:spTree>
    <p:extLst>
      <p:ext uri="{BB962C8B-B14F-4D97-AF65-F5344CB8AC3E}">
        <p14:creationId xmlns:p14="http://schemas.microsoft.com/office/powerpoint/2010/main" val="39252530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2E16DEE9-ACB3-4392-933D-5DA140134C1A}" type="slidenum">
              <a:rPr lang="en-US" smtClean="0"/>
              <a:pPr eaLnBrk="1" hangingPunct="1"/>
              <a:t>120</a:t>
            </a:fld>
            <a:endParaRPr lang="en-US" smtClean="0"/>
          </a:p>
        </p:txBody>
      </p:sp>
      <p:sp>
        <p:nvSpPr>
          <p:cNvPr id="279555"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7AE991C4-84A3-4100-B05F-495D9B92455A}" type="datetime1">
              <a:rPr lang="en-US" sz="1200"/>
              <a:pPr algn="r" eaLnBrk="1" hangingPunct="1"/>
              <a:t>2/11/2014</a:t>
            </a:fld>
            <a:endParaRPr lang="en-US" sz="1200"/>
          </a:p>
        </p:txBody>
      </p:sp>
      <p:sp>
        <p:nvSpPr>
          <p:cNvPr id="279556"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7"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121</a:t>
            </a:fld>
            <a:endParaRPr lang="en-CA" dirty="0"/>
          </a:p>
        </p:txBody>
      </p:sp>
    </p:spTree>
    <p:extLst>
      <p:ext uri="{BB962C8B-B14F-4D97-AF65-F5344CB8AC3E}">
        <p14:creationId xmlns:p14="http://schemas.microsoft.com/office/powerpoint/2010/main" val="26053277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122</a:t>
            </a:fld>
            <a:endParaRPr lang="en-CA" dirty="0"/>
          </a:p>
        </p:txBody>
      </p:sp>
    </p:spTree>
    <p:extLst>
      <p:ext uri="{BB962C8B-B14F-4D97-AF65-F5344CB8AC3E}">
        <p14:creationId xmlns:p14="http://schemas.microsoft.com/office/powerpoint/2010/main" val="27453855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roads are important</a:t>
            </a:r>
            <a:r>
              <a:rPr lang="en-US" baseline="0" dirty="0" smtClean="0"/>
              <a:t> – therefore give equal importance to both roads by not having exits</a:t>
            </a:r>
          </a:p>
          <a:p>
            <a:endParaRPr lang="en-US" baseline="0" dirty="0" smtClean="0"/>
          </a:p>
          <a:p>
            <a:r>
              <a:rPr lang="en-US" baseline="0" dirty="0" smtClean="0"/>
              <a:t>Could use even if one is somewhat more minor, and right hand is more major.  Then you don’t have to build a structure for “exit”</a:t>
            </a:r>
            <a:endParaRPr lang="en-CA" dirty="0"/>
          </a:p>
        </p:txBody>
      </p:sp>
      <p:sp>
        <p:nvSpPr>
          <p:cNvPr id="4" name="Slide Number Placeholder 3"/>
          <p:cNvSpPr>
            <a:spLocks noGrp="1"/>
          </p:cNvSpPr>
          <p:nvPr>
            <p:ph type="sldNum" sz="quarter" idx="10"/>
          </p:nvPr>
        </p:nvSpPr>
        <p:spPr/>
        <p:txBody>
          <a:bodyPr/>
          <a:lstStyle/>
          <a:p>
            <a:fld id="{12554E0A-4E57-4112-8975-1912DC02CBDB}" type="slidenum">
              <a:rPr lang="en-CA" smtClean="0"/>
              <a:t>123</a:t>
            </a:fld>
            <a:endParaRPr lang="en-CA" dirty="0"/>
          </a:p>
        </p:txBody>
      </p:sp>
    </p:spTree>
    <p:extLst>
      <p:ext uri="{BB962C8B-B14F-4D97-AF65-F5344CB8AC3E}">
        <p14:creationId xmlns:p14="http://schemas.microsoft.com/office/powerpoint/2010/main" val="17855620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124</a:t>
            </a:fld>
            <a:endParaRPr lang="en-CA" dirty="0"/>
          </a:p>
        </p:txBody>
      </p:sp>
    </p:spTree>
    <p:extLst>
      <p:ext uri="{BB962C8B-B14F-4D97-AF65-F5344CB8AC3E}">
        <p14:creationId xmlns:p14="http://schemas.microsoft.com/office/powerpoint/2010/main" val="17922675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727752D7-39F9-40B9-87C5-0ED98091AA5B}" type="slidenum">
              <a:rPr lang="en-US" smtClean="0"/>
              <a:pPr eaLnBrk="1" hangingPunct="1"/>
              <a:t>125</a:t>
            </a:fld>
            <a:endParaRPr lang="en-US" smtClean="0"/>
          </a:p>
        </p:txBody>
      </p:sp>
      <p:sp>
        <p:nvSpPr>
          <p:cNvPr id="280579"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36E7547E-2291-4DCD-AEC6-3E39FE8D0699}" type="datetime1">
              <a:rPr lang="en-US" sz="1200"/>
              <a:pPr algn="r" eaLnBrk="1" hangingPunct="1"/>
              <a:t>2/11/2014</a:t>
            </a:fld>
            <a:endParaRPr lang="en-US" sz="1200"/>
          </a:p>
        </p:txBody>
      </p:sp>
      <p:sp>
        <p:nvSpPr>
          <p:cNvPr id="280580"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81"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A1D578E7-F736-40C1-9BF6-65C5A114F6E8}" type="slidenum">
              <a:rPr lang="en-US" smtClean="0"/>
              <a:pPr eaLnBrk="1" hangingPunct="1"/>
              <a:t>126</a:t>
            </a:fld>
            <a:endParaRPr lang="en-US" smtClean="0"/>
          </a:p>
        </p:txBody>
      </p:sp>
      <p:sp>
        <p:nvSpPr>
          <p:cNvPr id="281603"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EF0346B5-472E-48A2-B6CD-296C1445723C}" type="datetime1">
              <a:rPr lang="en-US" sz="1200"/>
              <a:pPr algn="r" eaLnBrk="1" hangingPunct="1"/>
              <a:t>2/11/2014</a:t>
            </a:fld>
            <a:endParaRPr lang="en-US" sz="1200"/>
          </a:p>
        </p:txBody>
      </p:sp>
      <p:sp>
        <p:nvSpPr>
          <p:cNvPr id="281604"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5"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D2A82E80-C791-406C-89AE-F3A0DA5B089F}" type="slidenum">
              <a:rPr lang="en-US" smtClean="0"/>
              <a:pPr eaLnBrk="1" hangingPunct="1"/>
              <a:t>127</a:t>
            </a:fld>
            <a:endParaRPr lang="en-US" smtClean="0"/>
          </a:p>
        </p:txBody>
      </p:sp>
      <p:sp>
        <p:nvSpPr>
          <p:cNvPr id="282627"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D669D25C-12A5-4094-93D6-54128F7AEF58}" type="datetime1">
              <a:rPr lang="en-US" sz="1200"/>
              <a:pPr algn="r" eaLnBrk="1" hangingPunct="1"/>
              <a:t>2/11/2014</a:t>
            </a:fld>
            <a:endParaRPr lang="en-US" sz="1200"/>
          </a:p>
        </p:txBody>
      </p:sp>
      <p:sp>
        <p:nvSpPr>
          <p:cNvPr id="282628"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9"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driver operating in one of the basic lanes should not have</a:t>
            </a:r>
            <a:r>
              <a:rPr lang="en-US" baseline="0" dirty="0" smtClean="0"/>
              <a:t> to change lanes to remain in through movement</a:t>
            </a:r>
            <a:endParaRPr lang="en-CA" baseline="0" dirty="0" smtClean="0"/>
          </a:p>
          <a:p>
            <a:endParaRPr lang="en-CA" dirty="0" smtClean="0"/>
          </a:p>
          <a:p>
            <a:r>
              <a:rPr lang="en-CA" dirty="0" smtClean="0"/>
              <a:t>Simply stated, the lane balance principle for exits provides for one more lane going away that will help flush traffic away from the divergence area. </a:t>
            </a:r>
          </a:p>
          <a:p>
            <a:endParaRPr lang="en-CA" baseline="0" dirty="0" smtClean="0"/>
          </a:p>
          <a:p>
            <a:r>
              <a:rPr lang="en-CA" baseline="0" dirty="0" smtClean="0"/>
              <a:t>Exits – after exit number of lanes should be total lanes plus 1</a:t>
            </a:r>
          </a:p>
          <a:p>
            <a:endParaRPr lang="en-CA" baseline="0" dirty="0" smtClean="0"/>
          </a:p>
          <a:p>
            <a:r>
              <a:rPr lang="en-CA" baseline="0" dirty="0" smtClean="0"/>
              <a:t>Entrances – after entrance number of lanes should be total lanes minus 1</a:t>
            </a:r>
          </a:p>
          <a:p>
            <a:endParaRPr lang="en-US" baseline="0" dirty="0" smtClean="0"/>
          </a:p>
          <a:p>
            <a:r>
              <a:rPr lang="en-US" baseline="0" dirty="0" smtClean="0"/>
              <a:t>Lanes should be only dropped by one lane at a time</a:t>
            </a:r>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5046BEF5-9F7A-4968-A563-58E576644193}" type="slidenum">
              <a:rPr lang="en-US" smtClean="0"/>
              <a:pPr eaLnBrk="1" hangingPunct="1"/>
              <a:t>128</a:t>
            </a:fld>
            <a:endParaRPr lang="en-US" smtClean="0"/>
          </a:p>
        </p:txBody>
      </p:sp>
      <p:sp>
        <p:nvSpPr>
          <p:cNvPr id="283651"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EF0CA0C8-B075-46CA-A15C-57F786CE079D}" type="datetime1">
              <a:rPr lang="en-US" sz="1200"/>
              <a:pPr algn="r" eaLnBrk="1" hangingPunct="1"/>
              <a:t>2/11/2014</a:t>
            </a:fld>
            <a:endParaRPr lang="en-US" sz="1200"/>
          </a:p>
        </p:txBody>
      </p:sp>
      <p:sp>
        <p:nvSpPr>
          <p:cNvPr id="283652"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3"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dirty="0" smtClean="0"/>
              <a:t>The Alberta Transportation and Utility Corridor (TUC) program was developed in 1974 by the creation of the Restricted Development Areas (RDA’s) Regulation.</a:t>
            </a:r>
          </a:p>
          <a:p>
            <a:pPr eaLnBrk="1" hangingPunct="1"/>
            <a:endParaRPr lang="en-US" dirty="0" smtClean="0"/>
          </a:p>
          <a:p>
            <a:pPr eaLnBrk="1" hangingPunct="1"/>
            <a:r>
              <a:rPr lang="en-US" dirty="0" smtClean="0"/>
              <a:t>This legislation enabled the Government to use RDA’s to protect TUC land, assemble TUC land, and protect adjacent lands from the adverse effects of highway, power line, and pipeline developments. </a:t>
            </a:r>
          </a:p>
          <a:p>
            <a:pPr eaLnBrk="1" hangingPunct="1"/>
            <a:endParaRPr lang="en-US" dirty="0" smtClean="0"/>
          </a:p>
          <a:p>
            <a:pPr eaLnBrk="1" hangingPunct="1"/>
            <a:r>
              <a:rPr lang="en-US" dirty="0"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dirty="0" smtClean="0"/>
          </a:p>
          <a:p>
            <a:pPr eaLnBrk="1" hangingPunct="1"/>
            <a:r>
              <a:rPr lang="en-US" dirty="0" smtClean="0"/>
              <a:t>The Calgary TUC is 87 km in length, which does not include the southwest edge of the city, and covers about 4,600 hectares.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129</a:t>
            </a:fld>
            <a:endParaRPr lang="en-CA" dirty="0"/>
          </a:p>
        </p:txBody>
      </p:sp>
    </p:spTree>
    <p:extLst>
      <p:ext uri="{BB962C8B-B14F-4D97-AF65-F5344CB8AC3E}">
        <p14:creationId xmlns:p14="http://schemas.microsoft.com/office/powerpoint/2010/main" val="2599138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B16F8BCD-B2D6-4973-ABE9-647399C44542}" type="slidenum">
              <a:rPr lang="en-US" smtClean="0"/>
              <a:pPr eaLnBrk="1" hangingPunct="1"/>
              <a:t>13</a:t>
            </a:fld>
            <a:endParaRPr lang="en-US" smtClean="0"/>
          </a:p>
        </p:txBody>
      </p:sp>
      <p:sp>
        <p:nvSpPr>
          <p:cNvPr id="196611"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8DC2733A-34A9-4BA0-8AFA-412980F73413}" type="datetime1">
              <a:rPr lang="en-US" sz="1200"/>
              <a:pPr algn="r" eaLnBrk="1" hangingPunct="1"/>
              <a:t>2/11/2014</a:t>
            </a:fld>
            <a:endParaRPr lang="en-US" sz="1200"/>
          </a:p>
        </p:txBody>
      </p:sp>
      <p:sp>
        <p:nvSpPr>
          <p:cNvPr id="196612"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3"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130</a:t>
            </a:fld>
            <a:endParaRPr lang="en-CA" dirty="0"/>
          </a:p>
        </p:txBody>
      </p:sp>
    </p:spTree>
    <p:extLst>
      <p:ext uri="{BB962C8B-B14F-4D97-AF65-F5344CB8AC3E}">
        <p14:creationId xmlns:p14="http://schemas.microsoft.com/office/powerpoint/2010/main" val="1768626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131</a:t>
            </a:fld>
            <a:endParaRPr lang="en-CA" dirty="0"/>
          </a:p>
        </p:txBody>
      </p:sp>
    </p:spTree>
    <p:extLst>
      <p:ext uri="{BB962C8B-B14F-4D97-AF65-F5344CB8AC3E}">
        <p14:creationId xmlns:p14="http://schemas.microsoft.com/office/powerpoint/2010/main" val="6699274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132</a:t>
            </a:fld>
            <a:endParaRPr lang="en-CA" dirty="0"/>
          </a:p>
        </p:txBody>
      </p:sp>
    </p:spTree>
    <p:extLst>
      <p:ext uri="{BB962C8B-B14F-4D97-AF65-F5344CB8AC3E}">
        <p14:creationId xmlns:p14="http://schemas.microsoft.com/office/powerpoint/2010/main" val="3202013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133</a:t>
            </a:fld>
            <a:endParaRPr lang="en-CA" dirty="0"/>
          </a:p>
        </p:txBody>
      </p:sp>
    </p:spTree>
    <p:extLst>
      <p:ext uri="{BB962C8B-B14F-4D97-AF65-F5344CB8AC3E}">
        <p14:creationId xmlns:p14="http://schemas.microsoft.com/office/powerpoint/2010/main" val="211757972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134</a:t>
            </a:fld>
            <a:endParaRPr lang="en-CA" dirty="0"/>
          </a:p>
        </p:txBody>
      </p:sp>
    </p:spTree>
    <p:extLst>
      <p:ext uri="{BB962C8B-B14F-4D97-AF65-F5344CB8AC3E}">
        <p14:creationId xmlns:p14="http://schemas.microsoft.com/office/powerpoint/2010/main" val="25080883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135</a:t>
            </a:fld>
            <a:endParaRPr lang="en-CA" dirty="0"/>
          </a:p>
        </p:txBody>
      </p:sp>
    </p:spTree>
    <p:extLst>
      <p:ext uri="{BB962C8B-B14F-4D97-AF65-F5344CB8AC3E}">
        <p14:creationId xmlns:p14="http://schemas.microsoft.com/office/powerpoint/2010/main" val="11673381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136</a:t>
            </a:fld>
            <a:endParaRPr lang="en-CA" dirty="0"/>
          </a:p>
        </p:txBody>
      </p:sp>
    </p:spTree>
    <p:extLst>
      <p:ext uri="{BB962C8B-B14F-4D97-AF65-F5344CB8AC3E}">
        <p14:creationId xmlns:p14="http://schemas.microsoft.com/office/powerpoint/2010/main" val="29038335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137</a:t>
            </a:fld>
            <a:endParaRPr lang="en-CA" dirty="0"/>
          </a:p>
        </p:txBody>
      </p:sp>
    </p:spTree>
    <p:extLst>
      <p:ext uri="{BB962C8B-B14F-4D97-AF65-F5344CB8AC3E}">
        <p14:creationId xmlns:p14="http://schemas.microsoft.com/office/powerpoint/2010/main" val="24124933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138</a:t>
            </a:fld>
            <a:endParaRPr lang="en-CA" dirty="0"/>
          </a:p>
        </p:txBody>
      </p:sp>
    </p:spTree>
    <p:extLst>
      <p:ext uri="{BB962C8B-B14F-4D97-AF65-F5344CB8AC3E}">
        <p14:creationId xmlns:p14="http://schemas.microsoft.com/office/powerpoint/2010/main" val="85403738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139</a:t>
            </a:fld>
            <a:endParaRPr lang="en-CA" dirty="0"/>
          </a:p>
        </p:txBody>
      </p:sp>
    </p:spTree>
    <p:extLst>
      <p:ext uri="{BB962C8B-B14F-4D97-AF65-F5344CB8AC3E}">
        <p14:creationId xmlns:p14="http://schemas.microsoft.com/office/powerpoint/2010/main" val="1889125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B9F65F0C-BB32-4621-BC6E-1952836AB1C5}" type="slidenum">
              <a:rPr lang="en-US" smtClean="0"/>
              <a:pPr eaLnBrk="1" hangingPunct="1"/>
              <a:t>14</a:t>
            </a:fld>
            <a:endParaRPr lang="en-US" smtClean="0"/>
          </a:p>
        </p:txBody>
      </p:sp>
      <p:sp>
        <p:nvSpPr>
          <p:cNvPr id="197635"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4A5BA15B-8A93-4639-BF4C-E1F15967ABF3}" type="datetime1">
              <a:rPr lang="en-US" sz="1200"/>
              <a:pPr algn="r" eaLnBrk="1" hangingPunct="1"/>
              <a:t>2/11/2014</a:t>
            </a:fld>
            <a:endParaRPr lang="en-US" sz="1200"/>
          </a:p>
        </p:txBody>
      </p:sp>
      <p:sp>
        <p:nvSpPr>
          <p:cNvPr id="197636"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7"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Alberta Transportation and Utility Corridor (TUC) program was developed in 1974 by the creation of the Restricted Development Areas (RDA’s) Regulation.</a:t>
            </a:r>
          </a:p>
          <a:p>
            <a:pPr eaLnBrk="1" hangingPunct="1"/>
            <a:endParaRPr lang="en-US" smtClean="0"/>
          </a:p>
          <a:p>
            <a:pPr eaLnBrk="1" hangingPunct="1"/>
            <a:r>
              <a:rPr lang="en-US" smtClean="0"/>
              <a:t>This legislation enabled the Government to use RDA’s to protect TUC land, assemble TUC land, and protect adjacent lands from the adverse effects of highway, power line, and pipeline developments. </a:t>
            </a:r>
          </a:p>
          <a:p>
            <a:pPr eaLnBrk="1" hangingPunct="1"/>
            <a:endParaRPr lang="en-US" smtClean="0"/>
          </a:p>
          <a:p>
            <a:pPr eaLnBrk="1" hangingPunct="1"/>
            <a:r>
              <a:rPr lang="en-US"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smtClean="0"/>
          </a:p>
          <a:p>
            <a:pPr eaLnBrk="1" hangingPunct="1"/>
            <a:r>
              <a:rPr lang="en-US" smtClean="0"/>
              <a:t>The Calgary TUC is 87 km in length, which does not include the southwest edge of the city, and covers about 4,600 hectares. </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140</a:t>
            </a:fld>
            <a:endParaRPr lang="en-CA" dirty="0"/>
          </a:p>
        </p:txBody>
      </p:sp>
    </p:spTree>
    <p:extLst>
      <p:ext uri="{BB962C8B-B14F-4D97-AF65-F5344CB8AC3E}">
        <p14:creationId xmlns:p14="http://schemas.microsoft.com/office/powerpoint/2010/main" val="147538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15</a:t>
            </a:fld>
            <a:endParaRPr lang="en-CA" dirty="0"/>
          </a:p>
        </p:txBody>
      </p:sp>
    </p:spTree>
    <p:extLst>
      <p:ext uri="{BB962C8B-B14F-4D97-AF65-F5344CB8AC3E}">
        <p14:creationId xmlns:p14="http://schemas.microsoft.com/office/powerpoint/2010/main" val="140099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CBCD222B-A9A5-4F9F-868D-49830C866B91}" type="slidenum">
              <a:rPr lang="en-US" smtClean="0"/>
              <a:pPr eaLnBrk="1" hangingPunct="1"/>
              <a:t>16</a:t>
            </a:fld>
            <a:endParaRPr lang="en-US" smtClean="0"/>
          </a:p>
        </p:txBody>
      </p:sp>
      <p:sp>
        <p:nvSpPr>
          <p:cNvPr id="199683"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The idea of a Ring Road around Edmonton dates back to a transportation studies conducted in the 1950s by the Edmonton Regional Planning Commission. </a:t>
            </a:r>
          </a:p>
          <a:p>
            <a:pPr eaLnBrk="1" hangingPunct="1"/>
            <a:endParaRPr lang="en-US" dirty="0" smtClean="0"/>
          </a:p>
          <a:p>
            <a:pPr eaLnBrk="1" hangingPunct="1"/>
            <a:r>
              <a:rPr lang="en-US" dirty="0" smtClean="0"/>
              <a:t>In 1963, a major planning initiative called the  Metropolitan Edmonton Transportation Study, or METS, was undertaken which identified a system of Freeways and rapid transit for the Edmonton Region and again put forward the concept of a Ring Rd as an integral part of this overall transportation scheme. </a:t>
            </a:r>
          </a:p>
          <a:p>
            <a:pPr eaLnBrk="1" hangingPunct="1"/>
            <a:r>
              <a:rPr lang="en-US" dirty="0" smtClean="0"/>
              <a:t>The idea of a Ring Road around Edmonton dates back to a transportation studies conducted in the 1950s by the Edmonton Regional Planning Commission. </a:t>
            </a:r>
          </a:p>
          <a:p>
            <a:pPr eaLnBrk="1" hangingPunct="1"/>
            <a:endParaRPr lang="en-US" dirty="0" smtClean="0"/>
          </a:p>
          <a:p>
            <a:pPr eaLnBrk="1" hangingPunct="1"/>
            <a:r>
              <a:rPr lang="en-US" dirty="0" smtClean="0"/>
              <a:t>By 1973 the Department of Highways and Transport had developed the outer ring concept shown by the pink line.</a:t>
            </a:r>
          </a:p>
          <a:p>
            <a:pPr eaLnBrk="1" hangingPunct="1"/>
            <a:endParaRPr lang="en-US" dirty="0" smtClean="0"/>
          </a:p>
          <a:p>
            <a:pPr eaLnBrk="1" hangingPunct="1"/>
            <a:r>
              <a:rPr lang="en-US" dirty="0" smtClean="0"/>
              <a:t>Right of way protecting and land acquisition began in 1974 through the Calgary, Edmonton, and Sherwood Park West Restricted Development Area Regulations and eventual </a:t>
            </a:r>
            <a:r>
              <a:rPr lang="en-US" b="1" dirty="0" smtClean="0"/>
              <a:t>Transportation/Utility Corridor (TUC) </a:t>
            </a:r>
            <a:r>
              <a:rPr lang="en-US" dirty="0" smtClean="0"/>
              <a:t>program.</a:t>
            </a:r>
          </a:p>
          <a:p>
            <a:pPr eaLnBrk="1" hangingPunct="1"/>
            <a:endParaRPr lang="en-US" dirty="0" smtClean="0"/>
          </a:p>
          <a:p>
            <a:pPr eaLnBrk="1" hangingPunct="1"/>
            <a:r>
              <a:rPr lang="en-US" dirty="0" smtClean="0"/>
              <a:t>The Alberta Transportation and Utility Corridor (TUC) program was developed in 1974 by the creation of the Restricted Development Areas (RDA’s) Regulation.</a:t>
            </a:r>
          </a:p>
          <a:p>
            <a:pPr eaLnBrk="1" hangingPunct="1"/>
            <a:endParaRPr lang="en-US" dirty="0" smtClean="0"/>
          </a:p>
          <a:p>
            <a:pPr eaLnBrk="1" hangingPunct="1"/>
            <a:r>
              <a:rPr lang="en-US" dirty="0" smtClean="0"/>
              <a:t>This legislation enabled the Government to use RDA’s to protect TUC land, assemble TUC land, and protect adjacent lands from the adverse effects of highway, power line, and pipeline developments. </a:t>
            </a:r>
          </a:p>
          <a:p>
            <a:pPr eaLnBrk="1" hangingPunct="1"/>
            <a:endParaRPr lang="en-US" dirty="0" smtClean="0"/>
          </a:p>
          <a:p>
            <a:pPr eaLnBrk="1" hangingPunct="1"/>
            <a:r>
              <a:rPr lang="en-US" dirty="0" smtClean="0"/>
              <a:t>In 1984, The Edmonton and Calgary Transportation and Utility Corridor Reassessment Study refined the implementation strategy and brought the TUC planning from conceptual to functional level. This refinement of the plans reduced the width of the TUC and the amount of land required and as shown in the blue area on the diagram.</a:t>
            </a:r>
          </a:p>
          <a:p>
            <a:pPr eaLnBrk="1" hangingPunct="1"/>
            <a:endParaRPr lang="en-US" dirty="0" smtClean="0"/>
          </a:p>
          <a:p>
            <a:pPr eaLnBrk="1" hangingPunct="1"/>
            <a:r>
              <a:rPr lang="en-US" dirty="0" smtClean="0"/>
              <a:t>The Calgary TUC is 87 km in length, which does not include the southwest edge of the city, and covers about 4,600 hectares. </a:t>
            </a:r>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F9B9265D-619F-444F-9DA5-C3A820206312}" type="slidenum">
              <a:rPr lang="en-US" smtClean="0"/>
              <a:pPr eaLnBrk="1" hangingPunct="1"/>
              <a:t>17</a:t>
            </a:fld>
            <a:endParaRPr lang="en-US" smtClean="0"/>
          </a:p>
        </p:txBody>
      </p:sp>
      <p:sp>
        <p:nvSpPr>
          <p:cNvPr id="198659"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60"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The idea of a Ring Road around Edmonton dates back to a transportation studies conducted in the 1950s by the Edmonton Regional Planning Commission. </a:t>
            </a:r>
          </a:p>
          <a:p>
            <a:pPr eaLnBrk="1" hangingPunct="1"/>
            <a:endParaRPr lang="en-US" dirty="0" smtClean="0"/>
          </a:p>
          <a:p>
            <a:pPr eaLnBrk="1" hangingPunct="1"/>
            <a:r>
              <a:rPr lang="en-US" dirty="0" smtClean="0"/>
              <a:t>Some major routes you see today such as </a:t>
            </a:r>
            <a:r>
              <a:rPr lang="en-US" dirty="0" err="1" smtClean="0"/>
              <a:t>Whitedmud</a:t>
            </a:r>
            <a:r>
              <a:rPr lang="en-US" dirty="0" smtClean="0"/>
              <a:t> Drive, Argyll Rd and 137</a:t>
            </a:r>
            <a:r>
              <a:rPr lang="en-US" baseline="30000" dirty="0" smtClean="0"/>
              <a:t>th</a:t>
            </a:r>
            <a:r>
              <a:rPr lang="en-US" dirty="0" smtClean="0"/>
              <a:t> Avenue follow alignments generally described as part of this early Ring Rd concept shown by the green line.</a:t>
            </a:r>
          </a:p>
          <a:p>
            <a:pPr eaLnBrk="1" hangingPunct="1"/>
            <a:endParaRPr lang="en-US" dirty="0" smtClean="0"/>
          </a:p>
          <a:p>
            <a:pPr eaLnBrk="1" hangingPunct="1"/>
            <a:r>
              <a:rPr lang="en-US" dirty="0" smtClean="0"/>
              <a:t>In 1963, a major planning initiative called the  Metropolitan Edmonton Transportation Study, or METS, was undertaken which identified a system of Freeways and rapid transit for the Edmonton Region and again put forward the concept of a Ring Rd as an integral part of this overall transportation scheme. This is shown by the blue line.</a:t>
            </a:r>
          </a:p>
          <a:p>
            <a:pPr eaLnBrk="1" hangingPunct="1"/>
            <a:endParaRPr lang="en-US" dirty="0" smtClean="0"/>
          </a:p>
          <a:p>
            <a:pPr eaLnBrk="1" hangingPunct="1"/>
            <a:r>
              <a:rPr lang="en-US" dirty="0" smtClean="0"/>
              <a:t>By 1973 the Department of Highways and Transport had developed the outer ring concept shown by the pink line.</a:t>
            </a:r>
          </a:p>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46A3F33B-858D-48CC-9012-8F818EEA0469}" type="slidenum">
              <a:rPr lang="en-US" smtClean="0"/>
              <a:pPr eaLnBrk="1" hangingPunct="1"/>
              <a:t>18</a:t>
            </a:fld>
            <a:endParaRPr lang="en-US" smtClean="0"/>
          </a:p>
        </p:txBody>
      </p:sp>
      <p:sp>
        <p:nvSpPr>
          <p:cNvPr id="200707" name="Rectangle 3"/>
          <p:cNvSpPr txBox="1">
            <a:spLocks noGrp="1" noChangeArrowheads="1"/>
          </p:cNvSpPr>
          <p:nvPr/>
        </p:nvSpPr>
        <p:spPr bwMode="auto">
          <a:xfrm>
            <a:off x="3970436" y="0"/>
            <a:ext cx="3038372"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8" tIns="46684" rIns="93368" bIns="46684"/>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8562BF97-DD57-46FB-BAA5-E87815E1321C}" type="datetime1">
              <a:rPr lang="en-US" sz="1200"/>
              <a:pPr algn="r" eaLnBrk="1" hangingPunct="1"/>
              <a:t>2/11/2014</a:t>
            </a:fld>
            <a:endParaRPr lang="en-US" sz="1200"/>
          </a:p>
        </p:txBody>
      </p:sp>
      <p:sp>
        <p:nvSpPr>
          <p:cNvPr id="200708"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9" name="Rectangle 3"/>
          <p:cNvSpPr>
            <a:spLocks noGrp="1" noChangeArrowheads="1"/>
          </p:cNvSpPr>
          <p:nvPr>
            <p:ph type="body" idx="1"/>
          </p:nvPr>
        </p:nvSpPr>
        <p:spPr bwMode="auto">
          <a:xfrm>
            <a:off x="701040" y="4416108"/>
            <a:ext cx="5608320" cy="4182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68" tIns="46684" rIns="93368" bIns="46684" numCol="1" anchor="t" anchorCtr="0" compatLnSpc="1">
            <a:prstTxWarp prst="textNoShape">
              <a:avLst/>
            </a:prstTxWarp>
          </a:bodyPr>
          <a:lstStyle/>
          <a:p>
            <a:pPr eaLnBrk="1" hangingPunct="1"/>
            <a:r>
              <a:rPr lang="en-US" smtClean="0"/>
              <a:t>The TUC has served to protect the Ring Road alignment from urban development pressure, which in the past had forced the alignment further outwards, and to protect major linear utilities routes through critical areas threatened by urban expansion and rural residential development on the urban fringe. </a:t>
            </a:r>
          </a:p>
          <a:p>
            <a:pPr eaLnBrk="1" hangingPunct="1"/>
            <a:endParaRPr lang="en-US" smtClean="0"/>
          </a:p>
          <a:p>
            <a:pPr eaLnBrk="1" hangingPunct="1"/>
            <a:r>
              <a:rPr lang="en-US" smtClean="0"/>
              <a:t>As shown in the photo of Stony Trail under construction on the north side of Calgary, urban growth leap-frogged over the TUC but did not compromise the path of the future freeway.</a:t>
            </a:r>
          </a:p>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0027AE8D-C523-4D81-B022-726FA52B3987}" type="slidenum">
              <a:rPr lang="en-US" smtClean="0"/>
              <a:pPr eaLnBrk="1" hangingPunct="1"/>
              <a:t>19</a:t>
            </a:fld>
            <a:endParaRPr lang="en-US" smtClean="0"/>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buFont typeface="Symbol" pitchFamily="18" charset="2"/>
              <a:buChar char=""/>
            </a:pPr>
            <a:r>
              <a:rPr lang="en-CA" smtClean="0"/>
              <a:t>1970 extent of urban development is shown in blue</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2</a:t>
            </a:fld>
            <a:endParaRPr lang="en-CA" dirty="0"/>
          </a:p>
        </p:txBody>
      </p:sp>
    </p:spTree>
    <p:extLst>
      <p:ext uri="{BB962C8B-B14F-4D97-AF65-F5344CB8AC3E}">
        <p14:creationId xmlns:p14="http://schemas.microsoft.com/office/powerpoint/2010/main" val="3607046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9685E966-ABB0-417D-A229-9A92DF658D8B}" type="slidenum">
              <a:rPr lang="en-US" smtClean="0"/>
              <a:pPr eaLnBrk="1" hangingPunct="1"/>
              <a:t>20</a:t>
            </a:fld>
            <a:endParaRPr lang="en-US" smtClean="0"/>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Char char="•"/>
            </a:pPr>
            <a:r>
              <a:rPr lang="en-US" smtClean="0"/>
              <a:t>Approximate location of the Ring Road was confirmed in 1972. Restricted Development Areas designated in 1974 (eventual TUC).</a:t>
            </a:r>
          </a:p>
          <a:p>
            <a:pPr eaLnBrk="1" hangingPunct="1">
              <a:buFontTx/>
              <a:buChar char="•"/>
            </a:pPr>
            <a:r>
              <a:rPr lang="en-US" smtClean="0"/>
              <a:t>The TUC was placed with the expectation that the city would grow out to the corridor and eventually beyond.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7DE6B0BB-FDD8-47E4-8E85-BB867C660264}" type="slidenum">
              <a:rPr lang="en-US" smtClean="0"/>
              <a:pPr eaLnBrk="1" hangingPunct="1"/>
              <a:t>21</a:t>
            </a:fld>
            <a:endParaRPr lang="en-US" smtClean="0"/>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buFont typeface="Symbol" pitchFamily="18" charset="2"/>
              <a:buChar char=""/>
            </a:pPr>
            <a:r>
              <a:rPr lang="en-CA" dirty="0" smtClean="0"/>
              <a:t>In 2010 the urbanized area has expanded up to and in some cases beyond the ring road.</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1E112E4F-DA74-4EA6-88DB-0833725C1526}" type="slidenum">
              <a:rPr lang="en-US" smtClean="0"/>
              <a:pPr eaLnBrk="1" hangingPunct="1"/>
              <a:t>22</a:t>
            </a:fld>
            <a:endParaRPr lang="en-US" smtClean="0"/>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Tx/>
              <a:buChar char="•"/>
            </a:pPr>
            <a:r>
              <a:rPr lang="en-US" smtClean="0"/>
              <a:t>Anthony Henday Drive is expected to be completed by 2016, about 45 years after the initial planning began.</a:t>
            </a:r>
          </a:p>
          <a:p>
            <a:pPr eaLnBrk="1" hangingPunct="1">
              <a:buFontTx/>
              <a:buChar char="•"/>
            </a:pPr>
            <a:r>
              <a:rPr lang="en-US" smtClean="0"/>
              <a:t>The freeway provides high standard connections between the major highways in the Capital Region and serves to distribute traffic in and around the region in an efficient manner.</a:t>
            </a:r>
          </a:p>
          <a:p>
            <a:pPr eaLnBrk="1" hangingPunct="1">
              <a:spcBef>
                <a:spcPct val="50000"/>
              </a:spcBef>
              <a:buFontTx/>
              <a:buChar char="•"/>
            </a:pPr>
            <a:r>
              <a:rPr lang="en-US" smtClean="0"/>
              <a:t>Construction would be much more difficult (perhaps impossible) without prior identification and designation of the corridor.</a:t>
            </a:r>
          </a:p>
          <a:p>
            <a:pPr lvl="1" eaLnBrk="1" hangingPunct="1">
              <a:buFontTx/>
              <a:buChar char="•"/>
            </a:pPr>
            <a:endParaRPr lang="en-CA" smtClean="0"/>
          </a:p>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4B7D68E9-FC09-4FA7-B3D2-7758E23C7A3C}" type="slidenum">
              <a:rPr lang="en-US" smtClean="0"/>
              <a:pPr eaLnBrk="1" hangingPunct="1"/>
              <a:t>23</a:t>
            </a:fld>
            <a:endParaRPr lang="en-US" smtClean="0"/>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150000"/>
              </a:spcBef>
              <a:buFontTx/>
              <a:buChar char="•"/>
            </a:pPr>
            <a:r>
              <a:rPr lang="en-US" smtClean="0"/>
              <a:t>Allows time for land owners to adjust</a:t>
            </a:r>
          </a:p>
          <a:p>
            <a:pPr eaLnBrk="1" hangingPunct="1">
              <a:spcBef>
                <a:spcPct val="150000"/>
              </a:spcBef>
              <a:buFontTx/>
              <a:buChar char="•"/>
            </a:pPr>
            <a:r>
              <a:rPr lang="en-US" smtClean="0"/>
              <a:t>90 to 95% of the land for Anthony Henday Drive was purchased from willing sellers</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24</a:t>
            </a:fld>
            <a:endParaRPr lang="en-CA" dirty="0"/>
          </a:p>
        </p:txBody>
      </p:sp>
    </p:spTree>
    <p:extLst>
      <p:ext uri="{BB962C8B-B14F-4D97-AF65-F5344CB8AC3E}">
        <p14:creationId xmlns:p14="http://schemas.microsoft.com/office/powerpoint/2010/main" val="2866407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25</a:t>
            </a:fld>
            <a:endParaRPr lang="en-CA" dirty="0"/>
          </a:p>
        </p:txBody>
      </p:sp>
    </p:spTree>
    <p:extLst>
      <p:ext uri="{BB962C8B-B14F-4D97-AF65-F5344CB8AC3E}">
        <p14:creationId xmlns:p14="http://schemas.microsoft.com/office/powerpoint/2010/main" val="1708316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3B036DEE-46F8-4F73-9E06-138F7440859E}" type="slidenum">
              <a:rPr lang="en-US" smtClean="0"/>
              <a:pPr eaLnBrk="1" hangingPunct="1"/>
              <a:t>26</a:t>
            </a:fld>
            <a:endParaRPr lang="en-US" smtClean="0"/>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150000"/>
              </a:spcBef>
              <a:buFontTx/>
              <a:buChar char="•"/>
            </a:pPr>
            <a:r>
              <a:rPr lang="en-US" smtClean="0"/>
              <a:t>In contrast this was not done for the SW portion of the Calgary Ring Road</a:t>
            </a:r>
          </a:p>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732B7261-DD18-4AE0-9826-548A37384D86}" type="slidenum">
              <a:rPr lang="en-US" smtClean="0"/>
              <a:pPr eaLnBrk="1" hangingPunct="1"/>
              <a:t>27</a:t>
            </a:fld>
            <a:endParaRPr lang="en-US" smtClean="0"/>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150000"/>
              </a:spcBef>
              <a:buFontTx/>
              <a:buChar char="•"/>
            </a:pPr>
            <a:r>
              <a:rPr lang="en-US" smtClean="0"/>
              <a:t>Efforts to complete the ring are proving very difficult and disruptive, and may result in a very costly and/or low standard and /or no roadway.</a:t>
            </a:r>
            <a:endParaRPr lang="en-US" sz="1400">
              <a:solidFill>
                <a:srgbClr val="005072"/>
              </a:solidFill>
            </a:endParaRPr>
          </a:p>
          <a:p>
            <a:pPr eaLnBrk="1" hangingPunct="1">
              <a:buFontTx/>
              <a:buChar char="•"/>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smtClean="0"/>
              <a:t>-simply put, these are the four possibilities</a:t>
            </a:r>
          </a:p>
          <a:p>
            <a:pPr eaLnBrk="1" hangingPunct="1">
              <a:spcBef>
                <a:spcPct val="0"/>
              </a:spcBef>
            </a:pPr>
            <a:endParaRPr lang="en-CA" smtClean="0"/>
          </a:p>
          <a:p>
            <a:pPr eaLnBrk="1" hangingPunct="1">
              <a:spcBef>
                <a:spcPct val="0"/>
              </a:spcBef>
            </a:pPr>
            <a:r>
              <a:rPr lang="en-US" b="1" smtClean="0"/>
              <a:t> </a:t>
            </a:r>
            <a:endParaRPr lang="en-CA" smtClean="0"/>
          </a:p>
          <a:p>
            <a:pPr eaLnBrk="1" hangingPunct="1">
              <a:spcBef>
                <a:spcPct val="0"/>
              </a:spcBef>
            </a:pPr>
            <a:r>
              <a:rPr lang="en-US" b="1" smtClean="0"/>
              <a:t>Protect and Need CRRR </a:t>
            </a:r>
            <a:endParaRPr lang="en-CA" smtClean="0"/>
          </a:p>
          <a:p>
            <a:pPr eaLnBrk="1" hangingPunct="1">
              <a:spcBef>
                <a:spcPct val="0"/>
              </a:spcBef>
            </a:pPr>
            <a:r>
              <a:rPr lang="en-US" smtClean="0"/>
              <a:t>-A variety of facilities can be cost-effectively implemented within protected corridor</a:t>
            </a:r>
            <a:endParaRPr lang="en-CA" smtClean="0"/>
          </a:p>
          <a:p>
            <a:pPr eaLnBrk="1" hangingPunct="1">
              <a:spcBef>
                <a:spcPct val="0"/>
              </a:spcBef>
            </a:pPr>
            <a:r>
              <a:rPr lang="en-US" smtClean="0"/>
              <a:t>-Successful diversion from other routes (existing highways and penetrator) corridors, providing additional capacity internal to the CRRR</a:t>
            </a:r>
            <a:endParaRPr lang="en-CA" smtClean="0"/>
          </a:p>
          <a:p>
            <a:pPr eaLnBrk="1" hangingPunct="1">
              <a:spcBef>
                <a:spcPct val="0"/>
              </a:spcBef>
            </a:pPr>
            <a:r>
              <a:rPr lang="en-US" smtClean="0"/>
              <a:t>-Potential to meet a variety of functions with a single new facility (regional bypass, truck route, connection of PGAs and employment areas, urban commuter capacity, etc.)</a:t>
            </a:r>
            <a:endParaRPr lang="en-CA" smtClean="0"/>
          </a:p>
          <a:p>
            <a:pPr eaLnBrk="1" hangingPunct="1">
              <a:spcBef>
                <a:spcPct val="0"/>
              </a:spcBef>
            </a:pPr>
            <a:r>
              <a:rPr lang="en-US" smtClean="0"/>
              <a:t>-Flexibility to consider innovative solutions (HOV, dedicated transit, etc.) within the corridor</a:t>
            </a:r>
            <a:endParaRPr lang="en-CA" smtClean="0"/>
          </a:p>
          <a:p>
            <a:pPr eaLnBrk="1" hangingPunct="1">
              <a:spcBef>
                <a:spcPct val="0"/>
              </a:spcBef>
            </a:pPr>
            <a:r>
              <a:rPr lang="en-US" smtClean="0"/>
              <a:t>-Flexibility to implement corridor in segments over time</a:t>
            </a:r>
            <a:endParaRPr lang="en-CA" smtClean="0"/>
          </a:p>
          <a:p>
            <a:pPr eaLnBrk="1" hangingPunct="1">
              <a:spcBef>
                <a:spcPct val="0"/>
              </a:spcBef>
            </a:pPr>
            <a:r>
              <a:rPr lang="en-US" smtClean="0"/>
              <a:t> </a:t>
            </a:r>
          </a:p>
          <a:p>
            <a:pPr eaLnBrk="1" hangingPunct="1">
              <a:spcBef>
                <a:spcPct val="0"/>
              </a:spcBef>
            </a:pPr>
            <a:r>
              <a:rPr lang="en-US" b="1" smtClean="0"/>
              <a:t>Do Not Protect Corridor and CRRR needed</a:t>
            </a:r>
            <a:endParaRPr lang="en-CA" smtClean="0"/>
          </a:p>
          <a:p>
            <a:pPr eaLnBrk="1" hangingPunct="1">
              <a:spcBef>
                <a:spcPct val="0"/>
              </a:spcBef>
            </a:pPr>
            <a:r>
              <a:rPr lang="en-US" smtClean="0"/>
              <a:t>Risks</a:t>
            </a:r>
            <a:endParaRPr lang="en-CA" smtClean="0"/>
          </a:p>
          <a:p>
            <a:pPr eaLnBrk="1" hangingPunct="1">
              <a:spcBef>
                <a:spcPct val="0"/>
              </a:spcBef>
            </a:pPr>
            <a:r>
              <a:rPr lang="en-CA" smtClean="0"/>
              <a:t>-</a:t>
            </a:r>
            <a:r>
              <a:rPr lang="en-US" smtClean="0"/>
              <a:t>Transportation capacity is not available when needed</a:t>
            </a:r>
            <a:endParaRPr lang="en-CA" smtClean="0"/>
          </a:p>
          <a:p>
            <a:pPr eaLnBrk="1" hangingPunct="1">
              <a:spcBef>
                <a:spcPct val="0"/>
              </a:spcBef>
            </a:pPr>
            <a:r>
              <a:rPr lang="en-US" smtClean="0"/>
              <a:t>-Implementation of a corridor without prior protection would require considerable urban land impacts and associated costs</a:t>
            </a:r>
            <a:endParaRPr lang="en-CA" smtClean="0"/>
          </a:p>
          <a:p>
            <a:pPr eaLnBrk="1" hangingPunct="1">
              <a:spcBef>
                <a:spcPct val="0"/>
              </a:spcBef>
            </a:pPr>
            <a:r>
              <a:rPr lang="en-US" smtClean="0"/>
              <a:t>-Economic / environmental impacts of excessive urban congestion or gridlock</a:t>
            </a:r>
            <a:endParaRPr lang="en-CA" smtClean="0"/>
          </a:p>
          <a:p>
            <a:pPr eaLnBrk="1" hangingPunct="1">
              <a:spcBef>
                <a:spcPct val="0"/>
              </a:spcBef>
            </a:pPr>
            <a:r>
              <a:rPr lang="en-US" smtClean="0"/>
              <a:t> </a:t>
            </a:r>
            <a:endParaRPr lang="en-CA" smtClean="0"/>
          </a:p>
          <a:p>
            <a:pPr eaLnBrk="1" hangingPunct="1">
              <a:spcBef>
                <a:spcPct val="0"/>
              </a:spcBef>
            </a:pPr>
            <a:r>
              <a:rPr lang="en-US" smtClean="0"/>
              <a:t>Potential Mitigation</a:t>
            </a:r>
            <a:endParaRPr lang="en-CA" smtClean="0"/>
          </a:p>
          <a:p>
            <a:pPr eaLnBrk="1" hangingPunct="1">
              <a:spcBef>
                <a:spcPct val="0"/>
              </a:spcBef>
            </a:pPr>
            <a:r>
              <a:rPr lang="en-US" smtClean="0"/>
              <a:t>-Restrict future growth to available network capacity</a:t>
            </a:r>
            <a:endParaRPr lang="en-CA" smtClean="0"/>
          </a:p>
          <a:p>
            <a:pPr eaLnBrk="1" hangingPunct="1">
              <a:spcBef>
                <a:spcPct val="0"/>
              </a:spcBef>
            </a:pPr>
            <a:r>
              <a:rPr lang="en-US" smtClean="0"/>
              <a:t>-Accept economic / environmental impacts</a:t>
            </a:r>
            <a:endParaRPr lang="en-CA" smtClean="0"/>
          </a:p>
          <a:p>
            <a:pPr eaLnBrk="1" hangingPunct="1">
              <a:spcBef>
                <a:spcPct val="0"/>
              </a:spcBef>
            </a:pPr>
            <a:endParaRPr lang="en-US" smtClean="0"/>
          </a:p>
          <a:p>
            <a:pPr eaLnBrk="1" hangingPunct="1">
              <a:spcBef>
                <a:spcPct val="0"/>
              </a:spcBef>
            </a:pPr>
            <a:r>
              <a:rPr lang="en-US" b="1" smtClean="0"/>
              <a:t>Protect Corridor and CRRR not needed</a:t>
            </a:r>
            <a:endParaRPr lang="en-CA" smtClean="0"/>
          </a:p>
          <a:p>
            <a:pPr eaLnBrk="1" hangingPunct="1">
              <a:spcBef>
                <a:spcPct val="0"/>
              </a:spcBef>
            </a:pPr>
            <a:r>
              <a:rPr lang="en-US" smtClean="0"/>
              <a:t>Risks</a:t>
            </a:r>
            <a:endParaRPr lang="en-CA" smtClean="0"/>
          </a:p>
          <a:p>
            <a:pPr eaLnBrk="1" hangingPunct="1">
              <a:spcBef>
                <a:spcPct val="0"/>
              </a:spcBef>
            </a:pPr>
            <a:r>
              <a:rPr lang="en-US" smtClean="0"/>
              <a:t>-Protection of unnecessary corridor will have induced sprawling land use pattern</a:t>
            </a:r>
            <a:endParaRPr lang="en-CA" smtClean="0"/>
          </a:p>
          <a:p>
            <a:pPr eaLnBrk="1" hangingPunct="1">
              <a:spcBef>
                <a:spcPct val="0"/>
              </a:spcBef>
            </a:pPr>
            <a:r>
              <a:rPr lang="en-US" smtClean="0"/>
              <a:t>-Un-used corridor will divide urban areas</a:t>
            </a:r>
            <a:endParaRPr lang="en-CA" smtClean="0"/>
          </a:p>
          <a:p>
            <a:pPr eaLnBrk="1" hangingPunct="1">
              <a:spcBef>
                <a:spcPct val="0"/>
              </a:spcBef>
            </a:pPr>
            <a:r>
              <a:rPr lang="en-US" smtClean="0"/>
              <a:t>-Land purchase investment / impacts were unneeded</a:t>
            </a:r>
            <a:endParaRPr lang="en-CA" smtClean="0"/>
          </a:p>
          <a:p>
            <a:pPr eaLnBrk="1" hangingPunct="1">
              <a:spcBef>
                <a:spcPct val="0"/>
              </a:spcBef>
            </a:pPr>
            <a:r>
              <a:rPr lang="en-US" smtClean="0"/>
              <a:t> </a:t>
            </a:r>
            <a:endParaRPr lang="en-CA" smtClean="0"/>
          </a:p>
          <a:p>
            <a:pPr eaLnBrk="1" hangingPunct="1">
              <a:spcBef>
                <a:spcPct val="0"/>
              </a:spcBef>
            </a:pPr>
            <a:r>
              <a:rPr lang="en-US" smtClean="0"/>
              <a:t>Potential Mitigation</a:t>
            </a:r>
            <a:endParaRPr lang="en-CA" smtClean="0"/>
          </a:p>
          <a:p>
            <a:pPr eaLnBrk="1" hangingPunct="1">
              <a:spcBef>
                <a:spcPct val="0"/>
              </a:spcBef>
            </a:pPr>
            <a:r>
              <a:rPr lang="en-US" smtClean="0"/>
              <a:t>-Use existing land-use review / approval authority to ensure that unwanted sprawl does not occur (i.e. – do not approve it in the first place)</a:t>
            </a:r>
            <a:endParaRPr lang="en-CA" smtClean="0"/>
          </a:p>
          <a:p>
            <a:pPr eaLnBrk="1" hangingPunct="1">
              <a:spcBef>
                <a:spcPct val="0"/>
              </a:spcBef>
            </a:pPr>
            <a:r>
              <a:rPr lang="en-US" smtClean="0"/>
              <a:t>-Use “shadow planning” to plan logical in-fill of corridor, if it is ultimately not used as intended (similar to City of Edmonton policy for evolution / infill of TOD sites)</a:t>
            </a:r>
            <a:endParaRPr lang="en-CA" smtClean="0"/>
          </a:p>
          <a:p>
            <a:pPr eaLnBrk="1" hangingPunct="1">
              <a:spcBef>
                <a:spcPct val="0"/>
              </a:spcBef>
            </a:pPr>
            <a:r>
              <a:rPr lang="en-US" smtClean="0"/>
              <a:t>-Sell surplus lands to recoup land purchase investment</a:t>
            </a:r>
            <a:endParaRPr lang="en-CA" smtClean="0"/>
          </a:p>
          <a:p>
            <a:pPr eaLnBrk="1" hangingPunct="1">
              <a:spcBef>
                <a:spcPct val="0"/>
              </a:spcBef>
            </a:pPr>
            <a:endParaRPr lang="en-US" b="1" smtClean="0"/>
          </a:p>
          <a:p>
            <a:pPr eaLnBrk="1" hangingPunct="1">
              <a:spcBef>
                <a:spcPct val="0"/>
              </a:spcBef>
            </a:pPr>
            <a:r>
              <a:rPr lang="en-US" b="1" smtClean="0"/>
              <a:t>Do not Corridor and CRRR not needed</a:t>
            </a:r>
            <a:endParaRPr lang="en-CA" smtClean="0"/>
          </a:p>
          <a:p>
            <a:pPr eaLnBrk="1" hangingPunct="1">
              <a:spcBef>
                <a:spcPct val="0"/>
              </a:spcBef>
            </a:pPr>
            <a:endParaRPr lang="en-CA" smtClean="0"/>
          </a:p>
          <a:p>
            <a:pPr eaLnBrk="1" hangingPunct="1">
              <a:spcBef>
                <a:spcPct val="0"/>
              </a:spcBef>
            </a:pPr>
            <a:r>
              <a:rPr lang="en-US" smtClean="0"/>
              <a:t>Outcome</a:t>
            </a:r>
            <a:endParaRPr lang="en-CA" smtClean="0"/>
          </a:p>
          <a:p>
            <a:pPr eaLnBrk="1" hangingPunct="1">
              <a:spcBef>
                <a:spcPct val="0"/>
              </a:spcBef>
            </a:pPr>
            <a:r>
              <a:rPr lang="en-US" smtClean="0"/>
              <a:t>-Land use and transportation will have developed as needed</a:t>
            </a:r>
            <a:endParaRPr lang="en-CA"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B339C516-240B-4933-9870-28F285DD9FB7}" type="slidenum">
              <a:rPr lang="en-US" smtClean="0"/>
              <a:pPr eaLnBrk="1" hangingPunct="1"/>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smtClean="0"/>
              <a:t>-simply put, these are the four possibilities</a:t>
            </a:r>
          </a:p>
          <a:p>
            <a:pPr eaLnBrk="1" hangingPunct="1">
              <a:spcBef>
                <a:spcPct val="0"/>
              </a:spcBef>
            </a:pPr>
            <a:endParaRPr lang="en-CA" smtClean="0"/>
          </a:p>
          <a:p>
            <a:pPr eaLnBrk="1" hangingPunct="1">
              <a:spcBef>
                <a:spcPct val="0"/>
              </a:spcBef>
            </a:pPr>
            <a:r>
              <a:rPr lang="en-US" b="1" smtClean="0"/>
              <a:t> </a:t>
            </a:r>
            <a:endParaRPr lang="en-CA" smtClean="0"/>
          </a:p>
          <a:p>
            <a:pPr eaLnBrk="1" hangingPunct="1">
              <a:spcBef>
                <a:spcPct val="0"/>
              </a:spcBef>
            </a:pPr>
            <a:r>
              <a:rPr lang="en-US" b="1" smtClean="0"/>
              <a:t>Plan and Need</a:t>
            </a:r>
          </a:p>
          <a:p>
            <a:pPr eaLnBrk="1" hangingPunct="1">
              <a:spcBef>
                <a:spcPct val="0"/>
              </a:spcBef>
            </a:pPr>
            <a:r>
              <a:rPr lang="en-US" smtClean="0"/>
              <a:t>A variety of facilities can be cost-effectively implemented within protected corridor</a:t>
            </a:r>
            <a:endParaRPr lang="en-CA" smtClean="0"/>
          </a:p>
          <a:p>
            <a:pPr eaLnBrk="1" hangingPunct="1">
              <a:spcBef>
                <a:spcPct val="0"/>
              </a:spcBef>
            </a:pPr>
            <a:r>
              <a:rPr lang="en-US" smtClean="0"/>
              <a:t>-Successful diversion from other routes (existing highways and penetrator) corridors, providing additional capacity internal to the CRRR</a:t>
            </a:r>
            <a:endParaRPr lang="en-CA" smtClean="0"/>
          </a:p>
          <a:p>
            <a:pPr eaLnBrk="1" hangingPunct="1">
              <a:spcBef>
                <a:spcPct val="0"/>
              </a:spcBef>
            </a:pPr>
            <a:r>
              <a:rPr lang="en-US" smtClean="0"/>
              <a:t>-Potential to meet a variety of functions with a single new facility (regional bypass, truck route, connection of PGAs and employment areas, urban commuter capacity, etc.)</a:t>
            </a:r>
            <a:endParaRPr lang="en-CA" smtClean="0"/>
          </a:p>
          <a:p>
            <a:pPr eaLnBrk="1" hangingPunct="1">
              <a:spcBef>
                <a:spcPct val="0"/>
              </a:spcBef>
            </a:pPr>
            <a:r>
              <a:rPr lang="en-US" smtClean="0"/>
              <a:t>-Flexibility to consider innovative solutions (HOV, dedicated transit, etc.) within the corridor</a:t>
            </a:r>
            <a:endParaRPr lang="en-CA" smtClean="0"/>
          </a:p>
          <a:p>
            <a:pPr eaLnBrk="1" hangingPunct="1">
              <a:spcBef>
                <a:spcPct val="0"/>
              </a:spcBef>
            </a:pPr>
            <a:r>
              <a:rPr lang="en-US" smtClean="0"/>
              <a:t>-Flexibility to implement corridor in segments over time</a:t>
            </a:r>
            <a:endParaRPr lang="en-CA" smtClean="0"/>
          </a:p>
          <a:p>
            <a:pPr eaLnBrk="1" hangingPunct="1">
              <a:spcBef>
                <a:spcPct val="0"/>
              </a:spcBef>
            </a:pPr>
            <a:r>
              <a:rPr lang="en-US" smtClean="0"/>
              <a:t> </a:t>
            </a:r>
          </a:p>
          <a:p>
            <a:pPr eaLnBrk="1" hangingPunct="1">
              <a:spcBef>
                <a:spcPct val="0"/>
              </a:spcBef>
            </a:pPr>
            <a:r>
              <a:rPr lang="en-US" b="1" smtClean="0"/>
              <a:t>Do Not Pland and Need</a:t>
            </a:r>
            <a:endParaRPr lang="en-CA" smtClean="0"/>
          </a:p>
          <a:p>
            <a:pPr eaLnBrk="1" hangingPunct="1">
              <a:spcBef>
                <a:spcPct val="0"/>
              </a:spcBef>
            </a:pPr>
            <a:r>
              <a:rPr lang="en-US" smtClean="0"/>
              <a:t>Risks</a:t>
            </a:r>
            <a:endParaRPr lang="en-CA" smtClean="0"/>
          </a:p>
          <a:p>
            <a:pPr eaLnBrk="1" hangingPunct="1">
              <a:spcBef>
                <a:spcPct val="0"/>
              </a:spcBef>
            </a:pPr>
            <a:r>
              <a:rPr lang="en-CA" smtClean="0"/>
              <a:t>-</a:t>
            </a:r>
            <a:r>
              <a:rPr lang="en-US" smtClean="0"/>
              <a:t>Transportation capacity is not available when needed</a:t>
            </a:r>
            <a:endParaRPr lang="en-CA" smtClean="0"/>
          </a:p>
          <a:p>
            <a:pPr eaLnBrk="1" hangingPunct="1">
              <a:spcBef>
                <a:spcPct val="0"/>
              </a:spcBef>
            </a:pPr>
            <a:r>
              <a:rPr lang="en-US" smtClean="0"/>
              <a:t>-Implementation of a corridor without prior protection would require considerable urban land impacts and associated costs</a:t>
            </a:r>
            <a:endParaRPr lang="en-CA" smtClean="0"/>
          </a:p>
          <a:p>
            <a:pPr eaLnBrk="1" hangingPunct="1">
              <a:spcBef>
                <a:spcPct val="0"/>
              </a:spcBef>
            </a:pPr>
            <a:r>
              <a:rPr lang="en-US" smtClean="0"/>
              <a:t>-Economic / environmental impacts of excessive urban congestion or gridlock</a:t>
            </a:r>
            <a:endParaRPr lang="en-CA" smtClean="0"/>
          </a:p>
          <a:p>
            <a:pPr eaLnBrk="1" hangingPunct="1">
              <a:spcBef>
                <a:spcPct val="0"/>
              </a:spcBef>
            </a:pPr>
            <a:r>
              <a:rPr lang="en-US" smtClean="0"/>
              <a:t> </a:t>
            </a:r>
            <a:endParaRPr lang="en-CA" smtClean="0"/>
          </a:p>
          <a:p>
            <a:pPr eaLnBrk="1" hangingPunct="1">
              <a:spcBef>
                <a:spcPct val="0"/>
              </a:spcBef>
            </a:pPr>
            <a:r>
              <a:rPr lang="en-US" smtClean="0"/>
              <a:t>Potential Mitigation</a:t>
            </a:r>
            <a:endParaRPr lang="en-CA" smtClean="0"/>
          </a:p>
          <a:p>
            <a:pPr eaLnBrk="1" hangingPunct="1">
              <a:spcBef>
                <a:spcPct val="0"/>
              </a:spcBef>
            </a:pPr>
            <a:r>
              <a:rPr lang="en-US" smtClean="0"/>
              <a:t>-Restrict future growth to available network capacity</a:t>
            </a:r>
            <a:endParaRPr lang="en-CA" smtClean="0"/>
          </a:p>
          <a:p>
            <a:pPr eaLnBrk="1" hangingPunct="1">
              <a:spcBef>
                <a:spcPct val="0"/>
              </a:spcBef>
            </a:pPr>
            <a:r>
              <a:rPr lang="en-US" smtClean="0"/>
              <a:t>-Accept economic / environmental impacts</a:t>
            </a:r>
            <a:endParaRPr lang="en-CA" smtClean="0"/>
          </a:p>
          <a:p>
            <a:pPr eaLnBrk="1" hangingPunct="1">
              <a:spcBef>
                <a:spcPct val="0"/>
              </a:spcBef>
            </a:pPr>
            <a:endParaRPr lang="en-US" smtClean="0"/>
          </a:p>
          <a:p>
            <a:pPr eaLnBrk="1" hangingPunct="1">
              <a:spcBef>
                <a:spcPct val="0"/>
              </a:spcBef>
            </a:pPr>
            <a:r>
              <a:rPr lang="en-US" b="1" smtClean="0"/>
              <a:t>Pland Don’t Need</a:t>
            </a:r>
            <a:endParaRPr lang="en-CA" smtClean="0"/>
          </a:p>
          <a:p>
            <a:pPr eaLnBrk="1" hangingPunct="1">
              <a:spcBef>
                <a:spcPct val="0"/>
              </a:spcBef>
            </a:pPr>
            <a:r>
              <a:rPr lang="en-US" smtClean="0"/>
              <a:t>-Protection of unnecessary corridor will have induced sprawling land use pattern</a:t>
            </a:r>
            <a:endParaRPr lang="en-CA" smtClean="0"/>
          </a:p>
          <a:p>
            <a:pPr eaLnBrk="1" hangingPunct="1">
              <a:spcBef>
                <a:spcPct val="0"/>
              </a:spcBef>
            </a:pPr>
            <a:r>
              <a:rPr lang="en-US" smtClean="0"/>
              <a:t>-Un-used corridor will divide urban areas</a:t>
            </a:r>
            <a:endParaRPr lang="en-CA" smtClean="0"/>
          </a:p>
          <a:p>
            <a:pPr eaLnBrk="1" hangingPunct="1">
              <a:spcBef>
                <a:spcPct val="0"/>
              </a:spcBef>
            </a:pPr>
            <a:r>
              <a:rPr lang="en-US" smtClean="0"/>
              <a:t>-Land purchase investment / impacts were unneeded</a:t>
            </a:r>
            <a:endParaRPr lang="en-CA" smtClean="0"/>
          </a:p>
          <a:p>
            <a:pPr eaLnBrk="1" hangingPunct="1">
              <a:spcBef>
                <a:spcPct val="0"/>
              </a:spcBef>
            </a:pPr>
            <a:r>
              <a:rPr lang="en-US" smtClean="0"/>
              <a:t> </a:t>
            </a:r>
            <a:endParaRPr lang="en-CA" smtClean="0"/>
          </a:p>
          <a:p>
            <a:pPr eaLnBrk="1" hangingPunct="1">
              <a:spcBef>
                <a:spcPct val="0"/>
              </a:spcBef>
            </a:pPr>
            <a:r>
              <a:rPr lang="en-US" smtClean="0"/>
              <a:t>Potential Mitigation</a:t>
            </a:r>
            <a:endParaRPr lang="en-CA" smtClean="0"/>
          </a:p>
          <a:p>
            <a:pPr eaLnBrk="1" hangingPunct="1">
              <a:spcBef>
                <a:spcPct val="0"/>
              </a:spcBef>
            </a:pPr>
            <a:r>
              <a:rPr lang="en-US" smtClean="0"/>
              <a:t>-Use existing land-use review / approval authority to ensure that unwanted sprawl does not occur (i.e. – do not approve it in the first place)</a:t>
            </a:r>
            <a:endParaRPr lang="en-CA" smtClean="0"/>
          </a:p>
          <a:p>
            <a:pPr eaLnBrk="1" hangingPunct="1">
              <a:spcBef>
                <a:spcPct val="0"/>
              </a:spcBef>
            </a:pPr>
            <a:r>
              <a:rPr lang="en-US" smtClean="0"/>
              <a:t>-Use “shadow planning” to plan logical in-fill of corridor, if it is ultimately not used as intended (similar to City of Edmonton policy for evolution / infill of TOD sites)</a:t>
            </a:r>
            <a:endParaRPr lang="en-CA" smtClean="0"/>
          </a:p>
          <a:p>
            <a:pPr eaLnBrk="1" hangingPunct="1">
              <a:spcBef>
                <a:spcPct val="0"/>
              </a:spcBef>
            </a:pPr>
            <a:r>
              <a:rPr lang="en-US" smtClean="0"/>
              <a:t>-Sell surplus lands to recoup land purchase investment</a:t>
            </a:r>
            <a:endParaRPr lang="en-CA" smtClean="0"/>
          </a:p>
          <a:p>
            <a:pPr eaLnBrk="1" hangingPunct="1">
              <a:spcBef>
                <a:spcPct val="0"/>
              </a:spcBef>
            </a:pPr>
            <a:endParaRPr lang="en-US" b="1" smtClean="0"/>
          </a:p>
          <a:p>
            <a:pPr eaLnBrk="1" hangingPunct="1">
              <a:spcBef>
                <a:spcPct val="0"/>
              </a:spcBef>
            </a:pPr>
            <a:r>
              <a:rPr lang="en-US" b="1" smtClean="0"/>
              <a:t>Do not Plan and not needed</a:t>
            </a:r>
            <a:endParaRPr lang="en-CA" smtClean="0"/>
          </a:p>
          <a:p>
            <a:pPr eaLnBrk="1" hangingPunct="1">
              <a:spcBef>
                <a:spcPct val="0"/>
              </a:spcBef>
            </a:pPr>
            <a:endParaRPr lang="en-CA" smtClean="0"/>
          </a:p>
          <a:p>
            <a:pPr eaLnBrk="1" hangingPunct="1">
              <a:spcBef>
                <a:spcPct val="0"/>
              </a:spcBef>
            </a:pPr>
            <a:r>
              <a:rPr lang="en-US" smtClean="0"/>
              <a:t>Outcome</a:t>
            </a:r>
            <a:endParaRPr lang="en-CA" smtClean="0"/>
          </a:p>
          <a:p>
            <a:pPr eaLnBrk="1" hangingPunct="1">
              <a:spcBef>
                <a:spcPct val="0"/>
              </a:spcBef>
            </a:pPr>
            <a:r>
              <a:rPr lang="en-US" smtClean="0"/>
              <a:t>-Land use and transportation will have developed as needed</a:t>
            </a:r>
            <a:endParaRPr lang="en-CA" smtClean="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BA957DF0-91F6-4D22-80EA-7053DBAC4F7F}" type="slidenum">
              <a:rPr lang="en-US" smtClean="0"/>
              <a:pPr eaLnBrk="1" hangingPunct="1"/>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2554E0A-4E57-4112-8975-1912DC02CBDB}" type="slidenum">
              <a:rPr lang="en-CA" smtClean="0"/>
              <a:t>3</a:t>
            </a:fld>
            <a:endParaRPr lang="en-CA"/>
          </a:p>
        </p:txBody>
      </p:sp>
    </p:spTree>
    <p:extLst>
      <p:ext uri="{BB962C8B-B14F-4D97-AF65-F5344CB8AC3E}">
        <p14:creationId xmlns:p14="http://schemas.microsoft.com/office/powerpoint/2010/main" val="300030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30</a:t>
            </a:fld>
            <a:endParaRPr lang="en-CA" dirty="0"/>
          </a:p>
        </p:txBody>
      </p:sp>
    </p:spTree>
    <p:extLst>
      <p:ext uri="{BB962C8B-B14F-4D97-AF65-F5344CB8AC3E}">
        <p14:creationId xmlns:p14="http://schemas.microsoft.com/office/powerpoint/2010/main" val="221320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31</a:t>
            </a:fld>
            <a:endParaRPr lang="en-CA" dirty="0"/>
          </a:p>
        </p:txBody>
      </p:sp>
    </p:spTree>
    <p:extLst>
      <p:ext uri="{BB962C8B-B14F-4D97-AF65-F5344CB8AC3E}">
        <p14:creationId xmlns:p14="http://schemas.microsoft.com/office/powerpoint/2010/main" val="848868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32</a:t>
            </a:fld>
            <a:endParaRPr lang="en-CA" dirty="0"/>
          </a:p>
        </p:txBody>
      </p:sp>
    </p:spTree>
    <p:extLst>
      <p:ext uri="{BB962C8B-B14F-4D97-AF65-F5344CB8AC3E}">
        <p14:creationId xmlns:p14="http://schemas.microsoft.com/office/powerpoint/2010/main" val="1176335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33</a:t>
            </a:fld>
            <a:endParaRPr lang="en-CA" dirty="0"/>
          </a:p>
        </p:txBody>
      </p:sp>
    </p:spTree>
    <p:extLst>
      <p:ext uri="{BB962C8B-B14F-4D97-AF65-F5344CB8AC3E}">
        <p14:creationId xmlns:p14="http://schemas.microsoft.com/office/powerpoint/2010/main" val="3668436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34</a:t>
            </a:fld>
            <a:endParaRPr lang="en-CA" dirty="0"/>
          </a:p>
        </p:txBody>
      </p:sp>
    </p:spTree>
    <p:extLst>
      <p:ext uri="{BB962C8B-B14F-4D97-AF65-F5344CB8AC3E}">
        <p14:creationId xmlns:p14="http://schemas.microsoft.com/office/powerpoint/2010/main" val="3851040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35</a:t>
            </a:fld>
            <a:endParaRPr lang="en-CA" dirty="0"/>
          </a:p>
        </p:txBody>
      </p:sp>
    </p:spTree>
    <p:extLst>
      <p:ext uri="{BB962C8B-B14F-4D97-AF65-F5344CB8AC3E}">
        <p14:creationId xmlns:p14="http://schemas.microsoft.com/office/powerpoint/2010/main" val="1931061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36</a:t>
            </a:fld>
            <a:endParaRPr lang="en-CA" dirty="0"/>
          </a:p>
        </p:txBody>
      </p:sp>
    </p:spTree>
    <p:extLst>
      <p:ext uri="{BB962C8B-B14F-4D97-AF65-F5344CB8AC3E}">
        <p14:creationId xmlns:p14="http://schemas.microsoft.com/office/powerpoint/2010/main" val="2919935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dirty="0" smtClean="0"/>
              <a:t>“Federal regulations relating to transportation and air quality require states and metropolitan planning organizations to complete long-range transportation plans and programs for a 20-year forecast period. For transportation planning processes to integrate sustainability objectives, the forecast period must be at least 40 years.”</a:t>
            </a:r>
          </a:p>
          <a:p>
            <a:pPr eaLnBrk="1" hangingPunct="1">
              <a:spcBef>
                <a:spcPct val="0"/>
              </a:spcBef>
            </a:pPr>
            <a:r>
              <a:rPr lang="en-CA" dirty="0" smtClean="0"/>
              <a:t>When making plans for infrastructure that will last potentially hundreds of years it is prudent to plan for them far in advance.</a:t>
            </a:r>
          </a:p>
          <a:p>
            <a:pPr eaLnBrk="1" hangingPunct="1">
              <a:spcBef>
                <a:spcPct val="0"/>
              </a:spcBef>
            </a:pPr>
            <a:endParaRPr lang="en-CA" dirty="0" smtClean="0"/>
          </a:p>
          <a:p>
            <a:pPr eaLnBrk="1" hangingPunct="1">
              <a:spcBef>
                <a:spcPct val="0"/>
              </a:spcBef>
            </a:pPr>
            <a:r>
              <a:rPr lang="en-CA" dirty="0" smtClean="0"/>
              <a:t>Planning for critical infrastructure corridors requires long-term vision and governance. </a:t>
            </a:r>
          </a:p>
          <a:p>
            <a:pPr eaLnBrk="1" hangingPunct="1">
              <a:spcBef>
                <a:spcPct val="0"/>
              </a:spcBef>
            </a:pPr>
            <a:endParaRPr lang="en-CA" dirty="0" smtClean="0"/>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5C9735F3-B849-409D-8859-63C6A0F3FC65}" type="slidenum">
              <a:rPr lang="en-CA" smtClean="0"/>
              <a:pPr eaLnBrk="1" hangingPunct="1"/>
              <a:t>37</a:t>
            </a:fld>
            <a:endParaRPr lang="en-CA"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38</a:t>
            </a:fld>
            <a:endParaRPr lang="en-CA" dirty="0"/>
          </a:p>
        </p:txBody>
      </p:sp>
    </p:spTree>
    <p:extLst>
      <p:ext uri="{BB962C8B-B14F-4D97-AF65-F5344CB8AC3E}">
        <p14:creationId xmlns:p14="http://schemas.microsoft.com/office/powerpoint/2010/main" val="731906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39</a:t>
            </a:fld>
            <a:endParaRPr lang="en-CA" dirty="0"/>
          </a:p>
        </p:txBody>
      </p:sp>
    </p:spTree>
    <p:extLst>
      <p:ext uri="{BB962C8B-B14F-4D97-AF65-F5344CB8AC3E}">
        <p14:creationId xmlns:p14="http://schemas.microsoft.com/office/powerpoint/2010/main" val="244924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a:t>
            </a:fld>
            <a:endParaRPr lang="en-CA" dirty="0"/>
          </a:p>
        </p:txBody>
      </p:sp>
    </p:spTree>
    <p:extLst>
      <p:ext uri="{BB962C8B-B14F-4D97-AF65-F5344CB8AC3E}">
        <p14:creationId xmlns:p14="http://schemas.microsoft.com/office/powerpoint/2010/main" val="3670863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40</a:t>
            </a:fld>
            <a:endParaRPr lang="en-CA" dirty="0"/>
          </a:p>
        </p:txBody>
      </p:sp>
    </p:spTree>
    <p:extLst>
      <p:ext uri="{BB962C8B-B14F-4D97-AF65-F5344CB8AC3E}">
        <p14:creationId xmlns:p14="http://schemas.microsoft.com/office/powerpoint/2010/main" val="414219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41</a:t>
            </a:fld>
            <a:endParaRPr lang="en-CA" dirty="0"/>
          </a:p>
        </p:txBody>
      </p:sp>
    </p:spTree>
    <p:extLst>
      <p:ext uri="{BB962C8B-B14F-4D97-AF65-F5344CB8AC3E}">
        <p14:creationId xmlns:p14="http://schemas.microsoft.com/office/powerpoint/2010/main" val="2573330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42</a:t>
            </a:fld>
            <a:endParaRPr lang="en-CA" dirty="0"/>
          </a:p>
        </p:txBody>
      </p:sp>
    </p:spTree>
    <p:extLst>
      <p:ext uri="{BB962C8B-B14F-4D97-AF65-F5344CB8AC3E}">
        <p14:creationId xmlns:p14="http://schemas.microsoft.com/office/powerpoint/2010/main" val="241785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43</a:t>
            </a:fld>
            <a:endParaRPr lang="en-CA" dirty="0"/>
          </a:p>
        </p:txBody>
      </p:sp>
    </p:spTree>
    <p:extLst>
      <p:ext uri="{BB962C8B-B14F-4D97-AF65-F5344CB8AC3E}">
        <p14:creationId xmlns:p14="http://schemas.microsoft.com/office/powerpoint/2010/main" val="3305297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CA" b="1" dirty="0" smtClean="0">
                <a:solidFill>
                  <a:srgbClr val="0070C0"/>
                </a:solidFill>
              </a:rPr>
              <a:t>The Opportunity to consider how it will interact with the rest of the Capital Region’s transportation network if that scenario presents itself in the future.</a:t>
            </a:r>
          </a:p>
          <a:p>
            <a:pPr marL="459301" indent="-459301">
              <a:buFont typeface="Arial" pitchFamily="34" charset="0"/>
              <a:buChar char="•"/>
              <a:defRPr/>
            </a:pPr>
            <a:r>
              <a:rPr lang="en-CA" dirty="0" smtClean="0"/>
              <a:t>FHWA views scenario planning as an enhancement of the traditional transportation planning process. </a:t>
            </a:r>
          </a:p>
          <a:p>
            <a:pPr marL="459301" indent="-459301">
              <a:buFont typeface="Arial" pitchFamily="34" charset="0"/>
              <a:buChar char="•"/>
              <a:defRPr/>
            </a:pPr>
            <a:r>
              <a:rPr lang="en-CA" dirty="0" smtClean="0"/>
              <a:t>As a result, scenario planning can help stakeholders to make decisions for the present and prepare for future needs. </a:t>
            </a:r>
          </a:p>
          <a:p>
            <a:pPr marL="459301" indent="-459301">
              <a:buFont typeface="Arial" pitchFamily="34" charset="0"/>
              <a:buChar char="•"/>
              <a:defRPr/>
            </a:pPr>
            <a:r>
              <a:rPr lang="en-CA" dirty="0" smtClean="0"/>
              <a:t>The hallmark of scenario planning is identifying land-use patterns as variables (rather than as static inputs) that could affect transportation networks, investments, and operations.</a:t>
            </a:r>
          </a:p>
          <a:p>
            <a:pPr>
              <a:defRPr/>
            </a:pPr>
            <a:endParaRPr lang="en-CA" dirty="0" smtClean="0"/>
          </a:p>
          <a:p>
            <a:pPr>
              <a:defRPr/>
            </a:pPr>
            <a:r>
              <a:rPr lang="en-CA" dirty="0" smtClean="0"/>
              <a:t>Scenario planning is a process that can help transportation professionals to prepare for what lies ahead. It provides a framework for developing a shared vision for the future by analyzing various forces (e.g., health, transportation, livability, economic, environmental, land use), that affect communities. The technique was originally used by private industry to anticipate future business conditions and to better manage risk.</a:t>
            </a:r>
          </a:p>
          <a:p>
            <a:pPr>
              <a:defRPr/>
            </a:pPr>
            <a:endParaRPr lang="en-CA" dirty="0" smtClean="0"/>
          </a:p>
          <a:p>
            <a:pPr>
              <a:defRPr/>
            </a:pPr>
            <a:r>
              <a:rPr lang="en-CA" dirty="0" smtClean="0"/>
              <a:t>Since 2004, the Federal Highway Administration (FHWA) has encouraged transportation-focused scenario planning as an approach that enhances the traditional planning process. This type of scenario planning is a technique designed to help citizens and stakeholders in the public and private sectors understand how demographic and land-use changes could potentially impact transportation networks in a state, community, region, or study area.</a:t>
            </a:r>
          </a:p>
          <a:p>
            <a:pPr>
              <a:defRPr/>
            </a:pPr>
            <a:endParaRPr lang="en-CA" dirty="0" smtClean="0"/>
          </a:p>
          <a:p>
            <a:pPr>
              <a:defRPr/>
            </a:pPr>
            <a:r>
              <a:rPr lang="en-CA" dirty="0" smtClean="0"/>
              <a:t>Scenario planning is a flexible approach that can be used in areas of fast, slow, or declining growth to address questions related to quality of life, development, transportation infrastructure, and financial resource management. The technique has been used at a range of geographic scales (including at the nationwide, statewide, regional, community, and corridor-specific levels).</a:t>
            </a:r>
            <a:endParaRPr lang="en-CA" dirty="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EB00186B-3A49-4083-9666-0D531D4C5460}" type="slidenum">
              <a:rPr lang="en-US" smtClean="0"/>
              <a:pPr eaLnBrk="1" hangingPunct="1"/>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45</a:t>
            </a:fld>
            <a:endParaRPr lang="en-CA" dirty="0"/>
          </a:p>
        </p:txBody>
      </p:sp>
    </p:spTree>
    <p:extLst>
      <p:ext uri="{BB962C8B-B14F-4D97-AF65-F5344CB8AC3E}">
        <p14:creationId xmlns:p14="http://schemas.microsoft.com/office/powerpoint/2010/main" val="3779102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46</a:t>
            </a:fld>
            <a:endParaRPr lang="en-CA" dirty="0"/>
          </a:p>
        </p:txBody>
      </p:sp>
    </p:spTree>
    <p:extLst>
      <p:ext uri="{BB962C8B-B14F-4D97-AF65-F5344CB8AC3E}">
        <p14:creationId xmlns:p14="http://schemas.microsoft.com/office/powerpoint/2010/main" val="2524184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47</a:t>
            </a:fld>
            <a:endParaRPr lang="en-CA" dirty="0"/>
          </a:p>
        </p:txBody>
      </p:sp>
    </p:spTree>
    <p:extLst>
      <p:ext uri="{BB962C8B-B14F-4D97-AF65-F5344CB8AC3E}">
        <p14:creationId xmlns:p14="http://schemas.microsoft.com/office/powerpoint/2010/main" val="3882494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48</a:t>
            </a:fld>
            <a:endParaRPr lang="en-CA" dirty="0"/>
          </a:p>
        </p:txBody>
      </p:sp>
    </p:spTree>
    <p:extLst>
      <p:ext uri="{BB962C8B-B14F-4D97-AF65-F5344CB8AC3E}">
        <p14:creationId xmlns:p14="http://schemas.microsoft.com/office/powerpoint/2010/main" val="1024978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49</a:t>
            </a:fld>
            <a:endParaRPr lang="en-CA" dirty="0"/>
          </a:p>
        </p:txBody>
      </p:sp>
    </p:spTree>
    <p:extLst>
      <p:ext uri="{BB962C8B-B14F-4D97-AF65-F5344CB8AC3E}">
        <p14:creationId xmlns:p14="http://schemas.microsoft.com/office/powerpoint/2010/main" val="56895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a:t>
            </a:fld>
            <a:endParaRPr lang="en-CA" dirty="0"/>
          </a:p>
        </p:txBody>
      </p:sp>
    </p:spTree>
    <p:extLst>
      <p:ext uri="{BB962C8B-B14F-4D97-AF65-F5344CB8AC3E}">
        <p14:creationId xmlns:p14="http://schemas.microsoft.com/office/powerpoint/2010/main" val="3868983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50</a:t>
            </a:fld>
            <a:endParaRPr lang="en-CA" dirty="0"/>
          </a:p>
        </p:txBody>
      </p:sp>
    </p:spTree>
    <p:extLst>
      <p:ext uri="{BB962C8B-B14F-4D97-AF65-F5344CB8AC3E}">
        <p14:creationId xmlns:p14="http://schemas.microsoft.com/office/powerpoint/2010/main" val="32291592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51</a:t>
            </a:fld>
            <a:endParaRPr lang="en-CA" dirty="0"/>
          </a:p>
        </p:txBody>
      </p:sp>
    </p:spTree>
    <p:extLst>
      <p:ext uri="{BB962C8B-B14F-4D97-AF65-F5344CB8AC3E}">
        <p14:creationId xmlns:p14="http://schemas.microsoft.com/office/powerpoint/2010/main" val="3999438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52</a:t>
            </a:fld>
            <a:endParaRPr lang="en-CA" dirty="0"/>
          </a:p>
        </p:txBody>
      </p:sp>
    </p:spTree>
    <p:extLst>
      <p:ext uri="{BB962C8B-B14F-4D97-AF65-F5344CB8AC3E}">
        <p14:creationId xmlns:p14="http://schemas.microsoft.com/office/powerpoint/2010/main" val="1942121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53</a:t>
            </a:fld>
            <a:endParaRPr lang="en-CA" dirty="0"/>
          </a:p>
        </p:txBody>
      </p:sp>
    </p:spTree>
    <p:extLst>
      <p:ext uri="{BB962C8B-B14F-4D97-AF65-F5344CB8AC3E}">
        <p14:creationId xmlns:p14="http://schemas.microsoft.com/office/powerpoint/2010/main" val="857260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54</a:t>
            </a:fld>
            <a:endParaRPr lang="en-CA" dirty="0"/>
          </a:p>
        </p:txBody>
      </p:sp>
    </p:spTree>
    <p:extLst>
      <p:ext uri="{BB962C8B-B14F-4D97-AF65-F5344CB8AC3E}">
        <p14:creationId xmlns:p14="http://schemas.microsoft.com/office/powerpoint/2010/main" val="292852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55</a:t>
            </a:fld>
            <a:endParaRPr lang="en-CA" dirty="0"/>
          </a:p>
        </p:txBody>
      </p:sp>
    </p:spTree>
    <p:extLst>
      <p:ext uri="{BB962C8B-B14F-4D97-AF65-F5344CB8AC3E}">
        <p14:creationId xmlns:p14="http://schemas.microsoft.com/office/powerpoint/2010/main" val="3357774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56</a:t>
            </a:fld>
            <a:endParaRPr lang="en-CA" dirty="0"/>
          </a:p>
        </p:txBody>
      </p:sp>
    </p:spTree>
    <p:extLst>
      <p:ext uri="{BB962C8B-B14F-4D97-AF65-F5344CB8AC3E}">
        <p14:creationId xmlns:p14="http://schemas.microsoft.com/office/powerpoint/2010/main" val="1259522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57</a:t>
            </a:fld>
            <a:endParaRPr lang="en-CA" dirty="0"/>
          </a:p>
        </p:txBody>
      </p:sp>
    </p:spTree>
    <p:extLst>
      <p:ext uri="{BB962C8B-B14F-4D97-AF65-F5344CB8AC3E}">
        <p14:creationId xmlns:p14="http://schemas.microsoft.com/office/powerpoint/2010/main" val="32863868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58</a:t>
            </a:fld>
            <a:endParaRPr lang="en-CA" dirty="0"/>
          </a:p>
        </p:txBody>
      </p:sp>
    </p:spTree>
    <p:extLst>
      <p:ext uri="{BB962C8B-B14F-4D97-AF65-F5344CB8AC3E}">
        <p14:creationId xmlns:p14="http://schemas.microsoft.com/office/powerpoint/2010/main" val="2226683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59</a:t>
            </a:fld>
            <a:endParaRPr lang="en-CA" dirty="0"/>
          </a:p>
        </p:txBody>
      </p:sp>
    </p:spTree>
    <p:extLst>
      <p:ext uri="{BB962C8B-B14F-4D97-AF65-F5344CB8AC3E}">
        <p14:creationId xmlns:p14="http://schemas.microsoft.com/office/powerpoint/2010/main" val="74634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a:t>
            </a:fld>
            <a:endParaRPr lang="en-CA" dirty="0"/>
          </a:p>
        </p:txBody>
      </p:sp>
    </p:spTree>
    <p:extLst>
      <p:ext uri="{BB962C8B-B14F-4D97-AF65-F5344CB8AC3E}">
        <p14:creationId xmlns:p14="http://schemas.microsoft.com/office/powerpoint/2010/main" val="11935011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60</a:t>
            </a:fld>
            <a:endParaRPr lang="en-CA" dirty="0"/>
          </a:p>
        </p:txBody>
      </p:sp>
    </p:spTree>
    <p:extLst>
      <p:ext uri="{BB962C8B-B14F-4D97-AF65-F5344CB8AC3E}">
        <p14:creationId xmlns:p14="http://schemas.microsoft.com/office/powerpoint/2010/main" val="2361281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61</a:t>
            </a:fld>
            <a:endParaRPr lang="en-CA" dirty="0"/>
          </a:p>
        </p:txBody>
      </p:sp>
    </p:spTree>
    <p:extLst>
      <p:ext uri="{BB962C8B-B14F-4D97-AF65-F5344CB8AC3E}">
        <p14:creationId xmlns:p14="http://schemas.microsoft.com/office/powerpoint/2010/main" val="9767515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62</a:t>
            </a:fld>
            <a:endParaRPr lang="en-CA" dirty="0"/>
          </a:p>
        </p:txBody>
      </p:sp>
    </p:spTree>
    <p:extLst>
      <p:ext uri="{BB962C8B-B14F-4D97-AF65-F5344CB8AC3E}">
        <p14:creationId xmlns:p14="http://schemas.microsoft.com/office/powerpoint/2010/main" val="2918281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63</a:t>
            </a:fld>
            <a:endParaRPr lang="en-CA" dirty="0"/>
          </a:p>
        </p:txBody>
      </p:sp>
    </p:spTree>
    <p:extLst>
      <p:ext uri="{BB962C8B-B14F-4D97-AF65-F5344CB8AC3E}">
        <p14:creationId xmlns:p14="http://schemas.microsoft.com/office/powerpoint/2010/main" val="1916974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64</a:t>
            </a:fld>
            <a:endParaRPr lang="en-CA" dirty="0"/>
          </a:p>
        </p:txBody>
      </p:sp>
    </p:spTree>
    <p:extLst>
      <p:ext uri="{BB962C8B-B14F-4D97-AF65-F5344CB8AC3E}">
        <p14:creationId xmlns:p14="http://schemas.microsoft.com/office/powerpoint/2010/main" val="324314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65</a:t>
            </a:fld>
            <a:endParaRPr lang="en-CA" dirty="0"/>
          </a:p>
        </p:txBody>
      </p:sp>
    </p:spTree>
    <p:extLst>
      <p:ext uri="{BB962C8B-B14F-4D97-AF65-F5344CB8AC3E}">
        <p14:creationId xmlns:p14="http://schemas.microsoft.com/office/powerpoint/2010/main" val="2514540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66</a:t>
            </a:fld>
            <a:endParaRPr lang="en-CA" dirty="0"/>
          </a:p>
        </p:txBody>
      </p:sp>
    </p:spTree>
    <p:extLst>
      <p:ext uri="{BB962C8B-B14F-4D97-AF65-F5344CB8AC3E}">
        <p14:creationId xmlns:p14="http://schemas.microsoft.com/office/powerpoint/2010/main" val="20662023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67</a:t>
            </a:fld>
            <a:endParaRPr lang="en-CA" dirty="0"/>
          </a:p>
        </p:txBody>
      </p:sp>
    </p:spTree>
    <p:extLst>
      <p:ext uri="{BB962C8B-B14F-4D97-AF65-F5344CB8AC3E}">
        <p14:creationId xmlns:p14="http://schemas.microsoft.com/office/powerpoint/2010/main" val="29531796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68</a:t>
            </a:fld>
            <a:endParaRPr lang="en-CA" dirty="0"/>
          </a:p>
        </p:txBody>
      </p:sp>
    </p:spTree>
    <p:extLst>
      <p:ext uri="{BB962C8B-B14F-4D97-AF65-F5344CB8AC3E}">
        <p14:creationId xmlns:p14="http://schemas.microsoft.com/office/powerpoint/2010/main" val="32490196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69</a:t>
            </a:fld>
            <a:endParaRPr lang="en-CA" dirty="0"/>
          </a:p>
        </p:txBody>
      </p:sp>
    </p:spTree>
    <p:extLst>
      <p:ext uri="{BB962C8B-B14F-4D97-AF65-F5344CB8AC3E}">
        <p14:creationId xmlns:p14="http://schemas.microsoft.com/office/powerpoint/2010/main" val="291099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7</a:t>
            </a:fld>
            <a:endParaRPr lang="en-CA" dirty="0"/>
          </a:p>
        </p:txBody>
      </p:sp>
    </p:spTree>
    <p:extLst>
      <p:ext uri="{BB962C8B-B14F-4D97-AF65-F5344CB8AC3E}">
        <p14:creationId xmlns:p14="http://schemas.microsoft.com/office/powerpoint/2010/main" val="3665326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31"/>
          <p:cNvSpPr>
            <a:spLocks noGrp="1" noChangeArrowheads="1"/>
          </p:cNvSpPr>
          <p:nvPr>
            <p:ph type="sldNum" sz="quarter" idx="5"/>
          </p:nvPr>
        </p:nvSpPr>
        <p:spPr>
          <a:noFill/>
        </p:spPr>
        <p:txBody>
          <a:bodyPr/>
          <a:lstStyle>
            <a:lvl1pPr defTabSz="905355" eaLnBrk="0" hangingPunct="0">
              <a:defRPr sz="2900">
                <a:solidFill>
                  <a:schemeClr val="tx1"/>
                </a:solidFill>
                <a:latin typeface="Arial" pitchFamily="34" charset="0"/>
              </a:defRPr>
            </a:lvl1pPr>
            <a:lvl2pPr marL="744651" indent="-286404" defTabSz="905355" eaLnBrk="0" hangingPunct="0">
              <a:defRPr sz="2900">
                <a:solidFill>
                  <a:schemeClr val="tx1"/>
                </a:solidFill>
                <a:latin typeface="Arial" pitchFamily="34" charset="0"/>
              </a:defRPr>
            </a:lvl2pPr>
            <a:lvl3pPr marL="1145616" indent="-229123" defTabSz="905355" eaLnBrk="0" hangingPunct="0">
              <a:defRPr sz="2900">
                <a:solidFill>
                  <a:schemeClr val="tx1"/>
                </a:solidFill>
                <a:latin typeface="Arial" pitchFamily="34" charset="0"/>
              </a:defRPr>
            </a:lvl3pPr>
            <a:lvl4pPr marL="1603862" indent="-229123" defTabSz="905355" eaLnBrk="0" hangingPunct="0">
              <a:defRPr sz="2900">
                <a:solidFill>
                  <a:schemeClr val="tx1"/>
                </a:solidFill>
                <a:latin typeface="Arial" pitchFamily="34" charset="0"/>
              </a:defRPr>
            </a:lvl4pPr>
            <a:lvl5pPr marL="2062109" indent="-229123" defTabSz="905355" eaLnBrk="0" hangingPunct="0">
              <a:defRPr sz="2900">
                <a:solidFill>
                  <a:schemeClr val="tx1"/>
                </a:solidFill>
                <a:latin typeface="Arial" pitchFamily="34" charset="0"/>
              </a:defRPr>
            </a:lvl5pPr>
            <a:lvl6pPr marL="2520355" indent="-229123" defTabSz="905355" eaLnBrk="0" fontAlgn="base" hangingPunct="0">
              <a:spcBef>
                <a:spcPct val="0"/>
              </a:spcBef>
              <a:spcAft>
                <a:spcPct val="0"/>
              </a:spcAft>
              <a:defRPr sz="2900">
                <a:solidFill>
                  <a:schemeClr val="tx1"/>
                </a:solidFill>
                <a:latin typeface="Arial" pitchFamily="34" charset="0"/>
              </a:defRPr>
            </a:lvl6pPr>
            <a:lvl7pPr marL="2978600" indent="-229123" defTabSz="905355" eaLnBrk="0" fontAlgn="base" hangingPunct="0">
              <a:spcBef>
                <a:spcPct val="0"/>
              </a:spcBef>
              <a:spcAft>
                <a:spcPct val="0"/>
              </a:spcAft>
              <a:defRPr sz="2900">
                <a:solidFill>
                  <a:schemeClr val="tx1"/>
                </a:solidFill>
                <a:latin typeface="Arial" pitchFamily="34" charset="0"/>
              </a:defRPr>
            </a:lvl7pPr>
            <a:lvl8pPr marL="3436847" indent="-229123" defTabSz="905355" eaLnBrk="0" fontAlgn="base" hangingPunct="0">
              <a:spcBef>
                <a:spcPct val="0"/>
              </a:spcBef>
              <a:spcAft>
                <a:spcPct val="0"/>
              </a:spcAft>
              <a:defRPr sz="2900">
                <a:solidFill>
                  <a:schemeClr val="tx1"/>
                </a:solidFill>
                <a:latin typeface="Arial" pitchFamily="34" charset="0"/>
              </a:defRPr>
            </a:lvl8pPr>
            <a:lvl9pPr marL="3895093" indent="-229123" defTabSz="905355" eaLnBrk="0" fontAlgn="base" hangingPunct="0">
              <a:spcBef>
                <a:spcPct val="0"/>
              </a:spcBef>
              <a:spcAft>
                <a:spcPct val="0"/>
              </a:spcAft>
              <a:defRPr sz="2900">
                <a:solidFill>
                  <a:schemeClr val="tx1"/>
                </a:solidFill>
                <a:latin typeface="Arial" pitchFamily="34" charset="0"/>
              </a:defRPr>
            </a:lvl9pPr>
          </a:lstStyle>
          <a:p>
            <a:fld id="{36850EBB-3ABF-4233-BDFF-16756E1C6873}" type="slidenum">
              <a:rPr lang="en-US" sz="1200">
                <a:latin typeface="Book Antiqua" pitchFamily="18" charset="0"/>
              </a:rPr>
              <a:pPr/>
              <a:t>70</a:t>
            </a:fld>
            <a:endParaRPr lang="en-US" sz="1200">
              <a:latin typeface="Book Antiqua"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sz="2900">
                <a:solidFill>
                  <a:schemeClr val="tx1"/>
                </a:solidFill>
                <a:latin typeface="Arial" pitchFamily="34" charset="0"/>
              </a:defRPr>
            </a:lvl1pPr>
            <a:lvl2pPr marL="744651" indent="-286404" eaLnBrk="0" hangingPunct="0">
              <a:defRPr sz="2900">
                <a:solidFill>
                  <a:schemeClr val="tx1"/>
                </a:solidFill>
                <a:latin typeface="Arial" pitchFamily="34" charset="0"/>
              </a:defRPr>
            </a:lvl2pPr>
            <a:lvl3pPr marL="1145616" indent="-229123" eaLnBrk="0" hangingPunct="0">
              <a:defRPr sz="2900">
                <a:solidFill>
                  <a:schemeClr val="tx1"/>
                </a:solidFill>
                <a:latin typeface="Arial" pitchFamily="34" charset="0"/>
              </a:defRPr>
            </a:lvl3pPr>
            <a:lvl4pPr marL="1603862" indent="-229123" eaLnBrk="0" hangingPunct="0">
              <a:defRPr sz="2900">
                <a:solidFill>
                  <a:schemeClr val="tx1"/>
                </a:solidFill>
                <a:latin typeface="Arial" pitchFamily="34" charset="0"/>
              </a:defRPr>
            </a:lvl4pPr>
            <a:lvl5pPr marL="2062109" indent="-229123" eaLnBrk="0" hangingPunct="0">
              <a:defRPr sz="2900">
                <a:solidFill>
                  <a:schemeClr val="tx1"/>
                </a:solidFill>
                <a:latin typeface="Arial" pitchFamily="34" charset="0"/>
              </a:defRPr>
            </a:lvl5pPr>
            <a:lvl6pPr marL="2520355" indent="-229123" eaLnBrk="0" fontAlgn="base" hangingPunct="0">
              <a:spcBef>
                <a:spcPct val="0"/>
              </a:spcBef>
              <a:spcAft>
                <a:spcPct val="0"/>
              </a:spcAft>
              <a:defRPr sz="2900">
                <a:solidFill>
                  <a:schemeClr val="tx1"/>
                </a:solidFill>
                <a:latin typeface="Arial" pitchFamily="34" charset="0"/>
              </a:defRPr>
            </a:lvl6pPr>
            <a:lvl7pPr marL="2978600" indent="-229123" eaLnBrk="0" fontAlgn="base" hangingPunct="0">
              <a:spcBef>
                <a:spcPct val="0"/>
              </a:spcBef>
              <a:spcAft>
                <a:spcPct val="0"/>
              </a:spcAft>
              <a:defRPr sz="2900">
                <a:solidFill>
                  <a:schemeClr val="tx1"/>
                </a:solidFill>
                <a:latin typeface="Arial" pitchFamily="34" charset="0"/>
              </a:defRPr>
            </a:lvl7pPr>
            <a:lvl8pPr marL="3436847" indent="-229123" eaLnBrk="0" fontAlgn="base" hangingPunct="0">
              <a:spcBef>
                <a:spcPct val="0"/>
              </a:spcBef>
              <a:spcAft>
                <a:spcPct val="0"/>
              </a:spcAft>
              <a:defRPr sz="2900">
                <a:solidFill>
                  <a:schemeClr val="tx1"/>
                </a:solidFill>
                <a:latin typeface="Arial" pitchFamily="34" charset="0"/>
              </a:defRPr>
            </a:lvl8pPr>
            <a:lvl9pPr marL="3895093" indent="-229123" eaLnBrk="0" fontAlgn="base" hangingPunct="0">
              <a:spcBef>
                <a:spcPct val="0"/>
              </a:spcBef>
              <a:spcAft>
                <a:spcPct val="0"/>
              </a:spcAft>
              <a:defRPr sz="2900">
                <a:solidFill>
                  <a:schemeClr val="tx1"/>
                </a:solidFill>
                <a:latin typeface="Arial" pitchFamily="34" charset="0"/>
              </a:defRPr>
            </a:lvl9pPr>
          </a:lstStyle>
          <a:p>
            <a:fld id="{6AADF395-921E-4310-AB59-D838D330B13D}" type="slidenum">
              <a:rPr lang="en-US" sz="1200">
                <a:solidFill>
                  <a:srgbClr val="FBFE70"/>
                </a:solidFill>
              </a:rPr>
              <a:pPr/>
              <a:t>71</a:t>
            </a:fld>
            <a:endParaRPr lang="en-US" sz="1200">
              <a:solidFill>
                <a:srgbClr val="FBFE70"/>
              </a:solidFill>
            </a:endParaRPr>
          </a:p>
        </p:txBody>
      </p:sp>
      <p:sp>
        <p:nvSpPr>
          <p:cNvPr id="114691" name="Rectangle 2"/>
          <p:cNvSpPr>
            <a:spLocks noGrp="1" noRot="1" noChangeAspect="1" noChangeArrowheads="1" noTextEdit="1"/>
          </p:cNvSpPr>
          <p:nvPr>
            <p:ph type="sldImg"/>
          </p:nvPr>
        </p:nvSpPr>
        <p:spPr>
          <a:xfrm>
            <a:off x="1139825" y="677863"/>
            <a:ext cx="4700588" cy="3525837"/>
          </a:xfrm>
          <a:ln/>
        </p:spPr>
      </p:sp>
      <p:sp>
        <p:nvSpPr>
          <p:cNvPr id="114692" name="Rectangle 3"/>
          <p:cNvSpPr>
            <a:spLocks noGrp="1" noChangeArrowheads="1"/>
          </p:cNvSpPr>
          <p:nvPr>
            <p:ph type="body" idx="1"/>
          </p:nvPr>
        </p:nvSpPr>
        <p:spPr>
          <a:xfrm>
            <a:off x="909759" y="4428826"/>
            <a:ext cx="5152644" cy="4206271"/>
          </a:xfrm>
          <a:noFill/>
        </p:spPr>
        <p:txBody>
          <a:bodyPr/>
          <a:lstStyle/>
          <a:p>
            <a:pPr eaLnBrk="1" hangingPunct="1"/>
            <a:endParaRPr lang="en-CA"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31"/>
          <p:cNvSpPr>
            <a:spLocks noGrp="1" noChangeArrowheads="1"/>
          </p:cNvSpPr>
          <p:nvPr>
            <p:ph type="sldNum" sz="quarter" idx="5"/>
          </p:nvPr>
        </p:nvSpPr>
        <p:spPr>
          <a:noFill/>
        </p:spPr>
        <p:txBody>
          <a:bodyPr/>
          <a:lstStyle>
            <a:lvl1pPr defTabSz="905355" eaLnBrk="0" hangingPunct="0">
              <a:defRPr sz="2900">
                <a:solidFill>
                  <a:schemeClr val="tx1"/>
                </a:solidFill>
                <a:latin typeface="Arial" pitchFamily="34" charset="0"/>
              </a:defRPr>
            </a:lvl1pPr>
            <a:lvl2pPr marL="744651" indent="-286404" defTabSz="905355" eaLnBrk="0" hangingPunct="0">
              <a:defRPr sz="2900">
                <a:solidFill>
                  <a:schemeClr val="tx1"/>
                </a:solidFill>
                <a:latin typeface="Arial" pitchFamily="34" charset="0"/>
              </a:defRPr>
            </a:lvl2pPr>
            <a:lvl3pPr marL="1145616" indent="-229123" defTabSz="905355" eaLnBrk="0" hangingPunct="0">
              <a:defRPr sz="2900">
                <a:solidFill>
                  <a:schemeClr val="tx1"/>
                </a:solidFill>
                <a:latin typeface="Arial" pitchFamily="34" charset="0"/>
              </a:defRPr>
            </a:lvl3pPr>
            <a:lvl4pPr marL="1603862" indent="-229123" defTabSz="905355" eaLnBrk="0" hangingPunct="0">
              <a:defRPr sz="2900">
                <a:solidFill>
                  <a:schemeClr val="tx1"/>
                </a:solidFill>
                <a:latin typeface="Arial" pitchFamily="34" charset="0"/>
              </a:defRPr>
            </a:lvl4pPr>
            <a:lvl5pPr marL="2062109" indent="-229123" defTabSz="905355" eaLnBrk="0" hangingPunct="0">
              <a:defRPr sz="2900">
                <a:solidFill>
                  <a:schemeClr val="tx1"/>
                </a:solidFill>
                <a:latin typeface="Arial" pitchFamily="34" charset="0"/>
              </a:defRPr>
            </a:lvl5pPr>
            <a:lvl6pPr marL="2520355" indent="-229123" defTabSz="905355" eaLnBrk="0" fontAlgn="base" hangingPunct="0">
              <a:spcBef>
                <a:spcPct val="0"/>
              </a:spcBef>
              <a:spcAft>
                <a:spcPct val="0"/>
              </a:spcAft>
              <a:defRPr sz="2900">
                <a:solidFill>
                  <a:schemeClr val="tx1"/>
                </a:solidFill>
                <a:latin typeface="Arial" pitchFamily="34" charset="0"/>
              </a:defRPr>
            </a:lvl6pPr>
            <a:lvl7pPr marL="2978600" indent="-229123" defTabSz="905355" eaLnBrk="0" fontAlgn="base" hangingPunct="0">
              <a:spcBef>
                <a:spcPct val="0"/>
              </a:spcBef>
              <a:spcAft>
                <a:spcPct val="0"/>
              </a:spcAft>
              <a:defRPr sz="2900">
                <a:solidFill>
                  <a:schemeClr val="tx1"/>
                </a:solidFill>
                <a:latin typeface="Arial" pitchFamily="34" charset="0"/>
              </a:defRPr>
            </a:lvl7pPr>
            <a:lvl8pPr marL="3436847" indent="-229123" defTabSz="905355" eaLnBrk="0" fontAlgn="base" hangingPunct="0">
              <a:spcBef>
                <a:spcPct val="0"/>
              </a:spcBef>
              <a:spcAft>
                <a:spcPct val="0"/>
              </a:spcAft>
              <a:defRPr sz="2900">
                <a:solidFill>
                  <a:schemeClr val="tx1"/>
                </a:solidFill>
                <a:latin typeface="Arial" pitchFamily="34" charset="0"/>
              </a:defRPr>
            </a:lvl8pPr>
            <a:lvl9pPr marL="3895093" indent="-229123" defTabSz="905355" eaLnBrk="0" fontAlgn="base" hangingPunct="0">
              <a:spcBef>
                <a:spcPct val="0"/>
              </a:spcBef>
              <a:spcAft>
                <a:spcPct val="0"/>
              </a:spcAft>
              <a:defRPr sz="2900">
                <a:solidFill>
                  <a:schemeClr val="tx1"/>
                </a:solidFill>
                <a:latin typeface="Arial" pitchFamily="34" charset="0"/>
              </a:defRPr>
            </a:lvl9pPr>
          </a:lstStyle>
          <a:p>
            <a:fld id="{9F6DAAFB-3591-4220-A002-F588900F54DA}" type="slidenum">
              <a:rPr lang="en-US" sz="1200">
                <a:latin typeface="Book Antiqua" pitchFamily="18" charset="0"/>
              </a:rPr>
              <a:pPr/>
              <a:t>72</a:t>
            </a:fld>
            <a:endParaRPr lang="en-US" sz="1200">
              <a:latin typeface="Book Antiqua"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73</a:t>
            </a:fld>
            <a:endParaRPr lang="en-CA" dirty="0"/>
          </a:p>
        </p:txBody>
      </p:sp>
    </p:spTree>
    <p:extLst>
      <p:ext uri="{BB962C8B-B14F-4D97-AF65-F5344CB8AC3E}">
        <p14:creationId xmlns:p14="http://schemas.microsoft.com/office/powerpoint/2010/main" val="7156866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74</a:t>
            </a:fld>
            <a:endParaRPr lang="en-CA" dirty="0"/>
          </a:p>
        </p:txBody>
      </p:sp>
    </p:spTree>
    <p:extLst>
      <p:ext uri="{BB962C8B-B14F-4D97-AF65-F5344CB8AC3E}">
        <p14:creationId xmlns:p14="http://schemas.microsoft.com/office/powerpoint/2010/main" val="3066091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75</a:t>
            </a:fld>
            <a:endParaRPr lang="en-CA" dirty="0"/>
          </a:p>
        </p:txBody>
      </p:sp>
    </p:spTree>
    <p:extLst>
      <p:ext uri="{BB962C8B-B14F-4D97-AF65-F5344CB8AC3E}">
        <p14:creationId xmlns:p14="http://schemas.microsoft.com/office/powerpoint/2010/main" val="31815965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76</a:t>
            </a:fld>
            <a:endParaRPr lang="en-CA" dirty="0"/>
          </a:p>
        </p:txBody>
      </p:sp>
    </p:spTree>
    <p:extLst>
      <p:ext uri="{BB962C8B-B14F-4D97-AF65-F5344CB8AC3E}">
        <p14:creationId xmlns:p14="http://schemas.microsoft.com/office/powerpoint/2010/main" val="39768887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77</a:t>
            </a:fld>
            <a:endParaRPr lang="en-CA" dirty="0"/>
          </a:p>
        </p:txBody>
      </p:sp>
    </p:spTree>
    <p:extLst>
      <p:ext uri="{BB962C8B-B14F-4D97-AF65-F5344CB8AC3E}">
        <p14:creationId xmlns:p14="http://schemas.microsoft.com/office/powerpoint/2010/main" val="12429978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78</a:t>
            </a:fld>
            <a:endParaRPr lang="en-CA" dirty="0"/>
          </a:p>
        </p:txBody>
      </p:sp>
    </p:spTree>
    <p:extLst>
      <p:ext uri="{BB962C8B-B14F-4D97-AF65-F5344CB8AC3E}">
        <p14:creationId xmlns:p14="http://schemas.microsoft.com/office/powerpoint/2010/main" val="30534865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79</a:t>
            </a:fld>
            <a:endParaRPr lang="en-CA" dirty="0"/>
          </a:p>
        </p:txBody>
      </p:sp>
    </p:spTree>
    <p:extLst>
      <p:ext uri="{BB962C8B-B14F-4D97-AF65-F5344CB8AC3E}">
        <p14:creationId xmlns:p14="http://schemas.microsoft.com/office/powerpoint/2010/main" val="285238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a:t>
            </a:fld>
            <a:endParaRPr lang="en-CA" dirty="0"/>
          </a:p>
        </p:txBody>
      </p:sp>
    </p:spTree>
    <p:extLst>
      <p:ext uri="{BB962C8B-B14F-4D97-AF65-F5344CB8AC3E}">
        <p14:creationId xmlns:p14="http://schemas.microsoft.com/office/powerpoint/2010/main" val="36653260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80</a:t>
            </a:fld>
            <a:endParaRPr lang="en-CA" dirty="0"/>
          </a:p>
        </p:txBody>
      </p:sp>
    </p:spTree>
    <p:extLst>
      <p:ext uri="{BB962C8B-B14F-4D97-AF65-F5344CB8AC3E}">
        <p14:creationId xmlns:p14="http://schemas.microsoft.com/office/powerpoint/2010/main" val="10929448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81</a:t>
            </a:fld>
            <a:endParaRPr lang="en-CA" dirty="0"/>
          </a:p>
        </p:txBody>
      </p:sp>
    </p:spTree>
    <p:extLst>
      <p:ext uri="{BB962C8B-B14F-4D97-AF65-F5344CB8AC3E}">
        <p14:creationId xmlns:p14="http://schemas.microsoft.com/office/powerpoint/2010/main" val="21134486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82</a:t>
            </a:fld>
            <a:endParaRPr lang="en-CA" dirty="0"/>
          </a:p>
        </p:txBody>
      </p:sp>
    </p:spTree>
    <p:extLst>
      <p:ext uri="{BB962C8B-B14F-4D97-AF65-F5344CB8AC3E}">
        <p14:creationId xmlns:p14="http://schemas.microsoft.com/office/powerpoint/2010/main" val="5378168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2554E0A-4E57-4112-8975-1912DC02CBDB}" type="slidenum">
              <a:rPr lang="en-CA" smtClean="0"/>
              <a:t>83</a:t>
            </a:fld>
            <a:endParaRPr lang="en-CA"/>
          </a:p>
        </p:txBody>
      </p:sp>
    </p:spTree>
    <p:extLst>
      <p:ext uri="{BB962C8B-B14F-4D97-AF65-F5344CB8AC3E}">
        <p14:creationId xmlns:p14="http://schemas.microsoft.com/office/powerpoint/2010/main" val="13341406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84</a:t>
            </a:fld>
            <a:endParaRPr lang="en-CA" dirty="0"/>
          </a:p>
        </p:txBody>
      </p:sp>
    </p:spTree>
    <p:extLst>
      <p:ext uri="{BB962C8B-B14F-4D97-AF65-F5344CB8AC3E}">
        <p14:creationId xmlns:p14="http://schemas.microsoft.com/office/powerpoint/2010/main" val="31935576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85</a:t>
            </a:fld>
            <a:endParaRPr lang="en-CA" dirty="0"/>
          </a:p>
        </p:txBody>
      </p:sp>
    </p:spTree>
    <p:extLst>
      <p:ext uri="{BB962C8B-B14F-4D97-AF65-F5344CB8AC3E}">
        <p14:creationId xmlns:p14="http://schemas.microsoft.com/office/powerpoint/2010/main" val="22897669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86</a:t>
            </a:fld>
            <a:endParaRPr lang="en-CA" dirty="0"/>
          </a:p>
        </p:txBody>
      </p:sp>
    </p:spTree>
    <p:extLst>
      <p:ext uri="{BB962C8B-B14F-4D97-AF65-F5344CB8AC3E}">
        <p14:creationId xmlns:p14="http://schemas.microsoft.com/office/powerpoint/2010/main" val="8057225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87</a:t>
            </a:fld>
            <a:endParaRPr lang="en-CA" dirty="0"/>
          </a:p>
        </p:txBody>
      </p:sp>
    </p:spTree>
    <p:extLst>
      <p:ext uri="{BB962C8B-B14F-4D97-AF65-F5344CB8AC3E}">
        <p14:creationId xmlns:p14="http://schemas.microsoft.com/office/powerpoint/2010/main" val="31962403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88</a:t>
            </a:fld>
            <a:endParaRPr lang="en-CA" dirty="0"/>
          </a:p>
        </p:txBody>
      </p:sp>
    </p:spTree>
    <p:extLst>
      <p:ext uri="{BB962C8B-B14F-4D97-AF65-F5344CB8AC3E}">
        <p14:creationId xmlns:p14="http://schemas.microsoft.com/office/powerpoint/2010/main" val="31038313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89</a:t>
            </a:fld>
            <a:endParaRPr lang="en-CA" dirty="0"/>
          </a:p>
        </p:txBody>
      </p:sp>
    </p:spTree>
    <p:extLst>
      <p:ext uri="{BB962C8B-B14F-4D97-AF65-F5344CB8AC3E}">
        <p14:creationId xmlns:p14="http://schemas.microsoft.com/office/powerpoint/2010/main" val="367764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9</a:t>
            </a:fld>
            <a:endParaRPr lang="en-CA" dirty="0"/>
          </a:p>
        </p:txBody>
      </p:sp>
    </p:spTree>
    <p:extLst>
      <p:ext uri="{BB962C8B-B14F-4D97-AF65-F5344CB8AC3E}">
        <p14:creationId xmlns:p14="http://schemas.microsoft.com/office/powerpoint/2010/main" val="3368677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90</a:t>
            </a:fld>
            <a:endParaRPr lang="en-CA" dirty="0"/>
          </a:p>
        </p:txBody>
      </p:sp>
    </p:spTree>
    <p:extLst>
      <p:ext uri="{BB962C8B-B14F-4D97-AF65-F5344CB8AC3E}">
        <p14:creationId xmlns:p14="http://schemas.microsoft.com/office/powerpoint/2010/main" val="7451931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91</a:t>
            </a:fld>
            <a:endParaRPr lang="en-CA" dirty="0"/>
          </a:p>
        </p:txBody>
      </p:sp>
    </p:spTree>
    <p:extLst>
      <p:ext uri="{BB962C8B-B14F-4D97-AF65-F5344CB8AC3E}">
        <p14:creationId xmlns:p14="http://schemas.microsoft.com/office/powerpoint/2010/main" val="24056593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92</a:t>
            </a:fld>
            <a:endParaRPr lang="en-CA" dirty="0"/>
          </a:p>
        </p:txBody>
      </p:sp>
    </p:spTree>
    <p:extLst>
      <p:ext uri="{BB962C8B-B14F-4D97-AF65-F5344CB8AC3E}">
        <p14:creationId xmlns:p14="http://schemas.microsoft.com/office/powerpoint/2010/main" val="37711336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93</a:t>
            </a:fld>
            <a:endParaRPr lang="en-CA" dirty="0"/>
          </a:p>
        </p:txBody>
      </p:sp>
    </p:spTree>
    <p:extLst>
      <p:ext uri="{BB962C8B-B14F-4D97-AF65-F5344CB8AC3E}">
        <p14:creationId xmlns:p14="http://schemas.microsoft.com/office/powerpoint/2010/main" val="36263539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94</a:t>
            </a:fld>
            <a:endParaRPr lang="en-CA" dirty="0"/>
          </a:p>
        </p:txBody>
      </p:sp>
    </p:spTree>
    <p:extLst>
      <p:ext uri="{BB962C8B-B14F-4D97-AF65-F5344CB8AC3E}">
        <p14:creationId xmlns:p14="http://schemas.microsoft.com/office/powerpoint/2010/main" val="18648201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2554E0A-4E57-4112-8975-1912DC02CBDB}" type="slidenum">
              <a:rPr lang="en-CA" smtClean="0"/>
              <a:t>95</a:t>
            </a:fld>
            <a:endParaRPr lang="en-CA" dirty="0"/>
          </a:p>
        </p:txBody>
      </p:sp>
    </p:spTree>
    <p:extLst>
      <p:ext uri="{BB962C8B-B14F-4D97-AF65-F5344CB8AC3E}">
        <p14:creationId xmlns:p14="http://schemas.microsoft.com/office/powerpoint/2010/main" val="2819669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39186E20-DCEA-4230-903E-E5ED33B0ED4A}" type="slidenum">
              <a:rPr lang="en-US" smtClean="0"/>
              <a:pPr eaLnBrk="1" hangingPunct="1"/>
              <a:t>96</a:t>
            </a:fld>
            <a:endParaRPr lang="en-US" smtClean="0"/>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Access management is the systematic control of the location, spacing and operations of both public and private access to a  roadway or street.</a:t>
            </a:r>
          </a:p>
          <a:p>
            <a:endParaRPr lang="en-US" dirty="0" smtClean="0"/>
          </a:p>
          <a:p>
            <a:r>
              <a:rPr lang="en-US" dirty="0" smtClean="0"/>
              <a:t>Access Management involves managing access to adjacent lands while preserving the flow of traffic on the road system in terms of safety, capacity and streets.</a:t>
            </a:r>
          </a:p>
          <a:p>
            <a:endParaRPr lang="en-US" dirty="0" smtClean="0"/>
          </a:p>
          <a:p>
            <a:r>
              <a:rPr lang="en-US" dirty="0" smtClean="0"/>
              <a:t>Access management applies to all road classifications.</a:t>
            </a:r>
          </a:p>
          <a:p>
            <a:endParaRPr lang="en-US" dirty="0" smtClean="0"/>
          </a:p>
          <a:p>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BA69177C-CE61-474F-AD6A-B1B3B1B0BDA8}" type="slidenum">
              <a:rPr lang="en-US" smtClean="0"/>
              <a:pPr eaLnBrk="1" hangingPunct="1"/>
              <a:t>97</a:t>
            </a:fld>
            <a:endParaRPr lang="en-US" smtClean="0"/>
          </a:p>
        </p:txBody>
      </p:sp>
      <p:sp>
        <p:nvSpPr>
          <p:cNvPr id="269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major purpose for access management is to provide standards applicable to different highway classifications, to provide order to intersections, and to ensure that when access is allowed it is constructed in a manner that will preserve the safety and integrity of the roadway.</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BA69177C-CE61-474F-AD6A-B1B3B1B0BDA8}" type="slidenum">
              <a:rPr lang="en-US" smtClean="0"/>
              <a:pPr eaLnBrk="1" hangingPunct="1"/>
              <a:t>98</a:t>
            </a:fld>
            <a:endParaRPr lang="en-US" smtClean="0"/>
          </a:p>
        </p:txBody>
      </p:sp>
      <p:sp>
        <p:nvSpPr>
          <p:cNvPr id="269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major purpose for access management is to provide standards applicable to different highway classifications, to provide order to intersections, and to ensure that when access is allowed it is constructed in a manner that will preserve the safety and integrity of the roadway.</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651" indent="-286404" eaLnBrk="0" hangingPunct="0">
              <a:defRPr>
                <a:solidFill>
                  <a:schemeClr val="tx1"/>
                </a:solidFill>
                <a:latin typeface="Arial" pitchFamily="34" charset="0"/>
              </a:defRPr>
            </a:lvl2pPr>
            <a:lvl3pPr marL="1145616" indent="-229123" eaLnBrk="0" hangingPunct="0">
              <a:defRPr>
                <a:solidFill>
                  <a:schemeClr val="tx1"/>
                </a:solidFill>
                <a:latin typeface="Arial" pitchFamily="34" charset="0"/>
              </a:defRPr>
            </a:lvl3pPr>
            <a:lvl4pPr marL="1603862" indent="-229123" eaLnBrk="0" hangingPunct="0">
              <a:defRPr>
                <a:solidFill>
                  <a:schemeClr val="tx1"/>
                </a:solidFill>
                <a:latin typeface="Arial" pitchFamily="34" charset="0"/>
              </a:defRPr>
            </a:lvl4pPr>
            <a:lvl5pPr marL="2062109" indent="-229123" eaLnBrk="0" hangingPunct="0">
              <a:defRPr>
                <a:solidFill>
                  <a:schemeClr val="tx1"/>
                </a:solidFill>
                <a:latin typeface="Arial" pitchFamily="34" charset="0"/>
              </a:defRPr>
            </a:lvl5pPr>
            <a:lvl6pPr marL="2520355" indent="-229123" eaLnBrk="0" fontAlgn="base" hangingPunct="0">
              <a:spcBef>
                <a:spcPct val="0"/>
              </a:spcBef>
              <a:spcAft>
                <a:spcPct val="0"/>
              </a:spcAft>
              <a:defRPr>
                <a:solidFill>
                  <a:schemeClr val="tx1"/>
                </a:solidFill>
                <a:latin typeface="Arial" pitchFamily="34" charset="0"/>
              </a:defRPr>
            </a:lvl6pPr>
            <a:lvl7pPr marL="2978600" indent="-229123" eaLnBrk="0" fontAlgn="base" hangingPunct="0">
              <a:spcBef>
                <a:spcPct val="0"/>
              </a:spcBef>
              <a:spcAft>
                <a:spcPct val="0"/>
              </a:spcAft>
              <a:defRPr>
                <a:solidFill>
                  <a:schemeClr val="tx1"/>
                </a:solidFill>
                <a:latin typeface="Arial" pitchFamily="34" charset="0"/>
              </a:defRPr>
            </a:lvl7pPr>
            <a:lvl8pPr marL="3436847" indent="-229123" eaLnBrk="0" fontAlgn="base" hangingPunct="0">
              <a:spcBef>
                <a:spcPct val="0"/>
              </a:spcBef>
              <a:spcAft>
                <a:spcPct val="0"/>
              </a:spcAft>
              <a:defRPr>
                <a:solidFill>
                  <a:schemeClr val="tx1"/>
                </a:solidFill>
                <a:latin typeface="Arial" pitchFamily="34" charset="0"/>
              </a:defRPr>
            </a:lvl8pPr>
            <a:lvl9pPr marL="3895093" indent="-229123" eaLnBrk="0" fontAlgn="base" hangingPunct="0">
              <a:spcBef>
                <a:spcPct val="0"/>
              </a:spcBef>
              <a:spcAft>
                <a:spcPct val="0"/>
              </a:spcAft>
              <a:defRPr>
                <a:solidFill>
                  <a:schemeClr val="tx1"/>
                </a:solidFill>
                <a:latin typeface="Arial" pitchFamily="34" charset="0"/>
              </a:defRPr>
            </a:lvl9pPr>
          </a:lstStyle>
          <a:p>
            <a:pPr eaLnBrk="1" hangingPunct="1"/>
            <a:fld id="{F6949600-641F-4EEB-A3FD-FD4F774F9FE1}" type="slidenum">
              <a:rPr lang="en-US" smtClean="0"/>
              <a:pPr eaLnBrk="1" hangingPunct="1"/>
              <a:t>99</a:t>
            </a:fld>
            <a:endParaRPr lang="en-US" smtClean="0"/>
          </a:p>
        </p:txBody>
      </p:sp>
      <p:sp>
        <p:nvSpPr>
          <p:cNvPr id="270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Access management protects the investment the public has in the roadway system and looks to the future to ensure that what is allowed today does not compromise the future safety and efficiency of the roadway.</a:t>
            </a:r>
          </a:p>
          <a:p>
            <a:endParaRPr lang="en-US" smtClean="0"/>
          </a:p>
          <a:p>
            <a:r>
              <a:rPr lang="en-US" smtClean="0"/>
              <a:t>In addition, application of access management standards allows for economic certainty for adjacent landowners and developers.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199607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122516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143765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129628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6405823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881988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7059290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7717117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30564558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50241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33893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1509488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471672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893703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30837"/>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430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8247780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8229600" cy="1976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57200" y="3729038"/>
            <a:ext cx="8229600" cy="1976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1420993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457200" y="1600200"/>
            <a:ext cx="4038600" cy="1976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1976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half" idx="3"/>
          </p:nvPr>
        </p:nvSpPr>
        <p:spPr>
          <a:xfrm>
            <a:off x="457200" y="3729038"/>
            <a:ext cx="8229600" cy="1976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060162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bullet points">
    <p:spTree>
      <p:nvGrpSpPr>
        <p:cNvPr id="1" name=""/>
        <p:cNvGrpSpPr/>
        <p:nvPr/>
      </p:nvGrpSpPr>
      <p:grpSpPr>
        <a:xfrm>
          <a:off x="0" y="0"/>
          <a:ext cx="0" cy="0"/>
          <a:chOff x="0" y="0"/>
          <a:chExt cx="0" cy="0"/>
        </a:xfrm>
      </p:grpSpPr>
      <p:sp>
        <p:nvSpPr>
          <p:cNvPr id="4" name="Slide Number Placeholder 5"/>
          <p:cNvSpPr txBox="1">
            <a:spLocks/>
          </p:cNvSpPr>
          <p:nvPr userDrawn="1"/>
        </p:nvSpPr>
        <p:spPr>
          <a:xfrm>
            <a:off x="4114800" y="6340475"/>
            <a:ext cx="1066800" cy="365125"/>
          </a:xfrm>
          <a:prstGeom prst="rect">
            <a:avLst/>
          </a:prstGeom>
        </p:spPr>
        <p:txBody>
          <a:bodyPr/>
          <a:lstStyle>
            <a:lvl1pPr algn="ctr">
              <a:defRPr>
                <a:latin typeface="Arial" pitchFamily="34" charset="0"/>
              </a:defRPr>
            </a:lvl1pPr>
          </a:lstStyle>
          <a:p>
            <a:pPr>
              <a:defRPr/>
            </a:pPr>
            <a:fld id="{4B59FD69-106B-45D9-94B6-05294F282180}" type="slidenum">
              <a:rPr lang="en-US" sz="1200" smtClean="0">
                <a:solidFill>
                  <a:srgbClr val="000000"/>
                </a:solidFill>
              </a:rPr>
              <a:pPr>
                <a:defRPr/>
              </a:pPr>
              <a:t>‹#›</a:t>
            </a:fld>
            <a:endParaRPr lang="en-US" sz="1200" dirty="0">
              <a:solidFill>
                <a:srgbClr val="000000"/>
              </a:solidFill>
            </a:endParaRPr>
          </a:p>
        </p:txBody>
      </p:sp>
      <p:sp>
        <p:nvSpPr>
          <p:cNvPr id="3" name="Content Placeholder 2"/>
          <p:cNvSpPr>
            <a:spLocks noGrp="1"/>
          </p:cNvSpPr>
          <p:nvPr>
            <p:ph idx="1"/>
          </p:nvPr>
        </p:nvSpPr>
        <p:spPr>
          <a:xfrm>
            <a:off x="990600" y="1676400"/>
            <a:ext cx="7772400" cy="3276600"/>
          </a:xfrm>
          <a:prstGeom prst="rect">
            <a:avLst/>
          </a:prstGeom>
        </p:spPr>
        <p:txBody>
          <a:bodyPr/>
          <a:lstStyle>
            <a:lvl1pPr>
              <a:defRPr sz="2600" baseline="0">
                <a:latin typeface="Arial" pitchFamily="34" charset="0"/>
              </a:defRPr>
            </a:lvl1pPr>
            <a:lvl2pPr>
              <a:defRPr sz="2400">
                <a:latin typeface="Arial" pitchFamily="34" charset="0"/>
              </a:defRPr>
            </a:lvl2pPr>
            <a:lvl3pPr>
              <a:defRPr sz="2000">
                <a:latin typeface="Arial" pitchFamily="34" charset="0"/>
              </a:defRPr>
            </a:lvl3pPr>
            <a:lvl4pPr>
              <a:defRPr sz="1600">
                <a:latin typeface="Arial" pitchFamily="34" charset="0"/>
              </a:defRPr>
            </a:lvl4pPr>
            <a:lvl5pPr>
              <a:defRPr sz="1400">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3"/>
          </p:nvPr>
        </p:nvSpPr>
        <p:spPr>
          <a:xfrm>
            <a:off x="3936206" y="533400"/>
            <a:ext cx="4876800" cy="762000"/>
          </a:xfrm>
          <a:prstGeom prst="rect">
            <a:avLst/>
          </a:prstGeom>
        </p:spPr>
        <p:txBody>
          <a:bodyPr/>
          <a:lstStyle>
            <a:lvl1pPr algn="r">
              <a:buNone/>
              <a:defRPr sz="3200" b="1">
                <a:latin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152343653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141152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427371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17565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2741255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12358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2173634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6029A0-241A-400B-8EFB-7218D9125C44}" type="datetimeFigureOut">
              <a:rPr lang="en-CA" smtClean="0"/>
              <a:t>11/02/2014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C31A05FC-0136-4158-B017-7A484341E6AC}" type="slidenum">
              <a:rPr lang="en-CA" smtClean="0"/>
              <a:t>‹#›</a:t>
            </a:fld>
            <a:endParaRPr lang="en-CA" dirty="0"/>
          </a:p>
        </p:txBody>
      </p:sp>
    </p:spTree>
    <p:extLst>
      <p:ext uri="{BB962C8B-B14F-4D97-AF65-F5344CB8AC3E}">
        <p14:creationId xmlns:p14="http://schemas.microsoft.com/office/powerpoint/2010/main" val="76871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029A0-241A-400B-8EFB-7218D9125C44}" type="datetimeFigureOut">
              <a:rPr lang="en-CA" smtClean="0"/>
              <a:t>11/02/2014</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A05FC-0136-4158-B017-7A484341E6AC}" type="slidenum">
              <a:rPr lang="en-CA" smtClean="0"/>
              <a:t>‹#›</a:t>
            </a:fld>
            <a:endParaRPr lang="en-CA" dirty="0"/>
          </a:p>
        </p:txBody>
      </p:sp>
    </p:spTree>
    <p:extLst>
      <p:ext uri="{BB962C8B-B14F-4D97-AF65-F5344CB8AC3E}">
        <p14:creationId xmlns:p14="http://schemas.microsoft.com/office/powerpoint/2010/main" val="282291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48" name="Picture 4" descr="Horizontal-Bar-Only-4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513" y="5953125"/>
            <a:ext cx="9180513"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057400" y="4648200"/>
            <a:ext cx="16954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54013" y="6146800"/>
            <a:ext cx="3379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346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fade/>
  </p:transition>
  <p:txStyles>
    <p:titleStyle>
      <a:lvl1pPr algn="l" rtl="0" eaLnBrk="0" fontAlgn="base" hangingPunct="0">
        <a:spcBef>
          <a:spcPct val="0"/>
        </a:spcBef>
        <a:spcAft>
          <a:spcPct val="0"/>
        </a:spcAft>
        <a:defRPr sz="3200" b="1">
          <a:solidFill>
            <a:srgbClr val="005072"/>
          </a:solidFill>
          <a:latin typeface="+mj-lt"/>
          <a:ea typeface="+mj-ea"/>
          <a:cs typeface="+mj-cs"/>
        </a:defRPr>
      </a:lvl1pPr>
      <a:lvl2pPr algn="l" rtl="0" eaLnBrk="0" fontAlgn="base" hangingPunct="0">
        <a:spcBef>
          <a:spcPct val="0"/>
        </a:spcBef>
        <a:spcAft>
          <a:spcPct val="0"/>
        </a:spcAft>
        <a:defRPr sz="3200" b="1">
          <a:solidFill>
            <a:srgbClr val="005072"/>
          </a:solidFill>
          <a:latin typeface="Arial" charset="0"/>
        </a:defRPr>
      </a:lvl2pPr>
      <a:lvl3pPr algn="l" rtl="0" eaLnBrk="0" fontAlgn="base" hangingPunct="0">
        <a:spcBef>
          <a:spcPct val="0"/>
        </a:spcBef>
        <a:spcAft>
          <a:spcPct val="0"/>
        </a:spcAft>
        <a:defRPr sz="3200" b="1">
          <a:solidFill>
            <a:srgbClr val="005072"/>
          </a:solidFill>
          <a:latin typeface="Arial" charset="0"/>
        </a:defRPr>
      </a:lvl3pPr>
      <a:lvl4pPr algn="l" rtl="0" eaLnBrk="0" fontAlgn="base" hangingPunct="0">
        <a:spcBef>
          <a:spcPct val="0"/>
        </a:spcBef>
        <a:spcAft>
          <a:spcPct val="0"/>
        </a:spcAft>
        <a:defRPr sz="3200" b="1">
          <a:solidFill>
            <a:srgbClr val="005072"/>
          </a:solidFill>
          <a:latin typeface="Arial" charset="0"/>
        </a:defRPr>
      </a:lvl4pPr>
      <a:lvl5pPr algn="l" rtl="0" eaLnBrk="0" fontAlgn="base" hangingPunct="0">
        <a:spcBef>
          <a:spcPct val="0"/>
        </a:spcBef>
        <a:spcAft>
          <a:spcPct val="0"/>
        </a:spcAft>
        <a:defRPr sz="3200" b="1">
          <a:solidFill>
            <a:srgbClr val="005072"/>
          </a:solidFill>
          <a:latin typeface="Arial" charset="0"/>
        </a:defRPr>
      </a:lvl5pPr>
      <a:lvl6pPr marL="457200" algn="l" rtl="0" eaLnBrk="1" fontAlgn="base" hangingPunct="1">
        <a:spcBef>
          <a:spcPct val="0"/>
        </a:spcBef>
        <a:spcAft>
          <a:spcPct val="0"/>
        </a:spcAft>
        <a:defRPr sz="3200" b="1">
          <a:solidFill>
            <a:srgbClr val="005072"/>
          </a:solidFill>
          <a:latin typeface="Arial" charset="0"/>
        </a:defRPr>
      </a:lvl6pPr>
      <a:lvl7pPr marL="914400" algn="l" rtl="0" eaLnBrk="1" fontAlgn="base" hangingPunct="1">
        <a:spcBef>
          <a:spcPct val="0"/>
        </a:spcBef>
        <a:spcAft>
          <a:spcPct val="0"/>
        </a:spcAft>
        <a:defRPr sz="3200" b="1">
          <a:solidFill>
            <a:srgbClr val="005072"/>
          </a:solidFill>
          <a:latin typeface="Arial" charset="0"/>
        </a:defRPr>
      </a:lvl7pPr>
      <a:lvl8pPr marL="1371600" algn="l" rtl="0" eaLnBrk="1" fontAlgn="base" hangingPunct="1">
        <a:spcBef>
          <a:spcPct val="0"/>
        </a:spcBef>
        <a:spcAft>
          <a:spcPct val="0"/>
        </a:spcAft>
        <a:defRPr sz="3200" b="1">
          <a:solidFill>
            <a:srgbClr val="005072"/>
          </a:solidFill>
          <a:latin typeface="Arial" charset="0"/>
        </a:defRPr>
      </a:lvl8pPr>
      <a:lvl9pPr marL="1828800" algn="l" rtl="0" eaLnBrk="1" fontAlgn="base" hangingPunct="1">
        <a:spcBef>
          <a:spcPct val="0"/>
        </a:spcBef>
        <a:spcAft>
          <a:spcPct val="0"/>
        </a:spcAft>
        <a:defRPr sz="3200" b="1">
          <a:solidFill>
            <a:srgbClr val="005072"/>
          </a:solidFill>
          <a:latin typeface="Arial" charset="0"/>
        </a:defRPr>
      </a:lvl9pPr>
    </p:titleStyle>
    <p:bodyStyle>
      <a:lvl1pPr marL="231775" indent="-231775" algn="l" rtl="0" eaLnBrk="0" fontAlgn="base" hangingPunct="0">
        <a:spcBef>
          <a:spcPct val="20000"/>
        </a:spcBef>
        <a:spcAft>
          <a:spcPct val="0"/>
        </a:spcAft>
        <a:buChar char="•"/>
        <a:defRPr sz="2000">
          <a:solidFill>
            <a:srgbClr val="005072"/>
          </a:solidFill>
          <a:latin typeface="+mn-lt"/>
          <a:ea typeface="+mn-ea"/>
          <a:cs typeface="+mn-cs"/>
        </a:defRPr>
      </a:lvl1pPr>
      <a:lvl2pPr marL="566738" indent="-219075" algn="l" rtl="0" eaLnBrk="0" fontAlgn="base" hangingPunct="0">
        <a:spcBef>
          <a:spcPct val="20000"/>
        </a:spcBef>
        <a:spcAft>
          <a:spcPct val="0"/>
        </a:spcAft>
        <a:buChar char="–"/>
        <a:defRPr>
          <a:solidFill>
            <a:srgbClr val="00AAD2"/>
          </a:solidFill>
          <a:latin typeface="+mn-lt"/>
        </a:defRPr>
      </a:lvl2pPr>
      <a:lvl3pPr marL="914400" indent="-231775" algn="l" rtl="0" eaLnBrk="0" fontAlgn="base" hangingPunct="0">
        <a:spcBef>
          <a:spcPct val="20000"/>
        </a:spcBef>
        <a:spcAft>
          <a:spcPct val="0"/>
        </a:spcAft>
        <a:buChar char="•"/>
        <a:defRPr>
          <a:solidFill>
            <a:srgbClr val="00AAD2"/>
          </a:solidFill>
          <a:latin typeface="+mn-lt"/>
        </a:defRPr>
      </a:lvl3pPr>
      <a:lvl4pPr marL="1262063" indent="-231775" algn="l" rtl="0" eaLnBrk="0" fontAlgn="base" hangingPunct="0">
        <a:spcBef>
          <a:spcPct val="20000"/>
        </a:spcBef>
        <a:spcAft>
          <a:spcPct val="0"/>
        </a:spcAft>
        <a:buChar char="–"/>
        <a:defRPr>
          <a:solidFill>
            <a:srgbClr val="00AAD2"/>
          </a:solidFill>
          <a:latin typeface="+mn-lt"/>
        </a:defRPr>
      </a:lvl4pPr>
      <a:lvl5pPr marL="2057400" indent="-228600" algn="l" rtl="0" eaLnBrk="0" fontAlgn="base" hangingPunct="0">
        <a:spcBef>
          <a:spcPct val="20000"/>
        </a:spcBef>
        <a:spcAft>
          <a:spcPct val="0"/>
        </a:spcAft>
        <a:buChar char="»"/>
        <a:defRPr>
          <a:solidFill>
            <a:srgbClr val="00AAD2"/>
          </a:solidFill>
          <a:latin typeface="+mn-lt"/>
        </a:defRPr>
      </a:lvl5pPr>
      <a:lvl6pPr marL="2514600" indent="-228600" algn="l" rtl="0" eaLnBrk="1" fontAlgn="base" hangingPunct="1">
        <a:spcBef>
          <a:spcPct val="20000"/>
        </a:spcBef>
        <a:spcAft>
          <a:spcPct val="0"/>
        </a:spcAft>
        <a:buChar char="»"/>
        <a:defRPr>
          <a:solidFill>
            <a:srgbClr val="00AAD2"/>
          </a:solidFill>
          <a:latin typeface="+mn-lt"/>
        </a:defRPr>
      </a:lvl6pPr>
      <a:lvl7pPr marL="2971800" indent="-228600" algn="l" rtl="0" eaLnBrk="1" fontAlgn="base" hangingPunct="1">
        <a:spcBef>
          <a:spcPct val="20000"/>
        </a:spcBef>
        <a:spcAft>
          <a:spcPct val="0"/>
        </a:spcAft>
        <a:buChar char="»"/>
        <a:defRPr>
          <a:solidFill>
            <a:srgbClr val="00AAD2"/>
          </a:solidFill>
          <a:latin typeface="+mn-lt"/>
        </a:defRPr>
      </a:lvl7pPr>
      <a:lvl8pPr marL="3429000" indent="-228600" algn="l" rtl="0" eaLnBrk="1" fontAlgn="base" hangingPunct="1">
        <a:spcBef>
          <a:spcPct val="20000"/>
        </a:spcBef>
        <a:spcAft>
          <a:spcPct val="0"/>
        </a:spcAft>
        <a:buChar char="»"/>
        <a:defRPr>
          <a:solidFill>
            <a:srgbClr val="00AAD2"/>
          </a:solidFill>
          <a:latin typeface="+mn-lt"/>
        </a:defRPr>
      </a:lvl8pPr>
      <a:lvl9pPr marL="3886200" indent="-228600" algn="l" rtl="0" eaLnBrk="1" fontAlgn="base" hangingPunct="1">
        <a:spcBef>
          <a:spcPct val="20000"/>
        </a:spcBef>
        <a:spcAft>
          <a:spcPct val="0"/>
        </a:spcAft>
        <a:buChar char="»"/>
        <a:defRPr>
          <a:solidFill>
            <a:srgbClr val="00AAD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www.transportation.alberta.ca/Content/docType233/Production/freewyfclty.pdf" TargetMode="External"/><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9.xml"/><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4.xml"/><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6.xml"/><Relationship Id="rId1" Type="http://schemas.openxmlformats.org/officeDocument/2006/relationships/slideLayout" Target="../slideLayouts/slideLayout12.xml"/><Relationship Id="rId4" Type="http://schemas.openxmlformats.org/officeDocument/2006/relationships/hyperlink" Target="http://www.transportation.alberta.ca/Content/docType490/Production/NoiseGuidelines.pdf"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6.wmf"/></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16.wmf"/></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bit.ly/1aNNwhZ"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34.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Microsoft_Excel_97-2003_Worksheet2.xls"/><Relationship Id="rId5" Type="http://schemas.openxmlformats.org/officeDocument/2006/relationships/image" Target="../media/image33.emf"/><Relationship Id="rId4" Type="http://schemas.openxmlformats.org/officeDocument/2006/relationships/oleObject" Target="../embeddings/Microsoft_Excel_97-2003_Worksheet1.xls"/></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36.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Microsoft_Excel_97-2003_Worksheet4.xls"/><Relationship Id="rId5" Type="http://schemas.openxmlformats.org/officeDocument/2006/relationships/image" Target="../media/image35.emf"/><Relationship Id="rId4" Type="http://schemas.openxmlformats.org/officeDocument/2006/relationships/oleObject" Target="../embeddings/Microsoft_Excel_97-2003_Worksheet3.xls"/></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45.wmf"/><Relationship Id="rId4" Type="http://schemas.openxmlformats.org/officeDocument/2006/relationships/oleObject" Target="../embeddings/Microsoft_Word_97_-_2003_Document5.doc"/></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1.emf"/><Relationship Id="rId18" Type="http://schemas.openxmlformats.org/officeDocument/2006/relationships/oleObject" Target="../embeddings/oleObject8.bin"/><Relationship Id="rId3" Type="http://schemas.openxmlformats.org/officeDocument/2006/relationships/notesSlide" Target="../notesSlides/notesSlide70.xml"/><Relationship Id="rId21" Type="http://schemas.openxmlformats.org/officeDocument/2006/relationships/image" Target="../media/image56.png"/><Relationship Id="rId7" Type="http://schemas.openxmlformats.org/officeDocument/2006/relationships/image" Target="../media/image48.emf"/><Relationship Id="rId12" Type="http://schemas.openxmlformats.org/officeDocument/2006/relationships/oleObject" Target="../embeddings/oleObject5.bin"/><Relationship Id="rId17" Type="http://schemas.openxmlformats.org/officeDocument/2006/relationships/image" Target="../media/image53.emf"/><Relationship Id="rId2" Type="http://schemas.openxmlformats.org/officeDocument/2006/relationships/slideLayout" Target="../slideLayouts/slideLayout18.xml"/><Relationship Id="rId16" Type="http://schemas.openxmlformats.org/officeDocument/2006/relationships/oleObject" Target="../embeddings/oleObject7.bin"/><Relationship Id="rId20" Type="http://schemas.openxmlformats.org/officeDocument/2006/relationships/image" Target="../media/image55.png"/><Relationship Id="rId1" Type="http://schemas.openxmlformats.org/officeDocument/2006/relationships/vmlDrawing" Target="../drawings/vmlDrawing4.vml"/><Relationship Id="rId6" Type="http://schemas.openxmlformats.org/officeDocument/2006/relationships/oleObject" Target="../embeddings/oleObject2.bin"/><Relationship Id="rId11" Type="http://schemas.openxmlformats.org/officeDocument/2006/relationships/image" Target="../media/image50.emf"/><Relationship Id="rId5" Type="http://schemas.openxmlformats.org/officeDocument/2006/relationships/image" Target="../media/image47.emf"/><Relationship Id="rId15" Type="http://schemas.openxmlformats.org/officeDocument/2006/relationships/image" Target="../media/image52.emf"/><Relationship Id="rId10" Type="http://schemas.openxmlformats.org/officeDocument/2006/relationships/oleObject" Target="../embeddings/oleObject4.bin"/><Relationship Id="rId19" Type="http://schemas.openxmlformats.org/officeDocument/2006/relationships/image" Target="../media/image54.emf"/><Relationship Id="rId4" Type="http://schemas.openxmlformats.org/officeDocument/2006/relationships/oleObject" Target="../embeddings/oleObject1.bin"/><Relationship Id="rId9" Type="http://schemas.openxmlformats.org/officeDocument/2006/relationships/image" Target="../media/image49.emf"/><Relationship Id="rId14" Type="http://schemas.openxmlformats.org/officeDocument/2006/relationships/oleObject" Target="../embeddings/oleObject6.bin"/><Relationship Id="rId22" Type="http://schemas.openxmlformats.org/officeDocument/2006/relationships/image" Target="../media/image57.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58.emf"/><Relationship Id="rId5" Type="http://schemas.openxmlformats.org/officeDocument/2006/relationships/oleObject" Target="../embeddings/oleObject9.bin"/><Relationship Id="rId4" Type="http://schemas.openxmlformats.org/officeDocument/2006/relationships/image" Target="../media/image59.wmf"/></Relationships>
</file>

<file path=ppt/slides/_rels/slide72.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notesSlide" Target="../notesSlides/notesSlide72.xml"/><Relationship Id="rId7" Type="http://schemas.openxmlformats.org/officeDocument/2006/relationships/oleObject" Target="../embeddings/oleObject11.bin"/><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image" Target="../media/image60.emf"/><Relationship Id="rId5" Type="http://schemas.openxmlformats.org/officeDocument/2006/relationships/oleObject" Target="../embeddings/oleObject10.bin"/><Relationship Id="rId4" Type="http://schemas.openxmlformats.org/officeDocument/2006/relationships/image" Target="../media/image59.w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66.wmf"/><Relationship Id="rId5" Type="http://schemas.openxmlformats.org/officeDocument/2006/relationships/image" Target="../media/image65.png"/><Relationship Id="rId4" Type="http://schemas.openxmlformats.org/officeDocument/2006/relationships/oleObject" Target="../embeddings/oleObject12.bin"/></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17.xml"/><Relationship Id="rId4" Type="http://schemas.openxmlformats.org/officeDocument/2006/relationships/hyperlink" Target="http://www.transportation.alberta.ca/Content/docType233/Production/50_year_service_class_mod_jan_2009.pdf"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1.xml"/><Relationship Id="rId1" Type="http://schemas.openxmlformats.org/officeDocument/2006/relationships/slideLayout" Target="../slideLayouts/slideLayout18.xml"/><Relationship Id="rId4" Type="http://schemas.openxmlformats.org/officeDocument/2006/relationships/hyperlink" Target="https://intranet.transportation.alberta.ca/TCE/Planning/hr/Shared%20Documents/REPORT%20SIGN%20OFF%20GUIDELINES.pdf"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intranet.transportation.alberta.ca/TCE/Planning/hr/Shared%20Documents/Roadside%20Management%20Classification%20Map%202012.pdf"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CA" dirty="0"/>
              <a:t/>
            </a:r>
            <a:br>
              <a:rPr lang="en-CA" dirty="0"/>
            </a:b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pPr>
              <a:lnSpc>
                <a:spcPct val="90000"/>
              </a:lnSpc>
            </a:pPr>
            <a:endParaRPr lang="en-US" sz="2400"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638"/>
          <a:stretch/>
        </p:blipFill>
        <p:spPr bwMode="auto">
          <a:xfrm>
            <a:off x="1295400" y="201930"/>
            <a:ext cx="6477000" cy="585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66271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2"/>
          <p:cNvSpPr>
            <a:spLocks noChangeArrowheads="1" noChangeShapeType="1" noTextEdit="1"/>
          </p:cNvSpPr>
          <p:nvPr/>
        </p:nvSpPr>
        <p:spPr bwMode="auto">
          <a:xfrm>
            <a:off x="529610" y="1828800"/>
            <a:ext cx="8067675" cy="3695700"/>
          </a:xfrm>
          <a:prstGeom prst="rect">
            <a:avLst/>
          </a:prstGeom>
        </p:spPr>
        <p:txBody>
          <a:bodyPr wrap="none" fromWordArt="1">
            <a:prstTxWarp prst="textDeflate">
              <a:avLst>
                <a:gd name="adj" fmla="val 14583"/>
              </a:avLst>
            </a:prstTxWarp>
          </a:bodyPr>
          <a:lstStyle/>
          <a:p>
            <a:pPr algn="ctr"/>
            <a:r>
              <a:rPr lang="en-CA" sz="3600" kern="10" normalizeH="1" dirty="0" smtClean="0">
                <a:ln w="38100">
                  <a:solidFill>
                    <a:srgbClr val="3366FF"/>
                  </a:solidFill>
                  <a:round/>
                  <a:headEnd/>
                  <a:tailEnd/>
                </a:ln>
                <a:solidFill>
                  <a:srgbClr val="FF0000"/>
                </a:solidFill>
                <a:latin typeface="Impact" panose="020B0806030902050204" pitchFamily="34" charset="0"/>
              </a:rPr>
              <a:t>Planning</a:t>
            </a:r>
            <a:r>
              <a:rPr lang="en-CA" sz="3600" kern="10" normalizeH="1" dirty="0" smtClean="0">
                <a:ln w="38100">
                  <a:solidFill>
                    <a:srgbClr val="3366FF"/>
                  </a:solidFill>
                  <a:round/>
                  <a:headEnd/>
                  <a:tailEnd/>
                </a:ln>
                <a:solidFill>
                  <a:srgbClr val="FF0000"/>
                </a:solidFill>
                <a:effectLst>
                  <a:outerShdw dist="35921" dir="2700000" algn="ctr" rotWithShape="0">
                    <a:srgbClr val="990000"/>
                  </a:outerShdw>
                </a:effectLst>
                <a:latin typeface="Impact" panose="020B0806030902050204" pitchFamily="34" charset="0"/>
              </a:rPr>
              <a:t> without Action is Futile </a:t>
            </a:r>
          </a:p>
          <a:p>
            <a:pPr algn="ctr"/>
            <a:r>
              <a:rPr lang="en-US" sz="3600" kern="10" normalizeH="1" dirty="0" smtClean="0">
                <a:ln w="38100">
                  <a:solidFill>
                    <a:srgbClr val="3366FF"/>
                  </a:solidFill>
                  <a:round/>
                  <a:headEnd/>
                  <a:tailEnd/>
                </a:ln>
                <a:solidFill>
                  <a:srgbClr val="FF0000"/>
                </a:solidFill>
                <a:effectLst>
                  <a:outerShdw dist="35921" dir="2700000" algn="ctr" rotWithShape="0">
                    <a:srgbClr val="990000"/>
                  </a:outerShdw>
                </a:effectLst>
                <a:latin typeface="Impact" panose="020B0806030902050204" pitchFamily="34" charset="0"/>
              </a:rPr>
              <a:t>Action without Planning is Fatal</a:t>
            </a:r>
            <a:endParaRPr lang="en-CA" sz="3600" kern="10" normalizeH="1" dirty="0">
              <a:ln w="38100">
                <a:solidFill>
                  <a:srgbClr val="3366FF"/>
                </a:solidFill>
                <a:round/>
                <a:headEnd/>
                <a:tailEnd/>
              </a:ln>
              <a:solidFill>
                <a:srgbClr val="FF0000"/>
              </a:solidFill>
              <a:effectLst>
                <a:outerShdw dist="35921" dir="2700000" algn="ctr" rotWithShape="0">
                  <a:srgbClr val="990000"/>
                </a:outerShdw>
              </a:effectLst>
              <a:latin typeface="Impact" panose="020B0806030902050204" pitchFamily="34" charset="0"/>
            </a:endParaRPr>
          </a:p>
        </p:txBody>
      </p:sp>
      <p:sp>
        <p:nvSpPr>
          <p:cNvPr id="3" name="TextBox 2"/>
          <p:cNvSpPr txBox="1"/>
          <p:nvPr/>
        </p:nvSpPr>
        <p:spPr>
          <a:xfrm>
            <a:off x="685800" y="457200"/>
            <a:ext cx="8001000" cy="646331"/>
          </a:xfrm>
          <a:prstGeom prst="rect">
            <a:avLst/>
          </a:prstGeom>
          <a:noFill/>
        </p:spPr>
        <p:txBody>
          <a:bodyPr wrap="square" rtlCol="0">
            <a:spAutoFit/>
          </a:bodyPr>
          <a:lstStyle/>
          <a:p>
            <a:r>
              <a:rPr lang="en-US" sz="3600" b="1" kern="0" dirty="0">
                <a:solidFill>
                  <a:srgbClr val="005072"/>
                </a:solidFill>
                <a:latin typeface="+mj-lt"/>
              </a:rPr>
              <a:t>Why Plan?</a:t>
            </a:r>
            <a:endParaRPr lang="en-CA" sz="3600" dirty="0">
              <a:latin typeface="+mj-lt"/>
            </a:endParaRPr>
          </a:p>
        </p:txBody>
      </p:sp>
      <p:cxnSp>
        <p:nvCxnSpPr>
          <p:cNvPr id="5" name="Straight Connector 4"/>
          <p:cNvCxnSpPr/>
          <p:nvPr/>
        </p:nvCxnSpPr>
        <p:spPr bwMode="auto">
          <a:xfrm>
            <a:off x="762000" y="1103531"/>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685800" y="1103531"/>
            <a:ext cx="7911485" cy="0"/>
          </a:xfrm>
          <a:prstGeom prst="line">
            <a:avLst/>
          </a:prstGeom>
          <a:solidFill>
            <a:schemeClr val="accent1"/>
          </a:solidFill>
          <a:ln w="28575" cap="flat" cmpd="sng" algn="ctr">
            <a:solidFill>
              <a:schemeClr val="accent5">
                <a:lumMod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00580076"/>
      </p:ext>
    </p:extLst>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AMP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5875"/>
            <a:ext cx="51054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1447800"/>
            <a:ext cx="2819400" cy="2530475"/>
          </a:xfrm>
          <a:prstGeom prst="rect">
            <a:avLst/>
          </a:prstGeom>
        </p:spPr>
        <p:txBody>
          <a:bodyPr>
            <a:spAutoFit/>
          </a:bodyPr>
          <a:lstStyle/>
          <a:p>
            <a:pPr marL="174625" algn="ctr">
              <a:lnSpc>
                <a:spcPct val="110000"/>
              </a:lnSpc>
              <a:defRPr/>
            </a:pPr>
            <a:r>
              <a:rPr lang="en-US" sz="2400" dirty="0">
                <a:solidFill>
                  <a:srgbClr val="005072"/>
                </a:solidFill>
                <a:latin typeface="+mn-lt"/>
              </a:rPr>
              <a:t>Access Management increases safety </a:t>
            </a:r>
          </a:p>
          <a:p>
            <a:pPr marL="174625" algn="ctr">
              <a:lnSpc>
                <a:spcPct val="110000"/>
              </a:lnSpc>
              <a:defRPr/>
            </a:pPr>
            <a:r>
              <a:rPr lang="en-US" sz="2400" dirty="0">
                <a:solidFill>
                  <a:srgbClr val="005072"/>
                </a:solidFill>
                <a:latin typeface="+mn-lt"/>
              </a:rPr>
              <a:t>by reducing the number of conflict points</a:t>
            </a:r>
          </a:p>
        </p:txBody>
      </p:sp>
    </p:spTree>
    <p:extLst>
      <p:ext uri="{BB962C8B-B14F-4D97-AF65-F5344CB8AC3E}">
        <p14:creationId xmlns:p14="http://schemas.microsoft.com/office/powerpoint/2010/main" val="996673971"/>
      </p:ext>
    </p:extLst>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533400" y="1066800"/>
            <a:ext cx="8153400" cy="4800600"/>
          </a:xfrm>
        </p:spPr>
        <p:txBody>
          <a:bodyPr/>
          <a:lstStyle/>
          <a:p>
            <a:pPr marL="517525" indent="-342900" eaLnBrk="1" hangingPunct="1">
              <a:lnSpc>
                <a:spcPct val="110000"/>
              </a:lnSpc>
              <a:spcBef>
                <a:spcPct val="0"/>
              </a:spcBef>
              <a:buFont typeface="Wingdings" pitchFamily="2" charset="2"/>
              <a:buChar char="§"/>
              <a:defRPr/>
            </a:pPr>
            <a:r>
              <a:rPr lang="en-CA" sz="2400" dirty="0" smtClean="0"/>
              <a:t>Road system classified by primary function</a:t>
            </a:r>
          </a:p>
          <a:p>
            <a:pPr marL="517525" indent="-342900" eaLnBrk="1" hangingPunct="1">
              <a:lnSpc>
                <a:spcPct val="110000"/>
              </a:lnSpc>
              <a:spcBef>
                <a:spcPct val="0"/>
              </a:spcBef>
              <a:buFont typeface="Wingdings" pitchFamily="2" charset="2"/>
              <a:buChar char="§"/>
              <a:defRPr/>
            </a:pPr>
            <a:endParaRPr lang="en-CA" sz="2400" dirty="0" smtClean="0"/>
          </a:p>
          <a:p>
            <a:pPr marL="517525" indent="-342900" eaLnBrk="1" hangingPunct="1">
              <a:lnSpc>
                <a:spcPct val="110000"/>
              </a:lnSpc>
              <a:spcBef>
                <a:spcPct val="0"/>
              </a:spcBef>
              <a:buFont typeface="Wingdings" pitchFamily="2" charset="2"/>
              <a:buChar char="§"/>
              <a:tabLst>
                <a:tab pos="0" algn="l"/>
              </a:tabLst>
              <a:defRPr/>
            </a:pPr>
            <a:r>
              <a:rPr lang="en-CA" sz="2400" dirty="0"/>
              <a:t>D</a:t>
            </a:r>
            <a:r>
              <a:rPr lang="en-CA" sz="2400" dirty="0" smtClean="0"/>
              <a:t>ecreasing amount of access provided with increasing functional classification</a:t>
            </a:r>
            <a:endParaRPr lang="en-CA" sz="2400" dirty="0"/>
          </a:p>
          <a:p>
            <a:pPr marL="517525" indent="-342900" eaLnBrk="1" hangingPunct="1">
              <a:lnSpc>
                <a:spcPct val="110000"/>
              </a:lnSpc>
              <a:spcBef>
                <a:spcPct val="0"/>
              </a:spcBef>
              <a:buFont typeface="Wingdings" pitchFamily="2" charset="2"/>
              <a:buChar char="§"/>
              <a:tabLst>
                <a:tab pos="0" algn="l"/>
              </a:tabLst>
              <a:defRPr/>
            </a:pPr>
            <a:endParaRPr lang="en-CA" sz="2400" dirty="0"/>
          </a:p>
          <a:p>
            <a:pPr marL="517525" indent="-342900" eaLnBrk="1" hangingPunct="1">
              <a:lnSpc>
                <a:spcPct val="110000"/>
              </a:lnSpc>
              <a:spcBef>
                <a:spcPct val="0"/>
              </a:spcBef>
              <a:buFont typeface="Wingdings" pitchFamily="2" charset="2"/>
              <a:buChar char="§"/>
              <a:tabLst>
                <a:tab pos="0" algn="l"/>
              </a:tabLst>
              <a:defRPr/>
            </a:pPr>
            <a:r>
              <a:rPr lang="en-CA" sz="2400" dirty="0" smtClean="0"/>
              <a:t>Promote </a:t>
            </a:r>
            <a:r>
              <a:rPr lang="en-CA" sz="2400" dirty="0"/>
              <a:t>intersection </a:t>
            </a:r>
            <a:r>
              <a:rPr lang="en-CA" sz="2400" dirty="0" smtClean="0"/>
              <a:t>hierarchy</a:t>
            </a:r>
          </a:p>
          <a:p>
            <a:pPr marL="852488" lvl="1" indent="-342900" eaLnBrk="1" hangingPunct="1">
              <a:lnSpc>
                <a:spcPct val="110000"/>
              </a:lnSpc>
              <a:spcBef>
                <a:spcPct val="0"/>
              </a:spcBef>
              <a:buFont typeface="Arial" pitchFamily="34" charset="0"/>
              <a:buChar char="-"/>
              <a:tabLst>
                <a:tab pos="0" algn="l"/>
              </a:tabLst>
              <a:defRPr/>
            </a:pPr>
            <a:r>
              <a:rPr lang="en-CA" sz="2400" kern="1200" dirty="0">
                <a:solidFill>
                  <a:srgbClr val="005072"/>
                </a:solidFill>
                <a:ea typeface="+mn-ea"/>
                <a:cs typeface="+mn-cs"/>
              </a:rPr>
              <a:t>Freeways connect to </a:t>
            </a:r>
            <a:r>
              <a:rPr lang="en-CA" sz="2400" kern="1200" dirty="0" smtClean="0">
                <a:solidFill>
                  <a:srgbClr val="005072"/>
                </a:solidFill>
                <a:ea typeface="+mn-ea"/>
                <a:cs typeface="+mn-cs"/>
              </a:rPr>
              <a:t>arterials </a:t>
            </a:r>
            <a:endParaRPr lang="en-CA" sz="2400" kern="1200" dirty="0">
              <a:solidFill>
                <a:srgbClr val="005072"/>
              </a:solidFill>
              <a:ea typeface="+mn-ea"/>
              <a:cs typeface="+mn-cs"/>
            </a:endParaRPr>
          </a:p>
          <a:p>
            <a:pPr marL="852488" lvl="1" indent="-342900" eaLnBrk="1" hangingPunct="1">
              <a:lnSpc>
                <a:spcPct val="110000"/>
              </a:lnSpc>
              <a:spcBef>
                <a:spcPct val="0"/>
              </a:spcBef>
              <a:buFont typeface="Arial" pitchFamily="34" charset="0"/>
              <a:buChar char="-"/>
              <a:tabLst>
                <a:tab pos="0" algn="l"/>
              </a:tabLst>
              <a:defRPr/>
            </a:pPr>
            <a:r>
              <a:rPr lang="en-CA" sz="2400" kern="1200" dirty="0" smtClean="0">
                <a:solidFill>
                  <a:srgbClr val="005072"/>
                </a:solidFill>
                <a:ea typeface="+mn-ea"/>
                <a:cs typeface="+mn-cs"/>
              </a:rPr>
              <a:t>Arterials </a:t>
            </a:r>
            <a:r>
              <a:rPr lang="en-CA" sz="2400" kern="1200" dirty="0">
                <a:solidFill>
                  <a:srgbClr val="005072"/>
                </a:solidFill>
                <a:ea typeface="+mn-ea"/>
                <a:cs typeface="+mn-cs"/>
              </a:rPr>
              <a:t>connect to </a:t>
            </a:r>
            <a:r>
              <a:rPr lang="en-CA" sz="2400" kern="1200" dirty="0" smtClean="0">
                <a:solidFill>
                  <a:srgbClr val="005072"/>
                </a:solidFill>
                <a:ea typeface="+mn-ea"/>
                <a:cs typeface="+mn-cs"/>
              </a:rPr>
              <a:t>collectors </a:t>
            </a:r>
            <a:endParaRPr lang="en-CA" sz="2400" kern="1200" dirty="0">
              <a:solidFill>
                <a:srgbClr val="005072"/>
              </a:solidFill>
              <a:ea typeface="+mn-ea"/>
              <a:cs typeface="+mn-cs"/>
            </a:endParaRPr>
          </a:p>
          <a:p>
            <a:pPr marL="517525" indent="-342900" eaLnBrk="1" hangingPunct="1">
              <a:lnSpc>
                <a:spcPct val="110000"/>
              </a:lnSpc>
              <a:spcBef>
                <a:spcPct val="0"/>
              </a:spcBef>
              <a:buFont typeface="Wingdings" pitchFamily="2" charset="2"/>
              <a:buChar char="§"/>
              <a:tabLst>
                <a:tab pos="0" algn="l"/>
              </a:tabLst>
              <a:defRPr/>
            </a:pPr>
            <a:endParaRPr lang="en-CA" sz="2400" dirty="0" smtClean="0"/>
          </a:p>
        </p:txBody>
      </p:sp>
      <p:sp>
        <p:nvSpPr>
          <p:cNvPr id="168963" name="Rectangle 2"/>
          <p:cNvSpPr txBox="1">
            <a:spLocks noChangeArrowheads="1"/>
          </p:cNvSpPr>
          <p:nvPr/>
        </p:nvSpPr>
        <p:spPr bwMode="auto">
          <a:xfrm>
            <a:off x="457200" y="274638"/>
            <a:ext cx="8229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Access Management Principles</a:t>
            </a:r>
          </a:p>
        </p:txBody>
      </p:sp>
      <p:sp>
        <p:nvSpPr>
          <p:cNvPr id="168964"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9056720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fade">
                                      <p:cBhvr>
                                        <p:cTn id="12" dur="500"/>
                                        <p:tgtEl>
                                          <p:spTgt spid="102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animEffect transition="in" filter="fade">
                                      <p:cBhvr>
                                        <p:cTn id="17" dur="500"/>
                                        <p:tgtEl>
                                          <p:spTgt spid="1024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243">
                                            <p:txEl>
                                              <p:pRg st="5" end="5"/>
                                            </p:txEl>
                                          </p:spTgt>
                                        </p:tgtEl>
                                        <p:attrNameLst>
                                          <p:attrName>style.visibility</p:attrName>
                                        </p:attrNameLst>
                                      </p:cBhvr>
                                      <p:to>
                                        <p:strVal val="visible"/>
                                      </p:to>
                                    </p:set>
                                    <p:animEffect transition="in" filter="fade">
                                      <p:cBhvr>
                                        <p:cTn id="20" dur="500"/>
                                        <p:tgtEl>
                                          <p:spTgt spid="1024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animEffect transition="in" filter="fade">
                                      <p:cBhvr>
                                        <p:cTn id="23"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type="body" idx="1"/>
          </p:nvPr>
        </p:nvSpPr>
        <p:spPr>
          <a:xfrm>
            <a:off x="457200" y="846138"/>
            <a:ext cx="8229600" cy="4859337"/>
          </a:xfrm>
        </p:spPr>
        <p:txBody>
          <a:bodyPr/>
          <a:lstStyle/>
          <a:p>
            <a:pPr marL="0" indent="0" eaLnBrk="1" hangingPunct="1">
              <a:lnSpc>
                <a:spcPct val="80000"/>
              </a:lnSpc>
              <a:tabLst>
                <a:tab pos="0" algn="l"/>
              </a:tabLst>
              <a:defRPr/>
            </a:pPr>
            <a:endParaRPr lang="en-CA" sz="1800" i="1" dirty="0" smtClean="0"/>
          </a:p>
          <a:p>
            <a:pPr marL="517525" indent="-342900" eaLnBrk="1" hangingPunct="1">
              <a:lnSpc>
                <a:spcPct val="110000"/>
              </a:lnSpc>
              <a:spcBef>
                <a:spcPct val="0"/>
              </a:spcBef>
              <a:buFont typeface="Wingdings" pitchFamily="2" charset="2"/>
              <a:buChar char="§"/>
              <a:tabLst>
                <a:tab pos="0" algn="l"/>
              </a:tabLst>
              <a:defRPr/>
            </a:pPr>
            <a:r>
              <a:rPr lang="en-CA" sz="2400" dirty="0"/>
              <a:t>Preserve the functional area of intersections and </a:t>
            </a:r>
            <a:r>
              <a:rPr lang="en-CA" sz="2400" dirty="0" smtClean="0"/>
              <a:t>interchanges</a:t>
            </a:r>
            <a:endParaRPr lang="en-CA" sz="2400" i="1" dirty="0"/>
          </a:p>
          <a:p>
            <a:pPr marL="852488" lvl="1" indent="-342900" eaLnBrk="1" hangingPunct="1">
              <a:lnSpc>
                <a:spcPct val="110000"/>
              </a:lnSpc>
              <a:spcBef>
                <a:spcPct val="0"/>
              </a:spcBef>
              <a:buFont typeface="Arial" pitchFamily="34" charset="0"/>
              <a:buChar char="-"/>
              <a:tabLst>
                <a:tab pos="0" algn="l"/>
              </a:tabLst>
              <a:defRPr/>
            </a:pPr>
            <a:r>
              <a:rPr lang="en-CA" sz="2400" kern="1200" dirty="0">
                <a:solidFill>
                  <a:srgbClr val="005072"/>
                </a:solidFill>
              </a:rPr>
              <a:t>Access too close to intersections or interchange areas can cause conflict and impair the function of the roadway </a:t>
            </a:r>
            <a:r>
              <a:rPr lang="en-CA" sz="2400" kern="1200" dirty="0" smtClean="0">
                <a:solidFill>
                  <a:srgbClr val="005072"/>
                </a:solidFill>
              </a:rPr>
              <a:t>element</a:t>
            </a:r>
          </a:p>
          <a:p>
            <a:pPr marL="852488" lvl="1" indent="-342900" eaLnBrk="1" hangingPunct="1">
              <a:lnSpc>
                <a:spcPct val="110000"/>
              </a:lnSpc>
              <a:spcBef>
                <a:spcPct val="0"/>
              </a:spcBef>
              <a:buFont typeface="Arial" pitchFamily="34" charset="0"/>
              <a:buChar char="-"/>
              <a:tabLst>
                <a:tab pos="0" algn="l"/>
              </a:tabLst>
              <a:defRPr/>
            </a:pPr>
            <a:r>
              <a:rPr lang="en-US" sz="2400" kern="1200" dirty="0" smtClean="0">
                <a:solidFill>
                  <a:srgbClr val="005072"/>
                </a:solidFill>
              </a:rPr>
              <a:t>Don’t put access points on tapers leading up to an intersection</a:t>
            </a:r>
            <a:endParaRPr lang="en-CA" sz="2400" kern="1200" dirty="0">
              <a:solidFill>
                <a:srgbClr val="005072"/>
              </a:solidFill>
            </a:endParaRPr>
          </a:p>
          <a:p>
            <a:pPr marL="0" indent="0" eaLnBrk="1" hangingPunct="1">
              <a:lnSpc>
                <a:spcPct val="80000"/>
              </a:lnSpc>
              <a:buFontTx/>
              <a:buNone/>
              <a:defRPr/>
            </a:pPr>
            <a:endParaRPr lang="en-CA" i="1" dirty="0" smtClean="0"/>
          </a:p>
          <a:p>
            <a:pPr lvl="1" eaLnBrk="1" hangingPunct="1">
              <a:lnSpc>
                <a:spcPct val="80000"/>
              </a:lnSpc>
              <a:tabLst>
                <a:tab pos="0" algn="l"/>
              </a:tabLst>
              <a:defRPr/>
            </a:pPr>
            <a:endParaRPr lang="en-CA" dirty="0" smtClean="0"/>
          </a:p>
          <a:p>
            <a:pPr lvl="2" eaLnBrk="1" hangingPunct="1">
              <a:lnSpc>
                <a:spcPct val="80000"/>
              </a:lnSpc>
              <a:buFontTx/>
              <a:buNone/>
              <a:tabLst>
                <a:tab pos="0" algn="l"/>
              </a:tabLst>
              <a:defRPr/>
            </a:pPr>
            <a:r>
              <a:rPr lang="en-CA" dirty="0" smtClean="0">
                <a:solidFill>
                  <a:schemeClr val="bg1"/>
                </a:solidFill>
              </a:rPr>
              <a:t>collectors connect to locals; </a:t>
            </a:r>
          </a:p>
          <a:p>
            <a:pPr lvl="3" eaLnBrk="1" hangingPunct="1">
              <a:lnSpc>
                <a:spcPct val="80000"/>
              </a:lnSpc>
              <a:buFontTx/>
              <a:buNone/>
              <a:tabLst>
                <a:tab pos="0" algn="l"/>
              </a:tabLst>
              <a:defRPr/>
            </a:pPr>
            <a:r>
              <a:rPr lang="en-CA" dirty="0" smtClean="0">
                <a:solidFill>
                  <a:schemeClr val="bg1"/>
                </a:solidFill>
              </a:rPr>
              <a:t>and locals connect to approaches.</a:t>
            </a:r>
          </a:p>
          <a:p>
            <a:pPr marL="0" indent="0" eaLnBrk="1" hangingPunct="1">
              <a:lnSpc>
                <a:spcPct val="80000"/>
              </a:lnSpc>
              <a:tabLst>
                <a:tab pos="0" algn="l"/>
              </a:tabLst>
              <a:defRPr/>
            </a:pPr>
            <a:endParaRPr lang="en-CA" sz="1800" dirty="0" smtClean="0"/>
          </a:p>
        </p:txBody>
      </p:sp>
      <p:sp>
        <p:nvSpPr>
          <p:cNvPr id="169987" name="Rectangle 2"/>
          <p:cNvSpPr txBox="1">
            <a:spLocks noChangeArrowheads="1"/>
          </p:cNvSpPr>
          <p:nvPr/>
        </p:nvSpPr>
        <p:spPr bwMode="auto">
          <a:xfrm>
            <a:off x="457200" y="274638"/>
            <a:ext cx="8229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Access Management Principles</a:t>
            </a:r>
          </a:p>
        </p:txBody>
      </p:sp>
      <p:sp>
        <p:nvSpPr>
          <p:cNvPr id="16998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94101582"/>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body" idx="1"/>
          </p:nvPr>
        </p:nvSpPr>
        <p:spPr>
          <a:xfrm>
            <a:off x="457200" y="1371600"/>
            <a:ext cx="8229600" cy="4333875"/>
          </a:xfrm>
        </p:spPr>
        <p:txBody>
          <a:bodyPr/>
          <a:lstStyle/>
          <a:p>
            <a:pPr marL="517525" indent="-342900" eaLnBrk="1" hangingPunct="1">
              <a:lnSpc>
                <a:spcPct val="110000"/>
              </a:lnSpc>
              <a:spcBef>
                <a:spcPct val="0"/>
              </a:spcBef>
              <a:buFont typeface="Wingdings" pitchFamily="2" charset="2"/>
              <a:buChar char="§"/>
              <a:tabLst>
                <a:tab pos="0" algn="l"/>
              </a:tabLst>
              <a:defRPr/>
            </a:pPr>
            <a:r>
              <a:rPr lang="en-CA" sz="2400" dirty="0"/>
              <a:t>The relationship between </a:t>
            </a:r>
            <a:r>
              <a:rPr lang="en-CA" sz="2400" dirty="0" smtClean="0"/>
              <a:t>serving </a:t>
            </a:r>
            <a:r>
              <a:rPr lang="en-CA" sz="2400" dirty="0"/>
              <a:t>land access and traffic mobility varies </a:t>
            </a:r>
            <a:r>
              <a:rPr lang="en-CA" sz="2400" dirty="0" smtClean="0"/>
              <a:t>inversely</a:t>
            </a:r>
          </a:p>
          <a:p>
            <a:pPr marL="517525" indent="-342900" eaLnBrk="1" hangingPunct="1">
              <a:lnSpc>
                <a:spcPct val="110000"/>
              </a:lnSpc>
              <a:spcBef>
                <a:spcPct val="0"/>
              </a:spcBef>
              <a:buFont typeface="Wingdings" pitchFamily="2" charset="2"/>
              <a:buChar char="§"/>
              <a:tabLst>
                <a:tab pos="0" algn="l"/>
              </a:tabLst>
              <a:defRPr/>
            </a:pPr>
            <a:endParaRPr lang="en-CA" sz="2400" dirty="0" smtClean="0"/>
          </a:p>
          <a:p>
            <a:pPr marL="517525" indent="-342900" eaLnBrk="1" hangingPunct="1">
              <a:lnSpc>
                <a:spcPct val="110000"/>
              </a:lnSpc>
              <a:spcBef>
                <a:spcPct val="0"/>
              </a:spcBef>
              <a:buFont typeface="Wingdings" pitchFamily="2" charset="2"/>
              <a:buChar char="§"/>
              <a:tabLst>
                <a:tab pos="0" algn="l"/>
              </a:tabLst>
              <a:defRPr/>
            </a:pPr>
            <a:r>
              <a:rPr lang="en-CA" sz="2400" dirty="0" smtClean="0"/>
              <a:t>As </a:t>
            </a:r>
            <a:r>
              <a:rPr lang="en-CA" sz="2400" dirty="0"/>
              <a:t>traffic mobility </a:t>
            </a:r>
            <a:r>
              <a:rPr lang="en-CA" sz="2400" dirty="0" smtClean="0"/>
              <a:t>increases/decreases </a:t>
            </a:r>
            <a:r>
              <a:rPr lang="en-CA" sz="2400" dirty="0"/>
              <a:t>land access </a:t>
            </a:r>
            <a:r>
              <a:rPr lang="en-CA" sz="2400" dirty="0" smtClean="0"/>
              <a:t>decreases/increases</a:t>
            </a:r>
            <a:endParaRPr lang="en-CA" sz="2400" dirty="0"/>
          </a:p>
          <a:p>
            <a:pPr marL="0" indent="0" eaLnBrk="1" hangingPunct="1">
              <a:lnSpc>
                <a:spcPct val="90000"/>
              </a:lnSpc>
              <a:defRPr/>
            </a:pPr>
            <a:endParaRPr lang="en-CA" sz="2400" dirty="0" smtClean="0"/>
          </a:p>
        </p:txBody>
      </p:sp>
      <p:sp>
        <p:nvSpPr>
          <p:cNvPr id="171011" name="Rectangle 2"/>
          <p:cNvSpPr txBox="1">
            <a:spLocks noChangeArrowheads="1"/>
          </p:cNvSpPr>
          <p:nvPr/>
        </p:nvSpPr>
        <p:spPr bwMode="auto">
          <a:xfrm>
            <a:off x="457200" y="274638"/>
            <a:ext cx="8229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Roadway Function and Access</a:t>
            </a:r>
          </a:p>
        </p:txBody>
      </p:sp>
      <p:sp>
        <p:nvSpPr>
          <p:cNvPr id="17101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30710549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9923">
                                            <p:txEl>
                                              <p:pRg st="2" end="2"/>
                                            </p:txEl>
                                          </p:spTgt>
                                        </p:tgtEl>
                                        <p:attrNameLst>
                                          <p:attrName>style.visibility</p:attrName>
                                        </p:attrNameLst>
                                      </p:cBhvr>
                                      <p:to>
                                        <p:strVal val="visible"/>
                                      </p:to>
                                    </p:set>
                                    <p:animEffect transition="in" filter="fade">
                                      <p:cBhvr>
                                        <p:cTn id="7" dur="500"/>
                                        <p:tgtEl>
                                          <p:spTgt spid="209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body" idx="1"/>
          </p:nvPr>
        </p:nvSpPr>
        <p:spPr>
          <a:xfrm>
            <a:off x="457200" y="1371600"/>
            <a:ext cx="8229600" cy="4333875"/>
          </a:xfrm>
        </p:spPr>
        <p:txBody>
          <a:bodyPr/>
          <a:lstStyle/>
          <a:p>
            <a:pPr marL="0" indent="0" eaLnBrk="1" hangingPunct="1">
              <a:lnSpc>
                <a:spcPct val="90000"/>
              </a:lnSpc>
              <a:defRPr/>
            </a:pPr>
            <a:endParaRPr lang="en-CA" sz="2400" dirty="0" smtClean="0"/>
          </a:p>
        </p:txBody>
      </p:sp>
      <p:sp>
        <p:nvSpPr>
          <p:cNvPr id="171011" name="Rectangle 2"/>
          <p:cNvSpPr txBox="1">
            <a:spLocks noChangeArrowheads="1"/>
          </p:cNvSpPr>
          <p:nvPr/>
        </p:nvSpPr>
        <p:spPr bwMode="auto">
          <a:xfrm>
            <a:off x="457200" y="274638"/>
            <a:ext cx="8229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Roadway Function and Access</a:t>
            </a:r>
          </a:p>
        </p:txBody>
      </p:sp>
      <p:sp>
        <p:nvSpPr>
          <p:cNvPr id="17101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5" name="Picture 4" descr="AM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940" y="1001795"/>
            <a:ext cx="5791200" cy="505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735843"/>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body" idx="1"/>
          </p:nvPr>
        </p:nvSpPr>
        <p:spPr>
          <a:xfrm>
            <a:off x="457200" y="1371600"/>
            <a:ext cx="8229600" cy="4333875"/>
          </a:xfrm>
        </p:spPr>
        <p:txBody>
          <a:bodyPr/>
          <a:lstStyle/>
          <a:p>
            <a:pPr marL="0" indent="0" eaLnBrk="1" hangingPunct="1">
              <a:lnSpc>
                <a:spcPct val="90000"/>
              </a:lnSpc>
              <a:defRPr/>
            </a:pPr>
            <a:endParaRPr lang="en-CA" sz="2400" dirty="0" smtClean="0"/>
          </a:p>
        </p:txBody>
      </p:sp>
      <p:sp>
        <p:nvSpPr>
          <p:cNvPr id="171011" name="Rectangle 2"/>
          <p:cNvSpPr txBox="1">
            <a:spLocks noChangeArrowheads="1"/>
          </p:cNvSpPr>
          <p:nvPr/>
        </p:nvSpPr>
        <p:spPr bwMode="auto">
          <a:xfrm>
            <a:off x="457200" y="274638"/>
            <a:ext cx="8229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Roadway Function and Access</a:t>
            </a:r>
          </a:p>
        </p:txBody>
      </p:sp>
      <p:sp>
        <p:nvSpPr>
          <p:cNvPr id="17101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6" name="Picture 4" descr="AMP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5490" y="1066800"/>
            <a:ext cx="44164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237822"/>
      </p:ext>
    </p:extLst>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body" idx="1"/>
          </p:nvPr>
        </p:nvSpPr>
        <p:spPr>
          <a:xfrm>
            <a:off x="457200" y="1066800"/>
            <a:ext cx="8229600" cy="4800600"/>
          </a:xfrm>
        </p:spPr>
        <p:txBody>
          <a:bodyPr/>
          <a:lstStyle/>
          <a:p>
            <a:pPr marL="0" indent="0" eaLnBrk="1" hangingPunct="1">
              <a:lnSpc>
                <a:spcPct val="90000"/>
              </a:lnSpc>
              <a:defRPr/>
            </a:pPr>
            <a:r>
              <a:rPr lang="en-US" sz="2400" dirty="0" smtClean="0"/>
              <a:t>Access to minor roads rather than major roads.</a:t>
            </a:r>
          </a:p>
          <a:p>
            <a:pPr marL="0" indent="0" eaLnBrk="1" hangingPunct="1">
              <a:lnSpc>
                <a:spcPct val="90000"/>
              </a:lnSpc>
              <a:defRPr/>
            </a:pPr>
            <a:r>
              <a:rPr lang="en-US" sz="2400" dirty="0" smtClean="0"/>
              <a:t>Proper </a:t>
            </a:r>
            <a:r>
              <a:rPr lang="en-US" sz="2400" dirty="0"/>
              <a:t>land use planning</a:t>
            </a:r>
          </a:p>
          <a:p>
            <a:pPr marL="0" indent="0" eaLnBrk="1" hangingPunct="1">
              <a:lnSpc>
                <a:spcPct val="90000"/>
              </a:lnSpc>
              <a:defRPr/>
            </a:pPr>
            <a:r>
              <a:rPr lang="en-US" sz="2400" dirty="0" smtClean="0"/>
              <a:t>Access to new developments directed to local roads rather than creating a new access</a:t>
            </a:r>
          </a:p>
          <a:p>
            <a:pPr marL="0" indent="0" eaLnBrk="1" hangingPunct="1">
              <a:lnSpc>
                <a:spcPct val="90000"/>
              </a:lnSpc>
              <a:defRPr/>
            </a:pPr>
            <a:r>
              <a:rPr lang="en-US" sz="2400" dirty="0" smtClean="0"/>
              <a:t>Eliminate minor access points and provide service road to next major intersection or interchange</a:t>
            </a:r>
          </a:p>
          <a:p>
            <a:pPr marL="0" indent="0" eaLnBrk="1" hangingPunct="1">
              <a:lnSpc>
                <a:spcPct val="90000"/>
              </a:lnSpc>
              <a:defRPr/>
            </a:pPr>
            <a:r>
              <a:rPr lang="en-US" sz="2400" dirty="0" smtClean="0"/>
              <a:t>When you are doing your next pavement rehab or highway improvement is the appropriate time to do it.  Will take time and land but this is one of the most cost-effective measure to reduce collisions.  </a:t>
            </a:r>
          </a:p>
          <a:p>
            <a:pPr marL="0" indent="0" eaLnBrk="1" hangingPunct="1">
              <a:lnSpc>
                <a:spcPct val="90000"/>
              </a:lnSpc>
              <a:defRPr/>
            </a:pPr>
            <a:r>
              <a:rPr lang="en-US" sz="2400" dirty="0" smtClean="0"/>
              <a:t>Oftentimes field access points not needed</a:t>
            </a:r>
          </a:p>
          <a:p>
            <a:pPr marL="0" indent="0" eaLnBrk="1" hangingPunct="1">
              <a:lnSpc>
                <a:spcPct val="90000"/>
              </a:lnSpc>
              <a:defRPr/>
            </a:pPr>
            <a:r>
              <a:rPr lang="en-US" sz="2400" dirty="0" smtClean="0"/>
              <a:t>May take several iterations of road rehab but if keep at it will be successful</a:t>
            </a:r>
            <a:endParaRPr lang="en-CA" sz="2400" dirty="0" smtClean="0"/>
          </a:p>
        </p:txBody>
      </p:sp>
      <p:sp>
        <p:nvSpPr>
          <p:cNvPr id="171011" name="Rectangle 2"/>
          <p:cNvSpPr txBox="1">
            <a:spLocks noChangeArrowheads="1"/>
          </p:cNvSpPr>
          <p:nvPr/>
        </p:nvSpPr>
        <p:spPr bwMode="auto">
          <a:xfrm>
            <a:off x="457200" y="274638"/>
            <a:ext cx="8229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005072"/>
                </a:solidFill>
              </a:rPr>
              <a:t>How to manage access points?</a:t>
            </a:r>
            <a:endParaRPr lang="en-US" sz="3200" b="1" dirty="0">
              <a:solidFill>
                <a:srgbClr val="005072"/>
              </a:solidFill>
            </a:endParaRPr>
          </a:p>
        </p:txBody>
      </p:sp>
      <p:sp>
        <p:nvSpPr>
          <p:cNvPr id="17101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237407313"/>
      </p:ext>
    </p:extLst>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WordArt 2"/>
          <p:cNvSpPr>
            <a:spLocks noChangeArrowheads="1" noChangeShapeType="1" noTextEdit="1"/>
          </p:cNvSpPr>
          <p:nvPr/>
        </p:nvSpPr>
        <p:spPr bwMode="auto">
          <a:xfrm>
            <a:off x="500063" y="1390650"/>
            <a:ext cx="8067675" cy="3467100"/>
          </a:xfrm>
          <a:prstGeom prst="rect">
            <a:avLst/>
          </a:prstGeom>
        </p:spPr>
        <p:txBody>
          <a:bodyPr wrap="none" fromWordArt="1">
            <a:prstTxWarp prst="textDeflate">
              <a:avLst>
                <a:gd name="adj" fmla="val 14583"/>
              </a:avLst>
            </a:prstTxWarp>
          </a:bodyPr>
          <a:lstStyle/>
          <a:p>
            <a:pPr algn="ctr"/>
            <a:r>
              <a:rPr lang="en-CA" sz="3600" kern="10" normalizeH="1" dirty="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FREEWAYS &amp;</a:t>
            </a:r>
          </a:p>
          <a:p>
            <a:pPr algn="ctr"/>
            <a:r>
              <a:rPr lang="en-CA" sz="3600" kern="10" normalizeH="1" dirty="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INTERCHANGES</a:t>
            </a:r>
          </a:p>
        </p:txBody>
      </p:sp>
    </p:spTree>
    <p:extLst>
      <p:ext uri="{BB962C8B-B14F-4D97-AF65-F5344CB8AC3E}">
        <p14:creationId xmlns:p14="http://schemas.microsoft.com/office/powerpoint/2010/main" val="4124507917"/>
      </p:ext>
    </p:ext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311275"/>
            <a:ext cx="8229600" cy="4117975"/>
          </a:xfrm>
        </p:spPr>
        <p:txBody>
          <a:bodyPr lIns="0" tIns="0" rIns="0" bIns="0"/>
          <a:lstStyle/>
          <a:p>
            <a:pPr marL="517525" indent="-342900" eaLnBrk="1" hangingPunct="1">
              <a:lnSpc>
                <a:spcPct val="110000"/>
              </a:lnSpc>
              <a:spcBef>
                <a:spcPct val="0"/>
              </a:spcBef>
              <a:buFont typeface="Wingdings" pitchFamily="2" charset="2"/>
              <a:buChar char="§"/>
              <a:defRPr/>
            </a:pPr>
            <a:r>
              <a:rPr lang="en-US" sz="2400" dirty="0"/>
              <a:t>Freeway Best Practices is a design philosophy</a:t>
            </a:r>
          </a:p>
          <a:p>
            <a:pPr marL="852488" lvl="1" indent="-342900" eaLnBrk="1" hangingPunct="1">
              <a:lnSpc>
                <a:spcPct val="110000"/>
              </a:lnSpc>
              <a:spcBef>
                <a:spcPct val="0"/>
              </a:spcBef>
              <a:defRPr/>
            </a:pPr>
            <a:r>
              <a:rPr lang="en-US" sz="2400" dirty="0">
                <a:solidFill>
                  <a:srgbClr val="005072"/>
                </a:solidFill>
              </a:rPr>
              <a:t>Addresses “softer” design </a:t>
            </a:r>
            <a:r>
              <a:rPr lang="en-US" sz="2400" dirty="0" smtClean="0">
                <a:solidFill>
                  <a:srgbClr val="005072"/>
                </a:solidFill>
              </a:rPr>
              <a:t>principles </a:t>
            </a:r>
            <a:r>
              <a:rPr lang="en-US" sz="2400" dirty="0">
                <a:solidFill>
                  <a:srgbClr val="005072"/>
                </a:solidFill>
              </a:rPr>
              <a:t>(not calculated design parameters) </a:t>
            </a:r>
          </a:p>
          <a:p>
            <a:pPr marL="852488" lvl="1" indent="-342900" eaLnBrk="1" hangingPunct="1">
              <a:lnSpc>
                <a:spcPct val="110000"/>
              </a:lnSpc>
              <a:spcBef>
                <a:spcPct val="0"/>
              </a:spcBef>
              <a:defRPr/>
            </a:pPr>
            <a:r>
              <a:rPr lang="en-US" sz="2400" dirty="0">
                <a:solidFill>
                  <a:srgbClr val="005072"/>
                </a:solidFill>
              </a:rPr>
              <a:t>Key principle: enhance safety and operations by applying consistency in design to satisfy driver </a:t>
            </a:r>
            <a:r>
              <a:rPr lang="en-US" sz="2400" dirty="0" smtClean="0">
                <a:solidFill>
                  <a:srgbClr val="005072"/>
                </a:solidFill>
              </a:rPr>
              <a:t>expectation</a:t>
            </a:r>
            <a:endParaRPr lang="en-US" sz="2400" dirty="0" smtClean="0"/>
          </a:p>
          <a:p>
            <a:pPr marL="517525" indent="-342900" eaLnBrk="1" hangingPunct="1">
              <a:lnSpc>
                <a:spcPct val="110000"/>
              </a:lnSpc>
              <a:spcBef>
                <a:spcPct val="0"/>
              </a:spcBef>
              <a:buFont typeface="Wingdings" pitchFamily="2" charset="2"/>
              <a:buChar char="§"/>
              <a:defRPr/>
            </a:pPr>
            <a:r>
              <a:rPr lang="en-US" sz="2400" dirty="0" smtClean="0"/>
              <a:t>“</a:t>
            </a:r>
            <a:r>
              <a:rPr lang="en-US" sz="2400" i="1" dirty="0"/>
              <a:t>Best Practices for Planning and Design of Freeway Facilities</a:t>
            </a:r>
            <a:r>
              <a:rPr lang="en-US" sz="2400" dirty="0"/>
              <a:t>” was adopted by the department in 2004 </a:t>
            </a:r>
          </a:p>
          <a:p>
            <a:pPr marL="852488" lvl="1" indent="-342900" eaLnBrk="1" hangingPunct="1">
              <a:spcBef>
                <a:spcPct val="0"/>
              </a:spcBef>
              <a:spcAft>
                <a:spcPts val="1200"/>
              </a:spcAft>
              <a:defRPr/>
            </a:pPr>
            <a:r>
              <a:rPr lang="en-US" sz="2400" dirty="0" smtClean="0">
                <a:solidFill>
                  <a:srgbClr val="005072"/>
                </a:solidFill>
              </a:rPr>
              <a:t>Available on department website under Design Bulletin #30</a:t>
            </a:r>
            <a:endParaRPr lang="en-US" sz="2400" dirty="0">
              <a:solidFill>
                <a:srgbClr val="005072"/>
              </a:solidFill>
            </a:endParaRPr>
          </a:p>
          <a:p>
            <a:pPr marL="174625" indent="0" eaLnBrk="1" hangingPunct="1">
              <a:spcBef>
                <a:spcPct val="0"/>
              </a:spcBef>
              <a:spcAft>
                <a:spcPts val="1200"/>
              </a:spcAft>
              <a:buFontTx/>
              <a:buNone/>
              <a:defRPr/>
            </a:pPr>
            <a:r>
              <a:rPr lang="en-US" sz="1600" dirty="0" smtClean="0">
                <a:hlinkClick r:id="rId3"/>
              </a:rPr>
              <a:t>http://www.transportation.alberta.ca/Content/docType233/Production/freewyfclty.pdf</a:t>
            </a:r>
            <a:endParaRPr lang="en-US" sz="1600" dirty="0" smtClean="0"/>
          </a:p>
          <a:p>
            <a:pPr marL="174625" indent="0" eaLnBrk="1" hangingPunct="1">
              <a:spcBef>
                <a:spcPct val="0"/>
              </a:spcBef>
              <a:spcAft>
                <a:spcPts val="1200"/>
              </a:spcAft>
              <a:defRPr/>
            </a:pPr>
            <a:endParaRPr lang="en-US" dirty="0" smtClean="0"/>
          </a:p>
          <a:p>
            <a:pPr marL="174625" indent="0" eaLnBrk="1" hangingPunct="1">
              <a:lnSpc>
                <a:spcPct val="110000"/>
              </a:lnSpc>
              <a:spcBef>
                <a:spcPct val="0"/>
              </a:spcBef>
              <a:defRPr/>
            </a:pPr>
            <a:endParaRPr lang="en-US" b="1" dirty="0" smtClean="0">
              <a:solidFill>
                <a:srgbClr val="008080"/>
              </a:solidFill>
              <a:latin typeface="Gill Sans" pitchFamily="84" charset="0"/>
            </a:endParaRPr>
          </a:p>
        </p:txBody>
      </p:sp>
      <p:sp>
        <p:nvSpPr>
          <p:cNvPr id="174083"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084" name="Rectangle 4"/>
          <p:cNvSpPr>
            <a:spLocks noGrp="1" noChangeArrowheads="1"/>
          </p:cNvSpPr>
          <p:nvPr>
            <p:ph type="title"/>
          </p:nvPr>
        </p:nvSpPr>
        <p:spPr>
          <a:noFill/>
        </p:spPr>
        <p:txBody>
          <a:bodyPr/>
          <a:lstStyle/>
          <a:p>
            <a:pPr eaLnBrk="1" hangingPunct="1"/>
            <a:r>
              <a:rPr lang="en-US" smtClean="0"/>
              <a:t>Freeway Best Practices</a:t>
            </a:r>
            <a:endParaRPr lang="en-CA" smtClean="0"/>
          </a:p>
        </p:txBody>
      </p:sp>
    </p:spTree>
    <p:extLst>
      <p:ext uri="{BB962C8B-B14F-4D97-AF65-F5344CB8AC3E}">
        <p14:creationId xmlns:p14="http://schemas.microsoft.com/office/powerpoint/2010/main" val="304988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xEl>
                                              <p:pRg st="3" end="3"/>
                                            </p:txEl>
                                          </p:spTgt>
                                        </p:tgtEl>
                                        <p:attrNameLst>
                                          <p:attrName>style.visibility</p:attrName>
                                        </p:attrNameLst>
                                      </p:cBhvr>
                                      <p:to>
                                        <p:strVal val="visible"/>
                                      </p:to>
                                    </p:set>
                                    <p:animEffect transition="in" filter="fade">
                                      <p:cBhvr>
                                        <p:cTn id="7" dur="500"/>
                                        <p:tgtEl>
                                          <p:spTgt spid="1126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xEl>
                                              <p:pRg st="4" end="4"/>
                                            </p:txEl>
                                          </p:spTgt>
                                        </p:tgtEl>
                                        <p:attrNameLst>
                                          <p:attrName>style.visibility</p:attrName>
                                        </p:attrNameLst>
                                      </p:cBhvr>
                                      <p:to>
                                        <p:strVal val="visible"/>
                                      </p:to>
                                    </p:set>
                                    <p:animEffect transition="in" filter="fade">
                                      <p:cBhvr>
                                        <p:cTn id="10" dur="500"/>
                                        <p:tgtEl>
                                          <p:spTgt spid="1126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6">
                                            <p:txEl>
                                              <p:pRg st="5" end="5"/>
                                            </p:txEl>
                                          </p:spTgt>
                                        </p:tgtEl>
                                        <p:attrNameLst>
                                          <p:attrName>style.visibility</p:attrName>
                                        </p:attrNameLst>
                                      </p:cBhvr>
                                      <p:to>
                                        <p:strVal val="visible"/>
                                      </p:to>
                                    </p:set>
                                    <p:animEffect transition="in" filter="fade">
                                      <p:cBhvr>
                                        <p:cTn id="13"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219200"/>
            <a:ext cx="8229600" cy="4210050"/>
          </a:xfrm>
        </p:spPr>
        <p:txBody>
          <a:bodyPr lIns="0" tIns="0" rIns="0" bIns="0"/>
          <a:lstStyle/>
          <a:p>
            <a:pPr marL="174625" indent="0" eaLnBrk="1" hangingPunct="1">
              <a:lnSpc>
                <a:spcPct val="110000"/>
              </a:lnSpc>
              <a:spcBef>
                <a:spcPct val="0"/>
              </a:spcBef>
              <a:buFontTx/>
              <a:buNone/>
              <a:defRPr/>
            </a:pPr>
            <a:r>
              <a:rPr lang="en-US" sz="2400" b="1" u="sng" dirty="0" smtClean="0"/>
              <a:t>Highlights</a:t>
            </a:r>
          </a:p>
          <a:p>
            <a:pPr marL="517525" indent="-342900" eaLnBrk="1" hangingPunct="1">
              <a:lnSpc>
                <a:spcPct val="110000"/>
              </a:lnSpc>
              <a:spcBef>
                <a:spcPct val="0"/>
              </a:spcBef>
              <a:buFont typeface="Wingdings" pitchFamily="2" charset="2"/>
              <a:buChar char="§"/>
              <a:defRPr/>
            </a:pPr>
            <a:r>
              <a:rPr lang="en-US" sz="2400" dirty="0"/>
              <a:t>Level of Service</a:t>
            </a:r>
          </a:p>
          <a:p>
            <a:pPr marL="852488" lvl="1" indent="-342900" eaLnBrk="1" hangingPunct="1">
              <a:lnSpc>
                <a:spcPct val="110000"/>
              </a:lnSpc>
              <a:spcBef>
                <a:spcPct val="0"/>
              </a:spcBef>
              <a:defRPr/>
            </a:pPr>
            <a:r>
              <a:rPr lang="en-US" sz="2400" dirty="0" smtClean="0">
                <a:solidFill>
                  <a:srgbClr val="005072"/>
                </a:solidFill>
              </a:rPr>
              <a:t>LOS “C” or better in rural areas</a:t>
            </a:r>
          </a:p>
          <a:p>
            <a:pPr marL="517525" indent="-342900" eaLnBrk="1" hangingPunct="1">
              <a:lnSpc>
                <a:spcPct val="110000"/>
              </a:lnSpc>
              <a:spcBef>
                <a:spcPct val="0"/>
              </a:spcBef>
              <a:buFont typeface="Wingdings" pitchFamily="2" charset="2"/>
              <a:buChar char="§"/>
              <a:defRPr/>
            </a:pPr>
            <a:endParaRPr lang="en-US" sz="2400" dirty="0" smtClean="0"/>
          </a:p>
          <a:p>
            <a:pPr marL="517525" indent="-342900" eaLnBrk="1" hangingPunct="1">
              <a:lnSpc>
                <a:spcPct val="110000"/>
              </a:lnSpc>
              <a:spcBef>
                <a:spcPct val="0"/>
              </a:spcBef>
              <a:buFont typeface="Wingdings" pitchFamily="2" charset="2"/>
              <a:buChar char="§"/>
              <a:defRPr/>
            </a:pPr>
            <a:r>
              <a:rPr lang="en-US" sz="2400" dirty="0" smtClean="0"/>
              <a:t>Barrier-free </a:t>
            </a:r>
            <a:r>
              <a:rPr lang="en-US" sz="2400" dirty="0"/>
              <a:t>cross section design</a:t>
            </a:r>
          </a:p>
          <a:p>
            <a:pPr marL="517525" indent="-342900" eaLnBrk="1" hangingPunct="1">
              <a:lnSpc>
                <a:spcPct val="110000"/>
              </a:lnSpc>
              <a:spcBef>
                <a:spcPct val="0"/>
              </a:spcBef>
              <a:buFont typeface="Wingdings" pitchFamily="2" charset="2"/>
              <a:buChar char="§"/>
              <a:defRPr/>
            </a:pPr>
            <a:endParaRPr lang="en-US" sz="2400" dirty="0" smtClean="0"/>
          </a:p>
          <a:p>
            <a:pPr marL="517525" indent="-342900" eaLnBrk="1" hangingPunct="1">
              <a:lnSpc>
                <a:spcPct val="110000"/>
              </a:lnSpc>
              <a:spcBef>
                <a:spcPct val="0"/>
              </a:spcBef>
              <a:buFont typeface="Wingdings" pitchFamily="2" charset="2"/>
              <a:buChar char="§"/>
              <a:defRPr/>
            </a:pPr>
            <a:r>
              <a:rPr lang="en-US" sz="2400" dirty="0" smtClean="0"/>
              <a:t>Interchange </a:t>
            </a:r>
            <a:r>
              <a:rPr lang="en-US" sz="2400" dirty="0"/>
              <a:t>minimum spacing</a:t>
            </a:r>
          </a:p>
          <a:p>
            <a:pPr marL="852488" lvl="1" indent="-342900" eaLnBrk="1" hangingPunct="1">
              <a:lnSpc>
                <a:spcPct val="110000"/>
              </a:lnSpc>
              <a:spcBef>
                <a:spcPct val="0"/>
              </a:spcBef>
              <a:defRPr/>
            </a:pPr>
            <a:r>
              <a:rPr lang="en-US" sz="2400" dirty="0" smtClean="0">
                <a:solidFill>
                  <a:srgbClr val="005072"/>
                </a:solidFill>
              </a:rPr>
              <a:t>2 km between successive service interchanges</a:t>
            </a:r>
          </a:p>
          <a:p>
            <a:pPr marL="852488" lvl="1" indent="-342900" eaLnBrk="1" hangingPunct="1">
              <a:lnSpc>
                <a:spcPct val="110000"/>
              </a:lnSpc>
              <a:spcBef>
                <a:spcPct val="0"/>
              </a:spcBef>
              <a:defRPr/>
            </a:pPr>
            <a:r>
              <a:rPr lang="en-US" sz="2400" dirty="0" smtClean="0">
                <a:solidFill>
                  <a:srgbClr val="005072"/>
                </a:solidFill>
              </a:rPr>
              <a:t>3 km between service and system interchanges</a:t>
            </a:r>
          </a:p>
          <a:p>
            <a:pPr marL="852488" lvl="1" indent="-342900" eaLnBrk="1" hangingPunct="1">
              <a:lnSpc>
                <a:spcPct val="110000"/>
              </a:lnSpc>
              <a:spcBef>
                <a:spcPct val="0"/>
              </a:spcBef>
              <a:defRPr/>
            </a:pPr>
            <a:r>
              <a:rPr lang="en-US" sz="2400" dirty="0" smtClean="0">
                <a:solidFill>
                  <a:srgbClr val="005072"/>
                </a:solidFill>
              </a:rPr>
              <a:t>8 km in rural areas</a:t>
            </a:r>
          </a:p>
          <a:p>
            <a:pPr marL="174625" indent="0" eaLnBrk="1" hangingPunct="1">
              <a:lnSpc>
                <a:spcPct val="110000"/>
              </a:lnSpc>
              <a:spcBef>
                <a:spcPct val="0"/>
              </a:spcBef>
              <a:defRPr/>
            </a:pPr>
            <a:endParaRPr lang="en-US" sz="2400" dirty="0" smtClean="0"/>
          </a:p>
          <a:p>
            <a:pPr marL="174625" indent="0" eaLnBrk="1" hangingPunct="1">
              <a:lnSpc>
                <a:spcPct val="110000"/>
              </a:lnSpc>
              <a:spcBef>
                <a:spcPct val="0"/>
              </a:spcBef>
              <a:defRPr/>
            </a:pPr>
            <a:endParaRPr lang="en-US" b="1" dirty="0" smtClean="0">
              <a:solidFill>
                <a:srgbClr val="008080"/>
              </a:solidFill>
              <a:latin typeface="Gill Sans" pitchFamily="84" charset="0"/>
            </a:endParaRPr>
          </a:p>
        </p:txBody>
      </p:sp>
      <p:sp>
        <p:nvSpPr>
          <p:cNvPr id="175107"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5108" name="Rectangle 4"/>
          <p:cNvSpPr>
            <a:spLocks noGrp="1" noChangeArrowheads="1"/>
          </p:cNvSpPr>
          <p:nvPr>
            <p:ph type="title"/>
          </p:nvPr>
        </p:nvSpPr>
        <p:spPr>
          <a:noFill/>
        </p:spPr>
        <p:txBody>
          <a:bodyPr/>
          <a:lstStyle/>
          <a:p>
            <a:pPr eaLnBrk="1" hangingPunct="1"/>
            <a:r>
              <a:rPr lang="en-US" smtClean="0"/>
              <a:t>Freeway Best Practices</a:t>
            </a:r>
            <a:endParaRPr lang="en-CA" smtClean="0"/>
          </a:p>
        </p:txBody>
      </p:sp>
    </p:spTree>
    <p:extLst>
      <p:ext uri="{BB962C8B-B14F-4D97-AF65-F5344CB8AC3E}">
        <p14:creationId xmlns:p14="http://schemas.microsoft.com/office/powerpoint/2010/main" val="5428253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xEl>
                                              <p:pRg st="1" end="1"/>
                                            </p:txEl>
                                          </p:spTgt>
                                        </p:tgtEl>
                                        <p:attrNameLst>
                                          <p:attrName>style.visibility</p:attrName>
                                        </p:attrNameLst>
                                      </p:cBhvr>
                                      <p:to>
                                        <p:strVal val="visible"/>
                                      </p:to>
                                    </p:set>
                                    <p:animEffect transition="in" filter="fade">
                                      <p:cBhvr>
                                        <p:cTn id="7" dur="500"/>
                                        <p:tgtEl>
                                          <p:spTgt spid="1126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xEl>
                                              <p:pRg st="2" end="2"/>
                                            </p:txEl>
                                          </p:spTgt>
                                        </p:tgtEl>
                                        <p:attrNameLst>
                                          <p:attrName>style.visibility</p:attrName>
                                        </p:attrNameLst>
                                      </p:cBhvr>
                                      <p:to>
                                        <p:strVal val="visible"/>
                                      </p:to>
                                    </p:set>
                                    <p:animEffect transition="in" filter="fade">
                                      <p:cBhvr>
                                        <p:cTn id="10" dur="500"/>
                                        <p:tgtEl>
                                          <p:spTgt spid="11266">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266">
                                            <p:txEl>
                                              <p:pRg st="4" end="4"/>
                                            </p:txEl>
                                          </p:spTgt>
                                        </p:tgtEl>
                                        <p:attrNameLst>
                                          <p:attrName>style.visibility</p:attrName>
                                        </p:attrNameLst>
                                      </p:cBhvr>
                                      <p:to>
                                        <p:strVal val="visible"/>
                                      </p:to>
                                    </p:set>
                                    <p:animEffect transition="in" filter="fade">
                                      <p:cBhvr>
                                        <p:cTn id="15" dur="500"/>
                                        <p:tgtEl>
                                          <p:spTgt spid="11266">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1266">
                                            <p:txEl>
                                              <p:pRg st="6" end="6"/>
                                            </p:txEl>
                                          </p:spTgt>
                                        </p:tgtEl>
                                        <p:attrNameLst>
                                          <p:attrName>style.visibility</p:attrName>
                                        </p:attrNameLst>
                                      </p:cBhvr>
                                      <p:to>
                                        <p:strVal val="visible"/>
                                      </p:to>
                                    </p:set>
                                    <p:animEffect transition="in" filter="fade">
                                      <p:cBhvr>
                                        <p:cTn id="20" dur="500"/>
                                        <p:tgtEl>
                                          <p:spTgt spid="11266">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266">
                                            <p:txEl>
                                              <p:pRg st="7" end="7"/>
                                            </p:txEl>
                                          </p:spTgt>
                                        </p:tgtEl>
                                        <p:attrNameLst>
                                          <p:attrName>style.visibility</p:attrName>
                                        </p:attrNameLst>
                                      </p:cBhvr>
                                      <p:to>
                                        <p:strVal val="visible"/>
                                      </p:to>
                                    </p:set>
                                    <p:animEffect transition="in" filter="fade">
                                      <p:cBhvr>
                                        <p:cTn id="23" dur="500"/>
                                        <p:tgtEl>
                                          <p:spTgt spid="11266">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266">
                                            <p:txEl>
                                              <p:pRg st="8" end="8"/>
                                            </p:txEl>
                                          </p:spTgt>
                                        </p:tgtEl>
                                        <p:attrNameLst>
                                          <p:attrName>style.visibility</p:attrName>
                                        </p:attrNameLst>
                                      </p:cBhvr>
                                      <p:to>
                                        <p:strVal val="visible"/>
                                      </p:to>
                                    </p:set>
                                    <p:animEffect transition="in" filter="fade">
                                      <p:cBhvr>
                                        <p:cTn id="26" dur="500"/>
                                        <p:tgtEl>
                                          <p:spTgt spid="11266">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266">
                                            <p:txEl>
                                              <p:pRg st="9" end="9"/>
                                            </p:txEl>
                                          </p:spTgt>
                                        </p:tgtEl>
                                        <p:attrNameLst>
                                          <p:attrName>style.visibility</p:attrName>
                                        </p:attrNameLst>
                                      </p:cBhvr>
                                      <p:to>
                                        <p:strVal val="visible"/>
                                      </p:to>
                                    </p:set>
                                    <p:animEffect transition="in" filter="fade">
                                      <p:cBhvr>
                                        <p:cTn id="29" dur="500"/>
                                        <p:tgtEl>
                                          <p:spTgt spid="1126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323975"/>
            <a:ext cx="8229600" cy="4467225"/>
          </a:xfrm>
        </p:spPr>
        <p:txBody>
          <a:bodyPr lIns="0" tIns="0" rIns="0" bIns="0"/>
          <a:lstStyle/>
          <a:p>
            <a:pPr marL="517525" indent="-342900" eaLnBrk="1" hangingPunct="1">
              <a:lnSpc>
                <a:spcPct val="110000"/>
              </a:lnSpc>
              <a:spcBef>
                <a:spcPct val="0"/>
              </a:spcBef>
              <a:buFont typeface="Wingdings" pitchFamily="2" charset="2"/>
              <a:buChar char="§"/>
              <a:defRPr/>
            </a:pPr>
            <a:r>
              <a:rPr lang="en-US" sz="2400" dirty="0" smtClean="0"/>
              <a:t>To achieve the best overall, cost effective, and safe solution</a:t>
            </a:r>
          </a:p>
          <a:p>
            <a:pPr marL="517525" indent="-342900" eaLnBrk="1" hangingPunct="1">
              <a:lnSpc>
                <a:spcPct val="110000"/>
              </a:lnSpc>
              <a:spcBef>
                <a:spcPct val="0"/>
              </a:spcBef>
              <a:buFont typeface="Wingdings" pitchFamily="2" charset="2"/>
              <a:buChar char="§"/>
              <a:defRPr/>
            </a:pPr>
            <a:endParaRPr lang="en-US" sz="2400" dirty="0" smtClean="0"/>
          </a:p>
          <a:p>
            <a:pPr marL="517525" indent="-342900" eaLnBrk="1" hangingPunct="1">
              <a:lnSpc>
                <a:spcPct val="110000"/>
              </a:lnSpc>
              <a:spcBef>
                <a:spcPct val="0"/>
              </a:spcBef>
              <a:buFont typeface="Wingdings" pitchFamily="2" charset="2"/>
              <a:buChar char="§"/>
              <a:defRPr/>
            </a:pPr>
            <a:r>
              <a:rPr lang="en-US" sz="2400" dirty="0" smtClean="0"/>
              <a:t>To minimize disruption, effectively coordinate development and transportation needs</a:t>
            </a:r>
          </a:p>
          <a:p>
            <a:pPr marL="174625" indent="0" eaLnBrk="1" hangingPunct="1">
              <a:lnSpc>
                <a:spcPct val="110000"/>
              </a:lnSpc>
              <a:spcBef>
                <a:spcPct val="0"/>
              </a:spcBef>
              <a:buNone/>
              <a:defRPr/>
            </a:pPr>
            <a:endParaRPr lang="en-US" sz="2400" dirty="0"/>
          </a:p>
          <a:p>
            <a:pPr marL="517525" indent="-342900" eaLnBrk="1" hangingPunct="1">
              <a:lnSpc>
                <a:spcPct val="110000"/>
              </a:lnSpc>
              <a:spcBef>
                <a:spcPct val="0"/>
              </a:spcBef>
              <a:buFont typeface="Wingdings" pitchFamily="2" charset="2"/>
              <a:buChar char="§"/>
              <a:defRPr/>
            </a:pPr>
            <a:endParaRPr lang="en-US" sz="2400" dirty="0" smtClean="0"/>
          </a:p>
          <a:p>
            <a:pPr marL="174625" indent="0" eaLnBrk="1" hangingPunct="1">
              <a:lnSpc>
                <a:spcPct val="110000"/>
              </a:lnSpc>
              <a:spcBef>
                <a:spcPct val="0"/>
              </a:spcBef>
              <a:defRPr/>
            </a:pPr>
            <a:endParaRPr lang="en-US" dirty="0" smtClean="0"/>
          </a:p>
          <a:p>
            <a:pPr marL="174625" indent="0" eaLnBrk="1" hangingPunct="1">
              <a:lnSpc>
                <a:spcPct val="110000"/>
              </a:lnSpc>
              <a:spcBef>
                <a:spcPct val="0"/>
              </a:spcBef>
              <a:defRPr/>
            </a:pPr>
            <a:endParaRPr lang="en-US" b="1" dirty="0" smtClean="0">
              <a:solidFill>
                <a:srgbClr val="008080"/>
              </a:solidFill>
              <a:latin typeface="Gill Sans" pitchFamily="84" charset="0"/>
            </a:endParaRPr>
          </a:p>
        </p:txBody>
      </p:sp>
      <p:sp>
        <p:nvSpPr>
          <p:cNvPr id="14339"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4340" name="Rectangle 4"/>
          <p:cNvSpPr>
            <a:spLocks noGrp="1" noChangeArrowheads="1"/>
          </p:cNvSpPr>
          <p:nvPr>
            <p:ph type="title"/>
          </p:nvPr>
        </p:nvSpPr>
        <p:spPr>
          <a:noFill/>
        </p:spPr>
        <p:txBody>
          <a:bodyPr/>
          <a:lstStyle/>
          <a:p>
            <a:pPr eaLnBrk="1" hangingPunct="1"/>
            <a:r>
              <a:rPr lang="en-US" dirty="0" smtClean="0"/>
              <a:t>Why Plan?</a:t>
            </a:r>
            <a:endParaRPr lang="en-CA" dirty="0" smtClean="0"/>
          </a:p>
        </p:txBody>
      </p:sp>
    </p:spTree>
    <p:extLst>
      <p:ext uri="{BB962C8B-B14F-4D97-AF65-F5344CB8AC3E}">
        <p14:creationId xmlns:p14="http://schemas.microsoft.com/office/powerpoint/2010/main" val="1707167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fade">
                                      <p:cBhvr>
                                        <p:cTn id="7" dur="500"/>
                                        <p:tgtEl>
                                          <p:spTgt spid="112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219200"/>
            <a:ext cx="8229600" cy="4210050"/>
          </a:xfrm>
        </p:spPr>
        <p:txBody>
          <a:bodyPr lIns="0" tIns="0" rIns="0" bIns="0"/>
          <a:lstStyle/>
          <a:p>
            <a:pPr marL="174625" indent="0" eaLnBrk="1" hangingPunct="1">
              <a:lnSpc>
                <a:spcPct val="110000"/>
              </a:lnSpc>
              <a:spcBef>
                <a:spcPct val="0"/>
              </a:spcBef>
              <a:buFontTx/>
              <a:buNone/>
              <a:defRPr/>
            </a:pPr>
            <a:r>
              <a:rPr lang="en-US" sz="2400" b="1" u="sng" dirty="0" smtClean="0"/>
              <a:t>Highlights (cont’d)</a:t>
            </a:r>
          </a:p>
          <a:p>
            <a:pPr marL="517525" indent="-342900" eaLnBrk="1" hangingPunct="1">
              <a:lnSpc>
                <a:spcPct val="110000"/>
              </a:lnSpc>
              <a:spcBef>
                <a:spcPct val="0"/>
              </a:spcBef>
              <a:buFont typeface="Wingdings" pitchFamily="2" charset="2"/>
              <a:buChar char="§"/>
              <a:defRPr/>
            </a:pPr>
            <a:r>
              <a:rPr lang="en-US" sz="2400" dirty="0" smtClean="0"/>
              <a:t>Consistent </a:t>
            </a:r>
            <a:r>
              <a:rPr lang="en-US" sz="2400" dirty="0"/>
              <a:t>interchange application along freeway corridor</a:t>
            </a:r>
          </a:p>
          <a:p>
            <a:pPr marL="517525" indent="-342900" eaLnBrk="1" hangingPunct="1">
              <a:lnSpc>
                <a:spcPct val="110000"/>
              </a:lnSpc>
              <a:spcBef>
                <a:spcPct val="0"/>
              </a:spcBef>
              <a:buFont typeface="Wingdings" pitchFamily="2" charset="2"/>
              <a:buChar char="§"/>
              <a:defRPr/>
            </a:pPr>
            <a:endParaRPr lang="en-US" sz="2400" dirty="0" smtClean="0"/>
          </a:p>
          <a:p>
            <a:pPr marL="517525" indent="-342900" eaLnBrk="1" hangingPunct="1">
              <a:lnSpc>
                <a:spcPct val="110000"/>
              </a:lnSpc>
              <a:spcBef>
                <a:spcPct val="0"/>
              </a:spcBef>
              <a:buFont typeface="Wingdings" pitchFamily="2" charset="2"/>
              <a:buChar char="§"/>
              <a:defRPr/>
            </a:pPr>
            <a:r>
              <a:rPr lang="en-US" sz="2400" dirty="0" smtClean="0"/>
              <a:t>Appropriate </a:t>
            </a:r>
            <a:r>
              <a:rPr lang="en-US" sz="2400" dirty="0"/>
              <a:t>rest areas</a:t>
            </a:r>
          </a:p>
          <a:p>
            <a:pPr marL="517525" indent="-342900" eaLnBrk="1" hangingPunct="1">
              <a:lnSpc>
                <a:spcPct val="110000"/>
              </a:lnSpc>
              <a:spcBef>
                <a:spcPct val="0"/>
              </a:spcBef>
              <a:buFont typeface="Wingdings" pitchFamily="2" charset="2"/>
              <a:buChar char="§"/>
              <a:defRPr/>
            </a:pPr>
            <a:endParaRPr lang="en-US" sz="2400" dirty="0" smtClean="0"/>
          </a:p>
          <a:p>
            <a:pPr marL="517525" indent="-342900" eaLnBrk="1" hangingPunct="1">
              <a:lnSpc>
                <a:spcPct val="110000"/>
              </a:lnSpc>
              <a:spcBef>
                <a:spcPct val="0"/>
              </a:spcBef>
              <a:buFont typeface="Wingdings" pitchFamily="2" charset="2"/>
              <a:buChar char="§"/>
              <a:defRPr/>
            </a:pPr>
            <a:r>
              <a:rPr lang="en-US" sz="2400" dirty="0" smtClean="0"/>
              <a:t>Long </a:t>
            </a:r>
            <a:r>
              <a:rPr lang="en-US" sz="2400" dirty="0"/>
              <a:t>term planning horizon (30+ years) </a:t>
            </a:r>
          </a:p>
          <a:p>
            <a:pPr marL="174625" indent="0" eaLnBrk="1" hangingPunct="1">
              <a:lnSpc>
                <a:spcPct val="110000"/>
              </a:lnSpc>
              <a:spcBef>
                <a:spcPct val="0"/>
              </a:spcBef>
              <a:defRPr/>
            </a:pPr>
            <a:endParaRPr lang="en-US" dirty="0" smtClean="0"/>
          </a:p>
          <a:p>
            <a:pPr marL="174625" indent="0" eaLnBrk="1" hangingPunct="1">
              <a:lnSpc>
                <a:spcPct val="110000"/>
              </a:lnSpc>
              <a:spcBef>
                <a:spcPct val="0"/>
              </a:spcBef>
              <a:defRPr/>
            </a:pPr>
            <a:endParaRPr lang="en-US" b="1" dirty="0" smtClean="0">
              <a:solidFill>
                <a:srgbClr val="008080"/>
              </a:solidFill>
              <a:latin typeface="Gill Sans" pitchFamily="84" charset="0"/>
            </a:endParaRPr>
          </a:p>
        </p:txBody>
      </p:sp>
      <p:sp>
        <p:nvSpPr>
          <p:cNvPr id="176131"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6132" name="Rectangle 4"/>
          <p:cNvSpPr>
            <a:spLocks noGrp="1" noChangeArrowheads="1"/>
          </p:cNvSpPr>
          <p:nvPr>
            <p:ph type="title"/>
          </p:nvPr>
        </p:nvSpPr>
        <p:spPr>
          <a:xfrm>
            <a:off x="457200" y="274638"/>
            <a:ext cx="8229600" cy="868362"/>
          </a:xfrm>
          <a:noFill/>
        </p:spPr>
        <p:txBody>
          <a:bodyPr/>
          <a:lstStyle/>
          <a:p>
            <a:pPr eaLnBrk="1" hangingPunct="1"/>
            <a:r>
              <a:rPr lang="en-US" smtClean="0"/>
              <a:t>Freeway Best Practices</a:t>
            </a:r>
            <a:endParaRPr lang="en-CA" smtClean="0"/>
          </a:p>
        </p:txBody>
      </p:sp>
    </p:spTree>
    <p:extLst>
      <p:ext uri="{BB962C8B-B14F-4D97-AF65-F5344CB8AC3E}">
        <p14:creationId xmlns:p14="http://schemas.microsoft.com/office/powerpoint/2010/main" val="24741070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xEl>
                                              <p:pRg st="3" end="3"/>
                                            </p:txEl>
                                          </p:spTgt>
                                        </p:tgtEl>
                                        <p:attrNameLst>
                                          <p:attrName>style.visibility</p:attrName>
                                        </p:attrNameLst>
                                      </p:cBhvr>
                                      <p:to>
                                        <p:strVal val="visible"/>
                                      </p:to>
                                    </p:set>
                                    <p:animEffect transition="in" filter="fade">
                                      <p:cBhvr>
                                        <p:cTn id="7" dur="500"/>
                                        <p:tgtEl>
                                          <p:spTgt spid="11266">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xEl>
                                              <p:pRg st="5" end="5"/>
                                            </p:txEl>
                                          </p:spTgt>
                                        </p:tgtEl>
                                        <p:attrNameLst>
                                          <p:attrName>style.visibility</p:attrName>
                                        </p:attrNameLst>
                                      </p:cBhvr>
                                      <p:to>
                                        <p:strVal val="visible"/>
                                      </p:to>
                                    </p:set>
                                    <p:animEffect transition="in" filter="fade">
                                      <p:cBhvr>
                                        <p:cTn id="12"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166813"/>
            <a:ext cx="8229600" cy="4262437"/>
          </a:xfrm>
        </p:spPr>
        <p:txBody>
          <a:bodyPr lIns="0" tIns="0" rIns="0" bIns="0"/>
          <a:lstStyle/>
          <a:p>
            <a:pPr marL="517525" indent="-342900" eaLnBrk="1" hangingPunct="1">
              <a:lnSpc>
                <a:spcPct val="110000"/>
              </a:lnSpc>
              <a:spcBef>
                <a:spcPct val="0"/>
              </a:spcBef>
              <a:buFont typeface="Wingdings" pitchFamily="2" charset="2"/>
              <a:buChar char="§"/>
              <a:defRPr/>
            </a:pPr>
            <a:r>
              <a:rPr lang="en-US" sz="2400" dirty="0"/>
              <a:t>Two basic types</a:t>
            </a:r>
          </a:p>
          <a:p>
            <a:pPr marL="852488" lvl="1" indent="-342900" eaLnBrk="1" hangingPunct="1">
              <a:lnSpc>
                <a:spcPct val="110000"/>
              </a:lnSpc>
              <a:spcBef>
                <a:spcPct val="0"/>
              </a:spcBef>
              <a:defRPr/>
            </a:pPr>
            <a:r>
              <a:rPr lang="en-US" sz="2400" dirty="0">
                <a:solidFill>
                  <a:srgbClr val="005072"/>
                </a:solidFill>
              </a:rPr>
              <a:t>Service – provides access to the freeway system</a:t>
            </a:r>
          </a:p>
          <a:p>
            <a:pPr marL="852488" lvl="1" indent="-342900" eaLnBrk="1" hangingPunct="1">
              <a:lnSpc>
                <a:spcPct val="110000"/>
              </a:lnSpc>
              <a:spcBef>
                <a:spcPct val="0"/>
              </a:spcBef>
              <a:defRPr/>
            </a:pPr>
            <a:r>
              <a:rPr lang="en-US" sz="2400" dirty="0">
                <a:solidFill>
                  <a:srgbClr val="005072"/>
                </a:solidFill>
              </a:rPr>
              <a:t>System – provides connection between two freeways</a:t>
            </a:r>
          </a:p>
          <a:p>
            <a:pPr marL="517525" indent="-342900" eaLnBrk="1" hangingPunct="1">
              <a:lnSpc>
                <a:spcPct val="110000"/>
              </a:lnSpc>
              <a:spcBef>
                <a:spcPct val="0"/>
              </a:spcBef>
              <a:defRPr/>
            </a:pPr>
            <a:endParaRPr lang="en-US" sz="2400" dirty="0" smtClean="0"/>
          </a:p>
          <a:p>
            <a:pPr marL="517525" indent="-342900" eaLnBrk="1" hangingPunct="1">
              <a:lnSpc>
                <a:spcPct val="110000"/>
              </a:lnSpc>
              <a:spcBef>
                <a:spcPct val="0"/>
              </a:spcBef>
              <a:buFont typeface="Wingdings" pitchFamily="2" charset="2"/>
              <a:buChar char="§"/>
              <a:defRPr/>
            </a:pPr>
            <a:r>
              <a:rPr lang="en-US" sz="2400" dirty="0"/>
              <a:t>Interchange </a:t>
            </a:r>
            <a:r>
              <a:rPr lang="en-US" sz="2400" dirty="0" smtClean="0"/>
              <a:t>best practice principles</a:t>
            </a:r>
            <a:r>
              <a:rPr lang="en-US" sz="2400" dirty="0"/>
              <a:t>:</a:t>
            </a:r>
          </a:p>
          <a:p>
            <a:pPr marL="852488" lvl="1" indent="-342900" eaLnBrk="1" hangingPunct="1">
              <a:lnSpc>
                <a:spcPct val="110000"/>
              </a:lnSpc>
              <a:spcBef>
                <a:spcPct val="0"/>
              </a:spcBef>
              <a:defRPr/>
            </a:pPr>
            <a:r>
              <a:rPr lang="en-US" sz="2400" dirty="0">
                <a:solidFill>
                  <a:srgbClr val="005072"/>
                </a:solidFill>
              </a:rPr>
              <a:t>Consistent right hand entrance/exits</a:t>
            </a:r>
          </a:p>
          <a:p>
            <a:pPr marL="852488" lvl="1" indent="-342900" eaLnBrk="1" hangingPunct="1">
              <a:lnSpc>
                <a:spcPct val="110000"/>
              </a:lnSpc>
              <a:spcBef>
                <a:spcPct val="0"/>
              </a:spcBef>
              <a:defRPr/>
            </a:pPr>
            <a:r>
              <a:rPr lang="en-US" sz="2400" dirty="0">
                <a:solidFill>
                  <a:srgbClr val="005072"/>
                </a:solidFill>
              </a:rPr>
              <a:t>One exit per interchange (destination roadway)</a:t>
            </a:r>
          </a:p>
          <a:p>
            <a:pPr marL="852488" lvl="1" indent="-342900" eaLnBrk="1" hangingPunct="1">
              <a:lnSpc>
                <a:spcPct val="110000"/>
              </a:lnSpc>
              <a:spcBef>
                <a:spcPct val="0"/>
              </a:spcBef>
              <a:defRPr/>
            </a:pPr>
            <a:r>
              <a:rPr lang="en-US" sz="2400" dirty="0">
                <a:solidFill>
                  <a:srgbClr val="005072"/>
                </a:solidFill>
              </a:rPr>
              <a:t>Route continuity</a:t>
            </a:r>
          </a:p>
          <a:p>
            <a:pPr marL="852488" lvl="1" indent="-342900" eaLnBrk="1" hangingPunct="1">
              <a:lnSpc>
                <a:spcPct val="110000"/>
              </a:lnSpc>
              <a:spcBef>
                <a:spcPct val="0"/>
              </a:spcBef>
              <a:defRPr/>
            </a:pPr>
            <a:r>
              <a:rPr lang="en-US" sz="2400" dirty="0">
                <a:solidFill>
                  <a:srgbClr val="005072"/>
                </a:solidFill>
              </a:rPr>
              <a:t>Modeled traffic numbers are only a tool</a:t>
            </a:r>
          </a:p>
          <a:p>
            <a:pPr marL="517525" indent="-342900" eaLnBrk="1" hangingPunct="1">
              <a:lnSpc>
                <a:spcPct val="110000"/>
              </a:lnSpc>
              <a:spcBef>
                <a:spcPct val="0"/>
              </a:spcBef>
              <a:defRPr/>
            </a:pPr>
            <a:endParaRPr lang="en-US" sz="2400" dirty="0" smtClean="0"/>
          </a:p>
          <a:p>
            <a:pPr marL="174625" indent="0" eaLnBrk="1" hangingPunct="1">
              <a:lnSpc>
                <a:spcPct val="110000"/>
              </a:lnSpc>
              <a:spcBef>
                <a:spcPct val="0"/>
              </a:spcBef>
              <a:defRPr/>
            </a:pPr>
            <a:endParaRPr lang="en-US" sz="2400" b="1" dirty="0" smtClean="0">
              <a:latin typeface="Gill Sans" pitchFamily="84" charset="0"/>
            </a:endParaRPr>
          </a:p>
        </p:txBody>
      </p:sp>
      <p:sp>
        <p:nvSpPr>
          <p:cNvPr id="177155"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7156" name="Rectangle 4"/>
          <p:cNvSpPr>
            <a:spLocks noGrp="1" noChangeArrowheads="1"/>
          </p:cNvSpPr>
          <p:nvPr>
            <p:ph type="title"/>
          </p:nvPr>
        </p:nvSpPr>
        <p:spPr>
          <a:noFill/>
        </p:spPr>
        <p:txBody>
          <a:bodyPr/>
          <a:lstStyle/>
          <a:p>
            <a:pPr eaLnBrk="1" hangingPunct="1"/>
            <a:r>
              <a:rPr lang="en-US" smtClean="0"/>
              <a:t>Interchanges</a:t>
            </a:r>
            <a:br>
              <a:rPr lang="en-US" smtClean="0"/>
            </a:br>
            <a:endParaRPr lang="en-CA" smtClean="0"/>
          </a:p>
        </p:txBody>
      </p:sp>
    </p:spTree>
    <p:extLst>
      <p:ext uri="{BB962C8B-B14F-4D97-AF65-F5344CB8AC3E}">
        <p14:creationId xmlns:p14="http://schemas.microsoft.com/office/powerpoint/2010/main" val="34050684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fade">
                                      <p:cBhvr>
                                        <p:cTn id="7" dur="500"/>
                                        <p:tgtEl>
                                          <p:spTgt spid="1126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xEl>
                                              <p:pRg st="1" end="1"/>
                                            </p:txEl>
                                          </p:spTgt>
                                        </p:tgtEl>
                                        <p:attrNameLst>
                                          <p:attrName>style.visibility</p:attrName>
                                        </p:attrNameLst>
                                      </p:cBhvr>
                                      <p:to>
                                        <p:strVal val="visible"/>
                                      </p:to>
                                    </p:set>
                                    <p:animEffect transition="in" filter="fade">
                                      <p:cBhvr>
                                        <p:cTn id="10" dur="500"/>
                                        <p:tgtEl>
                                          <p:spTgt spid="1126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6">
                                            <p:txEl>
                                              <p:pRg st="2" end="2"/>
                                            </p:txEl>
                                          </p:spTgt>
                                        </p:tgtEl>
                                        <p:attrNameLst>
                                          <p:attrName>style.visibility</p:attrName>
                                        </p:attrNameLst>
                                      </p:cBhvr>
                                      <p:to>
                                        <p:strVal val="visible"/>
                                      </p:to>
                                    </p:set>
                                    <p:animEffect transition="in" filter="fade">
                                      <p:cBhvr>
                                        <p:cTn id="13" dur="500"/>
                                        <p:tgtEl>
                                          <p:spTgt spid="11266">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1266">
                                            <p:txEl>
                                              <p:pRg st="4" end="4"/>
                                            </p:txEl>
                                          </p:spTgt>
                                        </p:tgtEl>
                                        <p:attrNameLst>
                                          <p:attrName>style.visibility</p:attrName>
                                        </p:attrNameLst>
                                      </p:cBhvr>
                                      <p:to>
                                        <p:strVal val="visible"/>
                                      </p:to>
                                    </p:set>
                                    <p:animEffect transition="in" filter="fade">
                                      <p:cBhvr>
                                        <p:cTn id="18" dur="500"/>
                                        <p:tgtEl>
                                          <p:spTgt spid="1126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266">
                                            <p:txEl>
                                              <p:pRg st="5" end="5"/>
                                            </p:txEl>
                                          </p:spTgt>
                                        </p:tgtEl>
                                        <p:attrNameLst>
                                          <p:attrName>style.visibility</p:attrName>
                                        </p:attrNameLst>
                                      </p:cBhvr>
                                      <p:to>
                                        <p:strVal val="visible"/>
                                      </p:to>
                                    </p:set>
                                    <p:animEffect transition="in" filter="fade">
                                      <p:cBhvr>
                                        <p:cTn id="21" dur="500"/>
                                        <p:tgtEl>
                                          <p:spTgt spid="1126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266">
                                            <p:txEl>
                                              <p:pRg st="6" end="6"/>
                                            </p:txEl>
                                          </p:spTgt>
                                        </p:tgtEl>
                                        <p:attrNameLst>
                                          <p:attrName>style.visibility</p:attrName>
                                        </p:attrNameLst>
                                      </p:cBhvr>
                                      <p:to>
                                        <p:strVal val="visible"/>
                                      </p:to>
                                    </p:set>
                                    <p:animEffect transition="in" filter="fade">
                                      <p:cBhvr>
                                        <p:cTn id="24" dur="500"/>
                                        <p:tgtEl>
                                          <p:spTgt spid="11266">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266">
                                            <p:txEl>
                                              <p:pRg st="7" end="7"/>
                                            </p:txEl>
                                          </p:spTgt>
                                        </p:tgtEl>
                                        <p:attrNameLst>
                                          <p:attrName>style.visibility</p:attrName>
                                        </p:attrNameLst>
                                      </p:cBhvr>
                                      <p:to>
                                        <p:strVal val="visible"/>
                                      </p:to>
                                    </p:set>
                                    <p:animEffect transition="in" filter="fade">
                                      <p:cBhvr>
                                        <p:cTn id="27" dur="500"/>
                                        <p:tgtEl>
                                          <p:spTgt spid="11266">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266">
                                            <p:txEl>
                                              <p:pRg st="8" end="8"/>
                                            </p:txEl>
                                          </p:spTgt>
                                        </p:tgtEl>
                                        <p:attrNameLst>
                                          <p:attrName>style.visibility</p:attrName>
                                        </p:attrNameLst>
                                      </p:cBhvr>
                                      <p:to>
                                        <p:strVal val="visible"/>
                                      </p:to>
                                    </p:set>
                                    <p:animEffect transition="in" filter="fade">
                                      <p:cBhvr>
                                        <p:cTn id="30" dur="500"/>
                                        <p:tgtEl>
                                          <p:spTgt spid="112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descr="DiamondInter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338"/>
            <a:ext cx="4953000" cy="70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793750"/>
            <a:ext cx="8229600" cy="4911725"/>
          </a:xfrm>
        </p:spPr>
        <p:txBody>
          <a:bodyPr/>
          <a:lstStyle/>
          <a:p>
            <a:pPr marL="0" indent="0" eaLnBrk="1" hangingPunct="1">
              <a:buFontTx/>
              <a:buNone/>
              <a:defRPr/>
            </a:pPr>
            <a:r>
              <a:rPr lang="en-US" sz="2400" b="1" u="sng" dirty="0" smtClean="0"/>
              <a:t>Service interchanges</a:t>
            </a:r>
          </a:p>
          <a:p>
            <a:pPr marL="517525" indent="-342900" eaLnBrk="1" hangingPunct="1">
              <a:lnSpc>
                <a:spcPct val="110000"/>
              </a:lnSpc>
              <a:spcBef>
                <a:spcPct val="0"/>
              </a:spcBef>
              <a:buFont typeface="Wingdings" pitchFamily="2" charset="2"/>
              <a:buChar char="§"/>
              <a:defRPr/>
            </a:pPr>
            <a:r>
              <a:rPr lang="en-US" sz="2400" dirty="0"/>
              <a:t>Diamonds</a:t>
            </a:r>
          </a:p>
          <a:p>
            <a:pPr marL="852488" lvl="1" indent="-342900" eaLnBrk="1" hangingPunct="1">
              <a:lnSpc>
                <a:spcPct val="110000"/>
              </a:lnSpc>
              <a:spcBef>
                <a:spcPct val="0"/>
              </a:spcBef>
              <a:defRPr/>
            </a:pPr>
            <a:r>
              <a:rPr lang="en-US" sz="2400" dirty="0">
                <a:solidFill>
                  <a:srgbClr val="005072"/>
                </a:solidFill>
              </a:rPr>
              <a:t>Spread</a:t>
            </a:r>
          </a:p>
          <a:p>
            <a:pPr marL="852488" lvl="1" indent="-342900" eaLnBrk="1" hangingPunct="1">
              <a:lnSpc>
                <a:spcPct val="110000"/>
              </a:lnSpc>
              <a:spcBef>
                <a:spcPct val="0"/>
              </a:spcBef>
              <a:defRPr/>
            </a:pPr>
            <a:r>
              <a:rPr lang="en-US" sz="2400" dirty="0">
                <a:solidFill>
                  <a:srgbClr val="005072"/>
                </a:solidFill>
              </a:rPr>
              <a:t>Tight</a:t>
            </a:r>
          </a:p>
          <a:p>
            <a:pPr marL="852488" lvl="1" indent="-342900" eaLnBrk="1" hangingPunct="1">
              <a:lnSpc>
                <a:spcPct val="110000"/>
              </a:lnSpc>
              <a:spcBef>
                <a:spcPct val="0"/>
              </a:spcBef>
              <a:defRPr/>
            </a:pPr>
            <a:r>
              <a:rPr lang="en-US" sz="2400" dirty="0">
                <a:solidFill>
                  <a:srgbClr val="005072"/>
                </a:solidFill>
              </a:rPr>
              <a:t>Split</a:t>
            </a:r>
          </a:p>
          <a:p>
            <a:pPr marL="852488" lvl="1" indent="-342900" eaLnBrk="1" hangingPunct="1">
              <a:lnSpc>
                <a:spcPct val="110000"/>
              </a:lnSpc>
              <a:spcBef>
                <a:spcPct val="0"/>
              </a:spcBef>
              <a:defRPr/>
            </a:pPr>
            <a:r>
              <a:rPr lang="en-US" sz="2400" dirty="0">
                <a:solidFill>
                  <a:srgbClr val="005072"/>
                </a:solidFill>
              </a:rPr>
              <a:t>Single point</a:t>
            </a:r>
          </a:p>
          <a:p>
            <a:pPr marL="852488" lvl="1" indent="-342900" eaLnBrk="1" hangingPunct="1">
              <a:lnSpc>
                <a:spcPct val="110000"/>
              </a:lnSpc>
              <a:spcBef>
                <a:spcPct val="0"/>
              </a:spcBef>
              <a:defRPr/>
            </a:pPr>
            <a:r>
              <a:rPr lang="en-US" sz="2400" dirty="0">
                <a:solidFill>
                  <a:srgbClr val="005072"/>
                </a:solidFill>
              </a:rPr>
              <a:t>Diverging</a:t>
            </a:r>
          </a:p>
        </p:txBody>
      </p:sp>
    </p:spTree>
    <p:extLst>
      <p:ext uri="{BB962C8B-B14F-4D97-AF65-F5344CB8AC3E}">
        <p14:creationId xmlns:p14="http://schemas.microsoft.com/office/powerpoint/2010/main" val="2428641650"/>
      </p:ext>
    </p:extLst>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CA" smtClean="0"/>
              <a:t>	</a:t>
            </a:r>
            <a:endParaRPr lang="en-US" smtClean="0"/>
          </a:p>
        </p:txBody>
      </p:sp>
      <p:sp>
        <p:nvSpPr>
          <p:cNvPr id="5" name="Content Placeholder 1"/>
          <p:cNvSpPr>
            <a:spLocks noGrp="1"/>
          </p:cNvSpPr>
          <p:nvPr>
            <p:ph idx="1"/>
          </p:nvPr>
        </p:nvSpPr>
        <p:spPr>
          <a:xfrm>
            <a:off x="457200" y="304800"/>
            <a:ext cx="8458200" cy="5400675"/>
          </a:xfrm>
        </p:spPr>
        <p:txBody>
          <a:bodyPr/>
          <a:lstStyle/>
          <a:p>
            <a:pPr marL="0" indent="0" eaLnBrk="1" hangingPunct="1">
              <a:buFontTx/>
              <a:buNone/>
              <a:defRPr/>
            </a:pPr>
            <a:r>
              <a:rPr lang="en-US" sz="2400" b="1" u="sng" dirty="0" smtClean="0"/>
              <a:t>Service interchanges – Diverging</a:t>
            </a:r>
          </a:p>
          <a:p>
            <a:pPr marL="0" indent="0" eaLnBrk="1" hangingPunct="1">
              <a:buFontTx/>
              <a:buNone/>
              <a:defRPr/>
            </a:pPr>
            <a:r>
              <a:rPr lang="en-US" sz="2400" b="1" dirty="0" smtClean="0"/>
              <a:t>Biggest advantage – higher capacity - no opposing traffic for left turning vehicles and less loss time for amber</a:t>
            </a:r>
          </a:p>
          <a:p>
            <a:pPr marL="579437" lvl="2" eaLnBrk="1" hangingPunct="1">
              <a:defRPr/>
            </a:pPr>
            <a:endParaRPr lang="en-US" sz="2400" dirty="0">
              <a:solidFill>
                <a:srgbClr val="005072"/>
              </a:solidFill>
              <a:ea typeface="+mn-ea"/>
              <a:cs typeface="+mn-cs"/>
            </a:endParaRPr>
          </a:p>
          <a:p>
            <a:pPr lvl="1" eaLnBrk="1" hangingPunct="1">
              <a:defRPr/>
            </a:pPr>
            <a:endParaRPr lang="en-US" dirty="0" smtClean="0"/>
          </a:p>
        </p:txBody>
      </p:sp>
      <p:sp>
        <p:nvSpPr>
          <p:cNvPr id="2" name="AutoShape 2" descr="data:image/jpeg;base64,/9j/4AAQSkZJRgABAQAAAQABAAD/2wCEAAkGBhIPEA8QEBAQEBUUFg8UFRUQFBUWEBUVFBAVFBQUFBUXGyYeFxkjGRQUHy8gIycpLCwsFR4xNTAqNSYrLCkBCQoKDgwMGQ8PGi0kHCQqNSkpMTUvKTUqMi0zNSk1NS8tNS4sNSwpKS0sLSw0NDIsMCwqLiksLCwqKSksLCwpNv/AABEIAKsBJwMBIgACEQEDEQH/xAAcAAEAAgMBAQEAAAAAAAAAAAAABAUBAwYHAgj/xABDEAABAwEEAw0GBAUDBQAAAAABAAIDEQQFEiEGMZETFjJBUVNhcYGSodHSBxUiUlThFEKTsTNiZHLBI3OiNDVDsrP/xAAbAQEAAgMBAQAAAAAAAAAAAAAABAUBAgYDB//EADMRAQABAwIEAwUGBwAAAAAAAAABAgMRBCEFEhNBMVHBFBVhcaEiJDJikbEjJTNCgdHx/9oADAMBAAIRAxEAPwD3BERAREQEREBERAREQEREBERAK4a89O5YZ5YhHEcLntFcVSGmnKu5K8L0lvKJ15gYwDjtdBx1e5obtodikWIpmZ5lVxO5doop6UzE7+HwiXcy6ezNjjfuUXxGQHhU+HDSmf8AMpej2mUtptDYnRxtBDzVuKuTajWV5/pGHGwDc3Bhpafi5AMBdTppVWfswDxLZRI4Pdub/i5QYyW16aUBVPqK66dXNMVbc0Rj9HU8Ot27vCqbldOa5omrm+O710Iii3nbtwhlmwPk3Njn4IhikdhFaNHGVYKtILulcHfXtFms1ptEH4eNwjcA1xkdidVgcS4YcszTsXS2e7YbVJZbxdHKyUQkMEhc1zGygOc18daYs+NcheGg4tFrt077TIBJJRjIwwhmGNjakuBzqCadIUHXamNPa55nG+E7Q9Dq/wAeJmnHZ2ujd6OtVlhnexrHPBJa0lzRRxGRIBOrxVmqTQ27nWawwQOk3UxiRpf81JX59B6OWquqKXbq5qIq84RK8c88vhnZlERbtBERAREQEREBERAREQEREBERAREQEREBERAREQEREBEQoK7SC922Oyz2h2qNjnDpdSjW9riB2rxOx2Bkn4a0PFZGsyd/eKk+J2ldD7Qb8fetriuqxHE0P/1XDgl7dZJ+RgqT09Sj267m2aR8DK4YjgbXXRuQJ6VM0kRNU5UPG6pptUzE98fR83hDullYwkjEbSyvJibGP8rVdV5Cwvs0pPwxuha4/wAhpG47DXsUmf8AgQ/3z/tGobrkfbg6zxkB7mvc2uoljcQaeulO1c5q5/mEx+aPR3fB4j3DRPfkn1eyW284oGCSaWONhLGhz3ANJcaNFTyqNZbFaG2meV9oD4HtiEUO5gGNwHxuxjN1elcD7OdKI7bELrvKJplhcBG2cB26CM1bUHVIylKdHWvUQrdRMFeX3hC1ttvFzLRKDJIA9rJXNDKRMAo0HJ1ADi6V6iokl0wOc57oYnOdwiWNLncXxGlT2qNqbHWo5c4YmJmNpwq9BIWsu+zNjfujQH0eTiLhur8y7jOvNX61wWdsbQxjWsaMg1oAaOoDILYvemMUxDIiItgREQEREBERAREQEREBERAREQEREBERAREQEREBFHtFvZHrcK8gzKrbRfbjkwYek5lBcPkDcyQOteXaY+0SS1SG77qa973EsdKwZ8jmx8g5XnVxcq6mSVzjVxJ61M0YuWzwbrJFE1skjnOkdrcSTXWdTegZIIGgOgjLsiLnUfPIBujxqaNe5s/lrrPGexcnpJ/1lp/3Hf4XrBXl+mMMbLVJgkxl3xPHyOP5a8f+FI09yiiv7U4ztCn4vprt+xE2qZnl3nHl5qie0jcmNz+EyuJ4qODfSVu0JY21WyxTMkla1pleA04Q/wCBwwvB1ioVeWybprZueHVQ7pjrrrqpRdnoAYA9wdXdjXBXg4aZhnTyqHqtBX7T16fDO/w/2s+D8esewRorm1URinynP7THl37T2bNO/ZuLafxVlduNpbQ1rhbJTVUjgv5HbVWaJ+0C1R2hl33lBJuhq1slKPyBNXjU8UHCb4r0S33nDZ2455o4W8sjg0dldaoZtIrHbcrPLFO+Mg1aKlgcCMnEZVzGS9Hq6CK3xu1PHUcj4qQuTW2K1vZwXEduWwoOnRUsV9vHCaHdWRUyK+I3a6t69W0IJyL4jlDtRB6ivtAREQEREBERAREQEREBERARUO/KH5ZdjfUm/KH5ZdjfUgvkVDvyh+WXY31Jvyh+WXY31IL5FQ78ofll2N9Sb8ofll2N9SC+Xy94AqSAOlc3aNMmnJjHDpIFdlVXS36HmrsZ66eaDp575Y3g1edg2qttF5SP46DkbltKp/e7OR+weax73Z8r9g80FxHZWlheXgdAzdTqWmQt/KHdbjr7BqVcL3Zxh47B5qZBfVlbm5szz0hoGzEg2xQOeaNaT1KFpNoFJbY2YZxZ5GElrhiORFC0lpBGYBqORWzdMIBkGSAdDW+pZ35w/LL3W+pB5+zSG9LilYy34rVZ3GgfUuy48EhzDqZ4Xa/FQnvxEuzzJOevM1zXf35fVltlnls8rJS17SOC2rT+Vw+LWDmvOhKBlmaZaqalV8QpmqKcfH0X3BrlNE180+Xqs5Ltw2aKfFw3yMDaag0a+uqie+3WEG0saHOYDhDuDVwwgnoFa06FPtF4tNis8XxVbJM45CmfJmoVjiilkjbKCWYmucAMyGHFh18ZACvtLc+5xFU74cBxLTT75qqtU/Z54nbw7Jmj/s3nvOltvSeb/Uo5rBTdC05gmopG3kaBsXd3RoJZLG1zbO17MWHES8uJw6uF18S+hpjB8kvdb6k35w/LL3W+pRXQtstyOHBcHdeRUOSyPZraR2VG1b9+UPyy7G+pZ35Q/LLsb6kGuW3Y6Y2A0HESD1impRn0r8NadOtbpdJbK7XFIenC0HaHKHLe1nPB3YdbWkf+yDc1xGYJHUpUV6SN/Ni/uz8dapje7OR+weax73Z8r9g80HTxX4PztI6W5hTIrfG7U4dRyPiuM97s+V+weae92fK/YPNB3dUXExaQ4OCZB0ZU2VU2LTKnCY53YAf3QdSioBpnD8ko7G+pN+cPyy91vqQX6Kg35w/LLsb6k35w/LLsb6kF+ioN+cPyy7G+pN+cPyy7G+pBfoqDfnD8svdb6kQcaiItWwiIgIiICIiAiIgIiICIiAuZdrPaumXMu1ntUbUdk7R/3JMz8MDXHiMh2CqzdbqvYeUV2tqo95uIsgLRiNZMuOnHTpottyEkxVFDTVyZZeCmWv6UfJT6mPvMz+ZfoiLRKEREBERAREQEREBERAREQEREBERAREWWF9vaj+si8PUm9qP6yLw9SoKJRBf72o/rIvD1Jvaj+si8PUqCizRBfHRqP6yHw9SxvaZ9ZD4epUNEogvt7TPrIfD1JvaZ9ZD4epUVFiiC+3tM+sh8PUvne236uDb91SUSiC73tt+rg2/dN7bfq4Nv3VHRZogu97bfq4Nv3WDo2OK1Wfb91S0WKILre4PqrPt+64V1nNTmNZ/ddBRcbaHybuwCmGjqjlzFT2VCiammasYnHisNFXTRzc0Z8HRzWDDZoH7ow4nSfCOEKHWc+hYuWx452NxtbXFm7gj4TrUV/wDBi63/ALpd38Rvb+yn2ZjoREx2c/q6a510zFWIz4Ydnvd/qbN3k3u/1Nm7yp6JReawXG93+ps3eTe7/U2bvKmos0QW50dP1Nm76xvdP1Fm7/2VRhHIFmiMrbe8fqLL3/sm90/UWbv/AGVTRKILY6PH6izd/wCyxvfdz9m/U+yqqJRGFrvfdz9m/U+yb33c/Zv1PsqmiUQW2988/Zv1PssG4Hc9Zv1R5KqolEFp7hdz1m/VHknuF3PWb9UeSq6JRBae4Xc9Zv1R5LBuF3O2b9UeSraJRBY+4385Z/1Woq6iwgyitd7Fp5od9nmm9i080O+zzQyqkVrvYtPN/wDNnmvne3aeZPeZ6kMqxFZ727TzJ7zPUm9u08ye8z1IyrEUyW6JmcKJw68NNtVqNgk+Q+HmhloRb/wMnyO8PNPwMnyO8PNMGWhFIF3yH8h8PNSRo/aDqiJ6i3zQyrkU/wBwWjmX/wDHzT3BaOZf/wAfNMMZQFyksNZGvrwQ8d6nku4kuSdoLnQvAAJJNKAAVJ1rjCCc6Hl1KJqaopxlYaKia+bEZ8EyT+DF1v8A3WLu/iN7f2W6ayPFnheWkNc6QA8RIJqvm6oHOmY1rSSagAazkVOsxM2YmPJQ6qumnWzTM75W6Kd7ktHMSbB5p7ktHMSbB5rTCflBRTvcdo5iTYPNfPuafmJO6sCGime5p+Yk7q+X3VM0VMMg6wgiotv4V/yP2LBs7x/439jSUGtF9bi/m5O47yTcX83J3HeSD5RfW4v5uTuO8l9NszyaCOQnoY7yQa0Un3bNzMvcd5J7tm5mXuO8kEZFJ92zczL3HeSe7ZuZl7jvJBGRSDd0vMy9x3ksfgJeal7jvJBoRb/wEvNS9x/kiyPSkRFlqIiICIiDDmg5EV61BnudjuD8B6NWxT0Qc/aLqkZmBiH8uvYoZC6xaZrIx/CaD08e1BzbGYjQU7TTxW2N0kdSMTaUryKdaLj42O7HeajF8sILS3I8oqOziQSbPfZ1Pb2t8lKmvmCNm6STRxt5ZHBg6vioqBfF46DxXjHGLRJMxrXFwbEWtByoC6rT07UHN6fe0dloZ+Au4unfMcD3xgkUJzZH8xOquoCvZSUpkvULg0IsdgqbPCA8ihkecctOTEdQ6BRefX1dT7NK6N411LSNThXWFWcQt1V8vLGV7we9btdSa6ojbO/lGcrC3/8AbrF/uT/uVztqvJ1lDbQzhRPjeBy0eKjtFR2raLXX/Sx1w/FgrwcWVcPFWmvoV3oxcH4uQiSMPho4SYtRxNIAHTXPLVRdDYom1pIpr8Yh841l+nV8Zm7ZzNM1RMbdvP5ej0O5r4itkMc8Lg5jxXpB42uHE4HIhTl5LaNALyuuR0t1TmSM64yRjpyOY74ZOsUKvNH9ILdaGyNt0L7O9haAMD2MeCNYqTU1GdDyKC6p3E1rYzhOA/fYoU19tHBaXdeQVMsspXOtOjWglzXtI7UcP9vmojnk5kk9eakwWpjK0ZXL8xBz4sqZKMc/sgwilQ3ZI78tOl2Snw3I0cNxd0DIeaCmAqpcN1SO4sI/my8FexWdrOC0Dq17VsQVsNytHCJd4BT4oGsya0DqX2iAiIgIiICIiAiIgIiICIiAiIgIiICIiAsELKIINpulj60+A8o1V6l5bbrvvW4nutEUxtdnLi6QGpbmakvZrj/uaaL2BYewEEEAg5EHUQeJBQ6JaYQ3nDukVWvbQSRu4bCR4tPEVw1/3w+1SuL8g0ua1o1AV8Saa1G0pup1wW+G32QEWeR1Hxjgiub4uogFzeQjoUeSQOc5w1OJcK66E1Fdqm6SImZlz3Ha6ot0UxO05z9ES0RYRI+JjDKW5E5YqcEOdyLtPZte0hrZ5SwHBumEHU6oDw3lGfgufvEfDZv9of8A1kVnoFd0b7buzmB0kUUmB2dW4nAOpxZiu1Ut/V13Nb0/CmJx/wBddwzhNjT8J68RmuqmJmZ7eG0eWPq9MVRpBeEMbWRySxse9zRGxzgHuJyo0a1wd++1K1ECyWey7lbHPfG5rXNl3OjiGhhbk55FDnk39t2jfsnc57bXeU8kkxIfga81BBqMcmsnoFApqE6JSYbukfqbQcpyCvYbGxnBaOvj2rcgq4LjH53E9AyG1T4bKxnBaB++1bUQEREBERAREQEREBERAREQEREBERAREQEREBERAREQEREBERBQ6dXMLXd9qipV2Bz2dD4xibTZTtXlLLSGmGM1q9pIPF8DWk12he5vFQR1r8/XlaHtt9njbFVtJqOrkAaB1ekYR14gpemnGf8ACh4xb6nJHwqn9Ih0F7SBrLO5xAAhBJOoASyVJUI6UGxQzSwn45WbnG4ZhuIgl/Y0GnTRZ0us4ksjWkkD8MTkaVwvldQ9BotOiejjbQ+7oM3RhzJXgmvwNjLy2vJWg7Vz9dMe2zV355d5pq6vc9ujG3Sif2dRoP7L4hDZ7VaxJ+I3Rlobhe5pZQEta6mutaury0Xc3ber5pbVG6zzQiF7WtfIBgmBbXFHTiGpWQCg35dX4qCSDdZoMYA3SB2GVtHA/C7i1eKtVCnrntLNLPd+4HcTKJC8Eh4bhwgGpqDWtVNgvhjbSLDhnL2wtl3RzCYi3FgoZdRfXOi5/wBoFwy219jZHK2JrXTukJbiqMLQAG1GdTr4l4ai7Fq1VXM4w99NFub1PV/D3wn6KaZe8JJmCExCMMIJeHYsRIpQAUpTxXSridBtGpLFarUXTCWOSOLAMOFzS1zsQcKkHWM12y10t6L1mK4nOW2qi1F6el+HtkREUlGEREBERAREQEREBERAREQEREBERAREQEREBERAREQEREGCvF5T8Tut37r2kqKbui5qLuN8lIs3unnZV8Q0M6vlxVjGfR5PerA5lnaRUGAAjiIMsgIV37OYg20PAAGGKg6BiaKDsXdSXPA6lYIjQUFWNNByDLVmvuz3bFEcUcUbCcqsaAacmSqatNVOpm7nbOcOnta2m3w+nS43imKc/JKCIinKxrtEZcxzQ4sJDgHChLSRQOAOVRrXCaUXdNE262utkpkhEwfKKNkn+BgOIGoodZGeoLvnKFeFzQWksM8LJTGSWF4qWkihLTxVC8r1vqW5o8yc42cxoUx5tdqlknfJjjiAY+lIwHv4AAFAa+GtdphUGxXJBZ3vkhhZG6TCHuaPicG1wgnjpU7VPWuntdK1FHkRnG8sUWURe4IiICIiAiIgIiICIiAiIg//2Q=="/>
          <p:cNvSpPr>
            <a:spLocks noChangeAspect="1" noChangeArrowheads="1"/>
          </p:cNvSpPr>
          <p:nvPr/>
        </p:nvSpPr>
        <p:spPr bwMode="auto">
          <a:xfrm>
            <a:off x="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48656"/>
            <a:ext cx="7194080" cy="417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506072"/>
      </p:ext>
    </p:extLst>
  </p:cSld>
  <p:clrMapOvr>
    <a:masterClrMapping/>
  </p:clrMapOvr>
  <p:transition spd="med">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5476875"/>
          </a:xfrm>
        </p:spPr>
        <p:txBody>
          <a:bodyPr/>
          <a:lstStyle/>
          <a:p>
            <a:pPr marL="0" indent="0" eaLnBrk="1" hangingPunct="1">
              <a:buFontTx/>
              <a:buNone/>
              <a:defRPr/>
            </a:pPr>
            <a:r>
              <a:rPr lang="en-US" sz="2400" b="1" u="sng" dirty="0" smtClean="0"/>
              <a:t>Service interchanges - </a:t>
            </a:r>
            <a:r>
              <a:rPr lang="en-US" sz="2400" b="1" dirty="0" smtClean="0"/>
              <a:t>Diverging Diamonds</a:t>
            </a:r>
          </a:p>
          <a:p>
            <a:pPr marL="517525" indent="-342900" eaLnBrk="1" hangingPunct="1">
              <a:lnSpc>
                <a:spcPct val="110000"/>
              </a:lnSpc>
              <a:spcBef>
                <a:spcPct val="0"/>
              </a:spcBef>
              <a:buFont typeface="Wingdings" pitchFamily="2" charset="2"/>
              <a:buChar char="§"/>
              <a:defRPr/>
            </a:pPr>
            <a:endParaRPr lang="en-US" sz="24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04850"/>
            <a:ext cx="7391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bwMode="auto">
          <a:xfrm>
            <a:off x="3657600" y="2895600"/>
            <a:ext cx="1295400" cy="10668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smtClean="0">
              <a:ln>
                <a:noFill/>
              </a:ln>
              <a:solidFill>
                <a:srgbClr val="FF0000"/>
              </a:solidFill>
              <a:effectLst/>
              <a:latin typeface="Arial" charset="0"/>
            </a:endParaRPr>
          </a:p>
        </p:txBody>
      </p:sp>
    </p:spTree>
    <p:extLst>
      <p:ext uri="{BB962C8B-B14F-4D97-AF65-F5344CB8AC3E}">
        <p14:creationId xmlns:p14="http://schemas.microsoft.com/office/powerpoint/2010/main" val="942532160"/>
      </p:ext>
    </p:extLst>
  </p:cSld>
  <p:clrMapOvr>
    <a:masterClrMapping/>
  </p:clrMapOvr>
  <p:transition spd="med">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l="15394" t="16258" r="15516" b="59930"/>
          <a:stretch/>
        </p:blipFill>
        <p:spPr bwMode="auto">
          <a:xfrm>
            <a:off x="685800" y="1143000"/>
            <a:ext cx="8001000" cy="4724400"/>
          </a:xfrm>
          <a:prstGeom prst="rect">
            <a:avLst/>
          </a:prstGeom>
          <a:noFill/>
          <a:ln>
            <a:solidFill>
              <a:schemeClr val="accent3">
                <a:lumMod val="95000"/>
              </a:schemeClr>
            </a:solidFill>
          </a:ln>
          <a:extLst>
            <a:ext uri="{53640926-AAD7-44D8-BBD7-CCE9431645EC}">
              <a14:shadowObscured xmlns:a14="http://schemas.microsoft.com/office/drawing/2010/main"/>
            </a:ext>
          </a:extLst>
        </p:spPr>
      </p:pic>
      <p:sp>
        <p:nvSpPr>
          <p:cNvPr id="2" name="Rectangle 1"/>
          <p:cNvSpPr/>
          <p:nvPr/>
        </p:nvSpPr>
        <p:spPr bwMode="auto">
          <a:xfrm>
            <a:off x="240030" y="243840"/>
            <a:ext cx="8458200" cy="68580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5072"/>
                </a:solidFill>
                <a:effectLst/>
                <a:latin typeface="Arial" charset="0"/>
              </a:rPr>
              <a:t>Diverting Diamond</a:t>
            </a:r>
            <a:endParaRPr kumimoji="0" lang="en-CA" sz="2400" b="1" i="0" u="none" strike="noStrike" cap="none" normalizeH="0" baseline="0" dirty="0" smtClean="0">
              <a:ln>
                <a:noFill/>
              </a:ln>
              <a:solidFill>
                <a:srgbClr val="005072"/>
              </a:solidFill>
              <a:effectLst/>
              <a:latin typeface="Arial" charset="0"/>
            </a:endParaRPr>
          </a:p>
        </p:txBody>
      </p:sp>
      <p:cxnSp>
        <p:nvCxnSpPr>
          <p:cNvPr id="4" name="Straight Arrow Connector 3"/>
          <p:cNvCxnSpPr/>
          <p:nvPr/>
        </p:nvCxnSpPr>
        <p:spPr bwMode="auto">
          <a:xfrm>
            <a:off x="7856220" y="1371600"/>
            <a:ext cx="533400" cy="762000"/>
          </a:xfrm>
          <a:prstGeom prst="straightConnector1">
            <a:avLst/>
          </a:prstGeom>
          <a:solidFill>
            <a:schemeClr val="accent1"/>
          </a:solidFill>
          <a:ln w="28575" cap="flat" cmpd="sng" algn="ctr">
            <a:solidFill>
              <a:schemeClr val="accent3">
                <a:lumMod val="9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bwMode="auto">
          <a:xfrm>
            <a:off x="5867400" y="1379220"/>
            <a:ext cx="1600200" cy="914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Left turn- </a:t>
            </a:r>
            <a:r>
              <a:rPr lang="en-US" b="1" dirty="0" smtClean="0">
                <a:latin typeface="Arial" charset="0"/>
              </a:rPr>
              <a:t>no </a:t>
            </a:r>
            <a:r>
              <a:rPr kumimoji="0" lang="en-US" sz="1800" b="1" i="0" u="none" strike="noStrike" cap="none" normalizeH="0" baseline="0" dirty="0" smtClean="0">
                <a:ln>
                  <a:noFill/>
                </a:ln>
                <a:solidFill>
                  <a:schemeClr val="tx1"/>
                </a:solidFill>
                <a:effectLst/>
                <a:latin typeface="Arial" charset="0"/>
              </a:rPr>
              <a:t>opposing traffic</a:t>
            </a:r>
            <a:endParaRPr kumimoji="0" lang="en-CA" sz="18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4290922612"/>
      </p:ext>
    </p:extLst>
  </p:cSld>
  <p:clrMapOvr>
    <a:masterClrMapping/>
  </p:clrMapOvr>
  <p:transition spd="med">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CA" smtClean="0"/>
              <a:t>	</a:t>
            </a:r>
            <a:endParaRPr lang="en-US" smtClean="0"/>
          </a:p>
        </p:txBody>
      </p:sp>
      <p:pic>
        <p:nvPicPr>
          <p:cNvPr id="179203" name="Picture 4" descr="Parcl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525" y="0"/>
            <a:ext cx="484187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p:cNvSpPr>
            <a:spLocks noGrp="1"/>
          </p:cNvSpPr>
          <p:nvPr>
            <p:ph idx="1"/>
          </p:nvPr>
        </p:nvSpPr>
        <p:spPr>
          <a:xfrm>
            <a:off x="457200" y="793750"/>
            <a:ext cx="4006850" cy="4911725"/>
          </a:xfrm>
        </p:spPr>
        <p:txBody>
          <a:bodyPr/>
          <a:lstStyle/>
          <a:p>
            <a:pPr marL="0" indent="0" eaLnBrk="1" hangingPunct="1">
              <a:buFontTx/>
              <a:buNone/>
              <a:defRPr/>
            </a:pPr>
            <a:r>
              <a:rPr lang="en-US" sz="2400" b="1" u="sng" dirty="0" smtClean="0"/>
              <a:t>Service interchanges</a:t>
            </a:r>
          </a:p>
          <a:p>
            <a:pPr marL="517525" indent="-342900" eaLnBrk="1" hangingPunct="1">
              <a:lnSpc>
                <a:spcPct val="110000"/>
              </a:lnSpc>
              <a:spcBef>
                <a:spcPct val="0"/>
              </a:spcBef>
              <a:buFont typeface="Wingdings" pitchFamily="2" charset="2"/>
              <a:buChar char="§"/>
              <a:defRPr/>
            </a:pPr>
            <a:r>
              <a:rPr lang="en-US" sz="2400" dirty="0" smtClean="0"/>
              <a:t>“</a:t>
            </a:r>
            <a:r>
              <a:rPr lang="en-US" sz="2400" dirty="0"/>
              <a:t>A-loops”</a:t>
            </a:r>
          </a:p>
          <a:p>
            <a:pPr marL="852488" lvl="1" indent="-342900" eaLnBrk="1" hangingPunct="1">
              <a:lnSpc>
                <a:spcPct val="110000"/>
              </a:lnSpc>
              <a:spcBef>
                <a:spcPct val="0"/>
              </a:spcBef>
              <a:defRPr/>
            </a:pPr>
            <a:r>
              <a:rPr lang="en-US" sz="2400" dirty="0" err="1">
                <a:solidFill>
                  <a:srgbClr val="005072"/>
                </a:solidFill>
              </a:rPr>
              <a:t>Parlco</a:t>
            </a:r>
            <a:r>
              <a:rPr lang="en-US" sz="2400" dirty="0">
                <a:solidFill>
                  <a:srgbClr val="005072"/>
                </a:solidFill>
              </a:rPr>
              <a:t> A4</a:t>
            </a:r>
          </a:p>
          <a:p>
            <a:pPr marL="852488" lvl="1" indent="-342900" eaLnBrk="1" hangingPunct="1">
              <a:lnSpc>
                <a:spcPct val="110000"/>
              </a:lnSpc>
              <a:spcBef>
                <a:spcPct val="0"/>
              </a:spcBef>
              <a:defRPr/>
            </a:pPr>
            <a:r>
              <a:rPr lang="en-US" sz="2400" dirty="0" err="1">
                <a:solidFill>
                  <a:srgbClr val="005072"/>
                </a:solidFill>
              </a:rPr>
              <a:t>Parclo</a:t>
            </a:r>
            <a:r>
              <a:rPr lang="en-US" sz="2400" dirty="0">
                <a:solidFill>
                  <a:srgbClr val="005072"/>
                </a:solidFill>
              </a:rPr>
              <a:t> A2</a:t>
            </a:r>
          </a:p>
          <a:p>
            <a:pPr marL="852488" lvl="1" indent="-342900" eaLnBrk="1" hangingPunct="1">
              <a:lnSpc>
                <a:spcPct val="110000"/>
              </a:lnSpc>
              <a:spcBef>
                <a:spcPct val="0"/>
              </a:spcBef>
              <a:defRPr/>
            </a:pPr>
            <a:r>
              <a:rPr lang="en-US" sz="2400" dirty="0">
                <a:solidFill>
                  <a:srgbClr val="005072"/>
                </a:solidFill>
              </a:rPr>
              <a:t>Single loops</a:t>
            </a:r>
          </a:p>
          <a:p>
            <a:pPr lvl="1" eaLnBrk="1" hangingPunct="1">
              <a:defRPr/>
            </a:pPr>
            <a:endParaRPr lang="en-US" sz="2400" dirty="0">
              <a:solidFill>
                <a:srgbClr val="005072"/>
              </a:solidFill>
            </a:endParaRPr>
          </a:p>
          <a:p>
            <a:pPr marL="579437" lvl="2" eaLnBrk="1" hangingPunct="1">
              <a:defRPr/>
            </a:pPr>
            <a:endParaRPr lang="en-US" sz="2400" dirty="0">
              <a:solidFill>
                <a:srgbClr val="005072"/>
              </a:solidFill>
              <a:ea typeface="+mn-ea"/>
              <a:cs typeface="+mn-cs"/>
            </a:endParaRPr>
          </a:p>
          <a:p>
            <a:pPr lvl="1" eaLnBrk="1" hangingPunct="1">
              <a:defRPr/>
            </a:pPr>
            <a:endParaRPr lang="en-US" dirty="0" smtClean="0"/>
          </a:p>
        </p:txBody>
      </p:sp>
    </p:spTree>
    <p:extLst>
      <p:ext uri="{BB962C8B-B14F-4D97-AF65-F5344CB8AC3E}">
        <p14:creationId xmlns:p14="http://schemas.microsoft.com/office/powerpoint/2010/main" val="2462853314"/>
      </p:ext>
    </p:extLst>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CA" smtClean="0"/>
              <a:t>	</a:t>
            </a:r>
            <a:endParaRPr lang="en-US" smtClean="0"/>
          </a:p>
        </p:txBody>
      </p:sp>
      <p:pic>
        <p:nvPicPr>
          <p:cNvPr id="180227" name="Picture 4" descr="Parcl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700"/>
            <a:ext cx="4876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p:cNvSpPr txBox="1">
            <a:spLocks/>
          </p:cNvSpPr>
          <p:nvPr/>
        </p:nvSpPr>
        <p:spPr bwMode="auto">
          <a:xfrm>
            <a:off x="457200" y="793749"/>
            <a:ext cx="8229600" cy="491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lgn="l" rtl="0" eaLnBrk="0" fontAlgn="base" hangingPunct="0">
              <a:spcBef>
                <a:spcPct val="20000"/>
              </a:spcBef>
              <a:spcAft>
                <a:spcPct val="0"/>
              </a:spcAft>
              <a:buChar char="•"/>
              <a:defRPr sz="2000">
                <a:solidFill>
                  <a:srgbClr val="005072"/>
                </a:solidFill>
                <a:latin typeface="+mn-lt"/>
                <a:ea typeface="+mn-ea"/>
                <a:cs typeface="+mn-cs"/>
              </a:defRPr>
            </a:lvl1pPr>
            <a:lvl2pPr marL="566738" indent="-219075" algn="l" rtl="0" eaLnBrk="0" fontAlgn="base" hangingPunct="0">
              <a:spcBef>
                <a:spcPct val="20000"/>
              </a:spcBef>
              <a:spcAft>
                <a:spcPct val="0"/>
              </a:spcAft>
              <a:buChar char="–"/>
              <a:defRPr>
                <a:solidFill>
                  <a:srgbClr val="00AAD2"/>
                </a:solidFill>
                <a:latin typeface="+mn-lt"/>
              </a:defRPr>
            </a:lvl2pPr>
            <a:lvl3pPr marL="914400" indent="-231775" algn="l" rtl="0" eaLnBrk="0" fontAlgn="base" hangingPunct="0">
              <a:spcBef>
                <a:spcPct val="20000"/>
              </a:spcBef>
              <a:spcAft>
                <a:spcPct val="0"/>
              </a:spcAft>
              <a:buChar char="•"/>
              <a:defRPr>
                <a:solidFill>
                  <a:srgbClr val="00AAD2"/>
                </a:solidFill>
                <a:latin typeface="+mn-lt"/>
              </a:defRPr>
            </a:lvl3pPr>
            <a:lvl4pPr marL="1262063" indent="-231775" algn="l" rtl="0" eaLnBrk="0" fontAlgn="base" hangingPunct="0">
              <a:spcBef>
                <a:spcPct val="20000"/>
              </a:spcBef>
              <a:spcAft>
                <a:spcPct val="0"/>
              </a:spcAft>
              <a:buChar char="–"/>
              <a:defRPr>
                <a:solidFill>
                  <a:srgbClr val="00AAD2"/>
                </a:solidFill>
                <a:latin typeface="+mn-lt"/>
              </a:defRPr>
            </a:lvl4pPr>
            <a:lvl5pPr marL="2057400" indent="-228600" algn="l" rtl="0" eaLnBrk="0" fontAlgn="base" hangingPunct="0">
              <a:spcBef>
                <a:spcPct val="20000"/>
              </a:spcBef>
              <a:spcAft>
                <a:spcPct val="0"/>
              </a:spcAft>
              <a:buChar char="»"/>
              <a:defRPr>
                <a:solidFill>
                  <a:srgbClr val="00AAD2"/>
                </a:solidFill>
                <a:latin typeface="+mn-lt"/>
              </a:defRPr>
            </a:lvl5pPr>
            <a:lvl6pPr marL="2514600" indent="-228600" algn="l" rtl="0" fontAlgn="base">
              <a:spcBef>
                <a:spcPct val="20000"/>
              </a:spcBef>
              <a:spcAft>
                <a:spcPct val="0"/>
              </a:spcAft>
              <a:buChar char="»"/>
              <a:defRPr>
                <a:solidFill>
                  <a:srgbClr val="00AAD2"/>
                </a:solidFill>
                <a:latin typeface="+mn-lt"/>
              </a:defRPr>
            </a:lvl6pPr>
            <a:lvl7pPr marL="2971800" indent="-228600" algn="l" rtl="0" fontAlgn="base">
              <a:spcBef>
                <a:spcPct val="20000"/>
              </a:spcBef>
              <a:spcAft>
                <a:spcPct val="0"/>
              </a:spcAft>
              <a:buChar char="»"/>
              <a:defRPr>
                <a:solidFill>
                  <a:srgbClr val="00AAD2"/>
                </a:solidFill>
                <a:latin typeface="+mn-lt"/>
              </a:defRPr>
            </a:lvl7pPr>
            <a:lvl8pPr marL="3429000" indent="-228600" algn="l" rtl="0" fontAlgn="base">
              <a:spcBef>
                <a:spcPct val="20000"/>
              </a:spcBef>
              <a:spcAft>
                <a:spcPct val="0"/>
              </a:spcAft>
              <a:buChar char="»"/>
              <a:defRPr>
                <a:solidFill>
                  <a:srgbClr val="00AAD2"/>
                </a:solidFill>
                <a:latin typeface="+mn-lt"/>
              </a:defRPr>
            </a:lvl8pPr>
            <a:lvl9pPr marL="3886200" indent="-228600" algn="l" rtl="0" fontAlgn="base">
              <a:spcBef>
                <a:spcPct val="20000"/>
              </a:spcBef>
              <a:spcAft>
                <a:spcPct val="0"/>
              </a:spcAft>
              <a:buChar char="»"/>
              <a:defRPr>
                <a:solidFill>
                  <a:srgbClr val="00AAD2"/>
                </a:solidFill>
                <a:latin typeface="+mn-lt"/>
              </a:defRPr>
            </a:lvl9pPr>
          </a:lstStyle>
          <a:p>
            <a:pPr marL="0" indent="0">
              <a:buFontTx/>
              <a:buNone/>
              <a:defRPr/>
            </a:pPr>
            <a:r>
              <a:rPr lang="en-US" sz="2400" b="1" u="sng" dirty="0" smtClean="0"/>
              <a:t>Service interchanges</a:t>
            </a:r>
          </a:p>
          <a:p>
            <a:pPr marL="517525" indent="-342900">
              <a:lnSpc>
                <a:spcPct val="110000"/>
              </a:lnSpc>
              <a:spcBef>
                <a:spcPct val="0"/>
              </a:spcBef>
              <a:buFont typeface="Wingdings" pitchFamily="2" charset="2"/>
              <a:buChar char="§"/>
              <a:defRPr/>
            </a:pPr>
            <a:r>
              <a:rPr lang="en-US" sz="2400" dirty="0"/>
              <a:t>“B-loops”</a:t>
            </a:r>
          </a:p>
          <a:p>
            <a:pPr marL="852488" lvl="1" indent="-342900">
              <a:lnSpc>
                <a:spcPct val="110000"/>
              </a:lnSpc>
              <a:spcBef>
                <a:spcPct val="0"/>
              </a:spcBef>
              <a:defRPr/>
            </a:pPr>
            <a:r>
              <a:rPr lang="en-US" sz="2400" dirty="0" err="1">
                <a:solidFill>
                  <a:srgbClr val="005072"/>
                </a:solidFill>
              </a:rPr>
              <a:t>Parclo</a:t>
            </a:r>
            <a:r>
              <a:rPr lang="en-US" sz="2400" dirty="0">
                <a:solidFill>
                  <a:srgbClr val="005072"/>
                </a:solidFill>
              </a:rPr>
              <a:t> B4</a:t>
            </a:r>
          </a:p>
          <a:p>
            <a:pPr marL="852488" lvl="1" indent="-342900">
              <a:lnSpc>
                <a:spcPct val="110000"/>
              </a:lnSpc>
              <a:spcBef>
                <a:spcPct val="0"/>
              </a:spcBef>
              <a:defRPr/>
            </a:pPr>
            <a:r>
              <a:rPr lang="en-US" sz="2400" dirty="0" err="1">
                <a:solidFill>
                  <a:srgbClr val="005072"/>
                </a:solidFill>
              </a:rPr>
              <a:t>Parclo</a:t>
            </a:r>
            <a:r>
              <a:rPr lang="en-US" sz="2400" dirty="0">
                <a:solidFill>
                  <a:srgbClr val="005072"/>
                </a:solidFill>
              </a:rPr>
              <a:t> B2</a:t>
            </a:r>
          </a:p>
          <a:p>
            <a:pPr marL="852488" lvl="1" indent="-342900">
              <a:lnSpc>
                <a:spcPct val="110000"/>
              </a:lnSpc>
              <a:spcBef>
                <a:spcPct val="0"/>
              </a:spcBef>
              <a:defRPr/>
            </a:pPr>
            <a:r>
              <a:rPr lang="en-US" sz="2400" dirty="0">
                <a:solidFill>
                  <a:srgbClr val="005072"/>
                </a:solidFill>
              </a:rPr>
              <a:t>Single loops</a:t>
            </a:r>
          </a:p>
        </p:txBody>
      </p:sp>
    </p:spTree>
    <p:extLst>
      <p:ext uri="{BB962C8B-B14F-4D97-AF65-F5344CB8AC3E}">
        <p14:creationId xmlns:p14="http://schemas.microsoft.com/office/powerpoint/2010/main" val="873591600"/>
      </p:ext>
    </p:extLst>
  </p:cSld>
  <p:clrMapOvr>
    <a:masterClrMapping/>
  </p:clrMapOvr>
  <p:transition spd="med">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
          <p:cNvSpPr>
            <a:spLocks noChangeArrowheads="1"/>
          </p:cNvSpPr>
          <p:nvPr/>
        </p:nvSpPr>
        <p:spPr bwMode="auto">
          <a:xfrm>
            <a:off x="457200" y="304800"/>
            <a:ext cx="82296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7525" indent="-342900">
              <a:lnSpc>
                <a:spcPct val="110000"/>
              </a:lnSpc>
              <a:buFont typeface="Wingdings" pitchFamily="2" charset="2"/>
              <a:buChar char="§"/>
              <a:defRPr/>
            </a:pPr>
            <a:r>
              <a:rPr lang="en-US" sz="2400" dirty="0">
                <a:solidFill>
                  <a:srgbClr val="005072"/>
                </a:solidFill>
                <a:latin typeface="+mn-lt"/>
              </a:rPr>
              <a:t>Consistent right hand entrance/exits</a:t>
            </a:r>
          </a:p>
          <a:p>
            <a:pPr marL="517525" indent="-342900">
              <a:lnSpc>
                <a:spcPct val="110000"/>
              </a:lnSpc>
              <a:buFont typeface="Wingdings" pitchFamily="2" charset="2"/>
              <a:buChar char="§"/>
              <a:defRPr/>
            </a:pPr>
            <a:r>
              <a:rPr lang="en-US" sz="2400" dirty="0">
                <a:solidFill>
                  <a:srgbClr val="005072"/>
                </a:solidFill>
                <a:latin typeface="+mn-lt"/>
              </a:rPr>
              <a:t>One exit per interchange (destination roadway)</a:t>
            </a:r>
          </a:p>
        </p:txBody>
      </p:sp>
      <p:pic>
        <p:nvPicPr>
          <p:cNvPr id="27033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086600" cy="4575175"/>
          </a:xfrm>
          <a:prstGeom prst="rect">
            <a:avLst/>
          </a:prstGeom>
          <a:noFill/>
          <a:ln>
            <a:noFill/>
          </a:ln>
          <a:effectLst/>
          <a:scene3d>
            <a:camera prst="orthographicFront">
              <a:rot lat="0" lon="21599991" rev="78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902993"/>
      </p:ext>
    </p:extLst>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856038"/>
            <a:ext cx="7696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7888" y="1865313"/>
            <a:ext cx="7699375"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83301" name="Rectangle 4"/>
          <p:cNvSpPr>
            <a:spLocks noGrp="1" noChangeArrowheads="1"/>
          </p:cNvSpPr>
          <p:nvPr>
            <p:ph type="title"/>
          </p:nvPr>
        </p:nvSpPr>
        <p:spPr>
          <a:xfrm>
            <a:off x="457200" y="274638"/>
            <a:ext cx="8229600" cy="715962"/>
          </a:xfrm>
          <a:noFill/>
        </p:spPr>
        <p:txBody>
          <a:bodyPr/>
          <a:lstStyle/>
          <a:p>
            <a:pPr eaLnBrk="1" hangingPunct="1"/>
            <a:r>
              <a:rPr lang="en-US" smtClean="0"/>
              <a:t>Closely spaced interchanges - solutions</a:t>
            </a:r>
            <a:br>
              <a:rPr lang="en-US" smtClean="0"/>
            </a:br>
            <a:endParaRPr lang="en-CA" smtClean="0"/>
          </a:p>
        </p:txBody>
      </p:sp>
      <p:sp>
        <p:nvSpPr>
          <p:cNvPr id="11266" name="Rectangle 3"/>
          <p:cNvSpPr>
            <a:spLocks noGrp="1" noChangeArrowheads="1"/>
          </p:cNvSpPr>
          <p:nvPr>
            <p:ph type="body" idx="1"/>
          </p:nvPr>
        </p:nvSpPr>
        <p:spPr>
          <a:xfrm>
            <a:off x="457200" y="1166813"/>
            <a:ext cx="8229600" cy="4548187"/>
          </a:xfrm>
        </p:spPr>
        <p:txBody>
          <a:bodyPr lIns="0" tIns="0" rIns="0" bIns="0"/>
          <a:lstStyle/>
          <a:p>
            <a:pPr marL="517525" indent="-342900">
              <a:lnSpc>
                <a:spcPct val="110000"/>
              </a:lnSpc>
              <a:spcBef>
                <a:spcPct val="0"/>
              </a:spcBef>
              <a:buFont typeface="Wingdings" pitchFamily="2" charset="2"/>
              <a:buChar char="§"/>
              <a:defRPr/>
            </a:pPr>
            <a:r>
              <a:rPr lang="en-US" sz="2400" kern="1200" dirty="0"/>
              <a:t>C-D roads ($)</a:t>
            </a:r>
          </a:p>
          <a:p>
            <a:pPr marL="852488" lvl="1" indent="-342900" eaLnBrk="1" hangingPunct="1">
              <a:lnSpc>
                <a:spcPct val="110000"/>
              </a:lnSpc>
              <a:spcBef>
                <a:spcPct val="0"/>
              </a:spcBef>
              <a:defRPr/>
            </a:pPr>
            <a:r>
              <a:rPr lang="en-US" sz="2400" dirty="0">
                <a:solidFill>
                  <a:srgbClr val="005072"/>
                </a:solidFill>
              </a:rPr>
              <a:t>Can remove weaving from mainline, provide additional capacity for </a:t>
            </a:r>
            <a:r>
              <a:rPr lang="en-US" sz="2400" dirty="0" smtClean="0">
                <a:solidFill>
                  <a:srgbClr val="005072"/>
                </a:solidFill>
              </a:rPr>
              <a:t>weaves</a:t>
            </a:r>
          </a:p>
          <a:p>
            <a:pPr marL="852488" lvl="1" indent="-342900" eaLnBrk="1" hangingPunct="1">
              <a:lnSpc>
                <a:spcPct val="110000"/>
              </a:lnSpc>
              <a:spcBef>
                <a:spcPct val="0"/>
              </a:spcBef>
              <a:defRPr/>
            </a:pPr>
            <a:endParaRPr lang="en-US" sz="2000" dirty="0"/>
          </a:p>
          <a:p>
            <a:pPr marL="852488" lvl="1" indent="-342900" eaLnBrk="1" hangingPunct="1">
              <a:lnSpc>
                <a:spcPct val="110000"/>
              </a:lnSpc>
              <a:spcBef>
                <a:spcPct val="0"/>
              </a:spcBef>
              <a:defRPr/>
            </a:pPr>
            <a:endParaRPr lang="en-US" sz="2000" dirty="0" smtClean="0"/>
          </a:p>
          <a:p>
            <a:pPr marL="852488" lvl="1" indent="-342900" eaLnBrk="1" hangingPunct="1">
              <a:lnSpc>
                <a:spcPct val="110000"/>
              </a:lnSpc>
              <a:spcBef>
                <a:spcPct val="0"/>
              </a:spcBef>
              <a:defRPr/>
            </a:pPr>
            <a:endParaRPr lang="en-US" sz="2000" dirty="0"/>
          </a:p>
          <a:p>
            <a:pPr marL="852488" lvl="1" indent="-342900" eaLnBrk="1" hangingPunct="1">
              <a:lnSpc>
                <a:spcPct val="110000"/>
              </a:lnSpc>
              <a:spcBef>
                <a:spcPct val="0"/>
              </a:spcBef>
              <a:defRPr/>
            </a:pPr>
            <a:endParaRPr lang="en-US" sz="2000" dirty="0"/>
          </a:p>
          <a:p>
            <a:pPr marL="517525" indent="-342900">
              <a:lnSpc>
                <a:spcPct val="110000"/>
              </a:lnSpc>
              <a:spcBef>
                <a:spcPct val="0"/>
              </a:spcBef>
              <a:buFont typeface="Wingdings" pitchFamily="2" charset="2"/>
              <a:buChar char="§"/>
              <a:defRPr/>
            </a:pPr>
            <a:r>
              <a:rPr lang="en-US" sz="2400" kern="1200" dirty="0" smtClean="0"/>
              <a:t>Basket </a:t>
            </a:r>
            <a:r>
              <a:rPr lang="en-US" sz="2400" kern="1200" dirty="0"/>
              <a:t>weaves($$)</a:t>
            </a:r>
          </a:p>
          <a:p>
            <a:pPr marL="852488" lvl="1" indent="-342900" eaLnBrk="1" hangingPunct="1">
              <a:lnSpc>
                <a:spcPct val="110000"/>
              </a:lnSpc>
              <a:spcBef>
                <a:spcPct val="0"/>
              </a:spcBef>
              <a:defRPr/>
            </a:pPr>
            <a:r>
              <a:rPr lang="en-US" sz="2400" dirty="0">
                <a:solidFill>
                  <a:srgbClr val="005072"/>
                </a:solidFill>
              </a:rPr>
              <a:t>Can reduces total weaving volume</a:t>
            </a:r>
            <a:endParaRPr lang="en-CA" sz="2400" dirty="0">
              <a:solidFill>
                <a:srgbClr val="005072"/>
              </a:solidFill>
            </a:endParaRPr>
          </a:p>
          <a:p>
            <a:pPr marL="509588" lvl="1" indent="0" eaLnBrk="1" hangingPunct="1">
              <a:lnSpc>
                <a:spcPct val="110000"/>
              </a:lnSpc>
              <a:spcBef>
                <a:spcPct val="0"/>
              </a:spcBef>
              <a:buFontTx/>
              <a:buNone/>
              <a:defRPr/>
            </a:pPr>
            <a:endParaRPr lang="en-US" dirty="0" smtClean="0"/>
          </a:p>
          <a:p>
            <a:pPr marL="174625" indent="0" eaLnBrk="1" hangingPunct="1">
              <a:lnSpc>
                <a:spcPct val="110000"/>
              </a:lnSpc>
              <a:spcBef>
                <a:spcPct val="0"/>
              </a:spcBef>
              <a:defRPr/>
            </a:pPr>
            <a:endParaRPr lang="en-US" b="1" dirty="0" smtClean="0">
              <a:solidFill>
                <a:srgbClr val="008080"/>
              </a:solidFill>
              <a:latin typeface="Gill Sans" pitchFamily="84" charset="0"/>
            </a:endParaRPr>
          </a:p>
        </p:txBody>
      </p:sp>
    </p:spTree>
    <p:extLst>
      <p:ext uri="{BB962C8B-B14F-4D97-AF65-F5344CB8AC3E}">
        <p14:creationId xmlns:p14="http://schemas.microsoft.com/office/powerpoint/2010/main" val="1029394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xEl>
                                              <p:pRg st="6" end="6"/>
                                            </p:txEl>
                                          </p:spTgt>
                                        </p:tgtEl>
                                        <p:attrNameLst>
                                          <p:attrName>style.visibility</p:attrName>
                                        </p:attrNameLst>
                                      </p:cBhvr>
                                      <p:to>
                                        <p:strVal val="visible"/>
                                      </p:to>
                                    </p:set>
                                    <p:animEffect transition="in" filter="fade">
                                      <p:cBhvr>
                                        <p:cTn id="10" dur="500"/>
                                        <p:tgtEl>
                                          <p:spTgt spid="11266">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6">
                                            <p:txEl>
                                              <p:pRg st="7" end="7"/>
                                            </p:txEl>
                                          </p:spTgt>
                                        </p:tgtEl>
                                        <p:attrNameLst>
                                          <p:attrName>style.visibility</p:attrName>
                                        </p:attrNameLst>
                                      </p:cBhvr>
                                      <p:to>
                                        <p:strVal val="visible"/>
                                      </p:to>
                                    </p:set>
                                    <p:animEffect transition="in" filter="fade">
                                      <p:cBhvr>
                                        <p:cTn id="13" dur="500"/>
                                        <p:tgtEl>
                                          <p:spTgt spid="1126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smtClean="0"/>
              <a:t>Why Plan</a:t>
            </a:r>
            <a:endParaRPr lang="en-CA" dirty="0" smtClean="0"/>
          </a:p>
        </p:txBody>
      </p:sp>
      <p:sp>
        <p:nvSpPr>
          <p:cNvPr id="109571" name="Rectangle 3"/>
          <p:cNvSpPr>
            <a:spLocks noGrp="1" noChangeArrowheads="1"/>
          </p:cNvSpPr>
          <p:nvPr>
            <p:ph type="body" idx="1"/>
          </p:nvPr>
        </p:nvSpPr>
        <p:spPr>
          <a:xfrm>
            <a:off x="838200" y="1676400"/>
            <a:ext cx="7810500" cy="41148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eaLnBrk="1" hangingPunct="1">
              <a:buClr>
                <a:schemeClr val="accent2"/>
              </a:buClr>
              <a:buNone/>
            </a:pPr>
            <a:r>
              <a:rPr lang="en-US" sz="2400" dirty="0">
                <a:solidFill>
                  <a:schemeClr val="accent5">
                    <a:lumMod val="25000"/>
                  </a:schemeClr>
                </a:solidFill>
              </a:rPr>
              <a:t>Planning should not be confused with </a:t>
            </a:r>
            <a:r>
              <a:rPr lang="en-US" sz="2400" dirty="0" smtClean="0">
                <a:solidFill>
                  <a:schemeClr val="accent5">
                    <a:lumMod val="25000"/>
                  </a:schemeClr>
                </a:solidFill>
              </a:rPr>
              <a:t>budgeting</a:t>
            </a:r>
          </a:p>
          <a:p>
            <a:pPr eaLnBrk="1" hangingPunct="1">
              <a:buClr>
                <a:schemeClr val="accent2"/>
              </a:buClr>
            </a:pPr>
            <a:endParaRPr lang="en-US" sz="2400" dirty="0" smtClean="0">
              <a:solidFill>
                <a:schemeClr val="accent5">
                  <a:lumMod val="25000"/>
                </a:schemeClr>
              </a:solidFill>
            </a:endParaRPr>
          </a:p>
          <a:p>
            <a:pPr eaLnBrk="1" hangingPunct="1">
              <a:buClr>
                <a:schemeClr val="accent2"/>
              </a:buClr>
            </a:pPr>
            <a:r>
              <a:rPr lang="en-US" sz="2400" dirty="0" smtClean="0">
                <a:solidFill>
                  <a:schemeClr val="accent5">
                    <a:lumMod val="25000"/>
                  </a:schemeClr>
                </a:solidFill>
              </a:rPr>
              <a:t>Planning is done to accommodate future travel and to keep a jurisdiction economically competitive</a:t>
            </a:r>
          </a:p>
          <a:p>
            <a:pPr eaLnBrk="1" hangingPunct="1">
              <a:buClr>
                <a:schemeClr val="accent2"/>
              </a:buClr>
            </a:pPr>
            <a:endParaRPr lang="en-US" sz="2400" dirty="0" smtClean="0">
              <a:solidFill>
                <a:schemeClr val="accent5">
                  <a:lumMod val="25000"/>
                </a:schemeClr>
              </a:solidFill>
            </a:endParaRPr>
          </a:p>
          <a:p>
            <a:pPr eaLnBrk="1" hangingPunct="1">
              <a:buClr>
                <a:schemeClr val="accent2"/>
              </a:buClr>
            </a:pPr>
            <a:r>
              <a:rPr lang="en-US" sz="2400" dirty="0" smtClean="0">
                <a:solidFill>
                  <a:schemeClr val="accent5">
                    <a:lumMod val="25000"/>
                  </a:schemeClr>
                </a:solidFill>
              </a:rPr>
              <a:t>Budgeting is about implementation. Implement when the need is evident and when you have the funds.</a:t>
            </a:r>
            <a:endParaRPr lang="en-US" sz="2400" dirty="0">
              <a:solidFill>
                <a:schemeClr val="accent5">
                  <a:lumMod val="25000"/>
                </a:schemeClr>
              </a:solidFill>
            </a:endParaRPr>
          </a:p>
          <a:p>
            <a:pPr marL="0" indent="0" eaLnBrk="1" hangingPunct="1">
              <a:buClr>
                <a:schemeClr val="accent2"/>
              </a:buClr>
              <a:buNone/>
            </a:pPr>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164606608"/>
      </p:ext>
    </p:extLst>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166813"/>
            <a:ext cx="8229600" cy="4262437"/>
          </a:xfrm>
        </p:spPr>
        <p:txBody>
          <a:bodyPr lIns="0" tIns="0" rIns="0" bIns="0"/>
          <a:lstStyle/>
          <a:p>
            <a:pPr marL="174625" lvl="1" indent="0" eaLnBrk="1" hangingPunct="1">
              <a:lnSpc>
                <a:spcPct val="110000"/>
              </a:lnSpc>
              <a:spcBef>
                <a:spcPct val="0"/>
              </a:spcBef>
              <a:buFontTx/>
              <a:buNone/>
              <a:defRPr/>
            </a:pPr>
            <a:r>
              <a:rPr lang="en-US" sz="2400" b="1" u="sng" dirty="0" smtClean="0">
                <a:solidFill>
                  <a:srgbClr val="005072"/>
                </a:solidFill>
                <a:ea typeface="+mn-ea"/>
                <a:cs typeface="+mn-cs"/>
              </a:rPr>
              <a:t>Word of caution</a:t>
            </a:r>
          </a:p>
          <a:p>
            <a:pPr marL="174625" lvl="1" indent="0" eaLnBrk="1" hangingPunct="1">
              <a:lnSpc>
                <a:spcPct val="110000"/>
              </a:lnSpc>
              <a:spcBef>
                <a:spcPct val="0"/>
              </a:spcBef>
              <a:buFontTx/>
              <a:buNone/>
              <a:defRPr/>
            </a:pPr>
            <a:r>
              <a:rPr lang="en-US" sz="2400" dirty="0" smtClean="0">
                <a:solidFill>
                  <a:srgbClr val="005072"/>
                </a:solidFill>
                <a:ea typeface="+mn-ea"/>
                <a:cs typeface="+mn-cs"/>
              </a:rPr>
              <a:t>Make sure you are not just shifting the problem elsewhere. The best way to reduce and eliminate weaving issues is to </a:t>
            </a:r>
            <a:r>
              <a:rPr lang="en-US" sz="2400" b="1" dirty="0" smtClean="0">
                <a:solidFill>
                  <a:srgbClr val="005072"/>
                </a:solidFill>
                <a:ea typeface="+mn-ea"/>
                <a:cs typeface="+mn-cs"/>
              </a:rPr>
              <a:t>minimize the number of closely spaced interchanges </a:t>
            </a:r>
            <a:r>
              <a:rPr lang="en-US" sz="2400" dirty="0" smtClean="0">
                <a:solidFill>
                  <a:srgbClr val="005072"/>
                </a:solidFill>
                <a:ea typeface="+mn-ea"/>
                <a:cs typeface="+mn-cs"/>
              </a:rPr>
              <a:t>and provide sufficient flyovers and parallel arterial connection to reduce the amount of local traffic using the freeway system (discretionary trips).</a:t>
            </a:r>
            <a:endParaRPr lang="en-US" sz="2400" dirty="0">
              <a:solidFill>
                <a:srgbClr val="005072"/>
              </a:solidFill>
              <a:ea typeface="+mn-ea"/>
              <a:cs typeface="+mn-cs"/>
            </a:endParaRPr>
          </a:p>
          <a:p>
            <a:pPr marL="509588" lvl="1" indent="0" eaLnBrk="1" hangingPunct="1">
              <a:lnSpc>
                <a:spcPct val="110000"/>
              </a:lnSpc>
              <a:spcBef>
                <a:spcPct val="0"/>
              </a:spcBef>
              <a:buFontTx/>
              <a:buNone/>
              <a:defRPr/>
            </a:pPr>
            <a:endParaRPr lang="en-US" sz="2400" dirty="0" smtClean="0"/>
          </a:p>
          <a:p>
            <a:pPr marL="174625" indent="0" eaLnBrk="1" hangingPunct="1">
              <a:lnSpc>
                <a:spcPct val="110000"/>
              </a:lnSpc>
              <a:spcBef>
                <a:spcPct val="0"/>
              </a:spcBef>
              <a:defRPr/>
            </a:pPr>
            <a:endParaRPr lang="en-US" sz="2400" b="1" dirty="0" smtClean="0">
              <a:solidFill>
                <a:srgbClr val="008080"/>
              </a:solidFill>
              <a:latin typeface="Gill Sans" pitchFamily="84" charset="0"/>
            </a:endParaRPr>
          </a:p>
        </p:txBody>
      </p:sp>
      <p:sp>
        <p:nvSpPr>
          <p:cNvPr id="184323"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84324" name="Rectangle 4"/>
          <p:cNvSpPr>
            <a:spLocks noGrp="1" noChangeArrowheads="1"/>
          </p:cNvSpPr>
          <p:nvPr>
            <p:ph type="title"/>
          </p:nvPr>
        </p:nvSpPr>
        <p:spPr>
          <a:xfrm>
            <a:off x="457200" y="274638"/>
            <a:ext cx="8229600" cy="715962"/>
          </a:xfrm>
          <a:noFill/>
        </p:spPr>
        <p:txBody>
          <a:bodyPr/>
          <a:lstStyle/>
          <a:p>
            <a:pPr eaLnBrk="1" hangingPunct="1"/>
            <a:r>
              <a:rPr lang="en-US" dirty="0" smtClean="0"/>
              <a:t>Closely spaced interchanges - solutions</a:t>
            </a:r>
            <a:br>
              <a:rPr lang="en-US" dirty="0" smtClean="0"/>
            </a:br>
            <a:endParaRPr lang="en-CA" dirty="0" smtClean="0"/>
          </a:p>
        </p:txBody>
      </p:sp>
    </p:spTree>
    <p:extLst>
      <p:ext uri="{BB962C8B-B14F-4D97-AF65-F5344CB8AC3E}">
        <p14:creationId xmlns:p14="http://schemas.microsoft.com/office/powerpoint/2010/main" val="2192975506"/>
      </p:ext>
    </p:extLst>
  </p:cSld>
  <p:clrMapOvr>
    <a:masterClrMapping/>
  </p:clrMapOvr>
  <p:transition spd="med">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eaLnBrk="1" hangingPunct="1"/>
            <a:r>
              <a:rPr lang="en-US" smtClean="0"/>
              <a:t>Route continuity</a:t>
            </a:r>
          </a:p>
        </p:txBody>
      </p:sp>
      <p:pic>
        <p:nvPicPr>
          <p:cNvPr id="185347" name="Picture 3" descr="RouteContinu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990600"/>
            <a:ext cx="7561263"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787909734"/>
      </p:ext>
    </p:extLst>
  </p:cSld>
  <p:clrMapOvr>
    <a:masterClrMapping/>
  </p:clrMapOvr>
  <p:transition spd="med">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762000"/>
            <a:ext cx="2743200" cy="3352800"/>
          </a:xfrm>
        </p:spPr>
        <p:txBody>
          <a:bodyPr/>
          <a:lstStyle/>
          <a:p>
            <a:pPr>
              <a:lnSpc>
                <a:spcPct val="110000"/>
              </a:lnSpc>
              <a:defRPr/>
            </a:pPr>
            <a:r>
              <a:rPr lang="en-US" sz="2400" u="sng" kern="1200" dirty="0">
                <a:latin typeface="+mn-lt"/>
                <a:ea typeface="+mn-ea"/>
                <a:cs typeface="+mn-cs"/>
              </a:rPr>
              <a:t>Route continuity</a:t>
            </a:r>
            <a:r>
              <a:rPr lang="en-US" sz="2400" kern="1200" dirty="0">
                <a:latin typeface="+mn-lt"/>
                <a:ea typeface="+mn-ea"/>
                <a:cs typeface="+mn-cs"/>
              </a:rPr>
              <a:t/>
            </a:r>
            <a:br>
              <a:rPr lang="en-US" sz="2400" kern="1200" dirty="0">
                <a:latin typeface="+mn-lt"/>
                <a:ea typeface="+mn-ea"/>
                <a:cs typeface="+mn-cs"/>
              </a:rPr>
            </a:br>
            <a:r>
              <a:rPr lang="en-US" sz="2400" kern="1200" dirty="0" smtClean="0">
                <a:latin typeface="+mn-lt"/>
                <a:ea typeface="+mn-ea"/>
                <a:cs typeface="+mn-cs"/>
              </a:rPr>
              <a:t/>
            </a:r>
            <a:br>
              <a:rPr lang="en-US" sz="2400" kern="1200" dirty="0" smtClean="0">
                <a:latin typeface="+mn-lt"/>
                <a:ea typeface="+mn-ea"/>
                <a:cs typeface="+mn-cs"/>
              </a:rPr>
            </a:br>
            <a:r>
              <a:rPr lang="en-US" sz="2400" b="0" kern="1200" dirty="0" smtClean="0">
                <a:latin typeface="+mn-lt"/>
                <a:ea typeface="+mn-ea"/>
                <a:cs typeface="+mn-cs"/>
              </a:rPr>
              <a:t>Calgary </a:t>
            </a:r>
            <a:r>
              <a:rPr lang="en-US" sz="2400" b="0" kern="1200" dirty="0">
                <a:latin typeface="+mn-lt"/>
                <a:ea typeface="+mn-ea"/>
                <a:cs typeface="+mn-cs"/>
              </a:rPr>
              <a:t>Ring Road example</a:t>
            </a:r>
          </a:p>
        </p:txBody>
      </p:sp>
      <p:pic>
        <p:nvPicPr>
          <p:cNvPr id="186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33400"/>
            <a:ext cx="5513388" cy="537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bwMode="auto">
          <a:xfrm>
            <a:off x="8001000" y="3962400"/>
            <a:ext cx="838200" cy="457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901</a:t>
            </a:r>
            <a:endParaRPr kumimoji="0" lang="en-CA" sz="18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920482377"/>
      </p:ext>
    </p:extLst>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274638"/>
            <a:ext cx="8229600" cy="715962"/>
          </a:xfrm>
        </p:spPr>
        <p:txBody>
          <a:bodyPr/>
          <a:lstStyle/>
          <a:p>
            <a:pPr eaLnBrk="1" hangingPunct="1"/>
            <a:r>
              <a:rPr lang="en-US" smtClean="0"/>
              <a:t>Major fork</a:t>
            </a:r>
          </a:p>
        </p:txBody>
      </p:sp>
      <p:pic>
        <p:nvPicPr>
          <p:cNvPr id="187395" name="Picture 4" descr="Fig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152400"/>
            <a:ext cx="6415088"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508465"/>
      </p:ext>
    </p:extLst>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274638"/>
            <a:ext cx="8229600" cy="715962"/>
          </a:xfrm>
        </p:spPr>
        <p:txBody>
          <a:bodyPr/>
          <a:lstStyle/>
          <a:p>
            <a:pPr eaLnBrk="1" hangingPunct="1"/>
            <a:r>
              <a:rPr lang="en-US" sz="2400" smtClean="0"/>
              <a:t>Anthony Henday Drive</a:t>
            </a:r>
            <a:br>
              <a:rPr lang="en-US" sz="2400" smtClean="0"/>
            </a:br>
            <a:r>
              <a:rPr lang="en-US" sz="2400" smtClean="0"/>
              <a:t>&amp; Hwy 2</a:t>
            </a:r>
          </a:p>
        </p:txBody>
      </p:sp>
      <p:pic>
        <p:nvPicPr>
          <p:cNvPr id="1884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08300"/>
            <a:ext cx="60928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0163"/>
            <a:ext cx="4365625" cy="337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0638" y="3429000"/>
            <a:ext cx="262413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Oval 4"/>
          <p:cNvSpPr>
            <a:spLocks noChangeArrowheads="1"/>
          </p:cNvSpPr>
          <p:nvPr/>
        </p:nvSpPr>
        <p:spPr bwMode="auto">
          <a:xfrm>
            <a:off x="1676400" y="3429000"/>
            <a:ext cx="1828800" cy="914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b="1"/>
          </a:p>
        </p:txBody>
      </p:sp>
      <p:sp>
        <p:nvSpPr>
          <p:cNvPr id="188423" name="TextBox 5"/>
          <p:cNvSpPr txBox="1">
            <a:spLocks noChangeArrowheads="1"/>
          </p:cNvSpPr>
          <p:nvPr/>
        </p:nvSpPr>
        <p:spPr bwMode="auto">
          <a:xfrm>
            <a:off x="457200" y="18288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0000"/>
                </a:solidFill>
              </a:rPr>
              <a:t>Continuous freeway lanes on left side</a:t>
            </a:r>
            <a:endParaRPr lang="en-CA">
              <a:solidFill>
                <a:srgbClr val="FF0000"/>
              </a:solidFill>
            </a:endParaRPr>
          </a:p>
        </p:txBody>
      </p:sp>
      <p:sp>
        <p:nvSpPr>
          <p:cNvPr id="188424" name="Rectangle 6"/>
          <p:cNvSpPr>
            <a:spLocks noChangeArrowheads="1"/>
          </p:cNvSpPr>
          <p:nvPr/>
        </p:nvSpPr>
        <p:spPr bwMode="auto">
          <a:xfrm>
            <a:off x="7467600" y="5106988"/>
            <a:ext cx="914400" cy="8032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b="1"/>
          </a:p>
        </p:txBody>
      </p:sp>
      <p:cxnSp>
        <p:nvCxnSpPr>
          <p:cNvPr id="188425" name="Straight Connector 21"/>
          <p:cNvCxnSpPr>
            <a:cxnSpLocks noChangeShapeType="1"/>
            <a:stCxn id="188423" idx="2"/>
            <a:endCxn id="188422" idx="0"/>
          </p:cNvCxnSpPr>
          <p:nvPr/>
        </p:nvCxnSpPr>
        <p:spPr bwMode="auto">
          <a:xfrm>
            <a:off x="1600200" y="2474913"/>
            <a:ext cx="990600" cy="954087"/>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8426" name="TextBox 29"/>
          <p:cNvSpPr txBox="1">
            <a:spLocks noChangeArrowheads="1"/>
          </p:cNvSpPr>
          <p:nvPr/>
        </p:nvSpPr>
        <p:spPr bwMode="auto">
          <a:xfrm>
            <a:off x="2209800" y="922338"/>
            <a:ext cx="228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0000"/>
                </a:solidFill>
              </a:rPr>
              <a:t>Equal number of lanes – left and right</a:t>
            </a:r>
            <a:endParaRPr lang="en-CA">
              <a:solidFill>
                <a:srgbClr val="FF0000"/>
              </a:solidFill>
            </a:endParaRPr>
          </a:p>
        </p:txBody>
      </p:sp>
      <p:cxnSp>
        <p:nvCxnSpPr>
          <p:cNvPr id="188427" name="Straight Connector 30"/>
          <p:cNvCxnSpPr>
            <a:cxnSpLocks noChangeShapeType="1"/>
            <a:stCxn id="188426" idx="3"/>
          </p:cNvCxnSpPr>
          <p:nvPr/>
        </p:nvCxnSpPr>
        <p:spPr bwMode="auto">
          <a:xfrm>
            <a:off x="4495800" y="1244600"/>
            <a:ext cx="2514600" cy="1049338"/>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8428" name="Oval 33"/>
          <p:cNvSpPr>
            <a:spLocks noChangeArrowheads="1"/>
          </p:cNvSpPr>
          <p:nvPr/>
        </p:nvSpPr>
        <p:spPr bwMode="auto">
          <a:xfrm>
            <a:off x="6978650" y="2152650"/>
            <a:ext cx="719138" cy="4572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b="1"/>
          </a:p>
        </p:txBody>
      </p:sp>
      <p:sp>
        <p:nvSpPr>
          <p:cNvPr id="188429" name="TextBox 36"/>
          <p:cNvSpPr txBox="1">
            <a:spLocks noChangeArrowheads="1"/>
          </p:cNvSpPr>
          <p:nvPr/>
        </p:nvSpPr>
        <p:spPr bwMode="auto">
          <a:xfrm>
            <a:off x="6286500" y="4667250"/>
            <a:ext cx="144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solidFill>
                  <a:srgbClr val="FF0000"/>
                </a:solidFill>
              </a:rPr>
              <a:t>Semi-direct ramp</a:t>
            </a:r>
            <a:endParaRPr lang="en-CA" sz="1200">
              <a:solidFill>
                <a:srgbClr val="FF0000"/>
              </a:solidFill>
            </a:endParaRPr>
          </a:p>
        </p:txBody>
      </p:sp>
      <p:cxnSp>
        <p:nvCxnSpPr>
          <p:cNvPr id="188430" name="Straight Connector 37"/>
          <p:cNvCxnSpPr>
            <a:cxnSpLocks noChangeShapeType="1"/>
          </p:cNvCxnSpPr>
          <p:nvPr/>
        </p:nvCxnSpPr>
        <p:spPr bwMode="auto">
          <a:xfrm flipV="1">
            <a:off x="7508875" y="4441825"/>
            <a:ext cx="377825" cy="320675"/>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02845704"/>
      </p:ext>
    </p:extLst>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89443" name="Rectangle 4"/>
          <p:cNvSpPr>
            <a:spLocks noGrp="1" noChangeArrowheads="1"/>
          </p:cNvSpPr>
          <p:nvPr>
            <p:ph type="title"/>
          </p:nvPr>
        </p:nvSpPr>
        <p:spPr>
          <a:xfrm>
            <a:off x="457200" y="274638"/>
            <a:ext cx="8229600" cy="844550"/>
          </a:xfrm>
          <a:noFill/>
        </p:spPr>
        <p:txBody>
          <a:bodyPr/>
          <a:lstStyle/>
          <a:p>
            <a:pPr eaLnBrk="1" hangingPunct="1"/>
            <a:r>
              <a:rPr lang="en-US" smtClean="0"/>
              <a:t>Basic Lanes</a:t>
            </a:r>
            <a:endParaRPr lang="en-CA" smtClean="0"/>
          </a:p>
        </p:txBody>
      </p:sp>
      <p:sp>
        <p:nvSpPr>
          <p:cNvPr id="5" name="Rectangle 3"/>
          <p:cNvSpPr txBox="1">
            <a:spLocks noChangeArrowheads="1"/>
          </p:cNvSpPr>
          <p:nvPr/>
        </p:nvSpPr>
        <p:spPr bwMode="auto">
          <a:xfrm>
            <a:off x="457200" y="1166813"/>
            <a:ext cx="8229600"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231775" indent="-231775" algn="l" rtl="0" eaLnBrk="0" fontAlgn="base" hangingPunct="0">
              <a:spcBef>
                <a:spcPct val="20000"/>
              </a:spcBef>
              <a:spcAft>
                <a:spcPct val="0"/>
              </a:spcAft>
              <a:buChar char="•"/>
              <a:defRPr sz="2000">
                <a:solidFill>
                  <a:srgbClr val="005072"/>
                </a:solidFill>
                <a:latin typeface="+mn-lt"/>
                <a:ea typeface="+mn-ea"/>
                <a:cs typeface="+mn-cs"/>
              </a:defRPr>
            </a:lvl1pPr>
            <a:lvl2pPr marL="566738" indent="-219075" algn="l" rtl="0" eaLnBrk="0" fontAlgn="base" hangingPunct="0">
              <a:spcBef>
                <a:spcPct val="20000"/>
              </a:spcBef>
              <a:spcAft>
                <a:spcPct val="0"/>
              </a:spcAft>
              <a:buChar char="–"/>
              <a:defRPr>
                <a:solidFill>
                  <a:srgbClr val="00AAD2"/>
                </a:solidFill>
                <a:latin typeface="+mn-lt"/>
              </a:defRPr>
            </a:lvl2pPr>
            <a:lvl3pPr marL="914400" indent="-231775" algn="l" rtl="0" eaLnBrk="0" fontAlgn="base" hangingPunct="0">
              <a:spcBef>
                <a:spcPct val="20000"/>
              </a:spcBef>
              <a:spcAft>
                <a:spcPct val="0"/>
              </a:spcAft>
              <a:buChar char="•"/>
              <a:defRPr>
                <a:solidFill>
                  <a:srgbClr val="00AAD2"/>
                </a:solidFill>
                <a:latin typeface="+mn-lt"/>
              </a:defRPr>
            </a:lvl3pPr>
            <a:lvl4pPr marL="1262063" indent="-231775" algn="l" rtl="0" eaLnBrk="0" fontAlgn="base" hangingPunct="0">
              <a:spcBef>
                <a:spcPct val="20000"/>
              </a:spcBef>
              <a:spcAft>
                <a:spcPct val="0"/>
              </a:spcAft>
              <a:buChar char="–"/>
              <a:defRPr>
                <a:solidFill>
                  <a:srgbClr val="00AAD2"/>
                </a:solidFill>
                <a:latin typeface="+mn-lt"/>
              </a:defRPr>
            </a:lvl4pPr>
            <a:lvl5pPr marL="2057400" indent="-228600" algn="l" rtl="0" eaLnBrk="0" fontAlgn="base" hangingPunct="0">
              <a:spcBef>
                <a:spcPct val="20000"/>
              </a:spcBef>
              <a:spcAft>
                <a:spcPct val="0"/>
              </a:spcAft>
              <a:buChar char="»"/>
              <a:defRPr>
                <a:solidFill>
                  <a:srgbClr val="00AAD2"/>
                </a:solidFill>
                <a:latin typeface="+mn-lt"/>
              </a:defRPr>
            </a:lvl5pPr>
            <a:lvl6pPr marL="2514600" indent="-228600" algn="l" rtl="0" eaLnBrk="1" fontAlgn="base" hangingPunct="1">
              <a:spcBef>
                <a:spcPct val="20000"/>
              </a:spcBef>
              <a:spcAft>
                <a:spcPct val="0"/>
              </a:spcAft>
              <a:buChar char="»"/>
              <a:defRPr>
                <a:solidFill>
                  <a:srgbClr val="00AAD2"/>
                </a:solidFill>
                <a:latin typeface="+mn-lt"/>
              </a:defRPr>
            </a:lvl6pPr>
            <a:lvl7pPr marL="2971800" indent="-228600" algn="l" rtl="0" eaLnBrk="1" fontAlgn="base" hangingPunct="1">
              <a:spcBef>
                <a:spcPct val="20000"/>
              </a:spcBef>
              <a:spcAft>
                <a:spcPct val="0"/>
              </a:spcAft>
              <a:buChar char="»"/>
              <a:defRPr>
                <a:solidFill>
                  <a:srgbClr val="00AAD2"/>
                </a:solidFill>
                <a:latin typeface="+mn-lt"/>
              </a:defRPr>
            </a:lvl7pPr>
            <a:lvl8pPr marL="3429000" indent="-228600" algn="l" rtl="0" eaLnBrk="1" fontAlgn="base" hangingPunct="1">
              <a:spcBef>
                <a:spcPct val="20000"/>
              </a:spcBef>
              <a:spcAft>
                <a:spcPct val="0"/>
              </a:spcAft>
              <a:buChar char="»"/>
              <a:defRPr>
                <a:solidFill>
                  <a:srgbClr val="00AAD2"/>
                </a:solidFill>
                <a:latin typeface="+mn-lt"/>
              </a:defRPr>
            </a:lvl8pPr>
            <a:lvl9pPr marL="3886200" indent="-228600" algn="l" rtl="0" eaLnBrk="1" fontAlgn="base" hangingPunct="1">
              <a:spcBef>
                <a:spcPct val="20000"/>
              </a:spcBef>
              <a:spcAft>
                <a:spcPct val="0"/>
              </a:spcAft>
              <a:buChar char="»"/>
              <a:defRPr>
                <a:solidFill>
                  <a:srgbClr val="00AAD2"/>
                </a:solidFill>
                <a:latin typeface="+mn-lt"/>
              </a:defRPr>
            </a:lvl9pPr>
          </a:lstStyle>
          <a:p>
            <a:pPr marL="517525" indent="-342900">
              <a:lnSpc>
                <a:spcPct val="110000"/>
              </a:lnSpc>
              <a:spcBef>
                <a:spcPct val="0"/>
              </a:spcBef>
              <a:buFont typeface="Wingdings" pitchFamily="2" charset="2"/>
              <a:buChar char="§"/>
              <a:defRPr/>
            </a:pPr>
            <a:r>
              <a:rPr lang="en-US" sz="2400" dirty="0" smtClean="0"/>
              <a:t>Basic number of lanes is defined as a minimum number of lanes designated and maintained over a significant length of a route</a:t>
            </a:r>
          </a:p>
          <a:p>
            <a:pPr marL="852488" lvl="1" indent="-342900" eaLnBrk="1" hangingPunct="1">
              <a:lnSpc>
                <a:spcPct val="110000"/>
              </a:lnSpc>
              <a:spcBef>
                <a:spcPct val="0"/>
              </a:spcBef>
              <a:defRPr/>
            </a:pPr>
            <a:r>
              <a:rPr lang="en-US" sz="2400" dirty="0" smtClean="0">
                <a:solidFill>
                  <a:srgbClr val="005072"/>
                </a:solidFill>
              </a:rPr>
              <a:t>Determine based on expected traffic volumes </a:t>
            </a:r>
          </a:p>
          <a:p>
            <a:pPr marL="852488" lvl="1" indent="-342900" eaLnBrk="1" hangingPunct="1">
              <a:lnSpc>
                <a:spcPct val="110000"/>
              </a:lnSpc>
              <a:spcBef>
                <a:spcPct val="0"/>
              </a:spcBef>
              <a:defRPr/>
            </a:pPr>
            <a:r>
              <a:rPr lang="en-US" sz="2400" dirty="0" smtClean="0">
                <a:solidFill>
                  <a:srgbClr val="005072"/>
                </a:solidFill>
              </a:rPr>
              <a:t>Localized variation (between interchanges) is ignored</a:t>
            </a:r>
          </a:p>
          <a:p>
            <a:pPr marL="852488" lvl="1" indent="-342900" eaLnBrk="1" hangingPunct="1">
              <a:lnSpc>
                <a:spcPct val="110000"/>
              </a:lnSpc>
              <a:spcBef>
                <a:spcPct val="0"/>
              </a:spcBef>
              <a:defRPr/>
            </a:pPr>
            <a:r>
              <a:rPr lang="en-US" sz="2400" dirty="0" smtClean="0">
                <a:solidFill>
                  <a:srgbClr val="005072"/>
                </a:solidFill>
              </a:rPr>
              <a:t>Auxiliary lanes are used when localized demand exceeds capacity of basic lanes</a:t>
            </a:r>
          </a:p>
          <a:p>
            <a:pPr marL="852488" lvl="1" indent="-342900" eaLnBrk="1" hangingPunct="1">
              <a:lnSpc>
                <a:spcPct val="110000"/>
              </a:lnSpc>
              <a:spcBef>
                <a:spcPct val="0"/>
              </a:spcBef>
              <a:defRPr/>
            </a:pPr>
            <a:endParaRPr lang="en-CA" sz="2400" dirty="0" smtClean="0">
              <a:solidFill>
                <a:srgbClr val="005072"/>
              </a:solidFill>
            </a:endParaRPr>
          </a:p>
          <a:p>
            <a:pPr marL="509588" lvl="1" indent="0" eaLnBrk="1" hangingPunct="1">
              <a:lnSpc>
                <a:spcPct val="110000"/>
              </a:lnSpc>
              <a:spcBef>
                <a:spcPct val="0"/>
              </a:spcBef>
              <a:buFontTx/>
              <a:buNone/>
              <a:defRPr/>
            </a:pPr>
            <a:endParaRPr lang="en-US" dirty="0" smtClean="0"/>
          </a:p>
          <a:p>
            <a:pPr marL="174625" indent="0" eaLnBrk="1" hangingPunct="1">
              <a:lnSpc>
                <a:spcPct val="110000"/>
              </a:lnSpc>
              <a:spcBef>
                <a:spcPct val="0"/>
              </a:spcBef>
              <a:defRPr/>
            </a:pPr>
            <a:endParaRPr lang="en-US" b="1" dirty="0" smtClean="0">
              <a:solidFill>
                <a:srgbClr val="008080"/>
              </a:solidFill>
              <a:latin typeface="Gill Sans" pitchFamily="84" charset="0"/>
            </a:endParaRPr>
          </a:p>
        </p:txBody>
      </p:sp>
    </p:spTree>
    <p:extLst>
      <p:ext uri="{BB962C8B-B14F-4D97-AF65-F5344CB8AC3E}">
        <p14:creationId xmlns:p14="http://schemas.microsoft.com/office/powerpoint/2010/main" val="1275572872"/>
      </p:ext>
    </p:extLst>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90467" name="Rectangle 4"/>
          <p:cNvSpPr>
            <a:spLocks noGrp="1" noChangeArrowheads="1"/>
          </p:cNvSpPr>
          <p:nvPr>
            <p:ph type="title"/>
          </p:nvPr>
        </p:nvSpPr>
        <p:spPr>
          <a:xfrm>
            <a:off x="457200" y="274638"/>
            <a:ext cx="8229600" cy="844550"/>
          </a:xfrm>
          <a:noFill/>
        </p:spPr>
        <p:txBody>
          <a:bodyPr/>
          <a:lstStyle/>
          <a:p>
            <a:r>
              <a:rPr lang="en-US" smtClean="0"/>
              <a:t>Lane Balance</a:t>
            </a:r>
            <a:endParaRPr lang="en-CA" smtClean="0"/>
          </a:p>
        </p:txBody>
      </p:sp>
      <p:pic>
        <p:nvPicPr>
          <p:cNvPr id="19046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40" t="999" r="3129" b="31"/>
          <a:stretch/>
        </p:blipFill>
        <p:spPr bwMode="auto">
          <a:xfrm rot="60000">
            <a:off x="1808025" y="972835"/>
            <a:ext cx="5464451" cy="474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0469" name="Straight Connector 2"/>
          <p:cNvCxnSpPr>
            <a:cxnSpLocks noChangeShapeType="1"/>
          </p:cNvCxnSpPr>
          <p:nvPr/>
        </p:nvCxnSpPr>
        <p:spPr bwMode="auto">
          <a:xfrm>
            <a:off x="3581400" y="2606675"/>
            <a:ext cx="76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5209952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4"/>
          <p:cNvSpPr>
            <a:spLocks noGrp="1" noChangeArrowheads="1"/>
          </p:cNvSpPr>
          <p:nvPr>
            <p:ph type="title"/>
          </p:nvPr>
        </p:nvSpPr>
        <p:spPr>
          <a:xfrm>
            <a:off x="457200" y="274638"/>
            <a:ext cx="8229600" cy="844550"/>
          </a:xfrm>
          <a:noFill/>
        </p:spPr>
        <p:txBody>
          <a:bodyPr/>
          <a:lstStyle/>
          <a:p>
            <a:r>
              <a:rPr lang="en-US" dirty="0" smtClean="0"/>
              <a:t>Co-ordination of </a:t>
            </a:r>
            <a:br>
              <a:rPr lang="en-US" dirty="0" smtClean="0"/>
            </a:br>
            <a:r>
              <a:rPr lang="en-US" dirty="0" smtClean="0"/>
              <a:t>Lane Balance and</a:t>
            </a:r>
            <a:br>
              <a:rPr lang="en-US" dirty="0" smtClean="0"/>
            </a:br>
            <a:r>
              <a:rPr lang="en-US" dirty="0" smtClean="0"/>
              <a:t>Basic Lanes</a:t>
            </a:r>
            <a:br>
              <a:rPr lang="en-US" dirty="0" smtClean="0"/>
            </a:br>
            <a:r>
              <a:rPr lang="en-US" dirty="0" smtClean="0"/>
              <a:t>N</a:t>
            </a:r>
            <a:r>
              <a:rPr lang="en-US" baseline="-25000" dirty="0" smtClean="0"/>
              <a:t>C</a:t>
            </a:r>
            <a:r>
              <a:rPr lang="en-US" dirty="0" smtClean="0"/>
              <a:t>=N</a:t>
            </a:r>
            <a:r>
              <a:rPr lang="en-US" baseline="-25000" dirty="0" smtClean="0"/>
              <a:t>F</a:t>
            </a:r>
            <a:r>
              <a:rPr lang="en-US" dirty="0" smtClean="0"/>
              <a:t>+N</a:t>
            </a:r>
            <a:r>
              <a:rPr lang="en-US" baseline="-25000" dirty="0" smtClean="0"/>
              <a:t>E</a:t>
            </a:r>
            <a:r>
              <a:rPr lang="en-US" dirty="0" smtClean="0"/>
              <a:t>-1</a:t>
            </a:r>
            <a:br>
              <a:rPr lang="en-US" dirty="0" smtClean="0"/>
            </a:br>
            <a:r>
              <a:rPr lang="en-US" dirty="0"/>
              <a:t/>
            </a:r>
            <a:br>
              <a:rPr lang="en-US" dirty="0"/>
            </a:br>
            <a:r>
              <a:rPr lang="en-US" dirty="0" smtClean="0"/>
              <a:t>N</a:t>
            </a:r>
            <a:r>
              <a:rPr lang="en-US" baseline="-25000" dirty="0" smtClean="0"/>
              <a:t>C</a:t>
            </a:r>
            <a:r>
              <a:rPr lang="en-US" dirty="0" smtClean="0"/>
              <a:t>=N</a:t>
            </a:r>
            <a:r>
              <a:rPr lang="en-US" baseline="-25000" dirty="0" smtClean="0"/>
              <a:t>F</a:t>
            </a:r>
            <a:r>
              <a:rPr lang="en-US" dirty="0" smtClean="0"/>
              <a:t>+N</a:t>
            </a:r>
            <a:r>
              <a:rPr lang="en-US" baseline="-25000" dirty="0" smtClean="0"/>
              <a:t>E</a:t>
            </a:r>
            <a:r>
              <a:rPr lang="en-US" dirty="0" smtClean="0"/>
              <a:t/>
            </a:r>
            <a:br>
              <a:rPr lang="en-US" dirty="0" smtClean="0"/>
            </a:br>
            <a:r>
              <a:rPr lang="en-US" dirty="0" smtClean="0"/>
              <a:t>N</a:t>
            </a:r>
            <a:r>
              <a:rPr lang="en-US" baseline="-25000" dirty="0" smtClean="0"/>
              <a:t>C</a:t>
            </a:r>
            <a:r>
              <a:rPr lang="en-US" dirty="0" smtClean="0"/>
              <a:t>=N</a:t>
            </a:r>
            <a:r>
              <a:rPr lang="en-US" baseline="-25000" dirty="0" smtClean="0"/>
              <a:t>F</a:t>
            </a:r>
            <a:r>
              <a:rPr lang="en-US" dirty="0" smtClean="0"/>
              <a:t>+N</a:t>
            </a:r>
            <a:r>
              <a:rPr lang="en-US" baseline="-25000" dirty="0" smtClean="0"/>
              <a:t>E</a:t>
            </a:r>
            <a:r>
              <a:rPr lang="en-US" dirty="0" smtClean="0"/>
              <a:t>-1</a:t>
            </a:r>
            <a:endParaRPr lang="en-CA" dirty="0" smtClean="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4098856" y="361108"/>
            <a:ext cx="4844524" cy="526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1" name="Line 3"/>
          <p:cNvSpPr>
            <a:spLocks noChangeShapeType="1"/>
          </p:cNvSpPr>
          <p:nvPr/>
        </p:nvSpPr>
        <p:spPr bwMode="auto">
          <a:xfrm>
            <a:off x="565150" y="1828800"/>
            <a:ext cx="370205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 name="TextBox 1"/>
          <p:cNvSpPr txBox="1"/>
          <p:nvPr/>
        </p:nvSpPr>
        <p:spPr>
          <a:xfrm>
            <a:off x="5029200" y="685800"/>
            <a:ext cx="685800" cy="369332"/>
          </a:xfrm>
          <a:prstGeom prst="rect">
            <a:avLst/>
          </a:prstGeom>
          <a:noFill/>
        </p:spPr>
        <p:txBody>
          <a:bodyPr wrap="square" rtlCol="0">
            <a:spAutoFit/>
          </a:bodyPr>
          <a:lstStyle/>
          <a:p>
            <a:r>
              <a:rPr lang="en-US" dirty="0" err="1" smtClean="0"/>
              <a:t>Nc</a:t>
            </a:r>
            <a:endParaRPr lang="en-CA" dirty="0"/>
          </a:p>
        </p:txBody>
      </p:sp>
      <p:sp>
        <p:nvSpPr>
          <p:cNvPr id="3" name="TextBox 2"/>
          <p:cNvSpPr txBox="1"/>
          <p:nvPr/>
        </p:nvSpPr>
        <p:spPr>
          <a:xfrm>
            <a:off x="7924800" y="685800"/>
            <a:ext cx="609600" cy="369332"/>
          </a:xfrm>
          <a:prstGeom prst="rect">
            <a:avLst/>
          </a:prstGeom>
          <a:noFill/>
        </p:spPr>
        <p:txBody>
          <a:bodyPr wrap="square" rtlCol="0">
            <a:spAutoFit/>
          </a:bodyPr>
          <a:lstStyle/>
          <a:p>
            <a:r>
              <a:rPr lang="en-US" dirty="0" err="1" smtClean="0"/>
              <a:t>Nc</a:t>
            </a:r>
            <a:endParaRPr lang="en-CA" dirty="0"/>
          </a:p>
        </p:txBody>
      </p:sp>
    </p:spTree>
    <p:extLst>
      <p:ext uri="{BB962C8B-B14F-4D97-AF65-F5344CB8AC3E}">
        <p14:creationId xmlns:p14="http://schemas.microsoft.com/office/powerpoint/2010/main" val="60950400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92515" name="Rectangle 4"/>
          <p:cNvSpPr>
            <a:spLocks noGrp="1" noChangeArrowheads="1"/>
          </p:cNvSpPr>
          <p:nvPr>
            <p:ph type="title"/>
          </p:nvPr>
        </p:nvSpPr>
        <p:spPr>
          <a:xfrm>
            <a:off x="457200" y="274638"/>
            <a:ext cx="8229600" cy="844550"/>
          </a:xfrm>
          <a:noFill/>
        </p:spPr>
        <p:txBody>
          <a:bodyPr/>
          <a:lstStyle/>
          <a:p>
            <a:pPr eaLnBrk="1" hangingPunct="1">
              <a:tabLst>
                <a:tab pos="4629150" algn="l"/>
              </a:tabLst>
            </a:pPr>
            <a:r>
              <a:rPr lang="en-US" dirty="0" smtClean="0"/>
              <a:t>Over versus Under</a:t>
            </a:r>
            <a:br>
              <a:rPr lang="en-US" dirty="0" smtClean="0"/>
            </a:br>
            <a:r>
              <a:rPr lang="en-US" dirty="0"/>
              <a:t/>
            </a:r>
            <a:br>
              <a:rPr lang="en-US" dirty="0"/>
            </a:br>
            <a:r>
              <a:rPr lang="en-US" dirty="0" smtClean="0"/>
              <a:t>						</a:t>
            </a:r>
            <a:br>
              <a:rPr lang="en-US" dirty="0" smtClean="0"/>
            </a:br>
            <a:r>
              <a:rPr lang="en-US" dirty="0"/>
              <a:t/>
            </a:r>
            <a:br>
              <a:rPr lang="en-US" dirty="0"/>
            </a:br>
            <a:r>
              <a:rPr lang="en-US" dirty="0" smtClean="0"/>
              <a:t/>
            </a:r>
            <a:br>
              <a:rPr lang="en-US" dirty="0" smtClean="0"/>
            </a:br>
            <a:r>
              <a:rPr lang="en-US" dirty="0" smtClean="0"/>
              <a:t>                                     Stages better</a:t>
            </a:r>
            <a:br>
              <a:rPr lang="en-US" dirty="0" smtClean="0"/>
            </a:br>
            <a:r>
              <a:rPr lang="en-US" dirty="0"/>
              <a:t> </a:t>
            </a:r>
            <a:r>
              <a:rPr lang="en-US" dirty="0" smtClean="0"/>
              <a:t>                                    Drains better</a:t>
            </a:r>
            <a:br>
              <a:rPr lang="en-US" dirty="0" smtClean="0"/>
            </a:br>
            <a:r>
              <a:rPr lang="en-US" dirty="0" smtClean="0"/>
              <a:t>                                     Start/stop better</a:t>
            </a:r>
            <a:br>
              <a:rPr lang="en-US" dirty="0" smtClean="0"/>
            </a:br>
            <a:r>
              <a:rPr lang="en-US" dirty="0"/>
              <a:t> </a:t>
            </a:r>
            <a:r>
              <a:rPr lang="en-US" dirty="0" smtClean="0"/>
              <a:t>                                    Visibility better</a:t>
            </a:r>
            <a:br>
              <a:rPr lang="en-US" dirty="0" smtClean="0"/>
            </a:br>
            <a:r>
              <a:rPr lang="en-US" dirty="0"/>
              <a:t> </a:t>
            </a:r>
            <a:r>
              <a:rPr lang="en-US" dirty="0" smtClean="0"/>
              <a:t>                                    Easier to expand</a:t>
            </a:r>
            <a:br>
              <a:rPr lang="en-US" dirty="0" smtClean="0"/>
            </a:br>
            <a:r>
              <a:rPr lang="en-US" dirty="0"/>
              <a:t/>
            </a:r>
            <a:br>
              <a:rPr lang="en-US" dirty="0"/>
            </a:br>
            <a:r>
              <a:rPr lang="en-US" dirty="0" smtClean="0"/>
              <a:t>						</a:t>
            </a:r>
            <a:endParaRPr lang="en-CA" dirty="0" smtClean="0"/>
          </a:p>
        </p:txBody>
      </p:sp>
      <p:pic>
        <p:nvPicPr>
          <p:cNvPr id="1925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 y="1119187"/>
            <a:ext cx="4629150"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a:spLocks noChangeArrowheads="1"/>
          </p:cNvSpPr>
          <p:nvPr/>
        </p:nvSpPr>
        <p:spPr bwMode="auto">
          <a:xfrm>
            <a:off x="102870" y="2286000"/>
            <a:ext cx="8305800" cy="990600"/>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b="1"/>
          </a:p>
        </p:txBody>
      </p:sp>
      <p:sp>
        <p:nvSpPr>
          <p:cNvPr id="3" name="TextBox 2"/>
          <p:cNvSpPr txBox="1">
            <a:spLocks noChangeArrowheads="1"/>
          </p:cNvSpPr>
          <p:nvPr/>
        </p:nvSpPr>
        <p:spPr bwMode="auto">
          <a:xfrm>
            <a:off x="4732020" y="2551113"/>
            <a:ext cx="31927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rgbClr val="FF0000"/>
                </a:solidFill>
              </a:rPr>
              <a:t>PREFERRED CASE</a:t>
            </a:r>
            <a:endParaRPr lang="en-CA" sz="2400" b="1" dirty="0">
              <a:solidFill>
                <a:srgbClr val="FF0000"/>
              </a:solidFill>
            </a:endParaRPr>
          </a:p>
        </p:txBody>
      </p:sp>
    </p:spTree>
    <p:extLst>
      <p:ext uri="{BB962C8B-B14F-4D97-AF65-F5344CB8AC3E}">
        <p14:creationId xmlns:p14="http://schemas.microsoft.com/office/powerpoint/2010/main" val="28723677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WordArt 2"/>
          <p:cNvSpPr>
            <a:spLocks noChangeArrowheads="1" noChangeShapeType="1" noTextEdit="1"/>
          </p:cNvSpPr>
          <p:nvPr/>
        </p:nvSpPr>
        <p:spPr bwMode="auto">
          <a:xfrm>
            <a:off x="500063" y="1390650"/>
            <a:ext cx="8067675" cy="3467100"/>
          </a:xfrm>
          <a:prstGeom prst="rect">
            <a:avLst/>
          </a:prstGeom>
        </p:spPr>
        <p:txBody>
          <a:bodyPr wrap="none" fromWordArt="1">
            <a:prstTxWarp prst="textDeflate">
              <a:avLst>
                <a:gd name="adj" fmla="val 14583"/>
              </a:avLst>
            </a:prstTxWarp>
          </a:bodyPr>
          <a:lstStyle/>
          <a:p>
            <a:pPr algn="ctr"/>
            <a:r>
              <a:rPr lang="en-CA" sz="3600" kern="10" normalizeH="1">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NOISE</a:t>
            </a:r>
          </a:p>
        </p:txBody>
      </p:sp>
    </p:spTree>
    <p:extLst>
      <p:ext uri="{BB962C8B-B14F-4D97-AF65-F5344CB8AC3E}">
        <p14:creationId xmlns:p14="http://schemas.microsoft.com/office/powerpoint/2010/main" val="198747417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323975"/>
            <a:ext cx="8229600" cy="4467225"/>
          </a:xfrm>
        </p:spPr>
        <p:txBody>
          <a:bodyPr lIns="0" tIns="0" rIns="0" bIns="0"/>
          <a:lstStyle/>
          <a:p>
            <a:pPr marL="517525" indent="-342900" eaLnBrk="1" hangingPunct="1">
              <a:lnSpc>
                <a:spcPct val="110000"/>
              </a:lnSpc>
              <a:spcBef>
                <a:spcPct val="0"/>
              </a:spcBef>
              <a:buFont typeface="Wingdings" pitchFamily="2" charset="2"/>
              <a:buChar char="§"/>
              <a:defRPr/>
            </a:pPr>
            <a:r>
              <a:rPr lang="en-US" sz="2400" dirty="0" smtClean="0"/>
              <a:t>A good plan considers many inputs such as</a:t>
            </a:r>
          </a:p>
          <a:p>
            <a:pPr marL="852488" lvl="1" indent="-342900" eaLnBrk="1" hangingPunct="1">
              <a:lnSpc>
                <a:spcPct val="110000"/>
              </a:lnSpc>
              <a:spcBef>
                <a:spcPct val="0"/>
              </a:spcBef>
              <a:defRPr/>
            </a:pPr>
            <a:r>
              <a:rPr lang="en-US" sz="2000" dirty="0" smtClean="0">
                <a:solidFill>
                  <a:srgbClr val="005072"/>
                </a:solidFill>
              </a:rPr>
              <a:t>Vision</a:t>
            </a:r>
          </a:p>
          <a:p>
            <a:pPr marL="852488" lvl="1" indent="-342900" eaLnBrk="1" hangingPunct="1">
              <a:lnSpc>
                <a:spcPct val="110000"/>
              </a:lnSpc>
              <a:spcBef>
                <a:spcPct val="0"/>
              </a:spcBef>
              <a:defRPr/>
            </a:pPr>
            <a:r>
              <a:rPr lang="en-US" sz="2000" dirty="0" smtClean="0">
                <a:solidFill>
                  <a:srgbClr val="005072"/>
                </a:solidFill>
              </a:rPr>
              <a:t>Objectives</a:t>
            </a:r>
          </a:p>
          <a:p>
            <a:pPr marL="852488" lvl="1" indent="-342900" eaLnBrk="1" hangingPunct="1">
              <a:lnSpc>
                <a:spcPct val="110000"/>
              </a:lnSpc>
              <a:spcBef>
                <a:spcPct val="0"/>
              </a:spcBef>
              <a:defRPr/>
            </a:pPr>
            <a:r>
              <a:rPr lang="en-US" sz="2000" dirty="0" smtClean="0">
                <a:solidFill>
                  <a:srgbClr val="005072"/>
                </a:solidFill>
              </a:rPr>
              <a:t>Network</a:t>
            </a:r>
          </a:p>
          <a:p>
            <a:pPr marL="852488" lvl="1" indent="-342900" eaLnBrk="1" hangingPunct="1">
              <a:lnSpc>
                <a:spcPct val="110000"/>
              </a:lnSpc>
              <a:spcBef>
                <a:spcPct val="0"/>
              </a:spcBef>
              <a:defRPr/>
            </a:pPr>
            <a:r>
              <a:rPr lang="en-US" sz="2000" dirty="0" smtClean="0">
                <a:solidFill>
                  <a:srgbClr val="005072"/>
                </a:solidFill>
              </a:rPr>
              <a:t>Costs</a:t>
            </a:r>
          </a:p>
          <a:p>
            <a:pPr marL="852488" lvl="1" indent="-342900" eaLnBrk="1" hangingPunct="1">
              <a:lnSpc>
                <a:spcPct val="110000"/>
              </a:lnSpc>
              <a:spcBef>
                <a:spcPct val="0"/>
              </a:spcBef>
              <a:defRPr/>
            </a:pPr>
            <a:r>
              <a:rPr lang="en-US" sz="2000" dirty="0" smtClean="0">
                <a:solidFill>
                  <a:srgbClr val="005072"/>
                </a:solidFill>
              </a:rPr>
              <a:t>Environment</a:t>
            </a:r>
          </a:p>
          <a:p>
            <a:pPr marL="852488" lvl="1" indent="-342900" eaLnBrk="1" hangingPunct="1">
              <a:lnSpc>
                <a:spcPct val="110000"/>
              </a:lnSpc>
              <a:spcBef>
                <a:spcPct val="0"/>
              </a:spcBef>
              <a:defRPr/>
            </a:pPr>
            <a:r>
              <a:rPr lang="en-US" sz="2000" dirty="0" smtClean="0">
                <a:solidFill>
                  <a:srgbClr val="005072"/>
                </a:solidFill>
              </a:rPr>
              <a:t>Public/stakeholder</a:t>
            </a:r>
          </a:p>
          <a:p>
            <a:pPr marL="852488" lvl="1" indent="-342900" eaLnBrk="1" hangingPunct="1">
              <a:lnSpc>
                <a:spcPct val="110000"/>
              </a:lnSpc>
              <a:spcBef>
                <a:spcPct val="0"/>
              </a:spcBef>
              <a:defRPr/>
            </a:pPr>
            <a:r>
              <a:rPr lang="en-US" sz="2000" dirty="0" smtClean="0">
                <a:solidFill>
                  <a:srgbClr val="005072"/>
                </a:solidFill>
              </a:rPr>
              <a:t>Standards</a:t>
            </a:r>
          </a:p>
          <a:p>
            <a:pPr marL="517525" indent="-342900" eaLnBrk="1" hangingPunct="1">
              <a:lnSpc>
                <a:spcPct val="110000"/>
              </a:lnSpc>
              <a:spcBef>
                <a:spcPct val="0"/>
              </a:spcBef>
              <a:buFont typeface="Wingdings" pitchFamily="2" charset="2"/>
              <a:buChar char="§"/>
              <a:defRPr/>
            </a:pPr>
            <a:endParaRPr lang="en-US" sz="2400" b="1" dirty="0" smtClean="0"/>
          </a:p>
          <a:p>
            <a:pPr marL="517525" indent="-342900" eaLnBrk="1" hangingPunct="1">
              <a:lnSpc>
                <a:spcPct val="110000"/>
              </a:lnSpc>
              <a:spcBef>
                <a:spcPct val="0"/>
              </a:spcBef>
              <a:buFont typeface="Wingdings" pitchFamily="2" charset="2"/>
              <a:buChar char="§"/>
              <a:defRPr/>
            </a:pPr>
            <a:r>
              <a:rPr lang="en-US" sz="2400" b="1" i="1" dirty="0"/>
              <a:t>There are no perfect </a:t>
            </a:r>
            <a:r>
              <a:rPr lang="en-US" sz="2400" b="1" i="1" dirty="0" smtClean="0"/>
              <a:t>solutions, but solution should be optimum</a:t>
            </a:r>
            <a:endParaRPr lang="en-US" sz="2400" b="1" i="1" dirty="0"/>
          </a:p>
          <a:p>
            <a:pPr marL="174625" indent="0" eaLnBrk="1" hangingPunct="1">
              <a:lnSpc>
                <a:spcPct val="110000"/>
              </a:lnSpc>
              <a:spcBef>
                <a:spcPct val="0"/>
              </a:spcBef>
              <a:defRPr/>
            </a:pPr>
            <a:endParaRPr lang="en-US" dirty="0" smtClean="0"/>
          </a:p>
          <a:p>
            <a:pPr marL="174625" indent="0" eaLnBrk="1" hangingPunct="1">
              <a:lnSpc>
                <a:spcPct val="110000"/>
              </a:lnSpc>
              <a:spcBef>
                <a:spcPct val="0"/>
              </a:spcBef>
              <a:defRPr/>
            </a:pPr>
            <a:endParaRPr lang="en-US" b="1" dirty="0" smtClean="0">
              <a:solidFill>
                <a:srgbClr val="008080"/>
              </a:solidFill>
              <a:latin typeface="Gill Sans" pitchFamily="84" charset="0"/>
            </a:endParaRPr>
          </a:p>
        </p:txBody>
      </p:sp>
      <p:sp>
        <p:nvSpPr>
          <p:cNvPr id="15363"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364" name="Rectangle 4"/>
          <p:cNvSpPr>
            <a:spLocks noGrp="1" noChangeArrowheads="1"/>
          </p:cNvSpPr>
          <p:nvPr>
            <p:ph type="title"/>
          </p:nvPr>
        </p:nvSpPr>
        <p:spPr>
          <a:noFill/>
        </p:spPr>
        <p:txBody>
          <a:bodyPr/>
          <a:lstStyle/>
          <a:p>
            <a:pPr eaLnBrk="1" hangingPunct="1"/>
            <a:r>
              <a:rPr lang="en-US" smtClean="0"/>
              <a:t>Why Plan?</a:t>
            </a:r>
            <a:endParaRPr lang="en-CA" smtClean="0"/>
          </a:p>
        </p:txBody>
      </p:sp>
    </p:spTree>
    <p:extLst>
      <p:ext uri="{BB962C8B-B14F-4D97-AF65-F5344CB8AC3E}">
        <p14:creationId xmlns:p14="http://schemas.microsoft.com/office/powerpoint/2010/main" val="3191823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11266">
                                            <p:txEl>
                                              <p:pRg st="9" end="9"/>
                                            </p:txEl>
                                          </p:spTgt>
                                        </p:tgtEl>
                                        <p:attrNameLst>
                                          <p:attrName>style.visibility</p:attrName>
                                        </p:attrNameLst>
                                      </p:cBhvr>
                                      <p:to>
                                        <p:strVal val="visible"/>
                                      </p:to>
                                    </p:set>
                                    <p:animEffect transition="in" filter="fade">
                                      <p:cBhvr>
                                        <p:cTn id="7" dur="500"/>
                                        <p:tgtEl>
                                          <p:spTgt spid="11266">
                                            <p:txEl>
                                              <p:pRg st="9" end="9"/>
                                            </p:txEl>
                                          </p:spTgt>
                                        </p:tgtEl>
                                      </p:cBhvr>
                                    </p:animEffect>
                                  </p:childTnLst>
                                </p:cTn>
                              </p:par>
                            </p:childTnLst>
                          </p:cTn>
                        </p:par>
                        <p:par>
                          <p:cTn id="8" fill="hold" nodeType="afterGroup">
                            <p:stCondLst>
                              <p:cond delay="500"/>
                            </p:stCondLst>
                            <p:childTnLst>
                              <p:par>
                                <p:cTn id="9" presetID="18" presetClass="emph" presetSubtype="0" fill="hold" grpId="0" nodeType="afterEffect">
                                  <p:stCondLst>
                                    <p:cond delay="0"/>
                                  </p:stCondLst>
                                  <p:iterate type="lt">
                                    <p:tmPct val="4000"/>
                                  </p:iterate>
                                  <p:childTnLst>
                                    <p:set>
                                      <p:cBhvr override="childStyle">
                                        <p:cTn id="10" dur="500" fill="hold"/>
                                        <p:tgtEl>
                                          <p:spTgt spid="11266">
                                            <p:txEl>
                                              <p:pRg st="9" end="9"/>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381000"/>
            <a:ext cx="8229600" cy="533400"/>
          </a:xfrm>
        </p:spPr>
        <p:txBody>
          <a:bodyPr/>
          <a:lstStyle/>
          <a:p>
            <a:r>
              <a:rPr lang="en-US" smtClean="0"/>
              <a:t>Noise</a:t>
            </a:r>
          </a:p>
        </p:txBody>
      </p:sp>
      <p:sp>
        <p:nvSpPr>
          <p:cNvPr id="3075" name="Rectangle 3"/>
          <p:cNvSpPr>
            <a:spLocks noGrp="1" noChangeArrowheads="1"/>
          </p:cNvSpPr>
          <p:nvPr>
            <p:ph type="body" idx="1"/>
          </p:nvPr>
        </p:nvSpPr>
        <p:spPr>
          <a:xfrm>
            <a:off x="457200" y="1371600"/>
            <a:ext cx="8229600" cy="4114800"/>
          </a:xfrm>
        </p:spPr>
        <p:txBody>
          <a:bodyPr/>
          <a:lstStyle/>
          <a:p>
            <a:pPr>
              <a:lnSpc>
                <a:spcPct val="80000"/>
              </a:lnSpc>
              <a:buFontTx/>
              <a:buNone/>
            </a:pPr>
            <a:endParaRPr lang="en-US" sz="900" dirty="0" smtClean="0"/>
          </a:p>
          <a:p>
            <a:pPr>
              <a:lnSpc>
                <a:spcPct val="80000"/>
              </a:lnSpc>
              <a:buFont typeface="Wingdings" pitchFamily="2" charset="2"/>
              <a:buChar char="§"/>
            </a:pPr>
            <a:r>
              <a:rPr lang="en-US" sz="2400" dirty="0" smtClean="0"/>
              <a:t>Sound is a sensation caused by fluctuations in air pressure detected by the human ear.  </a:t>
            </a:r>
            <a:r>
              <a:rPr lang="en-US" sz="2400" u="sng" dirty="0" smtClean="0"/>
              <a:t>When the sound is unwanted it is described as noise</a:t>
            </a:r>
            <a:endParaRPr lang="en-US" sz="2400" dirty="0" smtClean="0"/>
          </a:p>
          <a:p>
            <a:pPr>
              <a:lnSpc>
                <a:spcPct val="80000"/>
              </a:lnSpc>
              <a:buFont typeface="Wingdings" pitchFamily="2" charset="2"/>
              <a:buChar char="§"/>
            </a:pPr>
            <a:endParaRPr lang="en-US" sz="2400" dirty="0" smtClean="0"/>
          </a:p>
          <a:p>
            <a:pPr>
              <a:lnSpc>
                <a:spcPct val="80000"/>
              </a:lnSpc>
              <a:buFont typeface="Wingdings" pitchFamily="2" charset="2"/>
              <a:buChar char="§"/>
            </a:pPr>
            <a:r>
              <a:rPr lang="en-US" sz="2400" dirty="0" smtClean="0"/>
              <a:t>Noise is generally described in measurement of loudness</a:t>
            </a:r>
          </a:p>
          <a:p>
            <a:pPr>
              <a:lnSpc>
                <a:spcPct val="80000"/>
              </a:lnSpc>
              <a:buFont typeface="Wingdings" pitchFamily="2" charset="2"/>
              <a:buChar char="§"/>
            </a:pPr>
            <a:endParaRPr lang="en-US" sz="2400" dirty="0" smtClean="0"/>
          </a:p>
          <a:p>
            <a:pPr>
              <a:lnSpc>
                <a:spcPct val="80000"/>
              </a:lnSpc>
              <a:buFont typeface="Wingdings" pitchFamily="2" charset="2"/>
              <a:buChar char="§"/>
            </a:pPr>
            <a:r>
              <a:rPr lang="en-US" sz="2400" dirty="0" smtClean="0"/>
              <a:t>Traffic noise can often be attenuated, but at a price</a:t>
            </a:r>
          </a:p>
          <a:p>
            <a:pPr>
              <a:lnSpc>
                <a:spcPct val="80000"/>
              </a:lnSpc>
            </a:pPr>
            <a:endParaRPr lang="en-US" sz="2400" dirty="0" smtClean="0"/>
          </a:p>
          <a:p>
            <a:pPr>
              <a:lnSpc>
                <a:spcPct val="80000"/>
              </a:lnSpc>
              <a:buFontTx/>
              <a:buNone/>
            </a:pPr>
            <a:endParaRPr lang="en-US" sz="2400" dirty="0" smtClean="0"/>
          </a:p>
        </p:txBody>
      </p:sp>
      <p:sp>
        <p:nvSpPr>
          <p:cNvPr id="152580"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36263642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animEffect transition="in" filter="fade">
                                      <p:cBhvr>
                                        <p:cTn id="7" dur="500"/>
                                        <p:tgtEl>
                                          <p:spTgt spid="307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xEl>
                                              <p:pRg st="5" end="5"/>
                                            </p:txEl>
                                          </p:spTgt>
                                        </p:tgtEl>
                                        <p:attrNameLst>
                                          <p:attrName>style.visibility</p:attrName>
                                        </p:attrNameLst>
                                      </p:cBhvr>
                                      <p:to>
                                        <p:strVal val="visible"/>
                                      </p:to>
                                    </p:set>
                                    <p:animEffect transition="in" filter="fade">
                                      <p:cBhvr>
                                        <p:cTn id="12" dur="500"/>
                                        <p:tgtEl>
                                          <p:spTgt spid="3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381000"/>
            <a:ext cx="8229600" cy="685800"/>
          </a:xfrm>
        </p:spPr>
        <p:txBody>
          <a:bodyPr/>
          <a:lstStyle/>
          <a:p>
            <a:r>
              <a:rPr lang="en-US" smtClean="0"/>
              <a:t>Noise Measurement</a:t>
            </a:r>
          </a:p>
        </p:txBody>
      </p:sp>
      <p:sp>
        <p:nvSpPr>
          <p:cNvPr id="4099" name="Rectangle 3"/>
          <p:cNvSpPr>
            <a:spLocks noGrp="1" noChangeArrowheads="1"/>
          </p:cNvSpPr>
          <p:nvPr>
            <p:ph type="body" idx="1"/>
          </p:nvPr>
        </p:nvSpPr>
        <p:spPr>
          <a:xfrm>
            <a:off x="457200" y="1066800"/>
            <a:ext cx="4083050" cy="5059363"/>
          </a:xfrm>
        </p:spPr>
        <p:txBody>
          <a:bodyPr/>
          <a:lstStyle/>
          <a:p>
            <a:pPr>
              <a:lnSpc>
                <a:spcPct val="80000"/>
              </a:lnSpc>
              <a:buFontTx/>
              <a:buNone/>
            </a:pPr>
            <a:endParaRPr lang="en-US" sz="1200" dirty="0" smtClean="0"/>
          </a:p>
          <a:p>
            <a:pPr>
              <a:lnSpc>
                <a:spcPct val="80000"/>
              </a:lnSpc>
              <a:buFont typeface="Wingdings" pitchFamily="2" charset="2"/>
              <a:buChar char="§"/>
            </a:pPr>
            <a:r>
              <a:rPr lang="en-US" sz="2400" dirty="0" smtClean="0"/>
              <a:t>Sound pressure levels are measured in terms of decibels (dB), a logarithmic function of the pressure, and the levels of likely sound are covered on a scale of 0 to 140</a:t>
            </a:r>
          </a:p>
          <a:p>
            <a:pPr>
              <a:lnSpc>
                <a:spcPct val="80000"/>
              </a:lnSpc>
              <a:buFont typeface="Wingdings" pitchFamily="2" charset="2"/>
              <a:buChar char="§"/>
            </a:pPr>
            <a:endParaRPr lang="en-US" sz="2400" dirty="0" smtClean="0"/>
          </a:p>
          <a:p>
            <a:pPr>
              <a:lnSpc>
                <a:spcPct val="80000"/>
              </a:lnSpc>
              <a:buFont typeface="Wingdings" pitchFamily="2" charset="2"/>
              <a:buChar char="§"/>
            </a:pPr>
            <a:r>
              <a:rPr lang="en-US" sz="2400" dirty="0" smtClean="0"/>
              <a:t>dB is measured on a logarithmic scale</a:t>
            </a:r>
            <a:endParaRPr lang="en-US" sz="1400" u="sng" dirty="0" smtClean="0"/>
          </a:p>
        </p:txBody>
      </p:sp>
      <p:sp>
        <p:nvSpPr>
          <p:cNvPr id="153604"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5" name="Picture 4" descr="TNP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9525"/>
            <a:ext cx="460375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800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Effect transition="in" filter="fade">
                                      <p:cBhvr>
                                        <p:cTn id="7" dur="500"/>
                                        <p:tgtEl>
                                          <p:spTgt spid="40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3" end="3"/>
                                            </p:txEl>
                                          </p:spTgt>
                                        </p:tgtEl>
                                        <p:attrNameLst>
                                          <p:attrName>style.visibility</p:attrName>
                                        </p:attrNameLst>
                                      </p:cBhvr>
                                      <p:to>
                                        <p:strVal val="visible"/>
                                      </p:to>
                                    </p:set>
                                    <p:animEffect transition="in" filter="fade">
                                      <p:cBhvr>
                                        <p:cTn id="12" dur="500"/>
                                        <p:tgtEl>
                                          <p:spTgt spid="409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7200" y="1143000"/>
            <a:ext cx="8458200" cy="4724400"/>
          </a:xfrm>
        </p:spPr>
        <p:txBody>
          <a:bodyPr/>
          <a:lstStyle/>
          <a:p>
            <a:pPr marL="457200" lvl="1" indent="-457200">
              <a:lnSpc>
                <a:spcPct val="80000"/>
              </a:lnSpc>
              <a:buFont typeface="Wingdings" pitchFamily="2" charset="2"/>
              <a:buChar char="§"/>
              <a:defRPr/>
            </a:pPr>
            <a:r>
              <a:rPr lang="en-US" sz="2400" dirty="0" smtClean="0">
                <a:solidFill>
                  <a:srgbClr val="005072"/>
                </a:solidFill>
                <a:ea typeface="+mn-ea"/>
                <a:cs typeface="+mn-cs"/>
              </a:rPr>
              <a:t>dB </a:t>
            </a:r>
            <a:r>
              <a:rPr lang="en-US" sz="2400" dirty="0">
                <a:solidFill>
                  <a:srgbClr val="005072"/>
                </a:solidFill>
                <a:ea typeface="+mn-ea"/>
                <a:cs typeface="+mn-cs"/>
              </a:rPr>
              <a:t>condenses </a:t>
            </a:r>
            <a:r>
              <a:rPr lang="en-US" sz="2400" dirty="0" smtClean="0">
                <a:solidFill>
                  <a:srgbClr val="005072"/>
                </a:solidFill>
                <a:ea typeface="+mn-ea"/>
                <a:cs typeface="+mn-cs"/>
              </a:rPr>
              <a:t>intensity of </a:t>
            </a:r>
            <a:r>
              <a:rPr lang="en-US" sz="2400" dirty="0">
                <a:solidFill>
                  <a:srgbClr val="005072"/>
                </a:solidFill>
                <a:ea typeface="+mn-ea"/>
                <a:cs typeface="+mn-cs"/>
              </a:rPr>
              <a:t>traffic </a:t>
            </a:r>
            <a:r>
              <a:rPr lang="en-US" sz="2400" dirty="0" smtClean="0">
                <a:solidFill>
                  <a:srgbClr val="005072"/>
                </a:solidFill>
                <a:ea typeface="+mn-ea"/>
                <a:cs typeface="+mn-cs"/>
              </a:rPr>
              <a:t>noise (</a:t>
            </a:r>
            <a:r>
              <a:rPr lang="en-US" sz="2400" dirty="0">
                <a:solidFill>
                  <a:srgbClr val="005072"/>
                </a:solidFill>
                <a:ea typeface="+mn-ea"/>
                <a:cs typeface="+mn-cs"/>
              </a:rPr>
              <a:t>total noise energy)  into a single number that can be read with a Sound </a:t>
            </a:r>
            <a:r>
              <a:rPr lang="en-US" sz="2400" dirty="0" smtClean="0">
                <a:solidFill>
                  <a:srgbClr val="005072"/>
                </a:solidFill>
                <a:ea typeface="+mn-ea"/>
                <a:cs typeface="+mn-cs"/>
              </a:rPr>
              <a:t>Meter</a:t>
            </a:r>
          </a:p>
          <a:p>
            <a:pPr marL="457200" lvl="1" indent="-457200">
              <a:lnSpc>
                <a:spcPct val="80000"/>
              </a:lnSpc>
              <a:buFont typeface="Wingdings" pitchFamily="2" charset="2"/>
              <a:buChar char="§"/>
              <a:defRPr/>
            </a:pPr>
            <a:endParaRPr lang="en-US" sz="2400" dirty="0">
              <a:solidFill>
                <a:srgbClr val="005072"/>
              </a:solidFill>
              <a:ea typeface="+mn-ea"/>
              <a:cs typeface="+mn-cs"/>
            </a:endParaRPr>
          </a:p>
          <a:p>
            <a:pPr marL="457200" lvl="1" indent="-457200">
              <a:lnSpc>
                <a:spcPct val="80000"/>
              </a:lnSpc>
              <a:buFont typeface="Wingdings" pitchFamily="2" charset="2"/>
              <a:buChar char="§"/>
              <a:defRPr/>
            </a:pPr>
            <a:r>
              <a:rPr lang="en-US" sz="2400" dirty="0">
                <a:solidFill>
                  <a:srgbClr val="005072"/>
                </a:solidFill>
                <a:ea typeface="+mn-ea"/>
                <a:cs typeface="+mn-cs"/>
              </a:rPr>
              <a:t>“A” is the weighting scale for the pitch component of </a:t>
            </a:r>
            <a:r>
              <a:rPr lang="en-US" sz="2400" dirty="0" smtClean="0">
                <a:solidFill>
                  <a:srgbClr val="005072"/>
                </a:solidFill>
                <a:ea typeface="+mn-ea"/>
                <a:cs typeface="+mn-cs"/>
              </a:rPr>
              <a:t>noise produced by traffic – hence we use the term </a:t>
            </a:r>
            <a:r>
              <a:rPr lang="en-US" sz="2400" b="1" dirty="0" err="1" smtClean="0">
                <a:solidFill>
                  <a:srgbClr val="005072"/>
                </a:solidFill>
                <a:ea typeface="+mn-ea"/>
                <a:cs typeface="+mn-cs"/>
              </a:rPr>
              <a:t>dBA</a:t>
            </a:r>
            <a:endParaRPr lang="en-US" sz="2400" b="1" dirty="0">
              <a:solidFill>
                <a:srgbClr val="005072"/>
              </a:solidFill>
              <a:ea typeface="+mn-ea"/>
              <a:cs typeface="+mn-cs"/>
            </a:endParaRPr>
          </a:p>
          <a:p>
            <a:pPr marL="457200" lvl="1" indent="-457200">
              <a:lnSpc>
                <a:spcPct val="80000"/>
              </a:lnSpc>
              <a:buFont typeface="Wingdings" pitchFamily="2" charset="2"/>
              <a:buChar char="§"/>
              <a:defRPr/>
            </a:pPr>
            <a:endParaRPr lang="en-US" sz="2400" dirty="0" smtClean="0">
              <a:solidFill>
                <a:srgbClr val="005072"/>
              </a:solidFill>
              <a:ea typeface="+mn-ea"/>
              <a:cs typeface="+mn-cs"/>
            </a:endParaRPr>
          </a:p>
          <a:p>
            <a:pPr marL="457200" lvl="1" indent="-457200">
              <a:lnSpc>
                <a:spcPct val="80000"/>
              </a:lnSpc>
              <a:buFont typeface="Wingdings" pitchFamily="2" charset="2"/>
              <a:buChar char="§"/>
              <a:defRPr/>
            </a:pPr>
            <a:r>
              <a:rPr lang="en-US" sz="2400" dirty="0" err="1" smtClean="0">
                <a:solidFill>
                  <a:srgbClr val="005072"/>
                </a:solidFill>
                <a:ea typeface="+mn-ea"/>
                <a:cs typeface="+mn-cs"/>
              </a:rPr>
              <a:t>L</a:t>
            </a:r>
            <a:r>
              <a:rPr lang="en-US" sz="2400" baseline="-25000" dirty="0" err="1" smtClean="0">
                <a:solidFill>
                  <a:srgbClr val="005072"/>
                </a:solidFill>
                <a:ea typeface="+mn-ea"/>
                <a:cs typeface="+mn-cs"/>
              </a:rPr>
              <a:t>eq</a:t>
            </a:r>
            <a:r>
              <a:rPr lang="en-US" sz="2400" dirty="0" smtClean="0">
                <a:solidFill>
                  <a:srgbClr val="005072"/>
                </a:solidFill>
                <a:ea typeface="+mn-ea"/>
                <a:cs typeface="+mn-cs"/>
              </a:rPr>
              <a:t> </a:t>
            </a:r>
            <a:r>
              <a:rPr lang="en-US" sz="2400" dirty="0">
                <a:solidFill>
                  <a:srgbClr val="005072"/>
                </a:solidFill>
                <a:ea typeface="+mn-ea"/>
                <a:cs typeface="+mn-cs"/>
              </a:rPr>
              <a:t>is the </a:t>
            </a:r>
            <a:r>
              <a:rPr lang="en-US" sz="2400" dirty="0" smtClean="0">
                <a:solidFill>
                  <a:srgbClr val="005072"/>
                </a:solidFill>
                <a:ea typeface="+mn-ea"/>
                <a:cs typeface="+mn-cs"/>
              </a:rPr>
              <a:t>average (non-fluctuating) sound </a:t>
            </a:r>
            <a:r>
              <a:rPr lang="en-US" sz="2400" dirty="0">
                <a:solidFill>
                  <a:srgbClr val="005072"/>
                </a:solidFill>
                <a:ea typeface="+mn-ea"/>
                <a:cs typeface="+mn-cs"/>
              </a:rPr>
              <a:t>level, which over a period of time contains the same amount of energy as the ranging levels of traffic </a:t>
            </a:r>
            <a:r>
              <a:rPr lang="en-US" sz="2400" dirty="0" smtClean="0">
                <a:solidFill>
                  <a:srgbClr val="005072"/>
                </a:solidFill>
                <a:ea typeface="+mn-ea"/>
                <a:cs typeface="+mn-cs"/>
              </a:rPr>
              <a:t>noise</a:t>
            </a:r>
          </a:p>
          <a:p>
            <a:pPr marL="457200" lvl="1" indent="-457200">
              <a:lnSpc>
                <a:spcPct val="80000"/>
              </a:lnSpc>
              <a:buFont typeface="Wingdings" pitchFamily="2" charset="2"/>
              <a:buChar char="§"/>
              <a:defRPr/>
            </a:pPr>
            <a:endParaRPr lang="en-US" sz="2400" dirty="0">
              <a:solidFill>
                <a:srgbClr val="005072"/>
              </a:solidFill>
              <a:ea typeface="+mn-ea"/>
              <a:cs typeface="+mn-cs"/>
            </a:endParaRPr>
          </a:p>
          <a:p>
            <a:pPr marL="457200" lvl="1" indent="-457200">
              <a:lnSpc>
                <a:spcPct val="80000"/>
              </a:lnSpc>
              <a:buFont typeface="Wingdings" pitchFamily="2" charset="2"/>
              <a:buChar char="§"/>
              <a:defRPr/>
            </a:pPr>
            <a:r>
              <a:rPr lang="en-US" sz="2400" b="1" dirty="0" err="1">
                <a:solidFill>
                  <a:srgbClr val="005072"/>
                </a:solidFill>
              </a:rPr>
              <a:t>dBA</a:t>
            </a:r>
            <a:r>
              <a:rPr lang="en-US" sz="2400" b="1" dirty="0">
                <a:solidFill>
                  <a:srgbClr val="005072"/>
                </a:solidFill>
              </a:rPr>
              <a:t> </a:t>
            </a:r>
            <a:r>
              <a:rPr lang="en-US" sz="2400" b="1" dirty="0" err="1">
                <a:solidFill>
                  <a:srgbClr val="005072"/>
                </a:solidFill>
              </a:rPr>
              <a:t>L</a:t>
            </a:r>
            <a:r>
              <a:rPr lang="en-US" sz="2400" b="1" baseline="-25000" dirty="0" err="1">
                <a:solidFill>
                  <a:srgbClr val="005072"/>
                </a:solidFill>
              </a:rPr>
              <a:t>eq</a:t>
            </a:r>
            <a:r>
              <a:rPr lang="en-US" sz="2400" b="1" dirty="0">
                <a:solidFill>
                  <a:srgbClr val="005072"/>
                </a:solidFill>
              </a:rPr>
              <a:t> 24</a:t>
            </a:r>
            <a:r>
              <a:rPr lang="en-US" sz="2400" dirty="0">
                <a:solidFill>
                  <a:srgbClr val="005072"/>
                </a:solidFill>
              </a:rPr>
              <a:t> is </a:t>
            </a:r>
            <a:r>
              <a:rPr lang="en-US" sz="2400" dirty="0" smtClean="0">
                <a:solidFill>
                  <a:srgbClr val="005072"/>
                </a:solidFill>
              </a:rPr>
              <a:t>used </a:t>
            </a:r>
            <a:r>
              <a:rPr lang="en-US" sz="2400" dirty="0">
                <a:solidFill>
                  <a:srgbClr val="005072"/>
                </a:solidFill>
              </a:rPr>
              <a:t>to describe the noise intensity level over a </a:t>
            </a:r>
            <a:r>
              <a:rPr lang="en-US" sz="2400" dirty="0" smtClean="0">
                <a:solidFill>
                  <a:srgbClr val="005072"/>
                </a:solidFill>
              </a:rPr>
              <a:t>24 </a:t>
            </a:r>
            <a:r>
              <a:rPr lang="en-US" sz="2400" dirty="0">
                <a:solidFill>
                  <a:srgbClr val="005072"/>
                </a:solidFill>
              </a:rPr>
              <a:t>hour period of time </a:t>
            </a:r>
            <a:r>
              <a:rPr lang="en-US" sz="2400" dirty="0" smtClean="0">
                <a:solidFill>
                  <a:srgbClr val="005072"/>
                </a:solidFill>
              </a:rPr>
              <a:t>during which </a:t>
            </a:r>
            <a:r>
              <a:rPr lang="en-US" sz="2400" dirty="0">
                <a:solidFill>
                  <a:srgbClr val="005072"/>
                </a:solidFill>
              </a:rPr>
              <a:t>the sound level fluctuated</a:t>
            </a:r>
          </a:p>
          <a:p>
            <a:pPr marL="0" lvl="1" indent="0">
              <a:lnSpc>
                <a:spcPct val="80000"/>
              </a:lnSpc>
              <a:buFontTx/>
              <a:buNone/>
              <a:defRPr/>
            </a:pPr>
            <a:endParaRPr lang="en-US" sz="2400" dirty="0">
              <a:solidFill>
                <a:srgbClr val="005072"/>
              </a:solidFill>
              <a:ea typeface="+mn-ea"/>
              <a:cs typeface="+mn-cs"/>
            </a:endParaRPr>
          </a:p>
        </p:txBody>
      </p:sp>
      <p:sp>
        <p:nvSpPr>
          <p:cNvPr id="154627" name="Rectangle 2"/>
          <p:cNvSpPr>
            <a:spLocks noGrp="1" noChangeArrowheads="1"/>
          </p:cNvSpPr>
          <p:nvPr>
            <p:ph type="title"/>
          </p:nvPr>
        </p:nvSpPr>
        <p:spPr>
          <a:xfrm>
            <a:off x="457200" y="381000"/>
            <a:ext cx="8229600" cy="685800"/>
          </a:xfrm>
        </p:spPr>
        <p:txBody>
          <a:bodyPr/>
          <a:lstStyle/>
          <a:p>
            <a:r>
              <a:rPr lang="en-US" smtClean="0"/>
              <a:t>Noise Measurement</a:t>
            </a:r>
          </a:p>
        </p:txBody>
      </p:sp>
      <p:sp>
        <p:nvSpPr>
          <p:cNvPr id="15462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3039199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animEffect transition="in" filter="fade">
                                      <p:cBhvr>
                                        <p:cTn id="7" dur="500"/>
                                        <p:tgtEl>
                                          <p:spTgt spid="512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4" end="4"/>
                                            </p:txEl>
                                          </p:spTgt>
                                        </p:tgtEl>
                                        <p:attrNameLst>
                                          <p:attrName>style.visibility</p:attrName>
                                        </p:attrNameLst>
                                      </p:cBhvr>
                                      <p:to>
                                        <p:strVal val="visible"/>
                                      </p:to>
                                    </p:set>
                                    <p:animEffect transition="in" filter="fade">
                                      <p:cBhvr>
                                        <p:cTn id="12" dur="500"/>
                                        <p:tgtEl>
                                          <p:spTgt spid="512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6" end="6"/>
                                            </p:txEl>
                                          </p:spTgt>
                                        </p:tgtEl>
                                        <p:attrNameLst>
                                          <p:attrName>style.visibility</p:attrName>
                                        </p:attrNameLst>
                                      </p:cBhvr>
                                      <p:to>
                                        <p:strVal val="visible"/>
                                      </p:to>
                                    </p:set>
                                    <p:animEffect transition="in" filter="fade">
                                      <p:cBhvr>
                                        <p:cTn id="17" dur="500"/>
                                        <p:tgtEl>
                                          <p:spTgt spid="5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descr="TNP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925513"/>
            <a:ext cx="44084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p:cNvSpPr>
            <a:spLocks noGrp="1" noChangeArrowheads="1"/>
          </p:cNvSpPr>
          <p:nvPr>
            <p:ph type="body" idx="1"/>
          </p:nvPr>
        </p:nvSpPr>
        <p:spPr>
          <a:xfrm>
            <a:off x="457200" y="1143000"/>
            <a:ext cx="4083050" cy="5105400"/>
          </a:xfrm>
        </p:spPr>
        <p:txBody>
          <a:bodyPr/>
          <a:lstStyle/>
          <a:p>
            <a:pPr>
              <a:lnSpc>
                <a:spcPct val="80000"/>
              </a:lnSpc>
              <a:buFont typeface="Wingdings" pitchFamily="2" charset="2"/>
              <a:buChar char="§"/>
            </a:pPr>
            <a:r>
              <a:rPr lang="en-US" sz="2400" dirty="0" smtClean="0"/>
              <a:t>Traffic Noise relationships with changes in volume or distance to recipient</a:t>
            </a:r>
          </a:p>
          <a:p>
            <a:pPr lvl="1" eaLnBrk="1" hangingPunct="1">
              <a:lnSpc>
                <a:spcPct val="80000"/>
              </a:lnSpc>
              <a:buFont typeface="Arial" pitchFamily="34" charset="0"/>
              <a:buChar char="-"/>
            </a:pPr>
            <a:r>
              <a:rPr lang="en-US" sz="2000" dirty="0" smtClean="0">
                <a:solidFill>
                  <a:srgbClr val="005072"/>
                </a:solidFill>
              </a:rPr>
              <a:t>An </a:t>
            </a:r>
            <a:r>
              <a:rPr lang="en-US" sz="2000" dirty="0">
                <a:solidFill>
                  <a:srgbClr val="005072"/>
                </a:solidFill>
              </a:rPr>
              <a:t>increase of 10 dB doubles the noise level (loudness)</a:t>
            </a:r>
            <a:endParaRPr lang="en-US" sz="1200" dirty="0">
              <a:solidFill>
                <a:srgbClr val="005072"/>
              </a:solidFill>
            </a:endParaRPr>
          </a:p>
          <a:p>
            <a:pPr lvl="1" eaLnBrk="1" hangingPunct="1">
              <a:lnSpc>
                <a:spcPct val="80000"/>
              </a:lnSpc>
              <a:buFont typeface="Arial" pitchFamily="34" charset="0"/>
              <a:buChar char="-"/>
            </a:pPr>
            <a:r>
              <a:rPr lang="en-US" sz="2000" dirty="0" smtClean="0">
                <a:solidFill>
                  <a:srgbClr val="005072"/>
                </a:solidFill>
              </a:rPr>
              <a:t>The human ear can discern a change of about 3 </a:t>
            </a:r>
            <a:r>
              <a:rPr lang="en-US" sz="2000" dirty="0" err="1" smtClean="0">
                <a:solidFill>
                  <a:srgbClr val="005072"/>
                </a:solidFill>
              </a:rPr>
              <a:t>dBA</a:t>
            </a:r>
            <a:endParaRPr lang="en-US" sz="2000" dirty="0" smtClean="0">
              <a:solidFill>
                <a:srgbClr val="005072"/>
              </a:solidFill>
            </a:endParaRPr>
          </a:p>
          <a:p>
            <a:pPr lvl="1" eaLnBrk="1" hangingPunct="1">
              <a:lnSpc>
                <a:spcPct val="80000"/>
              </a:lnSpc>
              <a:buFont typeface="Arial" pitchFamily="34" charset="0"/>
              <a:buChar char="-"/>
            </a:pPr>
            <a:r>
              <a:rPr lang="en-US" sz="2000" dirty="0" smtClean="0">
                <a:solidFill>
                  <a:srgbClr val="005072"/>
                </a:solidFill>
              </a:rPr>
              <a:t>Doubling traffic volumes at source increases the noise levels by 3 </a:t>
            </a:r>
            <a:r>
              <a:rPr lang="en-US" sz="2000" dirty="0" err="1" smtClean="0">
                <a:solidFill>
                  <a:srgbClr val="005072"/>
                </a:solidFill>
              </a:rPr>
              <a:t>dBA</a:t>
            </a:r>
            <a:endParaRPr lang="en-US" sz="2000" dirty="0" smtClean="0">
              <a:solidFill>
                <a:srgbClr val="005072"/>
              </a:solidFill>
            </a:endParaRPr>
          </a:p>
          <a:p>
            <a:pPr lvl="1" eaLnBrk="1" hangingPunct="1">
              <a:lnSpc>
                <a:spcPct val="80000"/>
              </a:lnSpc>
              <a:buFont typeface="Arial" pitchFamily="34" charset="0"/>
              <a:buChar char="-"/>
            </a:pPr>
            <a:r>
              <a:rPr lang="en-US" sz="2000" dirty="0" smtClean="0">
                <a:solidFill>
                  <a:srgbClr val="005072"/>
                </a:solidFill>
              </a:rPr>
              <a:t>If distance from the source is doubled the noise level will decrease by about 3 </a:t>
            </a:r>
            <a:r>
              <a:rPr lang="en-US" sz="2000" dirty="0" err="1" smtClean="0">
                <a:solidFill>
                  <a:srgbClr val="005072"/>
                </a:solidFill>
              </a:rPr>
              <a:t>dBA</a:t>
            </a:r>
            <a:endParaRPr lang="en-US" sz="2000" dirty="0" smtClean="0">
              <a:solidFill>
                <a:srgbClr val="005072"/>
              </a:solidFill>
            </a:endParaRPr>
          </a:p>
          <a:p>
            <a:pPr lvl="1" eaLnBrk="1" hangingPunct="1">
              <a:lnSpc>
                <a:spcPct val="80000"/>
              </a:lnSpc>
              <a:buFont typeface="Arial" pitchFamily="34" charset="0"/>
              <a:buChar char="-"/>
            </a:pPr>
            <a:r>
              <a:rPr lang="en-US" sz="2000" dirty="0" smtClean="0">
                <a:solidFill>
                  <a:srgbClr val="005072"/>
                </a:solidFill>
              </a:rPr>
              <a:t>Reducing vehicle speed from 100 km/h to 80 km/h will reduce noise levels by about 2 </a:t>
            </a:r>
            <a:r>
              <a:rPr lang="en-US" sz="2000" dirty="0" err="1" smtClean="0">
                <a:solidFill>
                  <a:srgbClr val="005072"/>
                </a:solidFill>
              </a:rPr>
              <a:t>dBA</a:t>
            </a:r>
            <a:endParaRPr lang="en-US" sz="2000" dirty="0" smtClean="0">
              <a:solidFill>
                <a:srgbClr val="005072"/>
              </a:solidFill>
            </a:endParaRPr>
          </a:p>
          <a:p>
            <a:pPr lvl="1" eaLnBrk="1" hangingPunct="1">
              <a:lnSpc>
                <a:spcPct val="80000"/>
              </a:lnSpc>
              <a:buFont typeface="Arial" pitchFamily="34" charset="0"/>
              <a:buChar char="-"/>
            </a:pPr>
            <a:endParaRPr lang="en-US" sz="2000" dirty="0" smtClean="0">
              <a:solidFill>
                <a:srgbClr val="005072"/>
              </a:solidFill>
            </a:endParaRPr>
          </a:p>
          <a:p>
            <a:pPr>
              <a:lnSpc>
                <a:spcPct val="80000"/>
              </a:lnSpc>
            </a:pPr>
            <a:endParaRPr lang="en-US" dirty="0" smtClean="0"/>
          </a:p>
        </p:txBody>
      </p:sp>
      <p:sp>
        <p:nvSpPr>
          <p:cNvPr id="155652" name="Rectangle 2"/>
          <p:cNvSpPr>
            <a:spLocks noGrp="1" noChangeArrowheads="1"/>
          </p:cNvSpPr>
          <p:nvPr>
            <p:ph type="title"/>
          </p:nvPr>
        </p:nvSpPr>
        <p:spPr>
          <a:xfrm>
            <a:off x="457200" y="381000"/>
            <a:ext cx="8229600" cy="685800"/>
          </a:xfrm>
        </p:spPr>
        <p:txBody>
          <a:bodyPr/>
          <a:lstStyle/>
          <a:p>
            <a:r>
              <a:rPr lang="en-US" smtClean="0"/>
              <a:t>Noise Measurement</a:t>
            </a:r>
          </a:p>
        </p:txBody>
      </p:sp>
      <p:sp>
        <p:nvSpPr>
          <p:cNvPr id="155653"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253877499"/>
      </p:ext>
    </p:extLst>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57200" y="304800"/>
            <a:ext cx="8229600" cy="838200"/>
          </a:xfrm>
        </p:spPr>
        <p:txBody>
          <a:bodyPr/>
          <a:lstStyle/>
          <a:p>
            <a:r>
              <a:rPr lang="en-US" smtClean="0"/>
              <a:t>Noise Management</a:t>
            </a:r>
          </a:p>
        </p:txBody>
      </p:sp>
      <p:sp>
        <p:nvSpPr>
          <p:cNvPr id="156675" name="Rectangle 3"/>
          <p:cNvSpPr>
            <a:spLocks noGrp="1" noChangeArrowheads="1"/>
          </p:cNvSpPr>
          <p:nvPr>
            <p:ph type="body" idx="1"/>
          </p:nvPr>
        </p:nvSpPr>
        <p:spPr>
          <a:xfrm>
            <a:off x="457200" y="990600"/>
            <a:ext cx="8229600" cy="5135563"/>
          </a:xfrm>
        </p:spPr>
        <p:txBody>
          <a:bodyPr/>
          <a:lstStyle/>
          <a:p>
            <a:pPr>
              <a:lnSpc>
                <a:spcPct val="80000"/>
              </a:lnSpc>
              <a:buFontTx/>
              <a:buNone/>
            </a:pPr>
            <a:endParaRPr lang="en-US" dirty="0" smtClean="0"/>
          </a:p>
          <a:p>
            <a:pPr>
              <a:lnSpc>
                <a:spcPct val="80000"/>
              </a:lnSpc>
              <a:buFont typeface="Wingdings" pitchFamily="2" charset="2"/>
              <a:buChar char="§"/>
            </a:pPr>
            <a:r>
              <a:rPr lang="en-US" sz="2400" dirty="0" smtClean="0"/>
              <a:t>There are many variables that contribute to traffic noise</a:t>
            </a:r>
          </a:p>
          <a:p>
            <a:pPr>
              <a:lnSpc>
                <a:spcPct val="80000"/>
              </a:lnSpc>
              <a:buFont typeface="Wingdings" pitchFamily="2" charset="2"/>
              <a:buChar char="§"/>
            </a:pPr>
            <a:endParaRPr lang="en-US" sz="2400" dirty="0" smtClean="0"/>
          </a:p>
          <a:p>
            <a:pPr>
              <a:lnSpc>
                <a:spcPct val="80000"/>
              </a:lnSpc>
              <a:buFont typeface="Wingdings" pitchFamily="2" charset="2"/>
              <a:buChar char="§"/>
            </a:pPr>
            <a:r>
              <a:rPr lang="en-US" sz="2400" dirty="0" smtClean="0"/>
              <a:t>The following are the main areas where noise reduction can be systematically approached</a:t>
            </a:r>
          </a:p>
          <a:p>
            <a:pPr lvl="1" eaLnBrk="1" hangingPunct="1">
              <a:lnSpc>
                <a:spcPct val="80000"/>
              </a:lnSpc>
              <a:buFont typeface="Arial" pitchFamily="34" charset="0"/>
              <a:buChar char="-"/>
            </a:pPr>
            <a:r>
              <a:rPr lang="en-US" sz="2400" dirty="0">
                <a:solidFill>
                  <a:srgbClr val="005072"/>
                </a:solidFill>
              </a:rPr>
              <a:t>Land use and development control</a:t>
            </a:r>
          </a:p>
          <a:p>
            <a:pPr lvl="1" eaLnBrk="1" hangingPunct="1">
              <a:lnSpc>
                <a:spcPct val="80000"/>
              </a:lnSpc>
              <a:buFont typeface="Arial" pitchFamily="34" charset="0"/>
              <a:buChar char="-"/>
            </a:pPr>
            <a:r>
              <a:rPr lang="en-US" sz="2400" dirty="0">
                <a:solidFill>
                  <a:srgbClr val="005072"/>
                </a:solidFill>
              </a:rPr>
              <a:t>Building design and standards</a:t>
            </a:r>
          </a:p>
          <a:p>
            <a:pPr lvl="1" eaLnBrk="1" hangingPunct="1">
              <a:lnSpc>
                <a:spcPct val="80000"/>
              </a:lnSpc>
              <a:buFont typeface="Arial" pitchFamily="34" charset="0"/>
              <a:buChar char="-"/>
            </a:pPr>
            <a:r>
              <a:rPr lang="en-US" sz="2400" dirty="0" smtClean="0">
                <a:solidFill>
                  <a:srgbClr val="005072"/>
                </a:solidFill>
              </a:rPr>
              <a:t>Roadway planning and design</a:t>
            </a:r>
          </a:p>
          <a:p>
            <a:pPr lvl="1" eaLnBrk="1" hangingPunct="1">
              <a:lnSpc>
                <a:spcPct val="80000"/>
              </a:lnSpc>
              <a:buFont typeface="Arial" pitchFamily="34" charset="0"/>
              <a:buChar char="-"/>
            </a:pPr>
            <a:r>
              <a:rPr lang="en-US" sz="2400" dirty="0" smtClean="0">
                <a:solidFill>
                  <a:srgbClr val="005072"/>
                </a:solidFill>
              </a:rPr>
              <a:t>Operational control of vehicles on roadways </a:t>
            </a:r>
          </a:p>
          <a:p>
            <a:pPr lvl="1" eaLnBrk="1" hangingPunct="1">
              <a:lnSpc>
                <a:spcPct val="80000"/>
              </a:lnSpc>
              <a:buFont typeface="Arial" pitchFamily="34" charset="0"/>
              <a:buChar char="-"/>
            </a:pPr>
            <a:r>
              <a:rPr lang="en-US" sz="2400" dirty="0" smtClean="0">
                <a:solidFill>
                  <a:srgbClr val="005072"/>
                </a:solidFill>
              </a:rPr>
              <a:t>Vehicle design</a:t>
            </a:r>
          </a:p>
          <a:p>
            <a:pPr lvl="1" eaLnBrk="1" hangingPunct="1">
              <a:lnSpc>
                <a:spcPct val="80000"/>
              </a:lnSpc>
              <a:buFont typeface="Arial" pitchFamily="34" charset="0"/>
              <a:buChar char="-"/>
            </a:pPr>
            <a:endParaRPr lang="en-US" sz="2000" dirty="0" smtClean="0"/>
          </a:p>
          <a:p>
            <a:pPr>
              <a:lnSpc>
                <a:spcPct val="80000"/>
              </a:lnSpc>
            </a:pPr>
            <a:endParaRPr lang="en-US" dirty="0" smtClean="0"/>
          </a:p>
        </p:txBody>
      </p:sp>
      <p:sp>
        <p:nvSpPr>
          <p:cNvPr id="156676"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66338061"/>
      </p:ext>
    </p:extLst>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endParaRPr lang="en-US" smtClean="0"/>
          </a:p>
        </p:txBody>
      </p:sp>
      <p:sp>
        <p:nvSpPr>
          <p:cNvPr id="157699" name="Rectangle 3"/>
          <p:cNvSpPr>
            <a:spLocks noGrp="1" noChangeArrowheads="1"/>
          </p:cNvSpPr>
          <p:nvPr>
            <p:ph type="body" idx="1"/>
          </p:nvPr>
        </p:nvSpPr>
        <p:spPr/>
        <p:txBody>
          <a:bodyPr/>
          <a:lstStyle/>
          <a:p>
            <a:endParaRPr lang="en-US" smtClean="0"/>
          </a:p>
        </p:txBody>
      </p:sp>
      <p:pic>
        <p:nvPicPr>
          <p:cNvPr id="157700" name="Picture 4" descr="TNP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3518"/>
            <a:ext cx="823722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flipH="1">
            <a:off x="5791200" y="1371600"/>
            <a:ext cx="121920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tangle 3"/>
          <p:cNvSpPr/>
          <p:nvPr/>
        </p:nvSpPr>
        <p:spPr bwMode="auto">
          <a:xfrm>
            <a:off x="7010400" y="990600"/>
            <a:ext cx="762000" cy="4953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Office towers</a:t>
            </a:r>
            <a:endParaRPr kumimoji="0" lang="en-CA" sz="1200" b="1" i="0" u="none" strike="noStrike" cap="none" normalizeH="0" baseline="0" dirty="0" smtClean="0">
              <a:ln>
                <a:noFill/>
              </a:ln>
              <a:solidFill>
                <a:schemeClr val="tx1"/>
              </a:solidFill>
              <a:effectLst/>
              <a:latin typeface="Arial" charset="0"/>
            </a:endParaRPr>
          </a:p>
        </p:txBody>
      </p:sp>
      <p:cxnSp>
        <p:nvCxnSpPr>
          <p:cNvPr id="8" name="Straight Arrow Connector 7"/>
          <p:cNvCxnSpPr/>
          <p:nvPr/>
        </p:nvCxnSpPr>
        <p:spPr bwMode="auto">
          <a:xfrm flipV="1">
            <a:off x="762000" y="3008154"/>
            <a:ext cx="914400" cy="762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bwMode="auto">
          <a:xfrm>
            <a:off x="152400" y="3770154"/>
            <a:ext cx="1066800" cy="34464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Commercial</a:t>
            </a:r>
            <a:endParaRPr kumimoji="0" lang="en-CA" sz="1800" b="1" i="0" u="none" strike="noStrike" cap="none" normalizeH="0" baseline="0" dirty="0" smtClean="0">
              <a:ln>
                <a:noFill/>
              </a:ln>
              <a:solidFill>
                <a:schemeClr val="tx1"/>
              </a:solidFill>
              <a:effectLst/>
              <a:latin typeface="Arial" charset="0"/>
            </a:endParaRPr>
          </a:p>
        </p:txBody>
      </p:sp>
      <p:cxnSp>
        <p:nvCxnSpPr>
          <p:cNvPr id="11" name="Straight Arrow Connector 10"/>
          <p:cNvCxnSpPr/>
          <p:nvPr/>
        </p:nvCxnSpPr>
        <p:spPr bwMode="auto">
          <a:xfrm>
            <a:off x="685800" y="1905000"/>
            <a:ext cx="6096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bwMode="auto">
          <a:xfrm>
            <a:off x="304800" y="1485900"/>
            <a:ext cx="990600" cy="4191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Noise Generator</a:t>
            </a:r>
            <a:endParaRPr kumimoji="0" lang="en-CA" sz="1200" b="1" i="0" u="none" strike="noStrike" cap="none" normalizeH="0" baseline="0" dirty="0" smtClean="0">
              <a:ln>
                <a:noFill/>
              </a:ln>
              <a:solidFill>
                <a:schemeClr val="tx1"/>
              </a:solidFill>
              <a:effectLst/>
              <a:latin typeface="Arial" charset="0"/>
            </a:endParaRPr>
          </a:p>
        </p:txBody>
      </p:sp>
      <p:cxnSp>
        <p:nvCxnSpPr>
          <p:cNvPr id="14" name="Straight Arrow Connector 13"/>
          <p:cNvCxnSpPr/>
          <p:nvPr/>
        </p:nvCxnSpPr>
        <p:spPr bwMode="auto">
          <a:xfrm flipV="1">
            <a:off x="3048000" y="4724400"/>
            <a:ext cx="7620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tangle 14"/>
          <p:cNvSpPr/>
          <p:nvPr/>
        </p:nvSpPr>
        <p:spPr bwMode="auto">
          <a:xfrm>
            <a:off x="1905000" y="5029200"/>
            <a:ext cx="1143000" cy="3429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Residential</a:t>
            </a:r>
            <a:endParaRPr kumimoji="0" lang="en-CA" sz="12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592804397"/>
      </p:ext>
    </p:extLst>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158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14288"/>
            <a:ext cx="5294313" cy="689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457200" y="1143000"/>
            <a:ext cx="3657600" cy="4495800"/>
          </a:xfrm>
        </p:spPr>
        <p:txBody>
          <a:bodyPr>
            <a:normAutofit/>
          </a:bodyPr>
          <a:lstStyle/>
          <a:p>
            <a:pPr marL="517525" indent="-342900" algn="l" eaLnBrk="1" hangingPunct="1">
              <a:lnSpc>
                <a:spcPct val="110000"/>
              </a:lnSpc>
              <a:spcBef>
                <a:spcPct val="0"/>
              </a:spcBef>
              <a:buFont typeface="Wingdings" pitchFamily="2" charset="2"/>
              <a:buChar char="§"/>
              <a:defRPr/>
            </a:pPr>
            <a:r>
              <a:rPr lang="en-US" sz="2400" dirty="0" smtClean="0"/>
              <a:t>Department’s current </a:t>
            </a:r>
            <a:r>
              <a:rPr lang="en-US" sz="2400" i="1" dirty="0" smtClean="0"/>
              <a:t>Noise Attenuation Guidelines </a:t>
            </a:r>
            <a:r>
              <a:rPr lang="en-US" sz="2400" dirty="0" smtClean="0"/>
              <a:t>were adopted in October 2002</a:t>
            </a:r>
            <a:endParaRPr lang="en-US" sz="2400" dirty="0"/>
          </a:p>
          <a:p>
            <a:pPr marL="342900" indent="-342900" algn="l" eaLnBrk="1" hangingPunct="1">
              <a:buFont typeface="Wingdings" pitchFamily="2" charset="2"/>
              <a:buChar char="§"/>
              <a:defRPr/>
            </a:pPr>
            <a:r>
              <a:rPr lang="en-US" sz="2400" dirty="0"/>
              <a:t>Available on intranet:  </a:t>
            </a:r>
            <a:r>
              <a:rPr lang="en-CA" sz="1800" u="sng" dirty="0">
                <a:hlinkClick r:id="rId4"/>
              </a:rPr>
              <a:t>http://</a:t>
            </a:r>
            <a:r>
              <a:rPr lang="en-CA" sz="1800" u="sng" dirty="0" smtClean="0">
                <a:hlinkClick r:id="rId4"/>
              </a:rPr>
              <a:t>www.transportation.alberta.ca/Content/docType490/Production/NoiseGuidelines.pdf</a:t>
            </a:r>
            <a:endParaRPr lang="en-CA" sz="1800" u="sng" dirty="0" smtClean="0"/>
          </a:p>
          <a:p>
            <a:pPr algn="l" eaLnBrk="1" hangingPunct="1">
              <a:defRPr/>
            </a:pPr>
            <a:endParaRPr lang="en-US" sz="1800" dirty="0"/>
          </a:p>
          <a:p>
            <a:pPr algn="l" eaLnBrk="1" hangingPunct="1">
              <a:defRPr/>
            </a:pPr>
            <a:endParaRPr lang="en-CA" sz="1800" dirty="0"/>
          </a:p>
          <a:p>
            <a:pPr marL="285750" indent="-285750" algn="l" eaLnBrk="1" hangingPunct="1">
              <a:buFont typeface="Arial" pitchFamily="34" charset="0"/>
              <a:buChar char="•"/>
              <a:defRPr/>
            </a:pPr>
            <a:endParaRPr lang="en-CA" sz="1800" dirty="0"/>
          </a:p>
        </p:txBody>
      </p:sp>
      <p:sp>
        <p:nvSpPr>
          <p:cNvPr id="158725"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Noise</a:t>
            </a:r>
          </a:p>
        </p:txBody>
      </p:sp>
    </p:spTree>
    <p:extLst>
      <p:ext uri="{BB962C8B-B14F-4D97-AF65-F5344CB8AC3E}">
        <p14:creationId xmlns:p14="http://schemas.microsoft.com/office/powerpoint/2010/main" val="3114829934"/>
      </p:ext>
    </p:extLst>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066800"/>
            <a:ext cx="7962900" cy="4800600"/>
          </a:xfrm>
        </p:spPr>
        <p:txBody>
          <a:bodyPr>
            <a:normAutofit/>
          </a:bodyPr>
          <a:lstStyle/>
          <a:p>
            <a:pPr marL="517525" indent="-342900" algn="l" eaLnBrk="1" hangingPunct="1">
              <a:lnSpc>
                <a:spcPct val="110000"/>
              </a:lnSpc>
              <a:spcBef>
                <a:spcPct val="0"/>
              </a:spcBef>
              <a:buFont typeface="Wingdings" pitchFamily="2" charset="2"/>
              <a:buChar char="§"/>
              <a:defRPr/>
            </a:pPr>
            <a:r>
              <a:rPr lang="en-US" sz="2400" dirty="0"/>
              <a:t>The “trigger level” of 65 </a:t>
            </a:r>
            <a:r>
              <a:rPr lang="en-US" sz="2400" dirty="0" err="1"/>
              <a:t>dba</a:t>
            </a:r>
            <a:r>
              <a:rPr lang="en-US" sz="2400" dirty="0"/>
              <a:t> (</a:t>
            </a:r>
            <a:r>
              <a:rPr lang="en-US" sz="2400" dirty="0" err="1"/>
              <a:t>leq</a:t>
            </a:r>
            <a:r>
              <a:rPr lang="en-US" sz="2400" dirty="0"/>
              <a:t> 24) applies to cities and urban areas </a:t>
            </a:r>
            <a:r>
              <a:rPr lang="en-US" sz="2400" dirty="0" smtClean="0"/>
              <a:t>only</a:t>
            </a:r>
          </a:p>
          <a:p>
            <a:pPr marL="517525" indent="-342900" algn="l" eaLnBrk="1" hangingPunct="1">
              <a:lnSpc>
                <a:spcPct val="110000"/>
              </a:lnSpc>
              <a:spcBef>
                <a:spcPct val="0"/>
              </a:spcBef>
              <a:buFont typeface="Wingdings" pitchFamily="2" charset="2"/>
              <a:buChar char="§"/>
              <a:defRPr/>
            </a:pPr>
            <a:endParaRPr lang="en-US" sz="2400" dirty="0"/>
          </a:p>
          <a:p>
            <a:pPr marL="517525" indent="-342900" algn="l" eaLnBrk="1" hangingPunct="1">
              <a:lnSpc>
                <a:spcPct val="110000"/>
              </a:lnSpc>
              <a:spcBef>
                <a:spcPct val="0"/>
              </a:spcBef>
              <a:buFont typeface="Wingdings" pitchFamily="2" charset="2"/>
              <a:buChar char="§"/>
              <a:defRPr/>
            </a:pPr>
            <a:r>
              <a:rPr lang="en-US" sz="2400" dirty="0"/>
              <a:t>Noise attenuation is linked to roadway changes</a:t>
            </a:r>
            <a:r>
              <a:rPr lang="en-US" sz="2400" dirty="0" smtClean="0"/>
              <a:t>.</a:t>
            </a:r>
          </a:p>
          <a:p>
            <a:pPr marL="517525" indent="-342900" algn="l" eaLnBrk="1" hangingPunct="1">
              <a:lnSpc>
                <a:spcPct val="110000"/>
              </a:lnSpc>
              <a:spcBef>
                <a:spcPct val="0"/>
              </a:spcBef>
              <a:buFont typeface="Wingdings" pitchFamily="2" charset="2"/>
              <a:buChar char="§"/>
              <a:defRPr/>
            </a:pPr>
            <a:endParaRPr lang="en-US" sz="2400" dirty="0"/>
          </a:p>
          <a:p>
            <a:pPr marL="517525" indent="-342900" algn="l" eaLnBrk="1" hangingPunct="1">
              <a:lnSpc>
                <a:spcPct val="110000"/>
              </a:lnSpc>
              <a:spcBef>
                <a:spcPct val="0"/>
              </a:spcBef>
              <a:buFont typeface="Wingdings" pitchFamily="2" charset="2"/>
              <a:buChar char="§"/>
              <a:defRPr/>
            </a:pPr>
            <a:r>
              <a:rPr lang="en-US" sz="2400" dirty="0"/>
              <a:t>The guidelines provide consistency from a provincial highway </a:t>
            </a:r>
            <a:r>
              <a:rPr lang="en-US" sz="2400" dirty="0" smtClean="0"/>
              <a:t>perspective</a:t>
            </a:r>
          </a:p>
          <a:p>
            <a:pPr marL="517525" indent="-342900" algn="l" eaLnBrk="1" hangingPunct="1">
              <a:lnSpc>
                <a:spcPct val="110000"/>
              </a:lnSpc>
              <a:spcBef>
                <a:spcPct val="0"/>
              </a:spcBef>
              <a:buFont typeface="Wingdings" pitchFamily="2" charset="2"/>
              <a:buChar char="§"/>
              <a:defRPr/>
            </a:pPr>
            <a:endParaRPr lang="en-US" sz="2400" dirty="0"/>
          </a:p>
          <a:p>
            <a:pPr marL="517525" indent="-342900" algn="l" eaLnBrk="1" hangingPunct="1">
              <a:lnSpc>
                <a:spcPct val="110000"/>
              </a:lnSpc>
              <a:spcBef>
                <a:spcPct val="0"/>
              </a:spcBef>
              <a:buFont typeface="Wingdings" pitchFamily="2" charset="2"/>
              <a:buChar char="§"/>
              <a:defRPr/>
            </a:pPr>
            <a:r>
              <a:rPr lang="en-US" sz="2400" dirty="0"/>
              <a:t>There is provision to add further noise attenuation at the discretion and financial commitment of the local </a:t>
            </a:r>
            <a:r>
              <a:rPr lang="en-US" sz="2400" dirty="0" smtClean="0"/>
              <a:t>jurisdiction</a:t>
            </a:r>
            <a:endParaRPr lang="en-CA" sz="2400" dirty="0"/>
          </a:p>
          <a:p>
            <a:pPr algn="l">
              <a:defRPr/>
            </a:pPr>
            <a:endParaRPr lang="en-US" sz="1800" dirty="0"/>
          </a:p>
          <a:p>
            <a:pPr algn="l">
              <a:defRPr/>
            </a:pPr>
            <a:endParaRPr lang="en-CA" sz="1800" dirty="0"/>
          </a:p>
          <a:p>
            <a:pPr marL="285750" indent="-285750" algn="l">
              <a:buFont typeface="Arial" pitchFamily="34" charset="0"/>
              <a:buChar char="•"/>
              <a:defRPr/>
            </a:pPr>
            <a:endParaRPr lang="en-CA" sz="1800" dirty="0"/>
          </a:p>
        </p:txBody>
      </p:sp>
      <p:sp>
        <p:nvSpPr>
          <p:cNvPr id="159747"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Noise</a:t>
            </a:r>
          </a:p>
        </p:txBody>
      </p:sp>
      <p:sp>
        <p:nvSpPr>
          <p:cNvPr id="15974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30429514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txBox="1">
            <a:spLocks noChangeArrowheads="1"/>
          </p:cNvSpPr>
          <p:nvPr/>
        </p:nvSpPr>
        <p:spPr bwMode="auto">
          <a:xfrm>
            <a:off x="457200" y="3048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CA" sz="3200" b="1">
                <a:solidFill>
                  <a:srgbClr val="005072"/>
                </a:solidFill>
              </a:rPr>
              <a:t>Noise Attenuation</a:t>
            </a:r>
          </a:p>
        </p:txBody>
      </p:sp>
      <p:sp>
        <p:nvSpPr>
          <p:cNvPr id="160771"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60772" name="Rectangle 3"/>
          <p:cNvSpPr>
            <a:spLocks noGrp="1" noChangeArrowheads="1"/>
          </p:cNvSpPr>
          <p:nvPr>
            <p:ph type="body" idx="1"/>
          </p:nvPr>
        </p:nvSpPr>
        <p:spPr>
          <a:xfrm>
            <a:off x="457200" y="1143000"/>
            <a:ext cx="8115300" cy="4983163"/>
          </a:xfrm>
        </p:spPr>
        <p:txBody>
          <a:bodyPr/>
          <a:lstStyle/>
          <a:p>
            <a:pPr marL="457200" indent="-457200">
              <a:lnSpc>
                <a:spcPct val="80000"/>
              </a:lnSpc>
              <a:buFont typeface="Wingdings" pitchFamily="2" charset="2"/>
              <a:buChar char="§"/>
            </a:pPr>
            <a:r>
              <a:rPr lang="en-CA" sz="2400" dirty="0" smtClean="0"/>
              <a:t>Typical ways to attenuate noise are</a:t>
            </a:r>
          </a:p>
          <a:p>
            <a:pPr marL="914400" lvl="1" indent="-457200" eaLnBrk="1" hangingPunct="1">
              <a:lnSpc>
                <a:spcPct val="80000"/>
              </a:lnSpc>
              <a:buFont typeface="Arial" pitchFamily="34" charset="0"/>
              <a:buChar char="-"/>
            </a:pPr>
            <a:r>
              <a:rPr lang="en-US" sz="2400" dirty="0" smtClean="0">
                <a:solidFill>
                  <a:srgbClr val="005072"/>
                </a:solidFill>
              </a:rPr>
              <a:t>Earth berms</a:t>
            </a:r>
          </a:p>
          <a:p>
            <a:pPr marL="914400" lvl="1" indent="-457200" eaLnBrk="1" hangingPunct="1">
              <a:lnSpc>
                <a:spcPct val="80000"/>
              </a:lnSpc>
              <a:buFont typeface="Arial" pitchFamily="34" charset="0"/>
              <a:buChar char="-"/>
            </a:pPr>
            <a:r>
              <a:rPr lang="en-US" sz="2400" dirty="0" smtClean="0">
                <a:solidFill>
                  <a:srgbClr val="005072"/>
                </a:solidFill>
              </a:rPr>
              <a:t>Barrier walls</a:t>
            </a:r>
          </a:p>
          <a:p>
            <a:pPr marL="914400" lvl="1" indent="-457200" eaLnBrk="1" hangingPunct="1">
              <a:lnSpc>
                <a:spcPct val="80000"/>
              </a:lnSpc>
              <a:buFont typeface="Arial" pitchFamily="34" charset="0"/>
              <a:buChar char="-"/>
            </a:pPr>
            <a:r>
              <a:rPr lang="en-US" sz="2400" dirty="0" smtClean="0">
                <a:solidFill>
                  <a:srgbClr val="005072"/>
                </a:solidFill>
              </a:rPr>
              <a:t>Distance</a:t>
            </a:r>
          </a:p>
          <a:p>
            <a:pPr marL="914400" lvl="1" indent="-457200" eaLnBrk="1" hangingPunct="1">
              <a:lnSpc>
                <a:spcPct val="80000"/>
              </a:lnSpc>
              <a:buFont typeface="Arial" pitchFamily="34" charset="0"/>
              <a:buChar char="-"/>
            </a:pPr>
            <a:r>
              <a:rPr lang="en-US" sz="2400" dirty="0" smtClean="0">
                <a:solidFill>
                  <a:srgbClr val="005072"/>
                </a:solidFill>
              </a:rPr>
              <a:t>Noise reducing pavement</a:t>
            </a:r>
          </a:p>
          <a:p>
            <a:pPr marL="457200" indent="-457200">
              <a:lnSpc>
                <a:spcPct val="80000"/>
              </a:lnSpc>
              <a:buFont typeface="Wingdings" pitchFamily="2" charset="2"/>
              <a:buChar char="§"/>
            </a:pPr>
            <a:r>
              <a:rPr lang="en-CA" sz="2400" dirty="0" smtClean="0"/>
              <a:t>The effectiveness of a barrier is dependant on a number of factors, including location, length, height, topography, etc.</a:t>
            </a:r>
          </a:p>
          <a:p>
            <a:pPr marL="914400" lvl="1" indent="-457200" eaLnBrk="1" hangingPunct="1">
              <a:lnSpc>
                <a:spcPct val="80000"/>
              </a:lnSpc>
              <a:buFont typeface="Arial" pitchFamily="34" charset="0"/>
              <a:buChar char="-"/>
            </a:pPr>
            <a:r>
              <a:rPr lang="en-CA" sz="2400" dirty="0" smtClean="0">
                <a:solidFill>
                  <a:srgbClr val="005072"/>
                </a:solidFill>
              </a:rPr>
              <a:t>For maximum effectiveness, a barrier should be close to either the source or the receiver and it should be high enough and long enough to block line of sight to the road </a:t>
            </a:r>
          </a:p>
          <a:p>
            <a:pPr marL="914400" lvl="1" indent="-457200" eaLnBrk="1" hangingPunct="1">
              <a:lnSpc>
                <a:spcPct val="80000"/>
              </a:lnSpc>
              <a:buFont typeface="Arial" pitchFamily="34" charset="0"/>
              <a:buChar char="-"/>
            </a:pPr>
            <a:r>
              <a:rPr lang="en-US" sz="2400" dirty="0" smtClean="0">
                <a:solidFill>
                  <a:srgbClr val="005072"/>
                </a:solidFill>
              </a:rPr>
              <a:t>It is best modeled to accurately determine its effectiveness</a:t>
            </a:r>
          </a:p>
        </p:txBody>
      </p:sp>
    </p:spTree>
    <p:extLst>
      <p:ext uri="{BB962C8B-B14F-4D97-AF65-F5344CB8AC3E}">
        <p14:creationId xmlns:p14="http://schemas.microsoft.com/office/powerpoint/2010/main" val="275462643"/>
      </p:ext>
    </p:extLst>
  </p:cSld>
  <p:clrMapOvr>
    <a:masterClrMapping/>
  </p:clrMapOvr>
  <p:transition spd="med">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txBox="1">
            <a:spLocks noChangeArrowheads="1"/>
          </p:cNvSpPr>
          <p:nvPr/>
        </p:nvSpPr>
        <p:spPr bwMode="auto">
          <a:xfrm>
            <a:off x="457200" y="3048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CA" sz="3200" b="1" dirty="0">
                <a:solidFill>
                  <a:srgbClr val="005072"/>
                </a:solidFill>
              </a:rPr>
              <a:t>Noise </a:t>
            </a:r>
            <a:r>
              <a:rPr lang="en-CA" sz="3200" b="1" dirty="0" smtClean="0">
                <a:solidFill>
                  <a:srgbClr val="005072"/>
                </a:solidFill>
              </a:rPr>
              <a:t>Attenuation – Trees??</a:t>
            </a:r>
            <a:endParaRPr lang="en-CA" sz="3200" b="1" dirty="0">
              <a:solidFill>
                <a:srgbClr val="005072"/>
              </a:solidFill>
            </a:endParaRPr>
          </a:p>
        </p:txBody>
      </p:sp>
      <p:sp>
        <p:nvSpPr>
          <p:cNvPr id="161795"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61796" name="Rectangle 3"/>
          <p:cNvSpPr>
            <a:spLocks noGrp="1" noChangeArrowheads="1"/>
          </p:cNvSpPr>
          <p:nvPr>
            <p:ph type="body" idx="1"/>
          </p:nvPr>
        </p:nvSpPr>
        <p:spPr>
          <a:xfrm>
            <a:off x="457200" y="990600"/>
            <a:ext cx="8115300" cy="5135563"/>
          </a:xfrm>
        </p:spPr>
        <p:txBody>
          <a:bodyPr/>
          <a:lstStyle/>
          <a:p>
            <a:pPr marL="457200" indent="-457200">
              <a:lnSpc>
                <a:spcPct val="80000"/>
              </a:lnSpc>
              <a:buFont typeface="Wingdings" pitchFamily="2" charset="2"/>
              <a:buChar char="§"/>
            </a:pPr>
            <a:endParaRPr lang="en-US" sz="2400" dirty="0" smtClean="0"/>
          </a:p>
          <a:p>
            <a:pPr marL="457200" indent="-457200">
              <a:lnSpc>
                <a:spcPct val="80000"/>
              </a:lnSpc>
              <a:buFont typeface="Wingdings" pitchFamily="2" charset="2"/>
              <a:buChar char="§"/>
            </a:pPr>
            <a:r>
              <a:rPr lang="en-US" sz="2400" dirty="0"/>
              <a:t>Noise seeps through </a:t>
            </a:r>
            <a:r>
              <a:rPr lang="en-US" sz="2400" dirty="0" smtClean="0"/>
              <a:t>openings</a:t>
            </a:r>
          </a:p>
          <a:p>
            <a:pPr marL="0" indent="0">
              <a:lnSpc>
                <a:spcPct val="80000"/>
              </a:lnSpc>
              <a:buNone/>
            </a:pPr>
            <a:endParaRPr lang="en-CA" sz="2400" dirty="0"/>
          </a:p>
          <a:p>
            <a:pPr marL="457200" indent="-457200">
              <a:lnSpc>
                <a:spcPct val="80000"/>
              </a:lnSpc>
              <a:buFont typeface="Wingdings" pitchFamily="2" charset="2"/>
              <a:buChar char="§"/>
            </a:pPr>
            <a:r>
              <a:rPr lang="en-US" sz="2400" dirty="0" smtClean="0"/>
              <a:t>Generally vegetation is not an effective means of attenuation</a:t>
            </a:r>
          </a:p>
          <a:p>
            <a:pPr marL="0" indent="0">
              <a:lnSpc>
                <a:spcPct val="80000"/>
              </a:lnSpc>
              <a:buNone/>
            </a:pPr>
            <a:endParaRPr lang="en-US" sz="2400" dirty="0" smtClean="0"/>
          </a:p>
          <a:p>
            <a:pPr marL="457200" indent="-457200">
              <a:lnSpc>
                <a:spcPct val="80000"/>
              </a:lnSpc>
              <a:buFont typeface="Wingdings" pitchFamily="2" charset="2"/>
              <a:buChar char="§"/>
            </a:pPr>
            <a:r>
              <a:rPr lang="en-US" sz="2400" dirty="0" smtClean="0"/>
              <a:t>Trees need to be planted closely and several rows to reduce some noise (no openings)</a:t>
            </a:r>
          </a:p>
          <a:p>
            <a:pPr marL="0" indent="0">
              <a:lnSpc>
                <a:spcPct val="80000"/>
              </a:lnSpc>
              <a:buNone/>
            </a:pPr>
            <a:endParaRPr lang="en-US" sz="2400" dirty="0" smtClean="0"/>
          </a:p>
          <a:p>
            <a:pPr marL="457200" indent="-457200">
              <a:lnSpc>
                <a:spcPct val="80000"/>
              </a:lnSpc>
              <a:buFont typeface="Wingdings" pitchFamily="2" charset="2"/>
              <a:buChar char="§"/>
            </a:pPr>
            <a:r>
              <a:rPr lang="en-US" sz="2400" dirty="0" smtClean="0"/>
              <a:t>Maybe some psychological benefit to trees, but expensive to plant and maintain</a:t>
            </a:r>
          </a:p>
        </p:txBody>
      </p:sp>
    </p:spTree>
    <p:extLst>
      <p:ext uri="{BB962C8B-B14F-4D97-AF65-F5344CB8AC3E}">
        <p14:creationId xmlns:p14="http://schemas.microsoft.com/office/powerpoint/2010/main" val="386567706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1066800"/>
            <a:ext cx="8229600" cy="4648200"/>
          </a:xfrm>
        </p:spPr>
        <p:txBody>
          <a:bodyPr lIns="0" tIns="0" rIns="0" bIns="0"/>
          <a:lstStyle/>
          <a:p>
            <a:pPr marL="517525" indent="-342900" eaLnBrk="1" hangingPunct="1">
              <a:lnSpc>
                <a:spcPct val="110000"/>
              </a:lnSpc>
              <a:spcBef>
                <a:spcPct val="0"/>
              </a:spcBef>
              <a:buFont typeface="Wingdings" pitchFamily="2" charset="2"/>
              <a:buChar char="§"/>
              <a:defRPr/>
            </a:pPr>
            <a:r>
              <a:rPr lang="en-US" sz="2400" dirty="0" smtClean="0"/>
              <a:t>Planning is dynamic</a:t>
            </a:r>
          </a:p>
          <a:p>
            <a:pPr marL="852488" lvl="1" indent="-342900" eaLnBrk="1" hangingPunct="1">
              <a:lnSpc>
                <a:spcPct val="110000"/>
              </a:lnSpc>
              <a:spcBef>
                <a:spcPct val="0"/>
              </a:spcBef>
              <a:buFont typeface="Arial" pitchFamily="34" charset="0"/>
              <a:buChar char="-"/>
              <a:defRPr/>
            </a:pPr>
            <a:r>
              <a:rPr lang="en-US" sz="2400" dirty="0">
                <a:solidFill>
                  <a:srgbClr val="005072"/>
                </a:solidFill>
              </a:rPr>
              <a:t>If plan inputs change it may need to be changed</a:t>
            </a:r>
          </a:p>
          <a:p>
            <a:pPr marL="517525" indent="-342900" eaLnBrk="1" hangingPunct="1">
              <a:lnSpc>
                <a:spcPct val="110000"/>
              </a:lnSpc>
              <a:spcBef>
                <a:spcPct val="0"/>
              </a:spcBef>
              <a:buFont typeface="Wingdings" pitchFamily="2" charset="2"/>
              <a:buChar char="§"/>
              <a:defRPr/>
            </a:pPr>
            <a:endParaRPr lang="en-US" sz="2400" dirty="0" smtClean="0"/>
          </a:p>
          <a:p>
            <a:pPr marL="517525" indent="-342900" eaLnBrk="1" hangingPunct="1">
              <a:lnSpc>
                <a:spcPct val="110000"/>
              </a:lnSpc>
              <a:spcBef>
                <a:spcPct val="0"/>
              </a:spcBef>
              <a:buFont typeface="Wingdings" pitchFamily="2" charset="2"/>
              <a:buChar char="§"/>
              <a:defRPr/>
            </a:pPr>
            <a:r>
              <a:rPr lang="en-US" sz="2400" dirty="0" smtClean="0"/>
              <a:t>Any </a:t>
            </a:r>
            <a:r>
              <a:rPr lang="en-US" sz="2400" dirty="0"/>
              <a:t>plan that is developed has to allow </a:t>
            </a:r>
            <a:r>
              <a:rPr lang="en-US" sz="2400" dirty="0" smtClean="0"/>
              <a:t>flexibility</a:t>
            </a:r>
            <a:endParaRPr lang="en-US" sz="2400" dirty="0"/>
          </a:p>
          <a:p>
            <a:pPr marL="174625" indent="0" eaLnBrk="1" hangingPunct="1">
              <a:lnSpc>
                <a:spcPct val="110000"/>
              </a:lnSpc>
              <a:spcBef>
                <a:spcPct val="0"/>
              </a:spcBef>
              <a:buNone/>
              <a:defRPr/>
            </a:pPr>
            <a:endParaRPr lang="en-US" sz="2400" dirty="0" smtClean="0"/>
          </a:p>
          <a:p>
            <a:pPr marL="517525" indent="-342900" eaLnBrk="1" hangingPunct="1">
              <a:lnSpc>
                <a:spcPct val="110000"/>
              </a:lnSpc>
              <a:spcBef>
                <a:spcPct val="0"/>
              </a:spcBef>
              <a:buFont typeface="Wingdings" pitchFamily="2" charset="2"/>
              <a:buChar char="§"/>
              <a:defRPr/>
            </a:pPr>
            <a:r>
              <a:rPr lang="en-US" sz="2400" dirty="0" smtClean="0"/>
              <a:t>If </a:t>
            </a:r>
            <a:r>
              <a:rPr lang="en-US" sz="2400" dirty="0"/>
              <a:t>facility is not needed or is downsized can always use land for something else</a:t>
            </a:r>
          </a:p>
          <a:p>
            <a:pPr marL="852488" lvl="1" indent="-342900" eaLnBrk="1" hangingPunct="1">
              <a:lnSpc>
                <a:spcPct val="110000"/>
              </a:lnSpc>
              <a:spcBef>
                <a:spcPct val="0"/>
              </a:spcBef>
              <a:buFont typeface="Arial" pitchFamily="34" charset="0"/>
              <a:buChar char="-"/>
              <a:defRPr/>
            </a:pPr>
            <a:r>
              <a:rPr lang="en-US" sz="2400" dirty="0">
                <a:solidFill>
                  <a:srgbClr val="005072"/>
                </a:solidFill>
              </a:rPr>
              <a:t>Converse is not </a:t>
            </a:r>
            <a:r>
              <a:rPr lang="en-US" sz="2400" dirty="0" smtClean="0">
                <a:solidFill>
                  <a:srgbClr val="005072"/>
                </a:solidFill>
              </a:rPr>
              <a:t>true, it is </a:t>
            </a:r>
            <a:r>
              <a:rPr lang="en-US" sz="2400" dirty="0">
                <a:solidFill>
                  <a:srgbClr val="005072"/>
                </a:solidFill>
              </a:rPr>
              <a:t>very disruptive if you have to relocate development to build </a:t>
            </a:r>
            <a:r>
              <a:rPr lang="en-US" sz="2400" dirty="0" smtClean="0">
                <a:solidFill>
                  <a:srgbClr val="005072"/>
                </a:solidFill>
              </a:rPr>
              <a:t>roads</a:t>
            </a:r>
          </a:p>
          <a:p>
            <a:pPr marL="517525" lvl="1" indent="-342900"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marL="517525" lvl="1" indent="-342900"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It </a:t>
            </a:r>
            <a:r>
              <a:rPr lang="en-US" sz="2400" dirty="0">
                <a:solidFill>
                  <a:srgbClr val="005072"/>
                </a:solidFill>
                <a:ea typeface="+mn-ea"/>
                <a:cs typeface="+mn-cs"/>
              </a:rPr>
              <a:t>is more cost effective to </a:t>
            </a:r>
            <a:r>
              <a:rPr lang="en-US" sz="2400" dirty="0" smtClean="0">
                <a:solidFill>
                  <a:srgbClr val="005072"/>
                </a:solidFill>
                <a:ea typeface="+mn-ea"/>
                <a:cs typeface="+mn-cs"/>
              </a:rPr>
              <a:t>add </a:t>
            </a:r>
            <a:r>
              <a:rPr lang="en-US" sz="2400" dirty="0" smtClean="0">
                <a:solidFill>
                  <a:srgbClr val="005072"/>
                </a:solidFill>
                <a:ea typeface="+mn-ea"/>
                <a:cs typeface="+mn-cs"/>
              </a:rPr>
              <a:t>to (expand</a:t>
            </a:r>
            <a:r>
              <a:rPr lang="en-US" sz="2400" dirty="0">
                <a:solidFill>
                  <a:srgbClr val="005072"/>
                </a:solidFill>
                <a:ea typeface="+mn-ea"/>
                <a:cs typeface="+mn-cs"/>
              </a:rPr>
              <a:t>)  </a:t>
            </a:r>
            <a:r>
              <a:rPr lang="en-US" sz="2400" dirty="0">
                <a:solidFill>
                  <a:srgbClr val="005072"/>
                </a:solidFill>
                <a:ea typeface="+mn-ea"/>
                <a:cs typeface="+mn-cs"/>
              </a:rPr>
              <a:t>infrastructure rather than replace it due to poor planning</a:t>
            </a:r>
          </a:p>
          <a:p>
            <a:pPr marL="852488" lvl="1" indent="-342900" eaLnBrk="1" hangingPunct="1">
              <a:lnSpc>
                <a:spcPct val="110000"/>
              </a:lnSpc>
              <a:spcBef>
                <a:spcPct val="0"/>
              </a:spcBef>
              <a:buFont typeface="Arial" pitchFamily="34" charset="0"/>
              <a:buChar char="-"/>
              <a:defRPr/>
            </a:pPr>
            <a:endParaRPr lang="en-US" sz="2000" dirty="0"/>
          </a:p>
          <a:p>
            <a:pPr marL="174625" indent="0" eaLnBrk="1" hangingPunct="1">
              <a:lnSpc>
                <a:spcPct val="110000"/>
              </a:lnSpc>
              <a:spcBef>
                <a:spcPct val="0"/>
              </a:spcBef>
              <a:defRPr/>
            </a:pPr>
            <a:endParaRPr lang="en-US" dirty="0" smtClean="0"/>
          </a:p>
          <a:p>
            <a:pPr marL="174625" indent="0" eaLnBrk="1" hangingPunct="1">
              <a:lnSpc>
                <a:spcPct val="110000"/>
              </a:lnSpc>
              <a:spcBef>
                <a:spcPct val="0"/>
              </a:spcBef>
              <a:defRPr/>
            </a:pPr>
            <a:endParaRPr lang="en-US" b="1" dirty="0" smtClean="0">
              <a:solidFill>
                <a:srgbClr val="008080"/>
              </a:solidFill>
              <a:latin typeface="Gill Sans" pitchFamily="84" charset="0"/>
            </a:endParaRPr>
          </a:p>
        </p:txBody>
      </p:sp>
      <p:sp>
        <p:nvSpPr>
          <p:cNvPr id="16387"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6388" name="Rectangle 4"/>
          <p:cNvSpPr>
            <a:spLocks noGrp="1" noChangeArrowheads="1"/>
          </p:cNvSpPr>
          <p:nvPr>
            <p:ph type="title"/>
          </p:nvPr>
        </p:nvSpPr>
        <p:spPr>
          <a:noFill/>
        </p:spPr>
        <p:txBody>
          <a:bodyPr/>
          <a:lstStyle/>
          <a:p>
            <a:pPr eaLnBrk="1" hangingPunct="1"/>
            <a:r>
              <a:rPr lang="en-US" dirty="0" smtClean="0"/>
              <a:t>Why Plan?</a:t>
            </a:r>
            <a:endParaRPr lang="en-CA" dirty="0" smtClean="0"/>
          </a:p>
        </p:txBody>
      </p:sp>
    </p:spTree>
    <p:extLst>
      <p:ext uri="{BB962C8B-B14F-4D97-AF65-F5344CB8AC3E}">
        <p14:creationId xmlns:p14="http://schemas.microsoft.com/office/powerpoint/2010/main" val="1718098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xEl>
                                              <p:pRg st="3" end="3"/>
                                            </p:txEl>
                                          </p:spTgt>
                                        </p:tgtEl>
                                        <p:attrNameLst>
                                          <p:attrName>style.visibility</p:attrName>
                                        </p:attrNameLst>
                                      </p:cBhvr>
                                      <p:to>
                                        <p:strVal val="visible"/>
                                      </p:to>
                                    </p:set>
                                    <p:animEffect transition="in" filter="fade">
                                      <p:cBhvr>
                                        <p:cTn id="7" dur="500"/>
                                        <p:tgtEl>
                                          <p:spTgt spid="11266">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xEl>
                                              <p:pRg st="5" end="5"/>
                                            </p:txEl>
                                          </p:spTgt>
                                        </p:tgtEl>
                                        <p:attrNameLst>
                                          <p:attrName>style.visibility</p:attrName>
                                        </p:attrNameLst>
                                      </p:cBhvr>
                                      <p:to>
                                        <p:strVal val="visible"/>
                                      </p:to>
                                    </p:set>
                                    <p:animEffect transition="in" filter="fade">
                                      <p:cBhvr>
                                        <p:cTn id="12" dur="500"/>
                                        <p:tgtEl>
                                          <p:spTgt spid="11266">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266">
                                            <p:txEl>
                                              <p:pRg st="6" end="6"/>
                                            </p:txEl>
                                          </p:spTgt>
                                        </p:tgtEl>
                                        <p:attrNameLst>
                                          <p:attrName>style.visibility</p:attrName>
                                        </p:attrNameLst>
                                      </p:cBhvr>
                                      <p:to>
                                        <p:strVal val="visible"/>
                                      </p:to>
                                    </p:set>
                                    <p:animEffect transition="in" filter="fade">
                                      <p:cBhvr>
                                        <p:cTn id="15" dur="500"/>
                                        <p:tgtEl>
                                          <p:spTgt spid="11266">
                                            <p:txEl>
                                              <p:pRg st="6" end="6"/>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1266">
                                            <p:txEl>
                                              <p:pRg st="8" end="8"/>
                                            </p:txEl>
                                          </p:spTgt>
                                        </p:tgtEl>
                                        <p:attrNameLst>
                                          <p:attrName>style.visibility</p:attrName>
                                        </p:attrNameLst>
                                      </p:cBhvr>
                                      <p:to>
                                        <p:strVal val="visible"/>
                                      </p:to>
                                    </p:set>
                                    <p:animEffect transition="in" filter="fade">
                                      <p:cBhvr>
                                        <p:cTn id="20" dur="500"/>
                                        <p:tgtEl>
                                          <p:spTgt spid="112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Wall Just South of 97 St and 153 Ave Looking NE (close)"/>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441450" y="1143000"/>
            <a:ext cx="61976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19" name="Rectangle 2"/>
          <p:cNvSpPr txBox="1">
            <a:spLocks noChangeArrowheads="1"/>
          </p:cNvSpPr>
          <p:nvPr/>
        </p:nvSpPr>
        <p:spPr bwMode="auto">
          <a:xfrm>
            <a:off x="457200" y="3048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CA" sz="3200" b="1" dirty="0">
                <a:solidFill>
                  <a:srgbClr val="005072"/>
                </a:solidFill>
              </a:rPr>
              <a:t>Noise Attenuation</a:t>
            </a:r>
          </a:p>
        </p:txBody>
      </p:sp>
      <p:sp>
        <p:nvSpPr>
          <p:cNvPr id="162820"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Tree>
    <p:extLst>
      <p:ext uri="{BB962C8B-B14F-4D97-AF65-F5344CB8AC3E}">
        <p14:creationId xmlns:p14="http://schemas.microsoft.com/office/powerpoint/2010/main" val="333823672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11" name="Title 1"/>
          <p:cNvSpPr>
            <a:spLocks noGrp="1"/>
          </p:cNvSpPr>
          <p:nvPr>
            <p:ph type="title"/>
          </p:nvPr>
        </p:nvSpPr>
        <p:spPr>
          <a:xfrm>
            <a:off x="457200" y="274638"/>
            <a:ext cx="8229600" cy="650875"/>
          </a:xfrm>
        </p:spPr>
        <p:txBody>
          <a:bodyPr/>
          <a:lstStyle/>
          <a:p>
            <a:pPr eaLnBrk="1" hangingPunct="1"/>
            <a:r>
              <a:rPr lang="en-US" smtClean="0"/>
              <a:t>Why Plan?</a:t>
            </a:r>
            <a:endParaRPr lang="en-CA" smtClean="0"/>
          </a:p>
        </p:txBody>
      </p:sp>
      <p:sp>
        <p:nvSpPr>
          <p:cNvPr id="17412" name="Rectangle 3"/>
          <p:cNvSpPr txBox="1">
            <a:spLocks noChangeArrowheads="1"/>
          </p:cNvSpPr>
          <p:nvPr/>
        </p:nvSpPr>
        <p:spPr bwMode="auto">
          <a:xfrm>
            <a:off x="457200" y="1323975"/>
            <a:ext cx="82296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517525" indent="-342900" eaLnBrk="0" hangingPunct="0">
              <a:defRPr>
                <a:solidFill>
                  <a:schemeClr val="tx1"/>
                </a:solidFill>
                <a:latin typeface="Arial" pitchFamily="34" charset="0"/>
              </a:defRPr>
            </a:lvl1pPr>
            <a:lvl2pPr marL="852488"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10000"/>
              </a:lnSpc>
              <a:buFont typeface="Wingdings" pitchFamily="2" charset="2"/>
              <a:buChar char="§"/>
            </a:pPr>
            <a:r>
              <a:rPr lang="en-US" sz="2400" dirty="0">
                <a:solidFill>
                  <a:srgbClr val="005072"/>
                </a:solidFill>
              </a:rPr>
              <a:t>Lack of proper planning can result in:</a:t>
            </a:r>
          </a:p>
          <a:p>
            <a:pPr lvl="1" eaLnBrk="1" hangingPunct="1">
              <a:lnSpc>
                <a:spcPct val="110000"/>
              </a:lnSpc>
              <a:buFontTx/>
              <a:buChar char="–"/>
            </a:pPr>
            <a:r>
              <a:rPr lang="en-US" sz="2400" dirty="0">
                <a:solidFill>
                  <a:srgbClr val="005072"/>
                </a:solidFill>
              </a:rPr>
              <a:t>Lower highway standards</a:t>
            </a:r>
          </a:p>
          <a:p>
            <a:pPr lvl="1" eaLnBrk="1" hangingPunct="1">
              <a:lnSpc>
                <a:spcPct val="110000"/>
              </a:lnSpc>
              <a:buFontTx/>
              <a:buChar char="–"/>
            </a:pPr>
            <a:r>
              <a:rPr lang="en-US" sz="2400" dirty="0">
                <a:solidFill>
                  <a:srgbClr val="005072"/>
                </a:solidFill>
              </a:rPr>
              <a:t>Earlier obsolescence</a:t>
            </a:r>
          </a:p>
          <a:p>
            <a:pPr lvl="1" eaLnBrk="1" hangingPunct="1">
              <a:lnSpc>
                <a:spcPct val="110000"/>
              </a:lnSpc>
              <a:buFontTx/>
              <a:buChar char="–"/>
            </a:pPr>
            <a:r>
              <a:rPr lang="en-US" sz="2400" dirty="0">
                <a:solidFill>
                  <a:srgbClr val="005072"/>
                </a:solidFill>
              </a:rPr>
              <a:t>Less effective network with longer travel distances</a:t>
            </a:r>
          </a:p>
          <a:p>
            <a:pPr lvl="1" eaLnBrk="1" hangingPunct="1">
              <a:lnSpc>
                <a:spcPct val="110000"/>
              </a:lnSpc>
              <a:buFontTx/>
              <a:buChar char="–"/>
            </a:pPr>
            <a:r>
              <a:rPr lang="en-US" sz="2400" dirty="0">
                <a:solidFill>
                  <a:srgbClr val="005072"/>
                </a:solidFill>
              </a:rPr>
              <a:t>More environmental impacts</a:t>
            </a:r>
          </a:p>
          <a:p>
            <a:pPr lvl="1" eaLnBrk="1" hangingPunct="1">
              <a:lnSpc>
                <a:spcPct val="110000"/>
              </a:lnSpc>
              <a:buFontTx/>
              <a:buChar char="–"/>
            </a:pPr>
            <a:r>
              <a:rPr lang="en-US" sz="2400" dirty="0">
                <a:solidFill>
                  <a:srgbClr val="005072"/>
                </a:solidFill>
              </a:rPr>
              <a:t>More public resistance to projects</a:t>
            </a:r>
          </a:p>
          <a:p>
            <a:pPr lvl="1" eaLnBrk="1" hangingPunct="1">
              <a:lnSpc>
                <a:spcPct val="110000"/>
              </a:lnSpc>
              <a:buFontTx/>
              <a:buChar char="–"/>
            </a:pPr>
            <a:r>
              <a:rPr lang="en-US" sz="2400" dirty="0">
                <a:solidFill>
                  <a:srgbClr val="005072"/>
                </a:solidFill>
              </a:rPr>
              <a:t>Delays in project implementation</a:t>
            </a:r>
          </a:p>
          <a:p>
            <a:pPr lvl="1" eaLnBrk="1" hangingPunct="1">
              <a:lnSpc>
                <a:spcPct val="110000"/>
              </a:lnSpc>
              <a:buFontTx/>
              <a:buChar char="–"/>
            </a:pPr>
            <a:r>
              <a:rPr lang="en-US" sz="2400" dirty="0">
                <a:solidFill>
                  <a:srgbClr val="005072"/>
                </a:solidFill>
              </a:rPr>
              <a:t>Higher project costs</a:t>
            </a:r>
          </a:p>
          <a:p>
            <a:pPr lvl="1" eaLnBrk="1" hangingPunct="1">
              <a:lnSpc>
                <a:spcPct val="110000"/>
              </a:lnSpc>
              <a:buFontTx/>
              <a:buChar char="–"/>
            </a:pPr>
            <a:r>
              <a:rPr lang="en-US" sz="2400" dirty="0">
                <a:solidFill>
                  <a:srgbClr val="005072"/>
                </a:solidFill>
              </a:rPr>
              <a:t>More development impacts</a:t>
            </a:r>
          </a:p>
          <a:p>
            <a:pPr lvl="1" eaLnBrk="1" hangingPunct="1">
              <a:lnSpc>
                <a:spcPct val="110000"/>
              </a:lnSpc>
              <a:buFontTx/>
              <a:buChar char="–"/>
            </a:pPr>
            <a:r>
              <a:rPr lang="en-US" sz="2400" dirty="0">
                <a:solidFill>
                  <a:srgbClr val="005072"/>
                </a:solidFill>
              </a:rPr>
              <a:t>Higher user costs</a:t>
            </a:r>
          </a:p>
        </p:txBody>
      </p:sp>
    </p:spTree>
    <p:extLst>
      <p:ext uri="{BB962C8B-B14F-4D97-AF65-F5344CB8AC3E}">
        <p14:creationId xmlns:p14="http://schemas.microsoft.com/office/powerpoint/2010/main" val="1244176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xEl>
                                              <p:pRg st="1" end="1"/>
                                            </p:txEl>
                                          </p:spTgt>
                                        </p:tgtEl>
                                        <p:attrNameLst>
                                          <p:attrName>style.visibility</p:attrName>
                                        </p:attrNameLst>
                                      </p:cBhvr>
                                      <p:to>
                                        <p:strVal val="visible"/>
                                      </p:to>
                                    </p:set>
                                    <p:animEffect transition="in" filter="fade">
                                      <p:cBhvr>
                                        <p:cTn id="7" dur="500"/>
                                        <p:tgtEl>
                                          <p:spTgt spid="1741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xEl>
                                              <p:pRg st="2" end="2"/>
                                            </p:txEl>
                                          </p:spTgt>
                                        </p:tgtEl>
                                        <p:attrNameLst>
                                          <p:attrName>style.visibility</p:attrName>
                                        </p:attrNameLst>
                                      </p:cBhvr>
                                      <p:to>
                                        <p:strVal val="visible"/>
                                      </p:to>
                                    </p:set>
                                    <p:animEffect transition="in" filter="fade">
                                      <p:cBhvr>
                                        <p:cTn id="12" dur="500"/>
                                        <p:tgtEl>
                                          <p:spTgt spid="1741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412">
                                            <p:txEl>
                                              <p:pRg st="3" end="3"/>
                                            </p:txEl>
                                          </p:spTgt>
                                        </p:tgtEl>
                                        <p:attrNameLst>
                                          <p:attrName>style.visibility</p:attrName>
                                        </p:attrNameLst>
                                      </p:cBhvr>
                                      <p:to>
                                        <p:strVal val="visible"/>
                                      </p:to>
                                    </p:set>
                                    <p:animEffect transition="in" filter="fade">
                                      <p:cBhvr>
                                        <p:cTn id="17" dur="500"/>
                                        <p:tgtEl>
                                          <p:spTgt spid="1741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412">
                                            <p:txEl>
                                              <p:pRg st="4" end="4"/>
                                            </p:txEl>
                                          </p:spTgt>
                                        </p:tgtEl>
                                        <p:attrNameLst>
                                          <p:attrName>style.visibility</p:attrName>
                                        </p:attrNameLst>
                                      </p:cBhvr>
                                      <p:to>
                                        <p:strVal val="visible"/>
                                      </p:to>
                                    </p:set>
                                    <p:animEffect transition="in" filter="fade">
                                      <p:cBhvr>
                                        <p:cTn id="22" dur="500"/>
                                        <p:tgtEl>
                                          <p:spTgt spid="1741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7412">
                                            <p:txEl>
                                              <p:pRg st="5" end="5"/>
                                            </p:txEl>
                                          </p:spTgt>
                                        </p:tgtEl>
                                        <p:attrNameLst>
                                          <p:attrName>style.visibility</p:attrName>
                                        </p:attrNameLst>
                                      </p:cBhvr>
                                      <p:to>
                                        <p:strVal val="visible"/>
                                      </p:to>
                                    </p:set>
                                    <p:animEffect transition="in" filter="fade">
                                      <p:cBhvr>
                                        <p:cTn id="27" dur="500"/>
                                        <p:tgtEl>
                                          <p:spTgt spid="1741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7412">
                                            <p:txEl>
                                              <p:pRg st="6" end="6"/>
                                            </p:txEl>
                                          </p:spTgt>
                                        </p:tgtEl>
                                        <p:attrNameLst>
                                          <p:attrName>style.visibility</p:attrName>
                                        </p:attrNameLst>
                                      </p:cBhvr>
                                      <p:to>
                                        <p:strVal val="visible"/>
                                      </p:to>
                                    </p:set>
                                    <p:animEffect transition="in" filter="fade">
                                      <p:cBhvr>
                                        <p:cTn id="32" dur="500"/>
                                        <p:tgtEl>
                                          <p:spTgt spid="1741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7412">
                                            <p:txEl>
                                              <p:pRg st="7" end="7"/>
                                            </p:txEl>
                                          </p:spTgt>
                                        </p:tgtEl>
                                        <p:attrNameLst>
                                          <p:attrName>style.visibility</p:attrName>
                                        </p:attrNameLst>
                                      </p:cBhvr>
                                      <p:to>
                                        <p:strVal val="visible"/>
                                      </p:to>
                                    </p:set>
                                    <p:animEffect transition="in" filter="fade">
                                      <p:cBhvr>
                                        <p:cTn id="37" dur="500"/>
                                        <p:tgtEl>
                                          <p:spTgt spid="17412">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7412">
                                            <p:txEl>
                                              <p:pRg st="8" end="8"/>
                                            </p:txEl>
                                          </p:spTgt>
                                        </p:tgtEl>
                                        <p:attrNameLst>
                                          <p:attrName>style.visibility</p:attrName>
                                        </p:attrNameLst>
                                      </p:cBhvr>
                                      <p:to>
                                        <p:strVal val="visible"/>
                                      </p:to>
                                    </p:set>
                                    <p:animEffect transition="in" filter="fade">
                                      <p:cBhvr>
                                        <p:cTn id="42" dur="500"/>
                                        <p:tgtEl>
                                          <p:spTgt spid="17412">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7412">
                                            <p:txEl>
                                              <p:pRg st="9" end="9"/>
                                            </p:txEl>
                                          </p:spTgt>
                                        </p:tgtEl>
                                        <p:attrNameLst>
                                          <p:attrName>style.visibility</p:attrName>
                                        </p:attrNameLst>
                                      </p:cBhvr>
                                      <p:to>
                                        <p:strVal val="visible"/>
                                      </p:to>
                                    </p:set>
                                    <p:animEffect transition="in" filter="fade">
                                      <p:cBhvr>
                                        <p:cTn id="47" dur="500"/>
                                        <p:tgtEl>
                                          <p:spTgt spid="174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g006"/>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l="11685" r="11685" b="4106"/>
          <a:stretch>
            <a:fillRect/>
          </a:stretch>
        </p:blipFill>
        <p:spPr>
          <a:xfrm>
            <a:off x="501650" y="1150938"/>
            <a:ext cx="4243388" cy="3779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9" name="Picture 3" descr="Picture1"/>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5062538" y="1033463"/>
            <a:ext cx="3327400" cy="393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5"/>
          <p:cNvSpPr txBox="1">
            <a:spLocks noChangeArrowheads="1"/>
          </p:cNvSpPr>
          <p:nvPr/>
        </p:nvSpPr>
        <p:spPr bwMode="auto">
          <a:xfrm>
            <a:off x="5735638" y="5010150"/>
            <a:ext cx="2743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400"/>
              <a:t>Source: Calgary Transportation Study (CALTS) 1968</a:t>
            </a:r>
          </a:p>
        </p:txBody>
      </p:sp>
      <p:sp>
        <p:nvSpPr>
          <p:cNvPr id="19461" name="Text Box 5"/>
          <p:cNvSpPr txBox="1">
            <a:spLocks noChangeArrowheads="1"/>
          </p:cNvSpPr>
          <p:nvPr/>
        </p:nvSpPr>
        <p:spPr bwMode="auto">
          <a:xfrm>
            <a:off x="1741488" y="5008563"/>
            <a:ext cx="307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400"/>
              <a:t>Source: Metropolitan Edmonton Transportation Study (METS) 1963</a:t>
            </a:r>
          </a:p>
        </p:txBody>
      </p:sp>
      <p:sp>
        <p:nvSpPr>
          <p:cNvPr id="19462" name="Line 6"/>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9463" name="Rectangle 7"/>
          <p:cNvSpPr>
            <a:spLocks noGrp="1" noChangeArrowheads="1"/>
          </p:cNvSpPr>
          <p:nvPr>
            <p:ph type="title"/>
          </p:nvPr>
        </p:nvSpPr>
        <p:spPr>
          <a:noFill/>
        </p:spPr>
        <p:txBody>
          <a:bodyPr/>
          <a:lstStyle/>
          <a:p>
            <a:pPr eaLnBrk="1" hangingPunct="1"/>
            <a:r>
              <a:rPr lang="en-US" smtClean="0"/>
              <a:t>Why Plan?</a:t>
            </a:r>
            <a:endParaRPr lang="en-CA" smtClean="0"/>
          </a:p>
        </p:txBody>
      </p:sp>
    </p:spTree>
    <p:extLst>
      <p:ext uri="{BB962C8B-B14F-4D97-AF65-F5344CB8AC3E}">
        <p14:creationId xmlns:p14="http://schemas.microsoft.com/office/powerpoint/2010/main" val="298213518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ur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7950" y="1600200"/>
            <a:ext cx="2957513" cy="410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5" name="Picture 3" descr="EdmontonTUC"/>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88963" y="1600200"/>
            <a:ext cx="3773487" cy="410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Line 4"/>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8437" name="Rectangle 5"/>
          <p:cNvSpPr>
            <a:spLocks noGrp="1" noChangeArrowheads="1"/>
          </p:cNvSpPr>
          <p:nvPr>
            <p:ph type="title"/>
          </p:nvPr>
        </p:nvSpPr>
        <p:spPr>
          <a:noFill/>
        </p:spPr>
        <p:txBody>
          <a:bodyPr/>
          <a:lstStyle/>
          <a:p>
            <a:pPr eaLnBrk="1" hangingPunct="1"/>
            <a:r>
              <a:rPr lang="en-US" smtClean="0"/>
              <a:t>Calgary &amp; Edmonton Ring Roads</a:t>
            </a:r>
            <a:endParaRPr lang="en-CA" smtClean="0"/>
          </a:p>
        </p:txBody>
      </p:sp>
    </p:spTree>
    <p:extLst>
      <p:ext uri="{BB962C8B-B14F-4D97-AF65-F5344CB8AC3E}">
        <p14:creationId xmlns:p14="http://schemas.microsoft.com/office/powerpoint/2010/main" val="194867101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tm_ch-b-p10"/>
          <p:cNvPicPr>
            <a:picLocks noChangeAspect="1" noChangeArrowheads="1"/>
          </p:cNvPicPr>
          <p:nvPr/>
        </p:nvPicPr>
        <p:blipFill>
          <a:blip r:embed="rId3">
            <a:extLst>
              <a:ext uri="{28A0092B-C50C-407E-A947-70E740481C1C}">
                <a14:useLocalDpi xmlns:a14="http://schemas.microsoft.com/office/drawing/2010/main" val="0"/>
              </a:ext>
            </a:extLst>
          </a:blip>
          <a:srcRect r="12000" b="16000"/>
          <a:stretch>
            <a:fillRect/>
          </a:stretch>
        </p:blipFill>
        <p:spPr bwMode="auto">
          <a:xfrm>
            <a:off x="4791710" y="2666999"/>
            <a:ext cx="4090988"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Henday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718" y="2667000"/>
            <a:ext cx="42100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381000" y="1098550"/>
            <a:ext cx="8382000"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buSzPct val="150000"/>
            </a:pPr>
            <a:r>
              <a:rPr lang="en-US" sz="2400" dirty="0">
                <a:solidFill>
                  <a:srgbClr val="005072"/>
                </a:solidFill>
                <a:sym typeface="Helvetica" pitchFamily="34" charset="0"/>
              </a:rPr>
              <a:t>Early identification and continuous planning for these facilities enabled the protection of the route and has allowed construction of the roadways where they are today.</a:t>
            </a:r>
          </a:p>
        </p:txBody>
      </p:sp>
      <p:sp>
        <p:nvSpPr>
          <p:cNvPr id="20485" name="Line 5"/>
          <p:cNvSpPr>
            <a:spLocks noChangeShapeType="1"/>
          </p:cNvSpPr>
          <p:nvPr/>
        </p:nvSpPr>
        <p:spPr bwMode="auto">
          <a:xfrm>
            <a:off x="484188" y="7620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0486" name="Rectangle 6"/>
          <p:cNvSpPr>
            <a:spLocks noGrp="1" noChangeArrowheads="1"/>
          </p:cNvSpPr>
          <p:nvPr>
            <p:ph type="title"/>
          </p:nvPr>
        </p:nvSpPr>
        <p:spPr>
          <a:xfrm>
            <a:off x="457200" y="76200"/>
            <a:ext cx="8229600" cy="762000"/>
          </a:xfrm>
          <a:noFill/>
        </p:spPr>
        <p:txBody>
          <a:bodyPr/>
          <a:lstStyle/>
          <a:p>
            <a:pPr eaLnBrk="1" hangingPunct="1"/>
            <a:r>
              <a:rPr lang="en-US" dirty="0" smtClean="0"/>
              <a:t>Why Plan?</a:t>
            </a:r>
            <a:endParaRPr lang="en-CA" dirty="0" smtClean="0"/>
          </a:p>
        </p:txBody>
      </p:sp>
    </p:spTree>
    <p:extLst>
      <p:ext uri="{BB962C8B-B14F-4D97-AF65-F5344CB8AC3E}">
        <p14:creationId xmlns:p14="http://schemas.microsoft.com/office/powerpoint/2010/main" val="130182133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descr="1970ua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0825" cy="576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p:cNvSpPr txBox="1">
            <a:spLocks noChangeArrowheads="1"/>
          </p:cNvSpPr>
          <p:nvPr/>
        </p:nvSpPr>
        <p:spPr bwMode="auto">
          <a:xfrm>
            <a:off x="773113" y="273050"/>
            <a:ext cx="2073275" cy="679450"/>
          </a:xfrm>
          <a:prstGeom prst="rect">
            <a:avLst/>
          </a:prstGeom>
          <a:solidFill>
            <a:srgbClr val="667AB3"/>
          </a:solidFill>
          <a:ln w="3810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rPr>
              <a:t>Urbanized Area</a:t>
            </a:r>
          </a:p>
          <a:p>
            <a:pPr algn="ctr" eaLnBrk="1" hangingPunct="1"/>
            <a:r>
              <a:rPr lang="en-US" b="1">
                <a:solidFill>
                  <a:schemeClr val="bg1"/>
                </a:solidFill>
              </a:rPr>
              <a:t>1970</a:t>
            </a:r>
          </a:p>
        </p:txBody>
      </p:sp>
    </p:spTree>
    <p:extLst>
      <p:ext uri="{BB962C8B-B14F-4D97-AF65-F5344CB8AC3E}">
        <p14:creationId xmlns:p14="http://schemas.microsoft.com/office/powerpoint/2010/main" val="43546026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228600"/>
            <a:ext cx="8229600" cy="762000"/>
          </a:xfrm>
        </p:spPr>
        <p:txBody>
          <a:bodyPr/>
          <a:lstStyle/>
          <a:p>
            <a:pPr eaLnBrk="1" hangingPunct="1"/>
            <a:r>
              <a:rPr lang="en-US" dirty="0" smtClean="0"/>
              <a:t>Who We Are – The Planning Group</a:t>
            </a:r>
            <a:endParaRPr lang="en-CA" dirty="0" smtClean="0"/>
          </a:p>
        </p:txBody>
      </p:sp>
      <p:sp>
        <p:nvSpPr>
          <p:cNvPr id="109571" name="Rectangle 3"/>
          <p:cNvSpPr>
            <a:spLocks noGrp="1" noChangeArrowheads="1"/>
          </p:cNvSpPr>
          <p:nvPr>
            <p:ph type="body" idx="1"/>
          </p:nvPr>
        </p:nvSpPr>
        <p:spPr>
          <a:xfrm>
            <a:off x="758575" y="1589046"/>
            <a:ext cx="7810500" cy="4114800"/>
          </a:xfrm>
        </p:spPr>
        <p:txBody>
          <a:bodyPr/>
          <a:lstStyle/>
          <a:p>
            <a:pPr marL="0" indent="0" eaLnBrk="1" hangingPunct="1">
              <a:buClr>
                <a:schemeClr val="accent2"/>
              </a:buClr>
              <a:buNone/>
            </a:pPr>
            <a:endParaRPr lang="en-US" sz="2400" dirty="0" smtClean="0">
              <a:latin typeface="Arial" pitchFamily="34" charset="0"/>
            </a:endParaRPr>
          </a:p>
          <a:p>
            <a:pPr marL="0" indent="0" eaLnBrk="1" hangingPunct="1">
              <a:buClr>
                <a:schemeClr val="accent2"/>
              </a:buClr>
              <a:buNone/>
            </a:pPr>
            <a:endParaRPr lang="en-US" sz="2400" dirty="0">
              <a:latin typeface="Arial" pitchFamily="34" charset="0"/>
            </a:endParaRPr>
          </a:p>
          <a:p>
            <a:pPr marL="0" indent="0" eaLnBrk="1" hangingPunct="1">
              <a:buClr>
                <a:schemeClr val="accent2"/>
              </a:buClr>
              <a:buNone/>
            </a:pPr>
            <a:endParaRPr lang="en-US" sz="2400" dirty="0" smtClean="0">
              <a:latin typeface="Arial" pitchFamily="34" charset="0"/>
            </a:endParaRPr>
          </a:p>
          <a:p>
            <a:pPr marL="0" indent="0" eaLnBrk="1" hangingPunct="1">
              <a:buClr>
                <a:schemeClr val="accent2"/>
              </a:buClr>
              <a:buNone/>
            </a:pPr>
            <a:endParaRPr lang="en-US" sz="2400" dirty="0" smtClean="0">
              <a:latin typeface="Arial" pitchFamily="34" charset="0"/>
            </a:endParaRPr>
          </a:p>
        </p:txBody>
      </p:sp>
      <p:sp>
        <p:nvSpPr>
          <p:cNvPr id="10244" name="Line 3"/>
          <p:cNvSpPr>
            <a:spLocks noChangeShapeType="1"/>
          </p:cNvSpPr>
          <p:nvPr/>
        </p:nvSpPr>
        <p:spPr bwMode="auto">
          <a:xfrm>
            <a:off x="508000" y="9906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 name="Flowchart: Alternate Process 1"/>
          <p:cNvSpPr/>
          <p:nvPr/>
        </p:nvSpPr>
        <p:spPr bwMode="auto">
          <a:xfrm>
            <a:off x="301375" y="1219200"/>
            <a:ext cx="1905000" cy="1219200"/>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Mike Bradley -</a:t>
            </a:r>
          </a:p>
          <a:p>
            <a:pPr marL="0" marR="0" indent="0" algn="l" defTabSz="914400" rtl="0" eaLnBrk="1" fontAlgn="base" latinLnBrk="0" hangingPunct="1">
              <a:lnSpc>
                <a:spcPct val="100000"/>
              </a:lnSpc>
              <a:spcBef>
                <a:spcPct val="0"/>
              </a:spcBef>
              <a:spcAft>
                <a:spcPct val="0"/>
              </a:spcAft>
              <a:buClrTx/>
              <a:buSzTx/>
              <a:buFontTx/>
              <a:buNone/>
              <a:tabLst/>
            </a:pPr>
            <a:r>
              <a:rPr lang="en-US" b="1" dirty="0" err="1" smtClean="0">
                <a:latin typeface="Arial" charset="0"/>
              </a:rPr>
              <a:t>TransportationSystems</a:t>
            </a:r>
            <a:endParaRPr lang="en-US" b="1" dirty="0" smtClean="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a:p>
            <a:pPr fontAlgn="base">
              <a:spcBef>
                <a:spcPct val="0"/>
              </a:spcBef>
              <a:spcAft>
                <a:spcPct val="0"/>
              </a:spcAft>
            </a:pPr>
            <a:r>
              <a:rPr lang="en-US" b="1" dirty="0" smtClean="0">
                <a:solidFill>
                  <a:srgbClr val="FF0000"/>
                </a:solidFill>
                <a:latin typeface="Arial" charset="0"/>
              </a:rPr>
              <a:t>Investment Strategies Branch</a:t>
            </a:r>
          </a:p>
          <a:p>
            <a:pPr marL="285750" indent="-285750" fontAlgn="base">
              <a:spcBef>
                <a:spcPct val="0"/>
              </a:spcBef>
              <a:spcAft>
                <a:spcPct val="0"/>
              </a:spcAft>
              <a:buFont typeface="Arial" panose="020B0604020202020204" pitchFamily="34" charset="0"/>
              <a:buChar char="•"/>
            </a:pPr>
            <a:r>
              <a:rPr lang="en-US" b="1" dirty="0">
                <a:latin typeface="Arial" charset="0"/>
              </a:rPr>
              <a:t>Systems Planning</a:t>
            </a:r>
          </a:p>
          <a:p>
            <a:pPr marL="285750" indent="-285750" fontAlgn="base">
              <a:spcBef>
                <a:spcPct val="0"/>
              </a:spcBef>
              <a:spcAft>
                <a:spcPct val="0"/>
              </a:spcAft>
              <a:buFont typeface="Arial" panose="020B0604020202020204" pitchFamily="34" charset="0"/>
              <a:buChar char="•"/>
            </a:pPr>
            <a:r>
              <a:rPr kumimoji="0" lang="en-US" b="1" i="0" u="none" strike="noStrike" cap="none" normalizeH="0" baseline="0" dirty="0" smtClean="0">
                <a:ln>
                  <a:noFill/>
                </a:ln>
                <a:solidFill>
                  <a:schemeClr val="tx1"/>
                </a:solidFill>
                <a:effectLst/>
                <a:latin typeface="Arial" charset="0"/>
              </a:rPr>
              <a:t>Network Planning</a:t>
            </a:r>
          </a:p>
          <a:p>
            <a:pPr marL="285750" indent="-285750" fontAlgn="base">
              <a:spcBef>
                <a:spcPct val="0"/>
              </a:spcBef>
              <a:spcAft>
                <a:spcPct val="0"/>
              </a:spcAft>
              <a:buFont typeface="Arial" panose="020B0604020202020204" pitchFamily="34" charset="0"/>
              <a:buChar char="•"/>
            </a:pPr>
            <a:r>
              <a:rPr lang="en-US" b="1" dirty="0" smtClean="0">
                <a:latin typeface="Arial" charset="0"/>
              </a:rPr>
              <a:t>Multi-Modal</a:t>
            </a:r>
          </a:p>
          <a:p>
            <a:pPr marL="285750" indent="-285750" fontAlgn="base">
              <a:spcBef>
                <a:spcPct val="0"/>
              </a:spcBef>
              <a:spcAft>
                <a:spcPct val="0"/>
              </a:spcAft>
              <a:buFont typeface="Arial" panose="020B0604020202020204" pitchFamily="34" charset="0"/>
              <a:buChar char="•"/>
            </a:pPr>
            <a:r>
              <a:rPr lang="en-US" b="1" dirty="0" smtClean="0">
                <a:latin typeface="Arial" charset="0"/>
              </a:rPr>
              <a:t>Cross Ministry</a:t>
            </a:r>
            <a:endParaRPr kumimoji="0" lang="en-CA" b="1" i="0" u="none" strike="noStrike" cap="none" normalizeH="0" baseline="0" dirty="0" smtClean="0">
              <a:ln>
                <a:noFill/>
              </a:ln>
              <a:solidFill>
                <a:schemeClr val="tx1"/>
              </a:solidFill>
              <a:effectLst/>
              <a:latin typeface="Arial" charset="0"/>
            </a:endParaRPr>
          </a:p>
        </p:txBody>
      </p:sp>
      <p:sp>
        <p:nvSpPr>
          <p:cNvPr id="3" name="Flowchart: Alternate Process 2"/>
          <p:cNvSpPr/>
          <p:nvPr/>
        </p:nvSpPr>
        <p:spPr bwMode="auto">
          <a:xfrm>
            <a:off x="2667000" y="1219200"/>
            <a:ext cx="1810290" cy="1222248"/>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Robert Duckworth-Modelling &amp; Analysis</a:t>
            </a:r>
          </a:p>
          <a:p>
            <a:pPr marL="0" marR="0" indent="0" algn="l" defTabSz="914400" rtl="0" eaLnBrk="1" fontAlgn="base" latinLnBrk="0" hangingPunct="1">
              <a:lnSpc>
                <a:spcPct val="100000"/>
              </a:lnSpc>
              <a:spcBef>
                <a:spcPct val="0"/>
              </a:spcBef>
              <a:spcAft>
                <a:spcPct val="0"/>
              </a:spcAft>
              <a:buClrTx/>
              <a:buSzTx/>
              <a:buFontTx/>
              <a:buNone/>
              <a:tabLst/>
            </a:pPr>
            <a:r>
              <a:rPr lang="en-US" b="1" dirty="0" smtClean="0">
                <a:solidFill>
                  <a:srgbClr val="FF0000"/>
                </a:solidFill>
                <a:latin typeface="Arial" charset="0"/>
              </a:rPr>
              <a:t>Investment Strategies Branch</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800" b="1" i="0" u="none" strike="noStrike" cap="none" normalizeH="0" baseline="0" dirty="0" smtClean="0">
                <a:ln>
                  <a:noFill/>
                </a:ln>
                <a:solidFill>
                  <a:schemeClr val="tx1"/>
                </a:solidFill>
                <a:effectLst/>
                <a:latin typeface="Arial" charset="0"/>
              </a:rPr>
              <a:t>Travel Forecast Modelling</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b="1" dirty="0" smtClean="0">
                <a:latin typeface="Arial" charset="0"/>
              </a:rPr>
              <a:t>Economic Modelling</a:t>
            </a:r>
            <a:endParaRPr kumimoji="0" lang="en-US" sz="1800" b="1" i="0" u="none" strike="noStrike" cap="none" normalizeH="0" baseline="0" dirty="0" smtClean="0">
              <a:ln>
                <a:noFill/>
              </a:ln>
              <a:solidFill>
                <a:schemeClr val="tx1"/>
              </a:solidFill>
              <a:effectLst/>
              <a:latin typeface="Arial" charset="0"/>
            </a:endParaRP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b="1" dirty="0" smtClean="0">
                <a:latin typeface="Arial" charset="0"/>
              </a:rPr>
              <a:t>NESS</a:t>
            </a:r>
            <a:endParaRPr kumimoji="0" lang="en-CA" sz="1800" b="1" i="0" u="none" strike="noStrike" cap="none" normalizeH="0" baseline="0" dirty="0" smtClean="0">
              <a:ln>
                <a:noFill/>
              </a:ln>
              <a:solidFill>
                <a:schemeClr val="tx1"/>
              </a:solidFill>
              <a:effectLst/>
              <a:latin typeface="Arial" charset="0"/>
            </a:endParaRPr>
          </a:p>
        </p:txBody>
      </p:sp>
      <p:sp>
        <p:nvSpPr>
          <p:cNvPr id="4" name="Flowchart: Alternate Process 3"/>
          <p:cNvSpPr/>
          <p:nvPr/>
        </p:nvSpPr>
        <p:spPr bwMode="auto">
          <a:xfrm>
            <a:off x="4876800" y="1223481"/>
            <a:ext cx="1981200" cy="1222248"/>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Jarret</a:t>
            </a:r>
            <a:r>
              <a:rPr kumimoji="0" lang="en-US" sz="1800" b="1" i="0" u="none" strike="noStrike" cap="none" normalizeH="0" dirty="0" smtClean="0">
                <a:ln>
                  <a:noFill/>
                </a:ln>
                <a:solidFill>
                  <a:schemeClr val="tx1"/>
                </a:solidFill>
                <a:effectLst/>
                <a:latin typeface="Arial" charset="0"/>
              </a:rPr>
              <a:t> </a:t>
            </a:r>
            <a:r>
              <a:rPr kumimoji="0" lang="en-US" sz="1800" b="1" i="0" u="none" strike="noStrike" cap="none" normalizeH="0" dirty="0" err="1" smtClean="0">
                <a:ln>
                  <a:noFill/>
                </a:ln>
                <a:solidFill>
                  <a:schemeClr val="tx1"/>
                </a:solidFill>
                <a:effectLst/>
                <a:latin typeface="Arial" charset="0"/>
              </a:rPr>
              <a:t>Berezanski</a:t>
            </a:r>
            <a:r>
              <a:rPr kumimoji="0" lang="en-US" sz="1800" b="1" i="0" u="none" strike="noStrike" cap="none" normalizeH="0" dirty="0" smtClean="0">
                <a:ln>
                  <a:noFill/>
                </a:ln>
                <a:solidFill>
                  <a:schemeClr val="tx1"/>
                </a:solidFill>
                <a:effectLst/>
                <a:latin typeface="Arial" charset="0"/>
              </a:rPr>
              <a:t>-Major Capital Planning</a:t>
            </a:r>
          </a:p>
          <a:p>
            <a:pPr marL="0" marR="0" indent="0" algn="l" defTabSz="914400" rtl="0" eaLnBrk="1" fontAlgn="base" latinLnBrk="0" hangingPunct="1">
              <a:lnSpc>
                <a:spcPct val="100000"/>
              </a:lnSpc>
              <a:spcBef>
                <a:spcPct val="0"/>
              </a:spcBef>
              <a:spcAft>
                <a:spcPct val="0"/>
              </a:spcAft>
              <a:buClrTx/>
              <a:buSzTx/>
              <a:buFontTx/>
              <a:buNone/>
              <a:tabLst/>
            </a:pPr>
            <a:r>
              <a:rPr lang="en-US" b="1" baseline="0" dirty="0" smtClean="0">
                <a:solidFill>
                  <a:srgbClr val="FF0000"/>
                </a:solidFill>
                <a:latin typeface="Arial" charset="0"/>
              </a:rPr>
              <a:t>Major</a:t>
            </a:r>
            <a:r>
              <a:rPr lang="en-US" b="1" dirty="0" smtClean="0">
                <a:solidFill>
                  <a:srgbClr val="FF0000"/>
                </a:solidFill>
                <a:latin typeface="Arial" charset="0"/>
              </a:rPr>
              <a:t> Capital Branch</a:t>
            </a:r>
          </a:p>
          <a:p>
            <a:pPr marL="0" marR="0" indent="0" algn="l" defTabSz="914400" rtl="0" eaLnBrk="1" fontAlgn="base" latinLnBrk="0" hangingPunct="1">
              <a:lnSpc>
                <a:spcPct val="100000"/>
              </a:lnSpc>
              <a:spcBef>
                <a:spcPct val="0"/>
              </a:spcBef>
              <a:spcAft>
                <a:spcPct val="0"/>
              </a:spcAft>
              <a:buClrTx/>
              <a:buSzTx/>
              <a:buFontTx/>
              <a:buNone/>
              <a:tabLst/>
            </a:pPr>
            <a:endParaRPr lang="en-US" b="1" dirty="0" smtClean="0">
              <a:latin typeface="Arial" charset="0"/>
            </a:endParaRPr>
          </a:p>
          <a:p>
            <a:pPr marL="285750" indent="-285750" fontAlgn="base">
              <a:spcBef>
                <a:spcPct val="0"/>
              </a:spcBef>
              <a:spcAft>
                <a:spcPct val="0"/>
              </a:spcAft>
              <a:buFont typeface="Arial" panose="020B0604020202020204" pitchFamily="34" charset="0"/>
              <a:buChar char="•"/>
            </a:pPr>
            <a:r>
              <a:rPr lang="en-US" b="1" dirty="0">
                <a:latin typeface="Arial" charset="0"/>
              </a:rPr>
              <a:t>Urban </a:t>
            </a:r>
            <a:r>
              <a:rPr lang="en-US" b="1" dirty="0" smtClean="0">
                <a:latin typeface="Arial" charset="0"/>
              </a:rPr>
              <a:t>Functional </a:t>
            </a:r>
            <a:r>
              <a:rPr lang="en-US" b="1" dirty="0">
                <a:latin typeface="Arial" charset="0"/>
              </a:rPr>
              <a:t>Planning</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800" b="1" i="0" u="none" strike="noStrike" cap="none" normalizeH="0" baseline="0" dirty="0" smtClean="0">
                <a:ln>
                  <a:noFill/>
                </a:ln>
                <a:solidFill>
                  <a:schemeClr val="tx1"/>
                </a:solidFill>
                <a:effectLst/>
                <a:latin typeface="Arial" charset="0"/>
              </a:rPr>
              <a:t>Ring Road</a:t>
            </a:r>
            <a:r>
              <a:rPr kumimoji="0" lang="en-US" sz="1800" b="1" i="0" u="none" strike="noStrike" cap="none" normalizeH="0" dirty="0" smtClean="0">
                <a:ln>
                  <a:noFill/>
                </a:ln>
                <a:solidFill>
                  <a:schemeClr val="tx1"/>
                </a:solidFill>
                <a:effectLst/>
                <a:latin typeface="Arial" charset="0"/>
              </a:rPr>
              <a:t> Planning</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b="1" dirty="0" smtClean="0">
                <a:latin typeface="Arial" charset="0"/>
              </a:rPr>
              <a:t>Regional Ring Road</a:t>
            </a:r>
            <a:endParaRPr kumimoji="0" lang="en-US" sz="1800" b="1" i="0" u="none" strike="noStrike" cap="none" normalizeH="0" dirty="0" smtClean="0">
              <a:ln>
                <a:noFill/>
              </a:ln>
              <a:solidFill>
                <a:schemeClr val="tx1"/>
              </a:solidFill>
              <a:effectLst/>
              <a:latin typeface="Arial" charset="0"/>
            </a:endParaRP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b="1" dirty="0" smtClean="0">
                <a:latin typeface="Arial" charset="0"/>
              </a:rPr>
              <a:t>Complex Projects</a:t>
            </a:r>
            <a:endParaRPr kumimoji="0" lang="en-US" sz="1800" b="1" i="0" u="none" strike="noStrike" cap="none" normalizeH="0" dirty="0" smtClean="0">
              <a:ln>
                <a:noFill/>
              </a:ln>
              <a:solidFill>
                <a:schemeClr val="tx1"/>
              </a:solidFill>
              <a:effectLst/>
              <a:latin typeface="Arial" charset="0"/>
            </a:endParaRP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CA" sz="1800" b="1" i="0" u="none" strike="noStrike" cap="none" normalizeH="0" baseline="0" dirty="0" smtClean="0">
              <a:ln>
                <a:noFill/>
              </a:ln>
              <a:solidFill>
                <a:schemeClr val="tx1"/>
              </a:solidFill>
              <a:effectLst/>
              <a:latin typeface="Arial" charset="0"/>
            </a:endParaRPr>
          </a:p>
        </p:txBody>
      </p:sp>
      <p:sp>
        <p:nvSpPr>
          <p:cNvPr id="5" name="Flowchart: Alternate Process 4"/>
          <p:cNvSpPr/>
          <p:nvPr/>
        </p:nvSpPr>
        <p:spPr bwMode="auto">
          <a:xfrm>
            <a:off x="7315200" y="1241084"/>
            <a:ext cx="1676400" cy="1219200"/>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Jim Der-</a:t>
            </a:r>
            <a:r>
              <a:rPr kumimoji="0" lang="en-US" sz="1800" b="1" i="0" u="none" strike="noStrike" cap="none" normalizeH="0" dirty="0" smtClean="0">
                <a:ln>
                  <a:noFill/>
                </a:ln>
                <a:solidFill>
                  <a:schemeClr val="tx1"/>
                </a:solidFill>
                <a:effectLst/>
                <a:latin typeface="Arial" charset="0"/>
              </a:rPr>
              <a:t> Highway &amp; Roadside Planning</a:t>
            </a:r>
          </a:p>
          <a:p>
            <a:pPr marL="0" marR="0" indent="0" algn="l" defTabSz="914400" rtl="0" eaLnBrk="1" fontAlgn="base" latinLnBrk="0" hangingPunct="1">
              <a:lnSpc>
                <a:spcPct val="100000"/>
              </a:lnSpc>
              <a:spcBef>
                <a:spcPct val="0"/>
              </a:spcBef>
              <a:spcAft>
                <a:spcPct val="0"/>
              </a:spcAft>
              <a:buClrTx/>
              <a:buSzTx/>
              <a:buFontTx/>
              <a:buNone/>
              <a:tabLst/>
            </a:pPr>
            <a:r>
              <a:rPr lang="en-US" b="1" baseline="0" dirty="0" smtClean="0">
                <a:solidFill>
                  <a:srgbClr val="FF0000"/>
                </a:solidFill>
                <a:latin typeface="Arial" charset="0"/>
              </a:rPr>
              <a:t>Technical Standards Branch</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800" b="1" i="0" u="none" strike="noStrike" cap="none" normalizeH="0" dirty="0" smtClean="0">
                <a:ln>
                  <a:noFill/>
                </a:ln>
                <a:solidFill>
                  <a:schemeClr val="tx1"/>
                </a:solidFill>
                <a:effectLst/>
                <a:latin typeface="Arial" charset="0"/>
              </a:rPr>
              <a:t>Highway </a:t>
            </a:r>
            <a:r>
              <a:rPr lang="en-US" b="1" baseline="0" dirty="0" smtClean="0">
                <a:latin typeface="Arial" charset="0"/>
              </a:rPr>
              <a:t>Planning </a:t>
            </a:r>
            <a:r>
              <a:rPr lang="en-US" b="1" baseline="0" dirty="0" err="1" smtClean="0">
                <a:latin typeface="Arial" charset="0"/>
              </a:rPr>
              <a:t>Stds</a:t>
            </a:r>
            <a:endParaRPr lang="en-US" b="1" baseline="0" dirty="0" smtClean="0">
              <a:latin typeface="Arial" charset="0"/>
            </a:endParaRP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800" b="1" i="0" u="none" strike="noStrike" cap="none" normalizeH="0" dirty="0" smtClean="0">
                <a:ln>
                  <a:noFill/>
                </a:ln>
                <a:solidFill>
                  <a:schemeClr val="tx1"/>
                </a:solidFill>
                <a:effectLst/>
                <a:latin typeface="Arial" charset="0"/>
              </a:rPr>
              <a:t>Roadside Planning </a:t>
            </a:r>
            <a:r>
              <a:rPr kumimoji="0" lang="en-US" sz="1800" b="1" i="0" u="none" strike="noStrike" cap="none" normalizeH="0" dirty="0" err="1" smtClean="0">
                <a:ln>
                  <a:noFill/>
                </a:ln>
                <a:solidFill>
                  <a:schemeClr val="tx1"/>
                </a:solidFill>
                <a:effectLst/>
                <a:latin typeface="Arial" charset="0"/>
              </a:rPr>
              <a:t>Stds</a:t>
            </a:r>
            <a:endParaRPr kumimoji="0" lang="en-US" sz="1800" b="1" i="0" u="none" strike="noStrike" cap="none" normalizeH="0" dirty="0" smtClean="0">
              <a:ln>
                <a:noFill/>
              </a:ln>
              <a:solidFill>
                <a:schemeClr val="tx1"/>
              </a:solidFill>
              <a:effectLst/>
              <a:latin typeface="Arial" charset="0"/>
            </a:endParaRP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b="1" baseline="0" dirty="0" smtClean="0">
                <a:latin typeface="Arial" charset="0"/>
              </a:rPr>
              <a:t>Assist</a:t>
            </a:r>
            <a:r>
              <a:rPr lang="en-US" b="1" dirty="0" smtClean="0">
                <a:latin typeface="Arial" charset="0"/>
              </a:rPr>
              <a:t> </a:t>
            </a:r>
            <a:r>
              <a:rPr lang="en-US" b="1" baseline="0" dirty="0" smtClean="0">
                <a:latin typeface="Arial" charset="0"/>
              </a:rPr>
              <a:t>Regions - Studies</a:t>
            </a:r>
            <a:endParaRPr kumimoji="0" lang="en-CA" sz="18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14850579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1970AH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0825" cy="576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p:cNvSpPr txBox="1">
            <a:spLocks noChangeArrowheads="1"/>
          </p:cNvSpPr>
          <p:nvPr/>
        </p:nvSpPr>
        <p:spPr bwMode="auto">
          <a:xfrm>
            <a:off x="773113" y="273050"/>
            <a:ext cx="2073275" cy="954088"/>
          </a:xfrm>
          <a:prstGeom prst="rect">
            <a:avLst/>
          </a:prstGeom>
          <a:solidFill>
            <a:srgbClr val="C0C0C0"/>
          </a:solidFill>
          <a:ln w="3810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Font typeface="Wingdings" pitchFamily="2" charset="2"/>
              <a:buNone/>
            </a:pPr>
            <a:r>
              <a:rPr lang="en-US" b="1">
                <a:solidFill>
                  <a:schemeClr val="bg1"/>
                </a:solidFill>
              </a:rPr>
              <a:t>Planning for Anthony Henday Drive initiated</a:t>
            </a:r>
            <a:endParaRPr lang="en-CA" b="1">
              <a:solidFill>
                <a:schemeClr val="bg1"/>
              </a:solidFill>
            </a:endParaRPr>
          </a:p>
        </p:txBody>
      </p:sp>
    </p:spTree>
    <p:extLst>
      <p:ext uri="{BB962C8B-B14F-4D97-AF65-F5344CB8AC3E}">
        <p14:creationId xmlns:p14="http://schemas.microsoft.com/office/powerpoint/2010/main" val="368127435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2010ua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0825" cy="576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p:cNvSpPr txBox="1">
            <a:spLocks noChangeArrowheads="1"/>
          </p:cNvSpPr>
          <p:nvPr/>
        </p:nvSpPr>
        <p:spPr bwMode="auto">
          <a:xfrm>
            <a:off x="773113" y="273050"/>
            <a:ext cx="2073275" cy="679450"/>
          </a:xfrm>
          <a:prstGeom prst="rect">
            <a:avLst/>
          </a:prstGeom>
          <a:solidFill>
            <a:srgbClr val="97AFA0"/>
          </a:solidFill>
          <a:ln w="3810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rPr>
              <a:t>Urbanized Area</a:t>
            </a:r>
          </a:p>
          <a:p>
            <a:pPr algn="ctr" eaLnBrk="1" hangingPunct="1"/>
            <a:r>
              <a:rPr lang="en-US" b="1">
                <a:solidFill>
                  <a:schemeClr val="bg1"/>
                </a:solidFill>
              </a:rPr>
              <a:t>2010</a:t>
            </a:r>
          </a:p>
        </p:txBody>
      </p:sp>
    </p:spTree>
    <p:extLst>
      <p:ext uri="{BB962C8B-B14F-4D97-AF65-F5344CB8AC3E}">
        <p14:creationId xmlns:p14="http://schemas.microsoft.com/office/powerpoint/2010/main" val="384276810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010ua3AH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0825" cy="576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3"/>
          <p:cNvSpPr txBox="1">
            <a:spLocks noChangeArrowheads="1"/>
          </p:cNvSpPr>
          <p:nvPr/>
        </p:nvSpPr>
        <p:spPr bwMode="auto">
          <a:xfrm>
            <a:off x="773113" y="273050"/>
            <a:ext cx="2073275" cy="954088"/>
          </a:xfrm>
          <a:prstGeom prst="rect">
            <a:avLst/>
          </a:prstGeom>
          <a:solidFill>
            <a:srgbClr val="C0C0C0"/>
          </a:solidFill>
          <a:ln w="3810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rPr>
              <a:t>Anthony Henday Drive completed</a:t>
            </a:r>
          </a:p>
          <a:p>
            <a:pPr algn="ctr" eaLnBrk="1" hangingPunct="1"/>
            <a:r>
              <a:rPr lang="en-US" b="1">
                <a:solidFill>
                  <a:schemeClr val="bg1"/>
                </a:solidFill>
              </a:rPr>
              <a:t>2016</a:t>
            </a:r>
          </a:p>
        </p:txBody>
      </p:sp>
    </p:spTree>
    <p:extLst>
      <p:ext uri="{BB962C8B-B14F-4D97-AF65-F5344CB8AC3E}">
        <p14:creationId xmlns:p14="http://schemas.microsoft.com/office/powerpoint/2010/main" val="1274034856"/>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TUCexampl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23363" cy="609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Line 3"/>
          <p:cNvSpPr>
            <a:spLocks noChangeShapeType="1"/>
          </p:cNvSpPr>
          <p:nvPr/>
        </p:nvSpPr>
        <p:spPr bwMode="auto">
          <a:xfrm flipV="1">
            <a:off x="7008813" y="2797175"/>
            <a:ext cx="601662" cy="2076450"/>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5604" name="Line 4"/>
          <p:cNvSpPr>
            <a:spLocks noChangeShapeType="1"/>
          </p:cNvSpPr>
          <p:nvPr/>
        </p:nvSpPr>
        <p:spPr bwMode="auto">
          <a:xfrm flipH="1" flipV="1">
            <a:off x="2606675" y="4081463"/>
            <a:ext cx="2921000" cy="917575"/>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5605" name="Rectangle 5"/>
          <p:cNvSpPr>
            <a:spLocks noChangeArrowheads="1"/>
          </p:cNvSpPr>
          <p:nvPr/>
        </p:nvSpPr>
        <p:spPr bwMode="auto">
          <a:xfrm>
            <a:off x="5340350" y="4484688"/>
            <a:ext cx="2292350" cy="1042987"/>
          </a:xfrm>
          <a:prstGeom prst="rect">
            <a:avLst/>
          </a:prstGeom>
          <a:solidFill>
            <a:srgbClr val="DDDD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000" dirty="0"/>
              <a:t>TUC boundaries established over </a:t>
            </a:r>
            <a:r>
              <a:rPr lang="en-US" sz="2000" dirty="0" smtClean="0"/>
              <a:t>40 </a:t>
            </a:r>
            <a:r>
              <a:rPr lang="en-US" sz="2000" dirty="0"/>
              <a:t>years ago</a:t>
            </a:r>
          </a:p>
          <a:p>
            <a:pPr>
              <a:spcBef>
                <a:spcPct val="20000"/>
              </a:spcBef>
              <a:buFont typeface="Wingdings" pitchFamily="2" charset="2"/>
              <a:buChar char="§"/>
            </a:pPr>
            <a:endParaRPr lang="en-US" sz="2000" dirty="0"/>
          </a:p>
        </p:txBody>
      </p:sp>
    </p:spTree>
    <p:extLst>
      <p:ext uri="{BB962C8B-B14F-4D97-AF65-F5344CB8AC3E}">
        <p14:creationId xmlns:p14="http://schemas.microsoft.com/office/powerpoint/2010/main" val="1305919232"/>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UCexampl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23363" cy="609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Line 4"/>
          <p:cNvSpPr>
            <a:spLocks noChangeShapeType="1"/>
          </p:cNvSpPr>
          <p:nvPr/>
        </p:nvSpPr>
        <p:spPr bwMode="auto">
          <a:xfrm flipH="1">
            <a:off x="2641600" y="4481513"/>
            <a:ext cx="3157538" cy="134937"/>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6628" name="Rectangle 3"/>
          <p:cNvSpPr>
            <a:spLocks noChangeArrowheads="1"/>
          </p:cNvSpPr>
          <p:nvPr/>
        </p:nvSpPr>
        <p:spPr bwMode="auto">
          <a:xfrm>
            <a:off x="4708525" y="3989388"/>
            <a:ext cx="2844800" cy="1027112"/>
          </a:xfrm>
          <a:prstGeom prst="rect">
            <a:avLst/>
          </a:prstGeom>
          <a:solidFill>
            <a:srgbClr val="DDDD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000"/>
              <a:t>Development grew up to the TUC boundary…</a:t>
            </a:r>
            <a:endParaRPr lang="en-US"/>
          </a:p>
        </p:txBody>
      </p:sp>
    </p:spTree>
    <p:extLst>
      <p:ext uri="{BB962C8B-B14F-4D97-AF65-F5344CB8AC3E}">
        <p14:creationId xmlns:p14="http://schemas.microsoft.com/office/powerpoint/2010/main" val="244554875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TUCexampl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23363" cy="6094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Line 3"/>
          <p:cNvSpPr>
            <a:spLocks noChangeShapeType="1"/>
          </p:cNvSpPr>
          <p:nvPr/>
        </p:nvSpPr>
        <p:spPr bwMode="auto">
          <a:xfrm flipV="1">
            <a:off x="5715000" y="1614488"/>
            <a:ext cx="733425" cy="2470150"/>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7652" name="Rectangle 4"/>
          <p:cNvSpPr>
            <a:spLocks noChangeArrowheads="1"/>
          </p:cNvSpPr>
          <p:nvPr/>
        </p:nvSpPr>
        <p:spPr bwMode="auto">
          <a:xfrm>
            <a:off x="4046538" y="3787775"/>
            <a:ext cx="2844800" cy="465138"/>
          </a:xfrm>
          <a:prstGeom prst="rect">
            <a:avLst/>
          </a:prstGeom>
          <a:solidFill>
            <a:srgbClr val="DDDD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000"/>
              <a:t>…and jumped over it</a:t>
            </a:r>
            <a:endParaRPr lang="en-US"/>
          </a:p>
        </p:txBody>
      </p:sp>
      <p:sp>
        <p:nvSpPr>
          <p:cNvPr id="193541" name="Rectangle 5"/>
          <p:cNvSpPr>
            <a:spLocks noChangeArrowheads="1"/>
          </p:cNvSpPr>
          <p:nvPr/>
        </p:nvSpPr>
        <p:spPr bwMode="auto">
          <a:xfrm>
            <a:off x="1790700" y="1343025"/>
            <a:ext cx="5554663" cy="3143250"/>
          </a:xfrm>
          <a:prstGeom prst="rect">
            <a:avLst/>
          </a:prstGeom>
          <a:solidFill>
            <a:srgbClr val="DDDD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defRPr/>
            </a:pPr>
            <a:r>
              <a:rPr lang="en-US" sz="3600" i="1">
                <a:effectLst>
                  <a:outerShdw blurRad="38100" dist="38100" dir="2700000" algn="tl">
                    <a:srgbClr val="FFFFFF"/>
                  </a:outerShdw>
                </a:effectLst>
                <a:latin typeface="Arial" charset="0"/>
              </a:rPr>
              <a:t>What if the TUC had not been established?</a:t>
            </a:r>
          </a:p>
          <a:p>
            <a:pPr>
              <a:spcBef>
                <a:spcPct val="20000"/>
              </a:spcBef>
              <a:buFont typeface="Wingdings" pitchFamily="2" charset="2"/>
              <a:buChar char="§"/>
              <a:defRPr/>
            </a:pPr>
            <a:endParaRPr lang="en-US" i="1">
              <a:effectLst>
                <a:outerShdw blurRad="38100" dist="38100" dir="2700000" algn="tl">
                  <a:srgbClr val="FFFFFF"/>
                </a:outerShdw>
              </a:effectLst>
              <a:latin typeface="Arial" charset="0"/>
            </a:endParaRPr>
          </a:p>
        </p:txBody>
      </p:sp>
      <p:pic>
        <p:nvPicPr>
          <p:cNvPr id="193542" name="Picture 6" descr="MCj043441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5388" y="2547938"/>
            <a:ext cx="162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0597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 calcmode="lin" valueType="num">
                                      <p:cBhvr additive="base">
                                        <p:cTn id="7" dur="500" fill="hold"/>
                                        <p:tgtEl>
                                          <p:spTgt spid="193541"/>
                                        </p:tgtEl>
                                        <p:attrNameLst>
                                          <p:attrName>ppt_x</p:attrName>
                                        </p:attrNameLst>
                                      </p:cBhvr>
                                      <p:tavLst>
                                        <p:tav tm="0">
                                          <p:val>
                                            <p:strVal val="1+#ppt_w/2"/>
                                          </p:val>
                                        </p:tav>
                                        <p:tav tm="100000">
                                          <p:val>
                                            <p:strVal val="#ppt_x"/>
                                          </p:val>
                                        </p:tav>
                                      </p:tavLst>
                                    </p:anim>
                                    <p:anim calcmode="lin" valueType="num">
                                      <p:cBhvr additive="base">
                                        <p:cTn id="8" dur="500" fill="hold"/>
                                        <p:tgtEl>
                                          <p:spTgt spid="1935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3542"/>
                                        </p:tgtEl>
                                        <p:attrNameLst>
                                          <p:attrName>style.visibility</p:attrName>
                                        </p:attrNameLst>
                                      </p:cBhvr>
                                      <p:to>
                                        <p:strVal val="visible"/>
                                      </p:to>
                                    </p:set>
                                    <p:anim calcmode="lin" valueType="num">
                                      <p:cBhvr additive="base">
                                        <p:cTn id="11" dur="500" fill="hold"/>
                                        <p:tgtEl>
                                          <p:spTgt spid="193542"/>
                                        </p:tgtEl>
                                        <p:attrNameLst>
                                          <p:attrName>ppt_x</p:attrName>
                                        </p:attrNameLst>
                                      </p:cBhvr>
                                      <p:tavLst>
                                        <p:tav tm="0">
                                          <p:val>
                                            <p:strVal val="1+#ppt_w/2"/>
                                          </p:val>
                                        </p:tav>
                                        <p:tav tm="100000">
                                          <p:val>
                                            <p:strVal val="#ppt_x"/>
                                          </p:val>
                                        </p:tav>
                                      </p:tavLst>
                                    </p:anim>
                                    <p:anim calcmode="lin" valueType="num">
                                      <p:cBhvr additive="base">
                                        <p:cTn id="12" dur="500" fill="hold"/>
                                        <p:tgtEl>
                                          <p:spTgt spid="1935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4" descr="TUCexample2no 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Line 6"/>
          <p:cNvSpPr>
            <a:spLocks noChangeShapeType="1"/>
          </p:cNvSpPr>
          <p:nvPr/>
        </p:nvSpPr>
        <p:spPr bwMode="auto">
          <a:xfrm flipH="1">
            <a:off x="5056188" y="1090613"/>
            <a:ext cx="2770187" cy="1946275"/>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8676" name="Rectangle 7"/>
          <p:cNvSpPr>
            <a:spLocks noChangeArrowheads="1"/>
          </p:cNvSpPr>
          <p:nvPr/>
        </p:nvSpPr>
        <p:spPr bwMode="auto">
          <a:xfrm>
            <a:off x="6502400" y="255588"/>
            <a:ext cx="2417763" cy="973137"/>
          </a:xfrm>
          <a:prstGeom prst="rect">
            <a:avLst/>
          </a:prstGeom>
          <a:solidFill>
            <a:srgbClr val="DDDDDD"/>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t>Development fills in lands needed for future highway</a:t>
            </a:r>
          </a:p>
        </p:txBody>
      </p:sp>
    </p:spTree>
    <p:extLst>
      <p:ext uri="{BB962C8B-B14F-4D97-AF65-F5344CB8AC3E}">
        <p14:creationId xmlns:p14="http://schemas.microsoft.com/office/powerpoint/2010/main" val="3067929414"/>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TUCexample2a"/>
          <p:cNvPicPr>
            <a:picLocks noChangeAspect="1" noChangeArrowheads="1"/>
          </p:cNvPicPr>
          <p:nvPr/>
        </p:nvPicPr>
        <p:blipFill>
          <a:blip r:embed="rId3">
            <a:extLst>
              <a:ext uri="{28A0092B-C50C-407E-A947-70E740481C1C}">
                <a14:useLocalDpi xmlns:a14="http://schemas.microsoft.com/office/drawing/2010/main" val="0"/>
              </a:ext>
            </a:extLst>
          </a:blip>
          <a:srcRect l="1759" r="2078"/>
          <a:stretch>
            <a:fillRect/>
          </a:stretch>
        </p:blipFill>
        <p:spPr bwMode="auto">
          <a:xfrm>
            <a:off x="26988" y="0"/>
            <a:ext cx="9123362"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5576888" y="212725"/>
            <a:ext cx="3316287" cy="996950"/>
          </a:xfrm>
          <a:prstGeom prst="rect">
            <a:avLst/>
          </a:prstGeom>
          <a:solidFill>
            <a:srgbClr val="DDDDDD"/>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Font typeface="Wingdings" pitchFamily="2" charset="2"/>
              <a:buNone/>
            </a:pPr>
            <a:r>
              <a:rPr lang="en-US"/>
              <a:t>Extensive and disruptive property purchases needed to construct roadway</a:t>
            </a:r>
          </a:p>
        </p:txBody>
      </p:sp>
    </p:spTree>
    <p:extLst>
      <p:ext uri="{BB962C8B-B14F-4D97-AF65-F5344CB8AC3E}">
        <p14:creationId xmlns:p14="http://schemas.microsoft.com/office/powerpoint/2010/main" val="206770473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ctrTitle"/>
          </p:nvPr>
        </p:nvSpPr>
        <p:spPr>
          <a:xfrm>
            <a:off x="574675" y="304800"/>
            <a:ext cx="8264525" cy="1066800"/>
          </a:xfrm>
        </p:spPr>
        <p:txBody>
          <a:bodyPr/>
          <a:lstStyle/>
          <a:p>
            <a:pPr algn="ctr" eaLnBrk="1" hangingPunct="1"/>
            <a:r>
              <a:rPr lang="en-CA" smtClean="0"/>
              <a:t>Decreasing Flexibility / Increasing Cost</a:t>
            </a:r>
            <a:br>
              <a:rPr lang="en-CA" smtClean="0"/>
            </a:br>
            <a:r>
              <a:rPr lang="en-CA" smtClean="0"/>
              <a:t>Over Time</a:t>
            </a:r>
          </a:p>
        </p:txBody>
      </p:sp>
      <p:pic>
        <p:nvPicPr>
          <p:cNvPr id="307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82713"/>
            <a:ext cx="49418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564909"/>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529388"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itle 1"/>
          <p:cNvSpPr>
            <a:spLocks noGrp="1"/>
          </p:cNvSpPr>
          <p:nvPr>
            <p:ph type="ctrTitle"/>
          </p:nvPr>
        </p:nvSpPr>
        <p:spPr>
          <a:xfrm>
            <a:off x="574675" y="304800"/>
            <a:ext cx="8264525" cy="1066800"/>
          </a:xfrm>
        </p:spPr>
        <p:txBody>
          <a:bodyPr/>
          <a:lstStyle/>
          <a:p>
            <a:pPr algn="ctr" eaLnBrk="1" hangingPunct="1"/>
            <a:r>
              <a:rPr lang="en-CA" smtClean="0"/>
              <a:t>What are the Risks?</a:t>
            </a:r>
          </a:p>
        </p:txBody>
      </p:sp>
      <p:pic>
        <p:nvPicPr>
          <p:cNvPr id="3174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914400"/>
            <a:ext cx="6529388"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9900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CA" dirty="0"/>
              <a:t>Transportation - History</a:t>
            </a:r>
            <a:br>
              <a:rPr lang="en-CA" dirty="0"/>
            </a:b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pPr>
              <a:lnSpc>
                <a:spcPct val="90000"/>
              </a:lnSpc>
            </a:pPr>
            <a:r>
              <a:rPr lang="en-CA" sz="2400" dirty="0"/>
              <a:t>Early 1800’s immigration from Europe began to swell U.S. and Canada’s population – first signs of urban sprawl</a:t>
            </a:r>
          </a:p>
          <a:p>
            <a:pPr>
              <a:lnSpc>
                <a:spcPct val="90000"/>
              </a:lnSpc>
            </a:pPr>
            <a:r>
              <a:rPr lang="en-CA" sz="2400" dirty="0"/>
              <a:t>Walking distances increased – lack of sidewalks and paved streets made long distance trips difficult and time consuming</a:t>
            </a:r>
          </a:p>
          <a:p>
            <a:pPr>
              <a:lnSpc>
                <a:spcPct val="90000"/>
              </a:lnSpc>
            </a:pPr>
            <a:r>
              <a:rPr lang="en-CA" sz="2400" dirty="0"/>
              <a:t>Situation resulted in the beginnings of public transportation in North America</a:t>
            </a:r>
            <a:endParaRPr lang="en-US" sz="24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327760756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WordArt 2"/>
          <p:cNvSpPr>
            <a:spLocks noChangeArrowheads="1" noChangeShapeType="1" noTextEdit="1"/>
          </p:cNvSpPr>
          <p:nvPr/>
        </p:nvSpPr>
        <p:spPr bwMode="auto">
          <a:xfrm>
            <a:off x="500063" y="1390650"/>
            <a:ext cx="8067675" cy="3467100"/>
          </a:xfrm>
          <a:prstGeom prst="rect">
            <a:avLst/>
          </a:prstGeom>
        </p:spPr>
        <p:txBody>
          <a:bodyPr wrap="none" fromWordArt="1">
            <a:prstTxWarp prst="textDeflate">
              <a:avLst>
                <a:gd name="adj" fmla="val 14583"/>
              </a:avLst>
            </a:prstTxWarp>
          </a:bodyPr>
          <a:lstStyle/>
          <a:p>
            <a:pPr algn="ctr"/>
            <a:r>
              <a:rPr lang="en-CA" sz="3600" kern="10" normalizeH="1">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PLANNING</a:t>
            </a:r>
          </a:p>
          <a:p>
            <a:pPr algn="ctr"/>
            <a:r>
              <a:rPr lang="en-CA" sz="3600" kern="10" normalizeH="1">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CONTINUUM</a:t>
            </a:r>
          </a:p>
        </p:txBody>
      </p:sp>
    </p:spTree>
    <p:extLst>
      <p:ext uri="{BB962C8B-B14F-4D97-AF65-F5344CB8AC3E}">
        <p14:creationId xmlns:p14="http://schemas.microsoft.com/office/powerpoint/2010/main" val="176996752"/>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0"/>
            <a:ext cx="8229600" cy="762000"/>
          </a:xfrm>
        </p:spPr>
        <p:txBody>
          <a:bodyPr/>
          <a:lstStyle/>
          <a:p>
            <a:pPr eaLnBrk="1" hangingPunct="1"/>
            <a:r>
              <a:rPr lang="en-US" dirty="0" smtClean="0"/>
              <a:t>Planning Cycle</a:t>
            </a:r>
            <a:endParaRPr lang="en-CA" dirty="0" smtClean="0"/>
          </a:p>
        </p:txBody>
      </p:sp>
      <p:sp>
        <p:nvSpPr>
          <p:cNvPr id="109571" name="Rectangle 3"/>
          <p:cNvSpPr>
            <a:spLocks noGrp="1" noChangeArrowheads="1"/>
          </p:cNvSpPr>
          <p:nvPr>
            <p:ph type="body" idx="1"/>
          </p:nvPr>
        </p:nvSpPr>
        <p:spPr>
          <a:xfrm>
            <a:off x="304800" y="990600"/>
            <a:ext cx="8267700" cy="5715000"/>
          </a:xfrm>
        </p:spPr>
        <p:txBody>
          <a:bodyPr numCol="3">
            <a:normAutofit/>
          </a:bodyPr>
          <a:lstStyle/>
          <a:p>
            <a:pPr eaLnBrk="1" hangingPunct="1">
              <a:buClr>
                <a:schemeClr val="accent2"/>
              </a:buClr>
            </a:pPr>
            <a:endParaRPr lang="en-US" sz="2400" dirty="0" smtClean="0">
              <a:latin typeface="Arial" pitchFamily="34" charset="0"/>
            </a:endParaRPr>
          </a:p>
          <a:p>
            <a:pPr eaLnBrk="1" hangingPunct="1">
              <a:buClr>
                <a:schemeClr val="accent2"/>
              </a:buClr>
            </a:pPr>
            <a:endParaRPr lang="en-US" sz="2400" dirty="0">
              <a:latin typeface="Arial" pitchFamily="34" charset="0"/>
            </a:endParaRPr>
          </a:p>
          <a:p>
            <a:pPr>
              <a:buClr>
                <a:schemeClr val="accent2"/>
              </a:buClr>
            </a:pPr>
            <a:r>
              <a:rPr lang="en-US" sz="2400" dirty="0">
                <a:latin typeface="Arial" pitchFamily="34" charset="0"/>
              </a:rPr>
              <a:t>Movement of</a:t>
            </a:r>
          </a:p>
          <a:p>
            <a:pPr marL="334963" lvl="1" indent="0">
              <a:buClr>
                <a:schemeClr val="accent2"/>
              </a:buClr>
              <a:buNone/>
            </a:pPr>
            <a:r>
              <a:rPr lang="en-US" sz="2400" dirty="0">
                <a:solidFill>
                  <a:schemeClr val="accent5">
                    <a:lumMod val="25000"/>
                  </a:schemeClr>
                </a:solidFill>
                <a:latin typeface="Arial" pitchFamily="34" charset="0"/>
              </a:rPr>
              <a:t>Goods?</a:t>
            </a:r>
          </a:p>
          <a:p>
            <a:pPr>
              <a:buClr>
                <a:schemeClr val="accent2"/>
              </a:buClr>
            </a:pPr>
            <a:r>
              <a:rPr lang="en-US" sz="2400" dirty="0">
                <a:solidFill>
                  <a:schemeClr val="accent5">
                    <a:lumMod val="25000"/>
                  </a:schemeClr>
                </a:solidFill>
                <a:latin typeface="Arial" pitchFamily="34" charset="0"/>
              </a:rPr>
              <a:t>Balanced plan?</a:t>
            </a:r>
          </a:p>
          <a:p>
            <a:pPr>
              <a:buClr>
                <a:schemeClr val="accent2"/>
              </a:buClr>
            </a:pPr>
            <a:r>
              <a:rPr lang="en-US" sz="2400" dirty="0">
                <a:solidFill>
                  <a:schemeClr val="accent5">
                    <a:lumMod val="25000"/>
                  </a:schemeClr>
                </a:solidFill>
                <a:latin typeface="Arial" pitchFamily="34" charset="0"/>
              </a:rPr>
              <a:t>Mobility?</a:t>
            </a:r>
          </a:p>
          <a:p>
            <a:pPr>
              <a:buClr>
                <a:schemeClr val="accent2"/>
              </a:buClr>
            </a:pPr>
            <a:r>
              <a:rPr lang="en-US" sz="2400" dirty="0">
                <a:solidFill>
                  <a:schemeClr val="accent5">
                    <a:lumMod val="25000"/>
                  </a:schemeClr>
                </a:solidFill>
                <a:latin typeface="Arial" pitchFamily="34" charset="0"/>
              </a:rPr>
              <a:t>Affordability?</a:t>
            </a:r>
          </a:p>
          <a:p>
            <a:pPr>
              <a:buClr>
                <a:schemeClr val="accent2"/>
              </a:buClr>
            </a:pPr>
            <a:r>
              <a:rPr lang="en-US" sz="2400" dirty="0">
                <a:solidFill>
                  <a:schemeClr val="accent5">
                    <a:lumMod val="25000"/>
                  </a:schemeClr>
                </a:solidFill>
                <a:latin typeface="Arial" pitchFamily="34" charset="0"/>
              </a:rPr>
              <a:t>Support growth</a:t>
            </a:r>
            <a:r>
              <a:rPr lang="en-US" sz="2400" dirty="0" smtClean="0">
                <a:solidFill>
                  <a:schemeClr val="accent5">
                    <a:lumMod val="25000"/>
                  </a:schemeClr>
                </a:solidFill>
                <a:latin typeface="Arial" pitchFamily="34" charset="0"/>
              </a:rPr>
              <a:t>?</a:t>
            </a:r>
            <a:endParaRPr lang="en-US" sz="2400" dirty="0">
              <a:solidFill>
                <a:schemeClr val="accent5">
                  <a:lumMod val="25000"/>
                </a:schemeClr>
              </a:solidFill>
              <a:latin typeface="Arial" pitchFamily="34" charset="0"/>
            </a:endParaRPr>
          </a:p>
          <a:p>
            <a:pPr>
              <a:buClr>
                <a:schemeClr val="accent2"/>
              </a:buClr>
            </a:pPr>
            <a:r>
              <a:rPr lang="en-US" sz="2400" dirty="0" smtClean="0">
                <a:latin typeface="Arial" pitchFamily="34" charset="0"/>
              </a:rPr>
              <a:t>Strategy</a:t>
            </a:r>
            <a:endParaRPr lang="en-US" sz="2400" dirty="0">
              <a:latin typeface="Arial" pitchFamily="34" charset="0"/>
            </a:endParaRPr>
          </a:p>
          <a:p>
            <a:pPr marL="0" indent="0">
              <a:buClr>
                <a:schemeClr val="accent2"/>
              </a:buClr>
              <a:buNone/>
            </a:pPr>
            <a:endParaRPr lang="en-US" sz="2400" dirty="0" smtClean="0">
              <a:latin typeface="Arial" pitchFamily="34" charset="0"/>
            </a:endParaRPr>
          </a:p>
          <a:p>
            <a:pPr eaLnBrk="1" hangingPunct="1">
              <a:buClr>
                <a:schemeClr val="accent2"/>
              </a:buClr>
            </a:pPr>
            <a:endParaRPr lang="en-US" sz="2600" dirty="0" smtClean="0">
              <a:solidFill>
                <a:schemeClr val="accent5">
                  <a:lumMod val="25000"/>
                </a:schemeClr>
              </a:solidFill>
              <a:latin typeface="Arial" pitchFamily="34" charset="0"/>
            </a:endParaRPr>
          </a:p>
          <a:p>
            <a:pPr eaLnBrk="1" hangingPunct="1">
              <a:buClr>
                <a:schemeClr val="accent2"/>
              </a:buClr>
            </a:pPr>
            <a:endParaRPr lang="en-US" sz="2600" dirty="0">
              <a:solidFill>
                <a:schemeClr val="accent5">
                  <a:lumMod val="25000"/>
                </a:schemeClr>
              </a:solidFill>
              <a:latin typeface="Arial" pitchFamily="34" charset="0"/>
            </a:endParaRPr>
          </a:p>
          <a:p>
            <a:pPr eaLnBrk="1" hangingPunct="1">
              <a:buClr>
                <a:schemeClr val="accent2"/>
              </a:buClr>
            </a:pPr>
            <a:endParaRPr lang="en-US" sz="2600" dirty="0" smtClean="0">
              <a:solidFill>
                <a:schemeClr val="accent5">
                  <a:lumMod val="25000"/>
                </a:schemeClr>
              </a:solidFill>
              <a:latin typeface="Arial" pitchFamily="34" charset="0"/>
            </a:endParaRPr>
          </a:p>
          <a:p>
            <a:pPr eaLnBrk="1" hangingPunct="1">
              <a:buClr>
                <a:schemeClr val="accent2"/>
              </a:buClr>
            </a:pPr>
            <a:endParaRPr lang="en-US" sz="2400" dirty="0" smtClean="0">
              <a:solidFill>
                <a:schemeClr val="accent5">
                  <a:lumMod val="25000"/>
                </a:schemeClr>
              </a:solidFill>
              <a:latin typeface="Arial" pitchFamily="34" charset="0"/>
            </a:endParaRPr>
          </a:p>
          <a:p>
            <a:pPr>
              <a:buClr>
                <a:schemeClr val="accent2"/>
              </a:buClr>
            </a:pPr>
            <a:r>
              <a:rPr lang="en-US" sz="2400" dirty="0" smtClean="0">
                <a:solidFill>
                  <a:schemeClr val="accent5">
                    <a:lumMod val="25000"/>
                  </a:schemeClr>
                </a:solidFill>
                <a:latin typeface="Arial" pitchFamily="34" charset="0"/>
              </a:rPr>
              <a:t>Network planning</a:t>
            </a:r>
          </a:p>
          <a:p>
            <a:pPr eaLnBrk="1" hangingPunct="1">
              <a:buClr>
                <a:schemeClr val="accent2"/>
              </a:buClr>
            </a:pPr>
            <a:r>
              <a:rPr lang="en-US" sz="2400" dirty="0" smtClean="0">
                <a:solidFill>
                  <a:schemeClr val="accent5">
                    <a:lumMod val="25000"/>
                  </a:schemeClr>
                </a:solidFill>
                <a:latin typeface="Arial" pitchFamily="34" charset="0"/>
              </a:rPr>
              <a:t>Model split</a:t>
            </a:r>
          </a:p>
          <a:p>
            <a:pPr marL="457200" lvl="1" indent="0" eaLnBrk="1" hangingPunct="1">
              <a:buClr>
                <a:schemeClr val="accent2"/>
              </a:buClr>
              <a:buNone/>
            </a:pPr>
            <a:r>
              <a:rPr lang="en-US" sz="2200" dirty="0" smtClean="0">
                <a:solidFill>
                  <a:schemeClr val="accent5">
                    <a:lumMod val="25000"/>
                  </a:schemeClr>
                </a:solidFill>
                <a:latin typeface="Arial" pitchFamily="34" charset="0"/>
              </a:rPr>
              <a:t>Air/rail/transit/</a:t>
            </a:r>
          </a:p>
          <a:p>
            <a:pPr marL="457200" lvl="1" indent="0" eaLnBrk="1" hangingPunct="1">
              <a:buClr>
                <a:schemeClr val="accent2"/>
              </a:buClr>
              <a:buNone/>
            </a:pPr>
            <a:r>
              <a:rPr lang="en-US" sz="2200" dirty="0" smtClean="0">
                <a:solidFill>
                  <a:schemeClr val="accent5">
                    <a:lumMod val="25000"/>
                  </a:schemeClr>
                </a:solidFill>
                <a:latin typeface="Arial" pitchFamily="34" charset="0"/>
              </a:rPr>
              <a:t>Ports/Private/</a:t>
            </a:r>
          </a:p>
          <a:p>
            <a:pPr marL="457200" lvl="1" indent="0" eaLnBrk="1" hangingPunct="1">
              <a:buClr>
                <a:schemeClr val="accent2"/>
              </a:buClr>
              <a:buNone/>
            </a:pPr>
            <a:r>
              <a:rPr lang="en-US" sz="2200" dirty="0" smtClean="0">
                <a:solidFill>
                  <a:schemeClr val="accent5">
                    <a:lumMod val="25000"/>
                  </a:schemeClr>
                </a:solidFill>
                <a:latin typeface="Arial" pitchFamily="34" charset="0"/>
              </a:rPr>
              <a:t>walk/bike </a:t>
            </a:r>
          </a:p>
          <a:p>
            <a:pPr marL="355600" indent="-342900" eaLnBrk="1" hangingPunct="1">
              <a:buClr>
                <a:schemeClr val="accent2"/>
              </a:buClr>
            </a:pPr>
            <a:r>
              <a:rPr lang="en-US" sz="2400" dirty="0" smtClean="0">
                <a:solidFill>
                  <a:schemeClr val="accent5">
                    <a:lumMod val="25000"/>
                  </a:schemeClr>
                </a:solidFill>
                <a:latin typeface="Arial" pitchFamily="34" charset="0"/>
              </a:rPr>
              <a:t>Nodes </a:t>
            </a:r>
          </a:p>
          <a:p>
            <a:pPr marL="412750" lvl="1" indent="0">
              <a:buClr>
                <a:schemeClr val="accent2"/>
              </a:buClr>
              <a:buNone/>
            </a:pPr>
            <a:r>
              <a:rPr lang="en-US" sz="2000" dirty="0" smtClean="0">
                <a:solidFill>
                  <a:schemeClr val="accent5">
                    <a:lumMod val="25000"/>
                  </a:schemeClr>
                </a:solidFill>
                <a:latin typeface="Arial" pitchFamily="34" charset="0"/>
              </a:rPr>
              <a:t>Residential/</a:t>
            </a:r>
          </a:p>
          <a:p>
            <a:pPr marL="412750" lvl="1" indent="0">
              <a:buClr>
                <a:schemeClr val="accent2"/>
              </a:buClr>
              <a:buNone/>
            </a:pPr>
            <a:r>
              <a:rPr lang="en-US" sz="2000" dirty="0" smtClean="0">
                <a:solidFill>
                  <a:schemeClr val="accent5">
                    <a:lumMod val="25000"/>
                  </a:schemeClr>
                </a:solidFill>
                <a:latin typeface="Arial" pitchFamily="34" charset="0"/>
              </a:rPr>
              <a:t>Commercial/</a:t>
            </a:r>
          </a:p>
          <a:p>
            <a:pPr marL="412750" lvl="1" indent="0">
              <a:buClr>
                <a:schemeClr val="accent2"/>
              </a:buClr>
              <a:buNone/>
            </a:pPr>
            <a:r>
              <a:rPr lang="en-US" sz="2000" dirty="0">
                <a:solidFill>
                  <a:schemeClr val="accent5">
                    <a:lumMod val="25000"/>
                  </a:schemeClr>
                </a:solidFill>
                <a:latin typeface="Arial" pitchFamily="34" charset="0"/>
              </a:rPr>
              <a:t>I</a:t>
            </a:r>
            <a:r>
              <a:rPr lang="en-US" sz="2000" dirty="0" smtClean="0">
                <a:solidFill>
                  <a:schemeClr val="accent5">
                    <a:lumMod val="25000"/>
                  </a:schemeClr>
                </a:solidFill>
                <a:latin typeface="Arial" pitchFamily="34" charset="0"/>
              </a:rPr>
              <a:t>nstitutional</a:t>
            </a:r>
          </a:p>
          <a:p>
            <a:pPr marL="355600">
              <a:buClr>
                <a:schemeClr val="accent2"/>
              </a:buClr>
            </a:pPr>
            <a:r>
              <a:rPr lang="en-US" sz="2400" dirty="0" smtClean="0">
                <a:solidFill>
                  <a:schemeClr val="accent5">
                    <a:lumMod val="25000"/>
                  </a:schemeClr>
                </a:solidFill>
                <a:latin typeface="Arial" pitchFamily="34" charset="0"/>
              </a:rPr>
              <a:t>Travel Forecast</a:t>
            </a:r>
            <a:endParaRPr lang="en-US" sz="2400" dirty="0">
              <a:solidFill>
                <a:schemeClr val="accent5">
                  <a:lumMod val="25000"/>
                </a:schemeClr>
              </a:solidFill>
              <a:latin typeface="Arial" pitchFamily="34" charset="0"/>
            </a:endParaRPr>
          </a:p>
          <a:p>
            <a:pPr marL="12700" indent="0" eaLnBrk="1" hangingPunct="1">
              <a:buClr>
                <a:schemeClr val="accent2"/>
              </a:buClr>
              <a:buNone/>
            </a:pPr>
            <a:endParaRPr lang="en-US" sz="2400" dirty="0" smtClean="0">
              <a:solidFill>
                <a:schemeClr val="accent5">
                  <a:lumMod val="25000"/>
                </a:schemeClr>
              </a:solidFill>
              <a:latin typeface="Arial" pitchFamily="34" charset="0"/>
            </a:endParaRPr>
          </a:p>
          <a:p>
            <a:pPr marL="0" indent="0">
              <a:buClr>
                <a:schemeClr val="accent2"/>
              </a:buClr>
              <a:buNone/>
            </a:pPr>
            <a:endParaRPr lang="en-US" sz="2400" dirty="0">
              <a:solidFill>
                <a:schemeClr val="accent5">
                  <a:lumMod val="25000"/>
                </a:schemeClr>
              </a:solidFill>
              <a:latin typeface="Arial" pitchFamily="34" charset="0"/>
            </a:endParaRPr>
          </a:p>
          <a:p>
            <a:pPr>
              <a:buClr>
                <a:schemeClr val="accent2"/>
              </a:buClr>
            </a:pPr>
            <a:r>
              <a:rPr lang="en-US" sz="2400" dirty="0" smtClean="0">
                <a:solidFill>
                  <a:schemeClr val="accent5">
                    <a:lumMod val="25000"/>
                  </a:schemeClr>
                </a:solidFill>
                <a:latin typeface="Arial" pitchFamily="34" charset="0"/>
              </a:rPr>
              <a:t>Travel forecast</a:t>
            </a:r>
          </a:p>
          <a:p>
            <a:pPr eaLnBrk="1" hangingPunct="1">
              <a:buClr>
                <a:schemeClr val="accent2"/>
              </a:buClr>
            </a:pPr>
            <a:r>
              <a:rPr lang="en-US" sz="2400" dirty="0" smtClean="0">
                <a:solidFill>
                  <a:schemeClr val="accent5">
                    <a:lumMod val="25000"/>
                  </a:schemeClr>
                </a:solidFill>
                <a:latin typeface="Arial" pitchFamily="34" charset="0"/>
              </a:rPr>
              <a:t>Planning horizon</a:t>
            </a:r>
          </a:p>
          <a:p>
            <a:pPr eaLnBrk="1" hangingPunct="1">
              <a:buClr>
                <a:schemeClr val="accent2"/>
              </a:buClr>
            </a:pPr>
            <a:r>
              <a:rPr lang="en-US" sz="2400" dirty="0" smtClean="0">
                <a:solidFill>
                  <a:schemeClr val="accent5">
                    <a:lumMod val="25000"/>
                  </a:schemeClr>
                </a:solidFill>
                <a:latin typeface="Arial" pitchFamily="34" charset="0"/>
              </a:rPr>
              <a:t>Functional planning</a:t>
            </a:r>
          </a:p>
          <a:p>
            <a:pPr eaLnBrk="1" hangingPunct="1">
              <a:buClr>
                <a:schemeClr val="accent2"/>
              </a:buClr>
            </a:pPr>
            <a:r>
              <a:rPr lang="en-US" sz="2400" dirty="0" smtClean="0">
                <a:solidFill>
                  <a:schemeClr val="accent5">
                    <a:lumMod val="25000"/>
                  </a:schemeClr>
                </a:solidFill>
                <a:latin typeface="Arial" pitchFamily="34" charset="0"/>
              </a:rPr>
              <a:t>Updates</a:t>
            </a:r>
          </a:p>
          <a:p>
            <a:pPr marL="0" indent="0" eaLnBrk="1" hangingPunct="1">
              <a:buClr>
                <a:schemeClr val="accent2"/>
              </a:buClr>
              <a:buNone/>
            </a:pPr>
            <a:endParaRPr lang="en-US" sz="2600" dirty="0" smtClean="0">
              <a:solidFill>
                <a:schemeClr val="accent5">
                  <a:lumMod val="25000"/>
                </a:schemeClr>
              </a:solidFill>
              <a:latin typeface="Arial" pitchFamily="34" charset="0"/>
            </a:endParaRPr>
          </a:p>
        </p:txBody>
      </p:sp>
      <p:sp>
        <p:nvSpPr>
          <p:cNvPr id="10244" name="Line 3"/>
          <p:cNvSpPr>
            <a:spLocks noChangeShapeType="1"/>
          </p:cNvSpPr>
          <p:nvPr/>
        </p:nvSpPr>
        <p:spPr bwMode="auto">
          <a:xfrm>
            <a:off x="508000" y="7620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 name="Flowchart: Process 1"/>
          <p:cNvSpPr/>
          <p:nvPr/>
        </p:nvSpPr>
        <p:spPr bwMode="auto">
          <a:xfrm>
            <a:off x="3009900" y="851043"/>
            <a:ext cx="2362200" cy="1066800"/>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Transportation Master Plan</a:t>
            </a:r>
            <a:endParaRPr kumimoji="0" lang="en-CA" sz="2400" b="1" i="0" u="none" strike="noStrike" cap="none" normalizeH="0" baseline="0" dirty="0" smtClean="0">
              <a:ln>
                <a:noFill/>
              </a:ln>
              <a:solidFill>
                <a:schemeClr val="tx1"/>
              </a:solidFill>
              <a:effectLst/>
              <a:latin typeface="Arial" charset="0"/>
            </a:endParaRPr>
          </a:p>
        </p:txBody>
      </p:sp>
      <p:sp>
        <p:nvSpPr>
          <p:cNvPr id="6" name="Flowchart: Process 5"/>
          <p:cNvSpPr/>
          <p:nvPr/>
        </p:nvSpPr>
        <p:spPr bwMode="auto">
          <a:xfrm>
            <a:off x="304800" y="877585"/>
            <a:ext cx="2209800" cy="1066800"/>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Vision</a:t>
            </a:r>
            <a:r>
              <a:rPr kumimoji="0" lang="en-US" sz="2400" b="1" i="0" u="none" strike="noStrike" cap="none" normalizeH="0" dirty="0" smtClean="0">
                <a:ln>
                  <a:noFill/>
                </a:ln>
                <a:solidFill>
                  <a:schemeClr val="tx1"/>
                </a:solidFill>
                <a:effectLst/>
                <a:latin typeface="Arial" charset="0"/>
              </a:rPr>
              <a:t> of organization</a:t>
            </a:r>
            <a:endParaRPr kumimoji="0" lang="en-CA" sz="2400" b="1" i="0" u="none" strike="noStrike" cap="none" normalizeH="0" baseline="0" dirty="0" smtClean="0">
              <a:ln>
                <a:noFill/>
              </a:ln>
              <a:solidFill>
                <a:schemeClr val="tx1"/>
              </a:solidFill>
              <a:effectLst/>
              <a:latin typeface="Arial" charset="0"/>
            </a:endParaRPr>
          </a:p>
        </p:txBody>
      </p:sp>
      <p:sp>
        <p:nvSpPr>
          <p:cNvPr id="8" name="Flowchart: Process 7"/>
          <p:cNvSpPr/>
          <p:nvPr/>
        </p:nvSpPr>
        <p:spPr bwMode="auto">
          <a:xfrm>
            <a:off x="5943600" y="877585"/>
            <a:ext cx="2286000" cy="1065179"/>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Facility Planning</a:t>
            </a:r>
            <a:endParaRPr kumimoji="0" lang="en-CA" sz="2400" b="1" i="0" u="none" strike="noStrike" cap="none" normalizeH="0" baseline="0" dirty="0" smtClean="0">
              <a:ln>
                <a:noFill/>
              </a:ln>
              <a:solidFill>
                <a:schemeClr val="tx1"/>
              </a:solidFill>
              <a:effectLst/>
              <a:latin typeface="Arial" charset="0"/>
            </a:endParaRPr>
          </a:p>
        </p:txBody>
      </p:sp>
      <p:sp>
        <p:nvSpPr>
          <p:cNvPr id="4" name="Right Arrow 3"/>
          <p:cNvSpPr/>
          <p:nvPr/>
        </p:nvSpPr>
        <p:spPr bwMode="auto">
          <a:xfrm>
            <a:off x="2514600" y="1219674"/>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smtClean="0">
              <a:ln>
                <a:noFill/>
              </a:ln>
              <a:solidFill>
                <a:schemeClr val="tx1"/>
              </a:solidFill>
              <a:effectLst/>
              <a:latin typeface="Arial" charset="0"/>
            </a:endParaRPr>
          </a:p>
        </p:txBody>
      </p:sp>
      <p:sp>
        <p:nvSpPr>
          <p:cNvPr id="11" name="Right Arrow 10"/>
          <p:cNvSpPr/>
          <p:nvPr/>
        </p:nvSpPr>
        <p:spPr bwMode="auto">
          <a:xfrm>
            <a:off x="5372100" y="122048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991180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smtClean="0"/>
              <a:t>Transportation Planning</a:t>
            </a:r>
            <a:endParaRPr lang="en-CA" dirty="0" smtClean="0"/>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5" name="Text Placeholder 4"/>
          <p:cNvSpPr>
            <a:spLocks noGrp="1"/>
          </p:cNvSpPr>
          <p:nvPr>
            <p:ph type="body" idx="1"/>
          </p:nvPr>
        </p:nvSpPr>
        <p:spPr bwMode="auto">
          <a:xfrm>
            <a:off x="1371600" y="1295400"/>
            <a:ext cx="6400800" cy="685800"/>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Vision</a:t>
            </a:r>
            <a:r>
              <a:rPr kumimoji="0" lang="en-US" sz="3200" b="1" i="0" u="none" strike="noStrike" cap="none" normalizeH="0" dirty="0" smtClean="0">
                <a:ln>
                  <a:noFill/>
                </a:ln>
                <a:solidFill>
                  <a:schemeClr val="tx1"/>
                </a:solidFill>
                <a:effectLst/>
                <a:latin typeface="Arial" charset="0"/>
              </a:rPr>
              <a:t> of organization</a:t>
            </a:r>
          </a:p>
          <a:p>
            <a:pPr marL="0" marR="0" indent="0" algn="l" defTabSz="914400" rtl="0" eaLnBrk="1" fontAlgn="base" latinLnBrk="0" hangingPunct="1">
              <a:lnSpc>
                <a:spcPct val="100000"/>
              </a:lnSpc>
              <a:spcBef>
                <a:spcPct val="0"/>
              </a:spcBef>
              <a:spcAft>
                <a:spcPct val="0"/>
              </a:spcAft>
              <a:buClrTx/>
              <a:buSzTx/>
              <a:buFontTx/>
              <a:buNone/>
              <a:tabLst/>
            </a:pPr>
            <a:endParaRPr lang="en-US" sz="2400" b="1" baseline="0" dirty="0">
              <a:solidFill>
                <a:schemeClr val="tx1"/>
              </a:solidFill>
              <a:latin typeface="Arial" charset="0"/>
            </a:endParaRPr>
          </a:p>
          <a:p>
            <a:pPr eaLnBrk="1" hangingPunct="1">
              <a:spcBef>
                <a:spcPct val="0"/>
              </a:spcBef>
            </a:pPr>
            <a:r>
              <a:rPr kumimoji="0" lang="en-US" sz="2400" b="1" i="0" u="none" strike="noStrike" cap="none" normalizeH="0" dirty="0" smtClean="0">
                <a:ln>
                  <a:noFill/>
                </a:ln>
                <a:solidFill>
                  <a:schemeClr val="tx1"/>
                </a:solidFill>
                <a:effectLst/>
                <a:latin typeface="Arial" charset="0"/>
              </a:rPr>
              <a:t>Direction from Senior Levels</a:t>
            </a:r>
          </a:p>
          <a:p>
            <a:pPr eaLnBrk="1" hangingPunct="1">
              <a:spcBef>
                <a:spcPct val="0"/>
              </a:spcBef>
            </a:pPr>
            <a:r>
              <a:rPr lang="en-US" sz="2400" b="1" baseline="0" dirty="0" smtClean="0">
                <a:solidFill>
                  <a:schemeClr val="tx1"/>
                </a:solidFill>
                <a:latin typeface="Arial" charset="0"/>
              </a:rPr>
              <a:t>50</a:t>
            </a:r>
            <a:r>
              <a:rPr lang="en-US" sz="2400" b="1" dirty="0" smtClean="0">
                <a:solidFill>
                  <a:schemeClr val="tx1"/>
                </a:solidFill>
                <a:latin typeface="Arial" charset="0"/>
              </a:rPr>
              <a:t> Year Integrated Transportation Strategy – ways to move goods/services/products </a:t>
            </a:r>
          </a:p>
          <a:p>
            <a:pPr eaLnBrk="1" hangingPunct="1">
              <a:spcBef>
                <a:spcPct val="0"/>
              </a:spcBef>
            </a:pPr>
            <a:r>
              <a:rPr kumimoji="0" lang="en-US" sz="2400" b="1" i="0" u="none" strike="noStrike" cap="none" normalizeH="0" baseline="0" dirty="0" smtClean="0">
                <a:ln>
                  <a:noFill/>
                </a:ln>
                <a:solidFill>
                  <a:schemeClr val="tx1"/>
                </a:solidFill>
                <a:effectLst/>
                <a:latin typeface="Arial" charset="0"/>
              </a:rPr>
              <a:t>Provides</a:t>
            </a:r>
            <a:r>
              <a:rPr kumimoji="0" lang="en-US" sz="2400" b="1" i="0" u="none" strike="noStrike" cap="none" normalizeH="0" dirty="0" smtClean="0">
                <a:ln>
                  <a:noFill/>
                </a:ln>
                <a:solidFill>
                  <a:schemeClr val="tx1"/>
                </a:solidFill>
                <a:effectLst/>
                <a:latin typeface="Arial" charset="0"/>
              </a:rPr>
              <a:t> overarching direction to GOA</a:t>
            </a:r>
          </a:p>
          <a:p>
            <a:pPr eaLnBrk="1" hangingPunct="1">
              <a:spcBef>
                <a:spcPct val="0"/>
              </a:spcBef>
            </a:pPr>
            <a:r>
              <a:rPr lang="en-US" sz="2400" b="1" baseline="0" dirty="0" smtClean="0">
                <a:solidFill>
                  <a:schemeClr val="tx1"/>
                </a:solidFill>
                <a:latin typeface="Arial" charset="0"/>
              </a:rPr>
              <a:t>Forms decisions on transp</a:t>
            </a:r>
            <a:r>
              <a:rPr lang="en-US" sz="2400" b="1" dirty="0" smtClean="0">
                <a:solidFill>
                  <a:schemeClr val="tx1"/>
                </a:solidFill>
                <a:latin typeface="Arial" charset="0"/>
              </a:rPr>
              <a:t>ortation investments, policies, and programs</a:t>
            </a:r>
          </a:p>
          <a:p>
            <a:pPr eaLnBrk="1" hangingPunct="1">
              <a:spcBef>
                <a:spcPct val="0"/>
              </a:spcBef>
            </a:pPr>
            <a:r>
              <a:rPr kumimoji="0" lang="en-US" sz="2400" b="1" i="0" u="none" strike="noStrike" cap="none" normalizeH="0" baseline="0" dirty="0" smtClean="0">
                <a:ln>
                  <a:noFill/>
                </a:ln>
                <a:solidFill>
                  <a:schemeClr val="tx1"/>
                </a:solidFill>
                <a:effectLst/>
                <a:latin typeface="Arial" charset="0"/>
              </a:rPr>
              <a:t>Public</a:t>
            </a:r>
            <a:r>
              <a:rPr kumimoji="0" lang="en-US" sz="2400" b="1" i="0" u="none" strike="noStrike" cap="none" normalizeH="0" dirty="0" smtClean="0">
                <a:ln>
                  <a:noFill/>
                </a:ln>
                <a:solidFill>
                  <a:schemeClr val="tx1"/>
                </a:solidFill>
                <a:effectLst/>
                <a:latin typeface="Arial" charset="0"/>
              </a:rPr>
              <a:t> Consultation stage</a:t>
            </a:r>
          </a:p>
          <a:p>
            <a:pPr eaLnBrk="1" hangingPunct="1">
              <a:spcBef>
                <a:spcPct val="0"/>
              </a:spcBef>
            </a:pPr>
            <a:r>
              <a:rPr lang="en-US" sz="2400" b="1" dirty="0" smtClean="0">
                <a:solidFill>
                  <a:schemeClr val="tx1"/>
                </a:solidFill>
                <a:latin typeface="Arial" charset="0"/>
              </a:rPr>
              <a:t>Information can be found at: </a:t>
            </a:r>
            <a:r>
              <a:rPr lang="en-CA" sz="2400" dirty="0" smtClean="0"/>
              <a:t> </a:t>
            </a:r>
            <a:r>
              <a:rPr lang="en-CA" sz="2400" u="sng" dirty="0">
                <a:hlinkClick r:id="rId3"/>
              </a:rPr>
              <a:t>bit.ly/1aNNwhZ</a:t>
            </a:r>
            <a:r>
              <a:rPr lang="en-CA" sz="2400" dirty="0"/>
              <a:t>. </a:t>
            </a:r>
            <a:endParaRPr kumimoji="0" lang="en-US" sz="2400" b="1" i="0" u="none" strike="noStrike" cap="none" normalizeH="0" dirty="0" smtClean="0">
              <a:ln>
                <a:noFill/>
              </a:ln>
              <a:solidFill>
                <a:schemeClr val="tx1"/>
              </a:solidFill>
              <a:effectLst/>
              <a:latin typeface="Arial" charset="0"/>
            </a:endParaRPr>
          </a:p>
        </p:txBody>
      </p:sp>
    </p:spTree>
    <p:extLst>
      <p:ext uri="{BB962C8B-B14F-4D97-AF65-F5344CB8AC3E}">
        <p14:creationId xmlns:p14="http://schemas.microsoft.com/office/powerpoint/2010/main" val="811433192"/>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smtClean="0"/>
              <a:t>Transportation Planning</a:t>
            </a:r>
            <a:endParaRPr lang="en-CA" dirty="0" smtClean="0"/>
          </a:p>
        </p:txBody>
      </p:sp>
      <p:sp>
        <p:nvSpPr>
          <p:cNvPr id="10244" name="Line 3"/>
          <p:cNvSpPr>
            <a:spLocks noChangeShapeType="1"/>
          </p:cNvSpPr>
          <p:nvPr/>
        </p:nvSpPr>
        <p:spPr bwMode="auto">
          <a:xfrm>
            <a:off x="508000" y="8382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solidFill>
                <a:srgbClr val="000000"/>
              </a:solidFill>
            </a:endParaRPr>
          </a:p>
        </p:txBody>
      </p:sp>
      <p:sp>
        <p:nvSpPr>
          <p:cNvPr id="8" name="Content Placeholder 7"/>
          <p:cNvSpPr>
            <a:spLocks noGrp="1"/>
          </p:cNvSpPr>
          <p:nvPr>
            <p:ph idx="1"/>
          </p:nvPr>
        </p:nvSpPr>
        <p:spPr bwMode="auto">
          <a:xfrm>
            <a:off x="1111250" y="1066800"/>
            <a:ext cx="6858000" cy="685800"/>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Transportation Master Plan</a:t>
            </a:r>
          </a:p>
          <a:p>
            <a:pPr marL="0" marR="0" indent="0" algn="l" defTabSz="914400" rtl="0" eaLnBrk="1" fontAlgn="base" latinLnBrk="0" hangingPunct="1">
              <a:lnSpc>
                <a:spcPct val="100000"/>
              </a:lnSpc>
              <a:spcBef>
                <a:spcPct val="0"/>
              </a:spcBef>
              <a:spcAft>
                <a:spcPct val="0"/>
              </a:spcAft>
              <a:buClrTx/>
              <a:buSzTx/>
              <a:buFontTx/>
              <a:buNone/>
              <a:tabLst/>
            </a:pPr>
            <a:endParaRPr lang="en-US" sz="2400" b="1" dirty="0">
              <a:solidFill>
                <a:schemeClr val="tx1"/>
              </a:solidFill>
              <a:latin typeface="Arial" charset="0"/>
            </a:endParaRPr>
          </a:p>
          <a:p>
            <a:pPr eaLnBrk="1" hangingPunct="1">
              <a:spcBef>
                <a:spcPct val="0"/>
              </a:spcBef>
            </a:pPr>
            <a:r>
              <a:rPr kumimoji="0" lang="en-US" sz="2400" b="1" i="0" u="none" strike="noStrike" cap="none" normalizeH="0" baseline="0" dirty="0" smtClean="0">
                <a:ln>
                  <a:noFill/>
                </a:ln>
                <a:solidFill>
                  <a:schemeClr val="tx1"/>
                </a:solidFill>
                <a:effectLst/>
                <a:latin typeface="Arial" charset="0"/>
              </a:rPr>
              <a:t>Strategic</a:t>
            </a:r>
            <a:r>
              <a:rPr kumimoji="0" lang="en-US" sz="2400" b="1" i="0" u="none" strike="noStrike" cap="none" normalizeH="0" dirty="0" smtClean="0">
                <a:ln>
                  <a:noFill/>
                </a:ln>
                <a:solidFill>
                  <a:schemeClr val="tx1"/>
                </a:solidFill>
                <a:effectLst/>
                <a:latin typeface="Arial" charset="0"/>
              </a:rPr>
              <a:t> Plan will determine our emphasis on modal splits – transit/private vehicles/walk/bike</a:t>
            </a:r>
          </a:p>
          <a:p>
            <a:pPr eaLnBrk="1" hangingPunct="1">
              <a:spcBef>
                <a:spcPct val="0"/>
              </a:spcBef>
            </a:pPr>
            <a:r>
              <a:rPr lang="en-US" sz="2400" b="1" baseline="0" dirty="0" smtClean="0">
                <a:solidFill>
                  <a:schemeClr val="tx1"/>
                </a:solidFill>
                <a:latin typeface="Arial" charset="0"/>
              </a:rPr>
              <a:t>How</a:t>
            </a:r>
            <a:r>
              <a:rPr lang="en-US" sz="2400" b="1" dirty="0" smtClean="0">
                <a:solidFill>
                  <a:schemeClr val="tx1"/>
                </a:solidFill>
                <a:latin typeface="Arial" charset="0"/>
              </a:rPr>
              <a:t> will we integrate with rail/air/marine ports</a:t>
            </a:r>
          </a:p>
          <a:p>
            <a:pPr eaLnBrk="1" hangingPunct="1">
              <a:spcBef>
                <a:spcPct val="0"/>
              </a:spcBef>
            </a:pPr>
            <a:r>
              <a:rPr kumimoji="0" lang="en-US" sz="2400" b="1" i="0" u="none" strike="noStrike" cap="none" normalizeH="0" baseline="0" dirty="0" smtClean="0">
                <a:ln>
                  <a:noFill/>
                </a:ln>
                <a:solidFill>
                  <a:schemeClr val="tx1"/>
                </a:solidFill>
                <a:effectLst/>
                <a:latin typeface="Arial" charset="0"/>
              </a:rPr>
              <a:t>Network planning</a:t>
            </a:r>
          </a:p>
          <a:p>
            <a:pPr eaLnBrk="1" hangingPunct="1">
              <a:spcBef>
                <a:spcPct val="0"/>
              </a:spcBef>
            </a:pPr>
            <a:r>
              <a:rPr kumimoji="0" lang="en-US" sz="2400" b="1" i="0" u="none" strike="noStrike" cap="none" normalizeH="0" baseline="0" dirty="0" smtClean="0">
                <a:ln>
                  <a:noFill/>
                </a:ln>
                <a:solidFill>
                  <a:schemeClr val="tx1"/>
                </a:solidFill>
                <a:effectLst/>
                <a:latin typeface="Arial" charset="0"/>
              </a:rPr>
              <a:t>Network Plan for Northern Alberta completed</a:t>
            </a:r>
          </a:p>
          <a:p>
            <a:pPr eaLnBrk="1" hangingPunct="1">
              <a:spcBef>
                <a:spcPct val="0"/>
              </a:spcBef>
            </a:pPr>
            <a:r>
              <a:rPr lang="en-US" sz="2400" b="1" dirty="0" smtClean="0">
                <a:solidFill>
                  <a:schemeClr val="tx1"/>
                </a:solidFill>
                <a:latin typeface="Arial" charset="0"/>
              </a:rPr>
              <a:t>Future network include Edmonton Area</a:t>
            </a:r>
          </a:p>
          <a:p>
            <a:pPr eaLnBrk="1" hangingPunct="1">
              <a:spcBef>
                <a:spcPct val="0"/>
              </a:spcBef>
            </a:pPr>
            <a:r>
              <a:rPr lang="en-US" sz="2400" b="1" dirty="0" smtClean="0">
                <a:solidFill>
                  <a:schemeClr val="tx1"/>
                </a:solidFill>
                <a:latin typeface="Arial" charset="0"/>
              </a:rPr>
              <a:t>Functions of highways - freeways/arterials</a:t>
            </a:r>
          </a:p>
          <a:p>
            <a:pPr eaLnBrk="1" hangingPunct="1">
              <a:spcBef>
                <a:spcPct val="0"/>
              </a:spcBef>
            </a:pPr>
            <a:r>
              <a:rPr lang="en-US" sz="2400" b="1" dirty="0" smtClean="0">
                <a:solidFill>
                  <a:schemeClr val="tx1"/>
                </a:solidFill>
                <a:latin typeface="Arial" charset="0"/>
              </a:rPr>
              <a:t>Travel forecast – modelling at strategic level</a:t>
            </a:r>
            <a:endParaRPr kumimoji="0" lang="en-CA" sz="24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635399861"/>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smtClean="0"/>
              <a:t>Transportation Planning</a:t>
            </a:r>
            <a:endParaRPr lang="en-CA" dirty="0" smtClean="0"/>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solidFill>
                <a:srgbClr val="000000"/>
              </a:solidFill>
            </a:endParaRPr>
          </a:p>
        </p:txBody>
      </p:sp>
      <p:sp>
        <p:nvSpPr>
          <p:cNvPr id="5" name="Content Placeholder 4"/>
          <p:cNvSpPr>
            <a:spLocks noGrp="1"/>
          </p:cNvSpPr>
          <p:nvPr>
            <p:ph idx="1"/>
          </p:nvPr>
        </p:nvSpPr>
        <p:spPr bwMode="auto">
          <a:xfrm>
            <a:off x="1377950" y="1219200"/>
            <a:ext cx="6324600" cy="685800"/>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Facility Planning</a:t>
            </a:r>
          </a:p>
          <a:p>
            <a:pPr marL="0" marR="0" indent="0" algn="ctr" defTabSz="914400" rtl="0" eaLnBrk="1" fontAlgn="base" latinLnBrk="0" hangingPunct="1">
              <a:lnSpc>
                <a:spcPct val="100000"/>
              </a:lnSpc>
              <a:spcBef>
                <a:spcPct val="0"/>
              </a:spcBef>
              <a:spcAft>
                <a:spcPct val="0"/>
              </a:spcAft>
              <a:buClrTx/>
              <a:buSzTx/>
              <a:buFontTx/>
              <a:buNone/>
              <a:tabLst/>
            </a:pPr>
            <a:endParaRPr lang="en-US" sz="3200" b="1" dirty="0">
              <a:solidFill>
                <a:schemeClr val="tx1"/>
              </a:solidFill>
              <a:latin typeface="Arial" charset="0"/>
            </a:endParaRPr>
          </a:p>
          <a:p>
            <a:pPr eaLnBrk="1" hangingPunct="1">
              <a:spcBef>
                <a:spcPct val="0"/>
              </a:spcBef>
            </a:pPr>
            <a:r>
              <a:rPr lang="en-US" sz="2400" b="1" dirty="0">
                <a:solidFill>
                  <a:schemeClr val="tx1"/>
                </a:solidFill>
                <a:latin typeface="Arial" charset="0"/>
              </a:rPr>
              <a:t>NESS – Network Expansion Support System – Snapshot of existing </a:t>
            </a:r>
            <a:r>
              <a:rPr lang="en-US" sz="2400" b="1" dirty="0" smtClean="0">
                <a:solidFill>
                  <a:schemeClr val="tx1"/>
                </a:solidFill>
                <a:latin typeface="Arial" charset="0"/>
              </a:rPr>
              <a:t>network</a:t>
            </a:r>
          </a:p>
          <a:p>
            <a:pPr eaLnBrk="1" hangingPunct="1">
              <a:spcBef>
                <a:spcPct val="0"/>
              </a:spcBef>
            </a:pPr>
            <a:r>
              <a:rPr lang="en-US" sz="2400" b="1" dirty="0" smtClean="0">
                <a:solidFill>
                  <a:schemeClr val="tx1"/>
                </a:solidFill>
                <a:latin typeface="Arial" charset="0"/>
              </a:rPr>
              <a:t>Travel forecast – modelling at tactical and corridor level</a:t>
            </a:r>
            <a:endParaRPr lang="en-CA" sz="2400" b="1" dirty="0">
              <a:solidFill>
                <a:schemeClr val="tx1"/>
              </a:solidFill>
              <a:latin typeface="Arial" charset="0"/>
            </a:endParaRPr>
          </a:p>
          <a:p>
            <a:pPr eaLnBrk="1" hangingPunct="1">
              <a:spcBef>
                <a:spcPct val="0"/>
              </a:spcBef>
            </a:pPr>
            <a:r>
              <a:rPr kumimoji="0" lang="en-US" sz="2400" b="1" i="0" u="none" strike="noStrike" cap="none" normalizeH="0" baseline="0" dirty="0" smtClean="0">
                <a:ln>
                  <a:noFill/>
                </a:ln>
                <a:solidFill>
                  <a:schemeClr val="tx1"/>
                </a:solidFill>
                <a:effectLst/>
                <a:latin typeface="Arial" charset="0"/>
              </a:rPr>
              <a:t>Functional planning – laying out plans on paper</a:t>
            </a:r>
          </a:p>
          <a:p>
            <a:pPr eaLnBrk="1" hangingPunct="1">
              <a:spcBef>
                <a:spcPct val="0"/>
              </a:spcBef>
            </a:pPr>
            <a:r>
              <a:rPr lang="en-US" sz="2400" b="1" dirty="0" smtClean="0">
                <a:solidFill>
                  <a:schemeClr val="tx1"/>
                </a:solidFill>
                <a:latin typeface="Arial" charset="0"/>
              </a:rPr>
              <a:t>Roadside planning – preserves the highway function</a:t>
            </a:r>
            <a:endParaRPr kumimoji="0" lang="en-US" sz="2400" b="1" i="0" u="none" strike="noStrike" cap="none" normalizeH="0" baseline="0" dirty="0" smtClean="0">
              <a:ln>
                <a:noFill/>
              </a:ln>
              <a:solidFill>
                <a:schemeClr val="tx1"/>
              </a:solidFill>
              <a:effectLst/>
              <a:latin typeface="Arial" charset="0"/>
            </a:endParaRPr>
          </a:p>
          <a:p>
            <a:pPr eaLnBrk="1" hangingPunct="1">
              <a:spcBef>
                <a:spcPct val="0"/>
              </a:spcBef>
            </a:pPr>
            <a:r>
              <a:rPr lang="en-US" sz="2400" b="1" dirty="0" smtClean="0">
                <a:solidFill>
                  <a:schemeClr val="tx1"/>
                </a:solidFill>
                <a:latin typeface="Arial" charset="0"/>
              </a:rPr>
              <a:t>Standards development</a:t>
            </a:r>
            <a:endParaRPr kumimoji="0" lang="en-US" sz="24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056347130"/>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79638" y="228600"/>
            <a:ext cx="6253162" cy="6443663"/>
          </a:xfrm>
        </p:spPr>
      </p:pic>
    </p:spTree>
    <p:extLst>
      <p:ext uri="{BB962C8B-B14F-4D97-AF65-F5344CB8AC3E}">
        <p14:creationId xmlns:p14="http://schemas.microsoft.com/office/powerpoint/2010/main" val="2292729157"/>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WordArt 2"/>
          <p:cNvSpPr>
            <a:spLocks noChangeArrowheads="1" noChangeShapeType="1" noTextEdit="1"/>
          </p:cNvSpPr>
          <p:nvPr/>
        </p:nvSpPr>
        <p:spPr bwMode="auto">
          <a:xfrm>
            <a:off x="500063" y="1390650"/>
            <a:ext cx="8067675" cy="3467100"/>
          </a:xfrm>
          <a:prstGeom prst="rect">
            <a:avLst/>
          </a:prstGeom>
        </p:spPr>
        <p:txBody>
          <a:bodyPr wrap="none" fromWordArt="1">
            <a:prstTxWarp prst="textDeflate">
              <a:avLst>
                <a:gd name="adj" fmla="val 14583"/>
              </a:avLst>
            </a:prstTxWarp>
          </a:bodyPr>
          <a:lstStyle/>
          <a:p>
            <a:pPr algn="ctr"/>
            <a:r>
              <a:rPr lang="en-CA" sz="3600" kern="10" normalizeH="1">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PLANNING</a:t>
            </a:r>
          </a:p>
          <a:p>
            <a:pPr algn="ctr"/>
            <a:r>
              <a:rPr lang="en-CA" sz="3600" kern="10" normalizeH="1">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HORIZONS</a:t>
            </a:r>
          </a:p>
        </p:txBody>
      </p:sp>
    </p:spTree>
    <p:extLst>
      <p:ext uri="{BB962C8B-B14F-4D97-AF65-F5344CB8AC3E}">
        <p14:creationId xmlns:p14="http://schemas.microsoft.com/office/powerpoint/2010/main" val="294133350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eadThinking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725" y="3648075"/>
            <a:ext cx="7397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MovingTowardsV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2913063"/>
            <a:ext cx="56610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BackcastingArr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8" y="1647825"/>
            <a:ext cx="7586662"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VisionClou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438" y="3000375"/>
            <a:ext cx="16414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3"/>
          <p:cNvSpPr txBox="1">
            <a:spLocks noChangeArrowheads="1"/>
          </p:cNvSpPr>
          <p:nvPr/>
        </p:nvSpPr>
        <p:spPr bwMode="auto">
          <a:xfrm>
            <a:off x="2803525" y="5151438"/>
            <a:ext cx="9953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1200" b="1">
                <a:latin typeface="Calibri" pitchFamily="34" charset="0"/>
              </a:rPr>
              <a:t>Present</a:t>
            </a:r>
          </a:p>
        </p:txBody>
      </p:sp>
      <p:sp>
        <p:nvSpPr>
          <p:cNvPr id="35847" name="Text Box 14"/>
          <p:cNvSpPr txBox="1">
            <a:spLocks noChangeArrowheads="1"/>
          </p:cNvSpPr>
          <p:nvPr/>
        </p:nvSpPr>
        <p:spPr bwMode="auto">
          <a:xfrm>
            <a:off x="6846888" y="3905250"/>
            <a:ext cx="9953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1200" b="1">
                <a:latin typeface="Calibri" pitchFamily="34" charset="0"/>
              </a:rPr>
              <a:t>Future</a:t>
            </a:r>
          </a:p>
        </p:txBody>
      </p:sp>
      <p:sp>
        <p:nvSpPr>
          <p:cNvPr id="35848"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Planning Horizon</a:t>
            </a:r>
          </a:p>
        </p:txBody>
      </p:sp>
      <p:sp>
        <p:nvSpPr>
          <p:cNvPr id="35849"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3637948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53"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1000"/>
                                        <p:tgtEl>
                                          <p:spTgt spid="7"/>
                                        </p:tgtEl>
                                      </p:cBhvr>
                                    </p:animEffect>
                                  </p:childTnLst>
                                </p:cTn>
                              </p:par>
                            </p:childTnLst>
                          </p:cTn>
                        </p:par>
                        <p:par>
                          <p:cTn id="18" fill="hold" nodeType="afterGroup">
                            <p:stCondLst>
                              <p:cond delay="2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2000"/>
                                        <p:tgtEl>
                                          <p:spTgt spid="6"/>
                                        </p:tgtEl>
                                      </p:cBhvr>
                                    </p:animEffect>
                                  </p:childTnLst>
                                </p:cTn>
                              </p:par>
                            </p:childTnLst>
                          </p:cTn>
                        </p:par>
                        <p:par>
                          <p:cTn id="22" fill="hold" nodeType="afterGroup">
                            <p:stCondLst>
                              <p:cond delay="4500"/>
                            </p:stCondLst>
                            <p:childTnLst>
                              <p:par>
                                <p:cTn id="23" presetID="10" presetClass="entr" presetSubtype="0" fill="hold" grpId="0" nodeType="afterEffect">
                                  <p:stCondLst>
                                    <p:cond delay="0"/>
                                  </p:stCondLst>
                                  <p:childTnLst>
                                    <p:set>
                                      <p:cBhvr>
                                        <p:cTn id="24" dur="1" fill="hold">
                                          <p:stCondLst>
                                            <p:cond delay="0"/>
                                          </p:stCondLst>
                                        </p:cTn>
                                        <p:tgtEl>
                                          <p:spTgt spid="35846"/>
                                        </p:tgtEl>
                                        <p:attrNameLst>
                                          <p:attrName>style.visibility</p:attrName>
                                        </p:attrNameLst>
                                      </p:cBhvr>
                                      <p:to>
                                        <p:strVal val="visible"/>
                                      </p:to>
                                    </p:set>
                                    <p:animEffect transition="in" filter="fade">
                                      <p:cBhvr>
                                        <p:cTn id="25" dur="500"/>
                                        <p:tgtEl>
                                          <p:spTgt spid="35846"/>
                                        </p:tgtEl>
                                      </p:cBhvr>
                                    </p:animEffect>
                                  </p:childTnLst>
                                </p:cTn>
                              </p:par>
                            </p:childTnLst>
                          </p:cTn>
                        </p:par>
                        <p:par>
                          <p:cTn id="26" fill="hold" nodeType="afterGroup">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35847"/>
                                        </p:tgtEl>
                                        <p:attrNameLst>
                                          <p:attrName>style.visibility</p:attrName>
                                        </p:attrNameLst>
                                      </p:cBhvr>
                                      <p:to>
                                        <p:strVal val="visible"/>
                                      </p:to>
                                    </p:set>
                                    <p:animEffect transition="in" filter="fade">
                                      <p:cBhvr>
                                        <p:cTn id="29"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smtClean="0"/>
              <a:t>Planning – how far into the future?</a:t>
            </a:r>
            <a:endParaRPr lang="en-CA" dirty="0" smtClean="0"/>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solidFill>
                <a:srgbClr val="000000"/>
              </a:solidFill>
            </a:endParaRPr>
          </a:p>
        </p:txBody>
      </p:sp>
      <p:sp>
        <p:nvSpPr>
          <p:cNvPr id="2" name="Content Placeholder 1"/>
          <p:cNvSpPr>
            <a:spLocks noGrp="1"/>
          </p:cNvSpPr>
          <p:nvPr>
            <p:ph idx="1"/>
          </p:nvPr>
        </p:nvSpPr>
        <p:spPr/>
        <p:txBody>
          <a:bodyPr/>
          <a:lstStyle/>
          <a:p>
            <a:r>
              <a:rPr lang="en-US" sz="2400" dirty="0" smtClean="0"/>
              <a:t>Tricky question</a:t>
            </a:r>
          </a:p>
          <a:p>
            <a:r>
              <a:rPr lang="en-US" sz="2400" dirty="0" smtClean="0"/>
              <a:t>In one camp</a:t>
            </a:r>
          </a:p>
          <a:p>
            <a:pPr lvl="1"/>
            <a:r>
              <a:rPr lang="en-US" sz="2200" dirty="0" smtClean="0">
                <a:solidFill>
                  <a:schemeClr val="accent5">
                    <a:lumMod val="25000"/>
                  </a:schemeClr>
                </a:solidFill>
              </a:rPr>
              <a:t>Beyond 20 years can’t predict with any degree of certainty</a:t>
            </a:r>
          </a:p>
          <a:p>
            <a:pPr lvl="1"/>
            <a:r>
              <a:rPr lang="en-US" sz="2200" dirty="0" smtClean="0">
                <a:solidFill>
                  <a:schemeClr val="accent5">
                    <a:lumMod val="25000"/>
                  </a:schemeClr>
                </a:solidFill>
              </a:rPr>
              <a:t>But is that any reason to not think beyond 20 years?</a:t>
            </a:r>
          </a:p>
          <a:p>
            <a:pPr lvl="1"/>
            <a:r>
              <a:rPr lang="en-US" sz="2200" dirty="0" smtClean="0">
                <a:solidFill>
                  <a:schemeClr val="accent5">
                    <a:lumMod val="25000"/>
                  </a:schemeClr>
                </a:solidFill>
              </a:rPr>
              <a:t>Will we still have cars (wheels on pavement) or will we be in the </a:t>
            </a:r>
            <a:r>
              <a:rPr lang="en-US" sz="2200" dirty="0" err="1" smtClean="0">
                <a:solidFill>
                  <a:schemeClr val="accent5">
                    <a:lumMod val="25000"/>
                  </a:schemeClr>
                </a:solidFill>
              </a:rPr>
              <a:t>Jetson</a:t>
            </a:r>
            <a:r>
              <a:rPr lang="en-US" sz="2200" dirty="0" smtClean="0">
                <a:solidFill>
                  <a:schemeClr val="accent5">
                    <a:lumMod val="25000"/>
                  </a:schemeClr>
                </a:solidFill>
              </a:rPr>
              <a:t> age?</a:t>
            </a:r>
          </a:p>
          <a:p>
            <a:pPr lvl="1"/>
            <a:r>
              <a:rPr lang="en-GB" sz="2200" dirty="0" err="1" smtClean="0">
                <a:solidFill>
                  <a:schemeClr val="accent5">
                    <a:lumMod val="25000"/>
                  </a:schemeClr>
                </a:solidFill>
              </a:rPr>
              <a:t>Autonomes</a:t>
            </a:r>
            <a:r>
              <a:rPr lang="en-GB" sz="2200" dirty="0" smtClean="0">
                <a:solidFill>
                  <a:schemeClr val="accent5">
                    <a:lumMod val="25000"/>
                  </a:schemeClr>
                </a:solidFill>
              </a:rPr>
              <a:t> – lead car pulling other cars – increases capacity, but will not replace cars</a:t>
            </a:r>
          </a:p>
          <a:p>
            <a:pPr lvl="1"/>
            <a:r>
              <a:rPr lang="en-GB" sz="2200" dirty="0" smtClean="0">
                <a:solidFill>
                  <a:schemeClr val="accent5">
                    <a:lumMod val="25000"/>
                  </a:schemeClr>
                </a:solidFill>
              </a:rPr>
              <a:t>Reliance on transit</a:t>
            </a:r>
            <a:endParaRPr lang="en-CA" sz="2200" dirty="0">
              <a:solidFill>
                <a:schemeClr val="accent5">
                  <a:lumMod val="25000"/>
                </a:schemeClr>
              </a:solidFill>
            </a:endParaRPr>
          </a:p>
        </p:txBody>
      </p:sp>
    </p:spTree>
    <p:extLst>
      <p:ext uri="{BB962C8B-B14F-4D97-AF65-F5344CB8AC3E}">
        <p14:creationId xmlns:p14="http://schemas.microsoft.com/office/powerpoint/2010/main" val="2213013332"/>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smtClean="0"/>
              <a:t>Planning – how far into the future?</a:t>
            </a:r>
            <a:endParaRPr lang="en-CA" dirty="0" smtClean="0"/>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solidFill>
                <a:srgbClr val="000000"/>
              </a:solidFill>
            </a:endParaRPr>
          </a:p>
        </p:txBody>
      </p:sp>
      <p:sp>
        <p:nvSpPr>
          <p:cNvPr id="2" name="Content Placeholder 1"/>
          <p:cNvSpPr>
            <a:spLocks noGrp="1"/>
          </p:cNvSpPr>
          <p:nvPr>
            <p:ph idx="1"/>
          </p:nvPr>
        </p:nvSpPr>
        <p:spPr>
          <a:xfrm>
            <a:off x="457200" y="1066800"/>
            <a:ext cx="8229600" cy="4638675"/>
          </a:xfrm>
        </p:spPr>
        <p:txBody>
          <a:bodyPr/>
          <a:lstStyle/>
          <a:p>
            <a:r>
              <a:rPr lang="en-US" sz="2400" dirty="0" smtClean="0"/>
              <a:t>Tricky question</a:t>
            </a:r>
          </a:p>
          <a:p>
            <a:r>
              <a:rPr lang="en-US" sz="2400" dirty="0" smtClean="0"/>
              <a:t>In the other camp</a:t>
            </a:r>
          </a:p>
          <a:p>
            <a:pPr lvl="1"/>
            <a:r>
              <a:rPr lang="en-US" sz="2200" dirty="0" smtClean="0">
                <a:solidFill>
                  <a:schemeClr val="accent5">
                    <a:lumMod val="25000"/>
                  </a:schemeClr>
                </a:solidFill>
              </a:rPr>
              <a:t>Will still drive in 2 dimensions, not 3, in foreseeable future</a:t>
            </a:r>
          </a:p>
          <a:p>
            <a:pPr lvl="1"/>
            <a:r>
              <a:rPr lang="en-US" sz="2200" dirty="0" smtClean="0">
                <a:solidFill>
                  <a:schemeClr val="accent5">
                    <a:lumMod val="25000"/>
                  </a:schemeClr>
                </a:solidFill>
              </a:rPr>
              <a:t>With growth and to be competitive, will need to accommodate more cars and trucks</a:t>
            </a:r>
          </a:p>
          <a:p>
            <a:pPr lvl="1"/>
            <a:r>
              <a:rPr lang="en-US" sz="2200" dirty="0" smtClean="0">
                <a:solidFill>
                  <a:schemeClr val="accent5">
                    <a:lumMod val="25000"/>
                  </a:schemeClr>
                </a:solidFill>
              </a:rPr>
              <a:t>Transit usage at 9% and cars and trucks at 77%.  Even with transit doubling will still have large percentage by vehicles</a:t>
            </a:r>
          </a:p>
          <a:p>
            <a:pPr lvl="1"/>
            <a:r>
              <a:rPr lang="en-US" sz="2200" dirty="0" smtClean="0">
                <a:solidFill>
                  <a:schemeClr val="accent5">
                    <a:lumMod val="25000"/>
                  </a:schemeClr>
                </a:solidFill>
              </a:rPr>
              <a:t>Bottom line if you believe Alberta will grow to 10 – 15 million people, you need to plan for that future</a:t>
            </a:r>
          </a:p>
          <a:p>
            <a:pPr lvl="1"/>
            <a:r>
              <a:rPr lang="en-US" sz="2200" dirty="0" smtClean="0">
                <a:solidFill>
                  <a:schemeClr val="accent5">
                    <a:lumMod val="25000"/>
                  </a:schemeClr>
                </a:solidFill>
              </a:rPr>
              <a:t>50 years plus</a:t>
            </a:r>
          </a:p>
          <a:p>
            <a:pPr lvl="1"/>
            <a:r>
              <a:rPr lang="en-US" sz="2200" dirty="0" smtClean="0">
                <a:solidFill>
                  <a:schemeClr val="accent5">
                    <a:lumMod val="25000"/>
                  </a:schemeClr>
                </a:solidFill>
              </a:rPr>
              <a:t>Later on will talk about the time frames for the Ring Roads in Edmonton and Calgary</a:t>
            </a:r>
          </a:p>
        </p:txBody>
      </p:sp>
    </p:spTree>
    <p:extLst>
      <p:ext uri="{BB962C8B-B14F-4D97-AF65-F5344CB8AC3E}">
        <p14:creationId xmlns:p14="http://schemas.microsoft.com/office/powerpoint/2010/main" val="201387087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CA" dirty="0"/>
              <a:t>Transportation - History</a:t>
            </a:r>
            <a:br>
              <a:rPr lang="en-CA" dirty="0"/>
            </a:b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pPr>
              <a:lnSpc>
                <a:spcPct val="90000"/>
              </a:lnSpc>
            </a:pPr>
            <a:r>
              <a:rPr lang="en-CA" sz="2400" dirty="0"/>
              <a:t>Public transportation began in what is now New </a:t>
            </a:r>
            <a:r>
              <a:rPr lang="en-CA" sz="2400" dirty="0" smtClean="0"/>
              <a:t>York</a:t>
            </a:r>
            <a:endParaRPr lang="en-CA" sz="2400" dirty="0"/>
          </a:p>
          <a:p>
            <a:pPr>
              <a:lnSpc>
                <a:spcPct val="90000"/>
              </a:lnSpc>
            </a:pPr>
            <a:r>
              <a:rPr lang="en-CA" sz="2400" dirty="0"/>
              <a:t>Entrepreneur named Abraham Brower in 1827 introduced a horse drawn </a:t>
            </a:r>
            <a:r>
              <a:rPr lang="en-CA" sz="2400" dirty="0" smtClean="0"/>
              <a:t>vehicle</a:t>
            </a:r>
            <a:endParaRPr lang="en-CA" sz="2400" dirty="0"/>
          </a:p>
          <a:p>
            <a:pPr>
              <a:lnSpc>
                <a:spcPct val="90000"/>
              </a:lnSpc>
            </a:pPr>
            <a:r>
              <a:rPr lang="en-CA" sz="2400" dirty="0"/>
              <a:t>Was successful but because of muddy streets was quite slow</a:t>
            </a:r>
          </a:p>
          <a:p>
            <a:pPr>
              <a:lnSpc>
                <a:spcPct val="90000"/>
              </a:lnSpc>
            </a:pPr>
            <a:r>
              <a:rPr lang="en-CA" sz="2400" dirty="0"/>
              <a:t>Led to the laying of rails – trips faster and smoother</a:t>
            </a:r>
          </a:p>
          <a:p>
            <a:pPr>
              <a:lnSpc>
                <a:spcPct val="90000"/>
              </a:lnSpc>
            </a:pPr>
            <a:r>
              <a:rPr lang="en-CA" sz="2400" dirty="0"/>
              <a:t>Also led to more opportunities to develop more land for residential sites</a:t>
            </a:r>
          </a:p>
          <a:p>
            <a:pPr>
              <a:lnSpc>
                <a:spcPct val="90000"/>
              </a:lnSpc>
            </a:pPr>
            <a:r>
              <a:rPr lang="en-CA" sz="2400" dirty="0"/>
              <a:t>1873 – first cable car system in San Francisco</a:t>
            </a:r>
            <a:endParaRPr lang="en-US" sz="24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3962413635"/>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a:t>What are we doing?</a:t>
            </a:r>
            <a:endParaRPr lang="en-CA" dirty="0" smtClean="0"/>
          </a:p>
        </p:txBody>
      </p:sp>
      <p:sp>
        <p:nvSpPr>
          <p:cNvPr id="109571" name="Rectangle 3"/>
          <p:cNvSpPr>
            <a:spLocks noGrp="1" noChangeArrowheads="1"/>
          </p:cNvSpPr>
          <p:nvPr>
            <p:ph type="body" idx="1"/>
          </p:nvPr>
        </p:nvSpPr>
        <p:spPr>
          <a:xfrm>
            <a:off x="762000" y="1295400"/>
            <a:ext cx="7810500" cy="4419600"/>
          </a:xfrm>
        </p:spPr>
        <p:txBody>
          <a:bodyPr/>
          <a:lstStyle/>
          <a:p>
            <a:pPr eaLnBrk="1" hangingPunct="1">
              <a:buClr>
                <a:schemeClr val="accent2"/>
              </a:buClr>
            </a:pPr>
            <a:r>
              <a:rPr lang="en-US" sz="2400" dirty="0" smtClean="0">
                <a:latin typeface="Arial" pitchFamily="34" charset="0"/>
              </a:rPr>
              <a:t>Question – do you think it is prudent to forecast traffic for 20 or 30 years only?  What happens after 30 years?</a:t>
            </a:r>
          </a:p>
          <a:p>
            <a:pPr eaLnBrk="1" hangingPunct="1">
              <a:buClr>
                <a:schemeClr val="accent2"/>
              </a:buClr>
            </a:pPr>
            <a:r>
              <a:rPr lang="en-US" sz="2400" dirty="0" smtClean="0">
                <a:latin typeface="Arial" pitchFamily="34" charset="0"/>
              </a:rPr>
              <a:t>Forecasting long term future transportation needs</a:t>
            </a:r>
          </a:p>
          <a:p>
            <a:pPr eaLnBrk="1" hangingPunct="1">
              <a:buClr>
                <a:schemeClr val="accent2"/>
              </a:buClr>
            </a:pPr>
            <a:r>
              <a:rPr lang="en-US" sz="2400" dirty="0" smtClean="0">
                <a:latin typeface="Arial" pitchFamily="34" charset="0"/>
              </a:rPr>
              <a:t>Reserving lands</a:t>
            </a:r>
          </a:p>
          <a:p>
            <a:pPr eaLnBrk="1" hangingPunct="1">
              <a:buClr>
                <a:schemeClr val="accent2"/>
              </a:buClr>
            </a:pPr>
            <a:r>
              <a:rPr lang="en-US" sz="2400" dirty="0" smtClean="0">
                <a:latin typeface="Arial" pitchFamily="34" charset="0"/>
              </a:rPr>
              <a:t>Build in stages – define long term plans, then build what is needed for today</a:t>
            </a:r>
          </a:p>
          <a:p>
            <a:pPr eaLnBrk="1" hangingPunct="1">
              <a:buClr>
                <a:schemeClr val="accent2"/>
              </a:buClr>
            </a:pPr>
            <a:r>
              <a:rPr lang="en-US" sz="2400" dirty="0" smtClean="0">
                <a:latin typeface="Arial" pitchFamily="34" charset="0"/>
              </a:rPr>
              <a:t>Plans are expandable</a:t>
            </a: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852264176"/>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mtClean="0"/>
              <a:t>Planning Horizon</a:t>
            </a:r>
          </a:p>
        </p:txBody>
      </p:sp>
      <p:sp>
        <p:nvSpPr>
          <p:cNvPr id="15363" name="Rectangle 3"/>
          <p:cNvSpPr>
            <a:spLocks noGrp="1" noChangeArrowheads="1"/>
          </p:cNvSpPr>
          <p:nvPr>
            <p:ph type="body" idx="1"/>
          </p:nvPr>
        </p:nvSpPr>
        <p:spPr>
          <a:xfrm>
            <a:off x="457200" y="1066800"/>
            <a:ext cx="8229600" cy="4638675"/>
          </a:xfrm>
        </p:spPr>
        <p:txBody>
          <a:bodyPr/>
          <a:lstStyle/>
          <a:p>
            <a:pPr marL="517525" lvl="1" indent="-342900" eaLnBrk="1" hangingPunct="1">
              <a:lnSpc>
                <a:spcPct val="110000"/>
              </a:lnSpc>
              <a:spcBef>
                <a:spcPct val="0"/>
              </a:spcBef>
              <a:buFont typeface="Wingdings" pitchFamily="2" charset="2"/>
              <a:buChar char="§"/>
              <a:defRPr/>
            </a:pPr>
            <a:r>
              <a:rPr lang="en-US" sz="2400" dirty="0">
                <a:solidFill>
                  <a:srgbClr val="005072"/>
                </a:solidFill>
                <a:ea typeface="+mn-ea"/>
                <a:cs typeface="+mn-cs"/>
              </a:rPr>
              <a:t>T</a:t>
            </a:r>
            <a:r>
              <a:rPr lang="en-US" sz="2400" dirty="0" smtClean="0">
                <a:solidFill>
                  <a:srgbClr val="005072"/>
                </a:solidFill>
                <a:ea typeface="+mn-ea"/>
                <a:cs typeface="+mn-cs"/>
              </a:rPr>
              <a:t>he “design” year of 20 years has evolved based on the supposition that beyond a 20 year period traffic, financing and other developments cannot be predicted with reasonable accuracy</a:t>
            </a:r>
          </a:p>
          <a:p>
            <a:pPr marL="517525" lvl="1" indent="-342900"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marL="517525" lvl="1" indent="-342900"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For planning purposes the 20 </a:t>
            </a:r>
            <a:r>
              <a:rPr lang="en-US" sz="2400" dirty="0">
                <a:solidFill>
                  <a:srgbClr val="005072"/>
                </a:solidFill>
                <a:ea typeface="+mn-ea"/>
                <a:cs typeface="+mn-cs"/>
              </a:rPr>
              <a:t>year </a:t>
            </a:r>
            <a:r>
              <a:rPr lang="en-US" sz="2400" dirty="0" smtClean="0">
                <a:solidFill>
                  <a:srgbClr val="005072"/>
                </a:solidFill>
                <a:ea typeface="+mn-ea"/>
                <a:cs typeface="+mn-cs"/>
              </a:rPr>
              <a:t>period </a:t>
            </a:r>
            <a:r>
              <a:rPr lang="en-US" sz="2400" dirty="0">
                <a:solidFill>
                  <a:srgbClr val="005072"/>
                </a:solidFill>
                <a:ea typeface="+mn-ea"/>
                <a:cs typeface="+mn-cs"/>
              </a:rPr>
              <a:t>is appropriate but only when consideration is given to a longer period of time as </a:t>
            </a:r>
            <a:r>
              <a:rPr lang="en-US" sz="2400" dirty="0" smtClean="0">
                <a:solidFill>
                  <a:srgbClr val="005072"/>
                </a:solidFill>
                <a:ea typeface="+mn-ea"/>
                <a:cs typeface="+mn-cs"/>
              </a:rPr>
              <a:t>well – say 50 years plus</a:t>
            </a:r>
          </a:p>
          <a:p>
            <a:pPr marL="517525" lvl="1" indent="-342900"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p:txBody>
      </p:sp>
      <p:sp>
        <p:nvSpPr>
          <p:cNvPr id="368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238154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Effect transition="in" filter="fade">
                                      <p:cBhvr>
                                        <p:cTn id="7"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Horizon</a:t>
            </a:r>
            <a:br>
              <a:rPr lang="en-US" dirty="0" smtClean="0"/>
            </a:br>
            <a:r>
              <a:rPr lang="en-US" sz="2400" dirty="0" smtClean="0"/>
              <a:t>_______________________________________________</a:t>
            </a:r>
            <a:br>
              <a:rPr lang="en-US" sz="2400" dirty="0" smtClean="0"/>
            </a:br>
            <a:endParaRPr lang="en-CA" sz="2400" dirty="0"/>
          </a:p>
        </p:txBody>
      </p:sp>
      <p:sp>
        <p:nvSpPr>
          <p:cNvPr id="3" name="Content Placeholder 2"/>
          <p:cNvSpPr>
            <a:spLocks noGrp="1"/>
          </p:cNvSpPr>
          <p:nvPr>
            <p:ph idx="1"/>
          </p:nvPr>
        </p:nvSpPr>
        <p:spPr>
          <a:xfrm>
            <a:off x="457200" y="1219200"/>
            <a:ext cx="8229600" cy="4486275"/>
          </a:xfrm>
        </p:spPr>
        <p:txBody>
          <a:bodyPr/>
          <a:lstStyle/>
          <a:p>
            <a:pPr>
              <a:lnSpc>
                <a:spcPct val="90000"/>
              </a:lnSpc>
              <a:tabLst>
                <a:tab pos="6858000" algn="r"/>
              </a:tabLst>
            </a:pPr>
            <a:r>
              <a:rPr lang="en-US" sz="2800" dirty="0"/>
              <a:t>Functional Planning - average number of years for implementation (urban)</a:t>
            </a:r>
          </a:p>
          <a:p>
            <a:pPr lvl="1">
              <a:lnSpc>
                <a:spcPct val="90000"/>
              </a:lnSpc>
              <a:tabLst>
                <a:tab pos="6858000" algn="r"/>
              </a:tabLst>
            </a:pPr>
            <a:r>
              <a:rPr lang="en-US" sz="2400" dirty="0">
                <a:solidFill>
                  <a:srgbClr val="005072"/>
                </a:solidFill>
              </a:rPr>
              <a:t>Traffic survey	0 years</a:t>
            </a:r>
          </a:p>
          <a:p>
            <a:pPr lvl="1">
              <a:lnSpc>
                <a:spcPct val="90000"/>
              </a:lnSpc>
              <a:tabLst>
                <a:tab pos="6858000" algn="r"/>
              </a:tabLst>
            </a:pPr>
            <a:r>
              <a:rPr lang="en-US" sz="2400" dirty="0">
                <a:solidFill>
                  <a:srgbClr val="005072"/>
                </a:solidFill>
              </a:rPr>
              <a:t>Transportation planning	2 years</a:t>
            </a:r>
          </a:p>
          <a:p>
            <a:pPr lvl="1">
              <a:lnSpc>
                <a:spcPct val="90000"/>
              </a:lnSpc>
              <a:tabLst>
                <a:tab pos="6858000" algn="r"/>
              </a:tabLst>
            </a:pPr>
            <a:r>
              <a:rPr lang="en-US" sz="2400" dirty="0">
                <a:solidFill>
                  <a:srgbClr val="005072"/>
                </a:solidFill>
              </a:rPr>
              <a:t>approval in </a:t>
            </a:r>
            <a:r>
              <a:rPr lang="en-US" sz="2400" dirty="0" smtClean="0">
                <a:solidFill>
                  <a:srgbClr val="005072"/>
                </a:solidFill>
              </a:rPr>
              <a:t>principle/final approval</a:t>
            </a:r>
            <a:r>
              <a:rPr lang="en-US" sz="2400" dirty="0">
                <a:solidFill>
                  <a:srgbClr val="005072"/>
                </a:solidFill>
              </a:rPr>
              <a:t>	2 years</a:t>
            </a:r>
          </a:p>
          <a:p>
            <a:pPr lvl="1">
              <a:lnSpc>
                <a:spcPct val="90000"/>
              </a:lnSpc>
              <a:tabLst>
                <a:tab pos="6858000" algn="r"/>
              </a:tabLst>
            </a:pPr>
            <a:r>
              <a:rPr lang="en-US" sz="2400" dirty="0">
                <a:solidFill>
                  <a:srgbClr val="005072"/>
                </a:solidFill>
              </a:rPr>
              <a:t>functional planning	2 years</a:t>
            </a:r>
          </a:p>
          <a:p>
            <a:pPr lvl="1">
              <a:lnSpc>
                <a:spcPct val="90000"/>
              </a:lnSpc>
              <a:tabLst>
                <a:tab pos="6858000" algn="r"/>
              </a:tabLst>
            </a:pPr>
            <a:r>
              <a:rPr lang="en-US" sz="2400" dirty="0">
                <a:solidFill>
                  <a:srgbClr val="005072"/>
                </a:solidFill>
              </a:rPr>
              <a:t>land acquisition	2 years</a:t>
            </a:r>
          </a:p>
          <a:p>
            <a:pPr lvl="1">
              <a:lnSpc>
                <a:spcPct val="90000"/>
              </a:lnSpc>
              <a:tabLst>
                <a:tab pos="6858000" algn="r"/>
              </a:tabLst>
            </a:pPr>
            <a:r>
              <a:rPr lang="en-CA" sz="2400" dirty="0">
                <a:solidFill>
                  <a:srgbClr val="005072"/>
                </a:solidFill>
              </a:rPr>
              <a:t>Environmental study/approval	2 years</a:t>
            </a:r>
            <a:endParaRPr lang="en-US" sz="2400" dirty="0">
              <a:solidFill>
                <a:srgbClr val="005072"/>
              </a:solidFill>
            </a:endParaRPr>
          </a:p>
          <a:p>
            <a:pPr lvl="1">
              <a:lnSpc>
                <a:spcPct val="90000"/>
              </a:lnSpc>
              <a:tabLst>
                <a:tab pos="6858000" algn="r"/>
              </a:tabLst>
            </a:pPr>
            <a:r>
              <a:rPr lang="en-US" sz="2400" dirty="0">
                <a:solidFill>
                  <a:srgbClr val="005072"/>
                </a:solidFill>
              </a:rPr>
              <a:t>design	1 years</a:t>
            </a:r>
          </a:p>
          <a:p>
            <a:pPr lvl="1">
              <a:lnSpc>
                <a:spcPct val="90000"/>
              </a:lnSpc>
              <a:tabLst>
                <a:tab pos="6858000" algn="r"/>
              </a:tabLst>
            </a:pPr>
            <a:r>
              <a:rPr lang="en-US" sz="2400" dirty="0">
                <a:solidFill>
                  <a:srgbClr val="005072"/>
                </a:solidFill>
              </a:rPr>
              <a:t>construction	</a:t>
            </a:r>
            <a:r>
              <a:rPr lang="en-US" sz="2400" u="sng" dirty="0">
                <a:solidFill>
                  <a:srgbClr val="005072"/>
                </a:solidFill>
              </a:rPr>
              <a:t>2 years</a:t>
            </a:r>
          </a:p>
          <a:p>
            <a:pPr lvl="1">
              <a:lnSpc>
                <a:spcPct val="90000"/>
              </a:lnSpc>
              <a:tabLst>
                <a:tab pos="6858000" algn="r"/>
              </a:tabLst>
            </a:pPr>
            <a:r>
              <a:rPr lang="en-US" sz="2400" b="1" dirty="0">
                <a:solidFill>
                  <a:srgbClr val="005072"/>
                </a:solidFill>
              </a:rPr>
              <a:t>Average total  (up </a:t>
            </a:r>
            <a:r>
              <a:rPr lang="en-US" sz="2400" b="1" dirty="0" smtClean="0">
                <a:solidFill>
                  <a:srgbClr val="005072"/>
                </a:solidFill>
              </a:rPr>
              <a:t>to)	   13 </a:t>
            </a:r>
            <a:r>
              <a:rPr lang="en-US" sz="2400" b="1" dirty="0">
                <a:solidFill>
                  <a:srgbClr val="005072"/>
                </a:solidFill>
              </a:rPr>
              <a:t>years</a:t>
            </a:r>
          </a:p>
          <a:p>
            <a:pPr marL="174625" lvl="1" indent="0" eaLnBrk="1" hangingPunct="1">
              <a:lnSpc>
                <a:spcPct val="110000"/>
              </a:lnSpc>
              <a:spcBef>
                <a:spcPct val="0"/>
              </a:spcBef>
              <a:buFontTx/>
              <a:buNone/>
              <a:defRPr/>
            </a:pPr>
            <a:endParaRPr lang="en-US" sz="2400" dirty="0">
              <a:solidFill>
                <a:srgbClr val="005072"/>
              </a:solidFill>
            </a:endParaRPr>
          </a:p>
          <a:p>
            <a:endParaRPr lang="en-CA" dirty="0"/>
          </a:p>
        </p:txBody>
      </p:sp>
    </p:spTree>
    <p:extLst>
      <p:ext uri="{BB962C8B-B14F-4D97-AF65-F5344CB8AC3E}">
        <p14:creationId xmlns:p14="http://schemas.microsoft.com/office/powerpoint/2010/main" val="2542624436"/>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Planning Horizon</a:t>
            </a:r>
          </a:p>
        </p:txBody>
      </p:sp>
      <p:sp>
        <p:nvSpPr>
          <p:cNvPr id="15363" name="Rectangle 3"/>
          <p:cNvSpPr>
            <a:spLocks noGrp="1" noChangeArrowheads="1"/>
          </p:cNvSpPr>
          <p:nvPr>
            <p:ph type="body" idx="1"/>
          </p:nvPr>
        </p:nvSpPr>
        <p:spPr>
          <a:xfrm>
            <a:off x="457200" y="1066800"/>
            <a:ext cx="8229600" cy="4638675"/>
          </a:xfrm>
        </p:spPr>
        <p:txBody>
          <a:bodyPr/>
          <a:lstStyle/>
          <a:p>
            <a:pPr marL="517525" lvl="1" indent="-342900" eaLnBrk="1" hangingPunct="1">
              <a:lnSpc>
                <a:spcPct val="110000"/>
              </a:lnSpc>
              <a:spcBef>
                <a:spcPct val="0"/>
              </a:spcBef>
              <a:buFont typeface="Wingdings" pitchFamily="2" charset="2"/>
              <a:buChar char="§"/>
              <a:defRPr/>
            </a:pPr>
            <a:r>
              <a:rPr lang="en-US" sz="2400" dirty="0" smtClean="0">
                <a:solidFill>
                  <a:srgbClr val="005072"/>
                </a:solidFill>
              </a:rPr>
              <a:t>Given the length of time required to do planning, design, and acquire right-of-way, obtain approvals, and construction, by </a:t>
            </a:r>
            <a:r>
              <a:rPr lang="en-US" sz="2400" dirty="0">
                <a:solidFill>
                  <a:srgbClr val="005072"/>
                </a:solidFill>
              </a:rPr>
              <a:t>the time a project is open to traffic, about ½ of its design life would have been used up</a:t>
            </a:r>
            <a:r>
              <a:rPr lang="en-US" sz="2400" dirty="0" smtClean="0">
                <a:solidFill>
                  <a:srgbClr val="005072"/>
                </a:solidFill>
              </a:rPr>
              <a:t>.</a:t>
            </a:r>
            <a:endParaRPr lang="en-US" sz="2400" dirty="0">
              <a:solidFill>
                <a:srgbClr val="005072"/>
              </a:solidFill>
            </a:endParaRPr>
          </a:p>
          <a:p>
            <a:pPr marL="517525" lvl="1" indent="-342900" eaLnBrk="1" hangingPunct="1">
              <a:lnSpc>
                <a:spcPct val="110000"/>
              </a:lnSpc>
              <a:spcBef>
                <a:spcPct val="0"/>
              </a:spcBef>
              <a:buFont typeface="Wingdings" pitchFamily="2" charset="2"/>
              <a:buChar char="§"/>
              <a:defRPr/>
            </a:pPr>
            <a:r>
              <a:rPr lang="en-US" sz="2400" dirty="0">
                <a:solidFill>
                  <a:srgbClr val="005072"/>
                </a:solidFill>
              </a:rPr>
              <a:t>An approach therefore would be to design and construct for the 20 year period, but with consideration for how the facility will fit into a second period beyond the 20 years, and how it can be expanded or modified to meet the longer term needs</a:t>
            </a:r>
            <a:r>
              <a:rPr lang="en-US" sz="2400" dirty="0" smtClean="0">
                <a:solidFill>
                  <a:srgbClr val="005072"/>
                </a:solidFill>
              </a:rPr>
              <a:t>.</a:t>
            </a:r>
          </a:p>
          <a:p>
            <a:pPr marL="517525" lvl="1" indent="-342900" eaLnBrk="1" hangingPunct="1">
              <a:lnSpc>
                <a:spcPct val="110000"/>
              </a:lnSpc>
              <a:spcBef>
                <a:spcPct val="0"/>
              </a:spcBef>
              <a:buFont typeface="Wingdings" pitchFamily="2" charset="2"/>
              <a:buChar char="§"/>
              <a:defRPr/>
            </a:pPr>
            <a:r>
              <a:rPr lang="en-US" sz="2400" dirty="0">
                <a:solidFill>
                  <a:srgbClr val="005072"/>
                </a:solidFill>
              </a:rPr>
              <a:t>Long range planning together with reviews every 5 years to update the plan, should constitute the planning process</a:t>
            </a:r>
          </a:p>
          <a:p>
            <a:pPr marL="517525" lvl="1" indent="-342900" eaLnBrk="1" hangingPunct="1">
              <a:lnSpc>
                <a:spcPct val="110000"/>
              </a:lnSpc>
              <a:spcBef>
                <a:spcPct val="0"/>
              </a:spcBef>
              <a:buFont typeface="Wingdings" pitchFamily="2" charset="2"/>
              <a:buChar char="§"/>
              <a:defRPr/>
            </a:pPr>
            <a:endParaRPr lang="en-US" sz="2400" dirty="0">
              <a:solidFill>
                <a:srgbClr val="005072"/>
              </a:solidFill>
            </a:endParaRPr>
          </a:p>
          <a:p>
            <a:pPr marL="174625" lvl="1" indent="0" eaLnBrk="1" hangingPunct="1">
              <a:lnSpc>
                <a:spcPct val="110000"/>
              </a:lnSpc>
              <a:spcBef>
                <a:spcPct val="0"/>
              </a:spcBef>
              <a:buFontTx/>
              <a:buNone/>
              <a:defRPr/>
            </a:pPr>
            <a:r>
              <a:rPr lang="en-US" sz="2400" dirty="0" smtClean="0">
                <a:solidFill>
                  <a:srgbClr val="005072"/>
                </a:solidFill>
              </a:rPr>
              <a:t>  </a:t>
            </a:r>
            <a:endParaRPr lang="en-US" sz="2400" dirty="0">
              <a:solidFill>
                <a:srgbClr val="005072"/>
              </a:solidFill>
            </a:endParaRPr>
          </a:p>
        </p:txBody>
      </p:sp>
      <p:sp>
        <p:nvSpPr>
          <p:cNvPr id="38916"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778778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fade">
                                      <p:cBhvr>
                                        <p:cTn id="7" dur="500"/>
                                        <p:tgtEl>
                                          <p:spTgt spid="153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fade">
                                      <p:cBhvr>
                                        <p:cTn id="12"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750" y="908050"/>
            <a:ext cx="8208963" cy="1441450"/>
          </a:xfrm>
        </p:spPr>
        <p:txBody>
          <a:bodyPr rtlCol="0">
            <a:normAutofit/>
          </a:bodyPr>
          <a:lstStyle/>
          <a:p>
            <a:pPr marL="457200" indent="-457200" eaLnBrk="1" fontAlgn="auto" hangingPunct="1">
              <a:spcAft>
                <a:spcPts val="0"/>
              </a:spcAft>
              <a:buFont typeface="Arial" pitchFamily="34" charset="0"/>
              <a:buChar char="•"/>
              <a:defRPr/>
            </a:pPr>
            <a:endParaRPr lang="en-CA" sz="2400" dirty="0">
              <a:solidFill>
                <a:srgbClr val="0070C0"/>
              </a:solidFill>
            </a:endParaRPr>
          </a:p>
          <a:p>
            <a:pPr eaLnBrk="1" fontAlgn="auto" hangingPunct="1">
              <a:spcAft>
                <a:spcPts val="0"/>
              </a:spcAft>
              <a:buFont typeface="Arial" pitchFamily="34" charset="0"/>
              <a:buNone/>
              <a:defRPr/>
            </a:pPr>
            <a:endParaRPr lang="en-CA" dirty="0"/>
          </a:p>
          <a:p>
            <a:pPr marL="457200" indent="-457200" eaLnBrk="1" fontAlgn="auto" hangingPunct="1">
              <a:spcAft>
                <a:spcPts val="0"/>
              </a:spcAft>
              <a:buFont typeface="Arial" pitchFamily="34" charset="0"/>
              <a:buChar char="•"/>
              <a:defRPr/>
            </a:pPr>
            <a:endParaRPr lang="en-US" dirty="0" smtClean="0"/>
          </a:p>
          <a:p>
            <a:pPr marL="457200" indent="-457200" eaLnBrk="1" fontAlgn="auto" hangingPunct="1">
              <a:spcAft>
                <a:spcPts val="0"/>
              </a:spcAft>
              <a:buFont typeface="Arial" pitchFamily="34" charset="0"/>
              <a:buChar char="•"/>
              <a:defRPr/>
            </a:pPr>
            <a:endParaRPr lang="en-US" dirty="0" smtClean="0"/>
          </a:p>
          <a:p>
            <a:pPr marL="457200" indent="-457200" eaLnBrk="1" fontAlgn="auto" hangingPunct="1">
              <a:spcAft>
                <a:spcPts val="0"/>
              </a:spcAft>
              <a:buFont typeface="Arial" pitchFamily="34" charset="0"/>
              <a:buChar char="•"/>
              <a:defRPr/>
            </a:pPr>
            <a:endParaRPr lang="en-US" dirty="0" smtClean="0"/>
          </a:p>
          <a:p>
            <a:pPr marL="457200" indent="-457200" eaLnBrk="1" fontAlgn="auto" hangingPunct="1">
              <a:spcAft>
                <a:spcPts val="0"/>
              </a:spcAft>
              <a:buFont typeface="Arial" pitchFamily="34" charset="0"/>
              <a:buChar char="•"/>
              <a:defRPr/>
            </a:pPr>
            <a:endParaRPr lang="en-US" dirty="0" smtClean="0"/>
          </a:p>
          <a:p>
            <a:pPr marL="457200" indent="-457200" eaLnBrk="1" fontAlgn="auto" hangingPunct="1">
              <a:spcAft>
                <a:spcPts val="0"/>
              </a:spcAft>
              <a:buFont typeface="Arial" pitchFamily="34" charset="0"/>
              <a:buChar char="•"/>
              <a:defRPr/>
            </a:pPr>
            <a:endParaRPr lang="en-US" dirty="0" smtClean="0"/>
          </a:p>
          <a:p>
            <a:pPr marL="457200" indent="-457200" eaLnBrk="1" fontAlgn="auto" hangingPunct="1">
              <a:spcAft>
                <a:spcPts val="0"/>
              </a:spcAft>
              <a:buFont typeface="Arial" pitchFamily="34" charset="0"/>
              <a:buChar char="•"/>
              <a:defRPr/>
            </a:pPr>
            <a:endParaRPr lang="en-US" dirty="0" smtClean="0"/>
          </a:p>
          <a:p>
            <a:pPr marL="457200" indent="-457200" eaLnBrk="1" fontAlgn="auto" hangingPunct="1">
              <a:spcAft>
                <a:spcPts val="0"/>
              </a:spcAft>
              <a:buFont typeface="Arial" pitchFamily="34" charset="0"/>
              <a:buChar char="•"/>
              <a:defRPr/>
            </a:pPr>
            <a:endParaRPr lang="en-US" dirty="0" smtClean="0"/>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8696325"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3"/>
          <p:cNvSpPr txBox="1">
            <a:spLocks noChangeArrowheads="1"/>
          </p:cNvSpPr>
          <p:nvPr/>
        </p:nvSpPr>
        <p:spPr bwMode="auto">
          <a:xfrm>
            <a:off x="315913" y="3810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US" sz="2400" b="1" i="1">
                <a:solidFill>
                  <a:srgbClr val="FF0000"/>
                </a:solidFill>
              </a:rPr>
              <a:t>A good plan has enough flexibility to accommodate a range of future outcomes.</a:t>
            </a:r>
          </a:p>
        </p:txBody>
      </p:sp>
    </p:spTree>
    <p:extLst>
      <p:ext uri="{BB962C8B-B14F-4D97-AF65-F5344CB8AC3E}">
        <p14:creationId xmlns:p14="http://schemas.microsoft.com/office/powerpoint/2010/main" val="396727709"/>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WordArt 2"/>
          <p:cNvSpPr>
            <a:spLocks noChangeArrowheads="1" noChangeShapeType="1" noTextEdit="1"/>
          </p:cNvSpPr>
          <p:nvPr/>
        </p:nvSpPr>
        <p:spPr bwMode="auto">
          <a:xfrm>
            <a:off x="500063" y="1390650"/>
            <a:ext cx="8067675" cy="3467100"/>
          </a:xfrm>
          <a:prstGeom prst="rect">
            <a:avLst/>
          </a:prstGeom>
        </p:spPr>
        <p:txBody>
          <a:bodyPr wrap="none" fromWordArt="1">
            <a:prstTxWarp prst="textDeflate">
              <a:avLst>
                <a:gd name="adj" fmla="val 14583"/>
              </a:avLst>
            </a:prstTxWarp>
          </a:bodyPr>
          <a:lstStyle/>
          <a:p>
            <a:pPr algn="ctr"/>
            <a:r>
              <a:rPr lang="en-CA" sz="3600" kern="10" normalizeH="1" dirty="0" smtClean="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Travel</a:t>
            </a:r>
          </a:p>
          <a:p>
            <a:pPr algn="ctr"/>
            <a:r>
              <a:rPr lang="en-CA" sz="3600" kern="10" normalizeH="1" dirty="0" smtClean="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 Forecasting</a:t>
            </a:r>
            <a:endParaRPr lang="en-CA" sz="3600" kern="10" normalizeH="1" dirty="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endParaRPr>
          </a:p>
        </p:txBody>
      </p:sp>
    </p:spTree>
    <p:extLst>
      <p:ext uri="{BB962C8B-B14F-4D97-AF65-F5344CB8AC3E}">
        <p14:creationId xmlns:p14="http://schemas.microsoft.com/office/powerpoint/2010/main" val="551634382"/>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smtClean="0"/>
              <a:t>Travel Modelling – Gravity Model</a:t>
            </a:r>
            <a:endParaRPr lang="en-CA" dirty="0" smtClean="0"/>
          </a:p>
        </p:txBody>
      </p:sp>
      <p:sp>
        <p:nvSpPr>
          <p:cNvPr id="109571" name="Rectangle 3"/>
          <p:cNvSpPr>
            <a:spLocks noGrp="1" noChangeArrowheads="1"/>
          </p:cNvSpPr>
          <p:nvPr>
            <p:ph type="body" idx="1"/>
          </p:nvPr>
        </p:nvSpPr>
        <p:spPr>
          <a:xfrm>
            <a:off x="425450" y="1295400"/>
            <a:ext cx="8229600" cy="4449762"/>
          </a:xfrm>
        </p:spPr>
        <p:txBody>
          <a:bodyPr/>
          <a:lstStyle/>
          <a:p>
            <a:pPr eaLnBrk="1" hangingPunct="1">
              <a:spcBef>
                <a:spcPct val="0"/>
              </a:spcBef>
              <a:buFont typeface="Wingdings" pitchFamily="2" charset="2"/>
              <a:buChar char="§"/>
            </a:pPr>
            <a:endParaRPr lang="en-US" sz="2400" dirty="0" smtClean="0"/>
          </a:p>
          <a:p>
            <a:pPr eaLnBrk="1" hangingPunct="1">
              <a:spcBef>
                <a:spcPct val="0"/>
              </a:spcBef>
              <a:buFont typeface="Wingdings" pitchFamily="2" charset="2"/>
              <a:buChar char="§"/>
            </a:pPr>
            <a:endParaRPr lang="en-US" sz="2400" dirty="0"/>
          </a:p>
          <a:p>
            <a:pPr eaLnBrk="1" hangingPunct="1">
              <a:spcBef>
                <a:spcPct val="0"/>
              </a:spcBef>
              <a:buFont typeface="Wingdings" pitchFamily="2" charset="2"/>
              <a:buChar char="§"/>
            </a:pPr>
            <a:endParaRPr lang="en-US" sz="2400" dirty="0" smtClean="0"/>
          </a:p>
          <a:p>
            <a:pPr eaLnBrk="1" hangingPunct="1">
              <a:spcBef>
                <a:spcPct val="0"/>
              </a:spcBef>
              <a:buFont typeface="Wingdings" pitchFamily="2" charset="2"/>
              <a:buChar char="§"/>
            </a:pPr>
            <a:endParaRPr lang="en-US" sz="2400" dirty="0"/>
          </a:p>
          <a:p>
            <a:pPr eaLnBrk="1" hangingPunct="1">
              <a:spcBef>
                <a:spcPct val="0"/>
              </a:spcBef>
              <a:buFont typeface="Wingdings" pitchFamily="2" charset="2"/>
              <a:buChar char="§"/>
            </a:pPr>
            <a:endParaRPr lang="en-US" sz="2400" dirty="0" smtClean="0"/>
          </a:p>
          <a:p>
            <a:pPr eaLnBrk="1" hangingPunct="1">
              <a:spcBef>
                <a:spcPct val="0"/>
              </a:spcBef>
              <a:buFont typeface="Wingdings" pitchFamily="2" charset="2"/>
              <a:buChar char="§"/>
            </a:pPr>
            <a:endParaRPr lang="en-US" sz="2400" dirty="0"/>
          </a:p>
          <a:p>
            <a:pPr eaLnBrk="1" hangingPunct="1">
              <a:spcBef>
                <a:spcPct val="0"/>
              </a:spcBef>
              <a:buFont typeface="Wingdings" pitchFamily="2" charset="2"/>
              <a:buChar char="§"/>
            </a:pPr>
            <a:endParaRPr lang="en-US" sz="2400" dirty="0" smtClean="0"/>
          </a:p>
          <a:p>
            <a:pPr eaLnBrk="1" hangingPunct="1">
              <a:spcBef>
                <a:spcPct val="0"/>
              </a:spcBef>
              <a:buFont typeface="Wingdings" pitchFamily="2" charset="2"/>
              <a:buChar char="§"/>
            </a:pPr>
            <a:endParaRPr lang="en-US" sz="2400" dirty="0" smtClean="0"/>
          </a:p>
          <a:p>
            <a:pPr eaLnBrk="1" hangingPunct="1">
              <a:spcBef>
                <a:spcPct val="0"/>
              </a:spcBef>
              <a:buFont typeface="Wingdings" pitchFamily="2" charset="2"/>
              <a:buChar char="§"/>
            </a:pPr>
            <a:r>
              <a:rPr lang="en-US" sz="2400" dirty="0" smtClean="0"/>
              <a:t>Attraction between two objects or nodes (production and attraction nodes)</a:t>
            </a:r>
          </a:p>
          <a:p>
            <a:pPr eaLnBrk="1" hangingPunct="1">
              <a:spcBef>
                <a:spcPct val="0"/>
              </a:spcBef>
              <a:buFont typeface="Wingdings" pitchFamily="2" charset="2"/>
              <a:buChar char="§"/>
            </a:pPr>
            <a:r>
              <a:rPr lang="en-US" sz="2400" dirty="0" smtClean="0"/>
              <a:t>Mass increases - attraction increases</a:t>
            </a:r>
          </a:p>
          <a:p>
            <a:pPr eaLnBrk="1" hangingPunct="1">
              <a:spcBef>
                <a:spcPct val="0"/>
              </a:spcBef>
              <a:buFont typeface="Wingdings" pitchFamily="2" charset="2"/>
              <a:buChar char="§"/>
            </a:pPr>
            <a:r>
              <a:rPr lang="en-US" sz="2400" dirty="0" smtClean="0"/>
              <a:t>Distance decreases - attraction decreases</a:t>
            </a:r>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pic>
        <p:nvPicPr>
          <p:cNvPr id="9" name="Picture 8"/>
          <p:cNvPicPr/>
          <p:nvPr/>
        </p:nvPicPr>
        <p:blipFill>
          <a:blip r:embed="rId3"/>
          <a:stretch>
            <a:fillRect/>
          </a:stretch>
        </p:blipFill>
        <p:spPr>
          <a:xfrm>
            <a:off x="2765612" y="1295400"/>
            <a:ext cx="3886200" cy="2667000"/>
          </a:xfrm>
          <a:prstGeom prst="rect">
            <a:avLst/>
          </a:prstGeom>
        </p:spPr>
      </p:pic>
    </p:spTree>
    <p:extLst>
      <p:ext uri="{BB962C8B-B14F-4D97-AF65-F5344CB8AC3E}">
        <p14:creationId xmlns:p14="http://schemas.microsoft.com/office/powerpoint/2010/main" val="4003762834"/>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smtClean="0"/>
              <a:t>Travel Modelling – Gravity Model</a:t>
            </a: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r>
              <a:rPr lang="en-CA" sz="2400" dirty="0"/>
              <a:t>Mathematically, the gravity model often takes the form</a:t>
            </a:r>
            <a:r>
              <a:rPr lang="en-CA" sz="2400" dirty="0" smtClean="0"/>
              <a:t>:</a:t>
            </a:r>
          </a:p>
          <a:p>
            <a:endParaRPr lang="en-US" sz="2400" dirty="0" smtClean="0"/>
          </a:p>
          <a:p>
            <a:endParaRPr lang="en-US" sz="2400" dirty="0" smtClean="0"/>
          </a:p>
          <a:p>
            <a:endParaRPr lang="en-US" sz="2400" dirty="0" smtClean="0"/>
          </a:p>
          <a:p>
            <a:endParaRPr lang="en-US" sz="2400" dirty="0"/>
          </a:p>
          <a:p>
            <a:endParaRPr lang="en-US" sz="2400" dirty="0" smtClean="0"/>
          </a:p>
          <a:p>
            <a:endParaRPr lang="en-US" sz="2400" dirty="0" smtClean="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pic>
        <p:nvPicPr>
          <p:cNvPr id="5" name="Picture 4" descr="&#10;T_{ij}  = K_i K_j T_i T_j f(C_{ij} )&#10;"/>
          <p:cNvPicPr/>
          <p:nvPr/>
        </p:nvPicPr>
        <p:blipFill>
          <a:blip r:embed="rId3">
            <a:extLst>
              <a:ext uri="{28A0092B-C50C-407E-A947-70E740481C1C}">
                <a14:useLocalDpi xmlns:a14="http://schemas.microsoft.com/office/drawing/2010/main" val="0"/>
              </a:ext>
            </a:extLst>
          </a:blip>
          <a:srcRect/>
          <a:stretch>
            <a:fillRect/>
          </a:stretch>
        </p:blipFill>
        <p:spPr bwMode="auto">
          <a:xfrm>
            <a:off x="1086558" y="1905000"/>
            <a:ext cx="2920666" cy="838200"/>
          </a:xfrm>
          <a:prstGeom prst="rect">
            <a:avLst/>
          </a:prstGeom>
          <a:noFill/>
          <a:ln>
            <a:noFill/>
          </a:ln>
        </p:spPr>
      </p:pic>
      <p:pic>
        <p:nvPicPr>
          <p:cNvPr id="6" name="Picture 5" descr="&#10;\sum_j {T_{ij}  = T_i } ,\sum_i {T_{ij}  = T_j } &#10;"/>
          <p:cNvPicPr/>
          <p:nvPr/>
        </p:nvPicPr>
        <p:blipFill>
          <a:blip r:embed="rId4">
            <a:extLst>
              <a:ext uri="{28A0092B-C50C-407E-A947-70E740481C1C}">
                <a14:useLocalDpi xmlns:a14="http://schemas.microsoft.com/office/drawing/2010/main" val="0"/>
              </a:ext>
            </a:extLst>
          </a:blip>
          <a:srcRect/>
          <a:stretch>
            <a:fillRect/>
          </a:stretch>
        </p:blipFill>
        <p:spPr bwMode="auto">
          <a:xfrm>
            <a:off x="1086558" y="2971800"/>
            <a:ext cx="3104442" cy="914400"/>
          </a:xfrm>
          <a:prstGeom prst="rect">
            <a:avLst/>
          </a:prstGeom>
          <a:noFill/>
          <a:ln>
            <a:noFill/>
          </a:ln>
        </p:spPr>
      </p:pic>
      <p:pic>
        <p:nvPicPr>
          <p:cNvPr id="7" name="Picture 6" descr="&#10;K_i  = \frac{1}&#10;{{\sum_j {K_j T_j f(C_{ij} )} }},K_j  = \frac{1}&#10;{{\sum_i {K_i T_i f(C_{ij} )} }}&#10;"/>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22059"/>
            <a:ext cx="4495800" cy="1143000"/>
          </a:xfrm>
          <a:prstGeom prst="rect">
            <a:avLst/>
          </a:prstGeom>
          <a:noFill/>
          <a:ln>
            <a:noFill/>
          </a:ln>
        </p:spPr>
      </p:pic>
    </p:spTree>
    <p:extLst>
      <p:ext uri="{BB962C8B-B14F-4D97-AF65-F5344CB8AC3E}">
        <p14:creationId xmlns:p14="http://schemas.microsoft.com/office/powerpoint/2010/main" val="2731284141"/>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smtClean="0"/>
              <a:t>Travel Modelling – Gravity Model</a:t>
            </a:r>
            <a:endParaRPr lang="en-CA" dirty="0" smtClean="0"/>
          </a:p>
        </p:txBody>
      </p:sp>
      <p:sp>
        <p:nvSpPr>
          <p:cNvPr id="109571" name="Rectangle 3"/>
          <p:cNvSpPr>
            <a:spLocks noGrp="1" noChangeArrowheads="1"/>
          </p:cNvSpPr>
          <p:nvPr>
            <p:ph type="body" idx="1"/>
          </p:nvPr>
        </p:nvSpPr>
        <p:spPr>
          <a:xfrm>
            <a:off x="425450" y="1295400"/>
            <a:ext cx="8229600" cy="4449762"/>
          </a:xfrm>
        </p:spPr>
        <p:txBody>
          <a:bodyPr/>
          <a:lstStyle/>
          <a:p>
            <a:pPr lvl="0"/>
            <a:r>
              <a:rPr lang="en-US" sz="2400" dirty="0" err="1" smtClean="0"/>
              <a:t>Tij</a:t>
            </a:r>
            <a:r>
              <a:rPr lang="en-CA" sz="2400" dirty="0" smtClean="0"/>
              <a:t>= Trips between origin </a:t>
            </a:r>
            <a:r>
              <a:rPr lang="en-CA" sz="2400" i="1" dirty="0" err="1" smtClean="0"/>
              <a:t>i</a:t>
            </a:r>
            <a:r>
              <a:rPr lang="en-CA" sz="2400" dirty="0" smtClean="0"/>
              <a:t> and destination </a:t>
            </a:r>
            <a:r>
              <a:rPr lang="en-CA" sz="2400" i="1" dirty="0" smtClean="0"/>
              <a:t>j</a:t>
            </a:r>
            <a:endParaRPr lang="en-CA" sz="2400" dirty="0" smtClean="0"/>
          </a:p>
          <a:p>
            <a:pPr lvl="0"/>
            <a:r>
              <a:rPr lang="en-CA" sz="2400" dirty="0" smtClean="0"/>
              <a:t>Ti= Trips originating at </a:t>
            </a:r>
            <a:r>
              <a:rPr lang="en-CA" sz="2400" i="1" dirty="0" err="1" smtClean="0"/>
              <a:t>i</a:t>
            </a:r>
            <a:endParaRPr lang="en-CA" sz="2400" dirty="0" smtClean="0"/>
          </a:p>
          <a:p>
            <a:pPr lvl="0"/>
            <a:r>
              <a:rPr lang="en-CA" sz="2400" dirty="0" err="1" smtClean="0"/>
              <a:t>Tj</a:t>
            </a:r>
            <a:r>
              <a:rPr lang="en-CA" sz="2400" dirty="0" smtClean="0"/>
              <a:t>= Trips destined for </a:t>
            </a:r>
            <a:r>
              <a:rPr lang="en-CA" sz="2400" i="1" dirty="0" smtClean="0"/>
              <a:t>j</a:t>
            </a:r>
            <a:endParaRPr lang="en-CA" sz="2400" dirty="0" smtClean="0"/>
          </a:p>
          <a:p>
            <a:pPr lvl="0"/>
            <a:r>
              <a:rPr lang="en-CA" sz="2400" dirty="0" err="1" smtClean="0"/>
              <a:t>Cij</a:t>
            </a:r>
            <a:r>
              <a:rPr lang="en-CA" sz="2400" dirty="0" smtClean="0"/>
              <a:t>= travel cost between </a:t>
            </a:r>
            <a:r>
              <a:rPr lang="en-CA" sz="2400" i="1" dirty="0" err="1" smtClean="0"/>
              <a:t>i</a:t>
            </a:r>
            <a:r>
              <a:rPr lang="en-CA" sz="2400" dirty="0" smtClean="0"/>
              <a:t> and </a:t>
            </a:r>
            <a:r>
              <a:rPr lang="en-CA" sz="2400" i="1" dirty="0" smtClean="0"/>
              <a:t>j</a:t>
            </a:r>
            <a:endParaRPr lang="en-CA" sz="2400" dirty="0" smtClean="0"/>
          </a:p>
          <a:p>
            <a:pPr lvl="0"/>
            <a:r>
              <a:rPr lang="en-CA" sz="2400" dirty="0" smtClean="0"/>
              <a:t>Ki, </a:t>
            </a:r>
            <a:r>
              <a:rPr lang="en-CA" sz="2400" dirty="0" err="1" smtClean="0"/>
              <a:t>Kj</a:t>
            </a:r>
            <a:r>
              <a:rPr lang="en-CA" sz="2400" dirty="0" smtClean="0"/>
              <a:t>= balancing factors solved iteratively. </a:t>
            </a:r>
          </a:p>
          <a:p>
            <a:pPr lvl="0"/>
            <a:r>
              <a:rPr lang="en-CA" sz="2400" dirty="0" smtClean="0"/>
              <a:t>f = distance decay factor</a:t>
            </a:r>
            <a:endParaRPr lang="en-US" sz="2400" dirty="0"/>
          </a:p>
          <a:p>
            <a:pPr lvl="0"/>
            <a:r>
              <a:rPr lang="en-CA" sz="2400" dirty="0"/>
              <a:t>doubly constrained so that Trips from </a:t>
            </a:r>
            <a:r>
              <a:rPr lang="en-CA" sz="2400" i="1" dirty="0" err="1"/>
              <a:t>i</a:t>
            </a:r>
            <a:r>
              <a:rPr lang="en-CA" sz="2400" dirty="0"/>
              <a:t> to </a:t>
            </a:r>
            <a:r>
              <a:rPr lang="en-CA" sz="2400" i="1" dirty="0"/>
              <a:t>j</a:t>
            </a:r>
            <a:r>
              <a:rPr lang="en-CA" sz="2400" dirty="0"/>
              <a:t> equal number of origins and destinations</a:t>
            </a:r>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1306156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fade">
                                      <p:cBhvr>
                                        <p:cTn id="10" dur="2000"/>
                                        <p:tgtEl>
                                          <p:spTgt spid="109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fade">
                                      <p:cBhvr>
                                        <p:cTn id="13" dur="2000"/>
                                        <p:tgtEl>
                                          <p:spTgt spid="10957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9571">
                                            <p:txEl>
                                              <p:pRg st="3" end="3"/>
                                            </p:txEl>
                                          </p:spTgt>
                                        </p:tgtEl>
                                        <p:attrNameLst>
                                          <p:attrName>style.visibility</p:attrName>
                                        </p:attrNameLst>
                                      </p:cBhvr>
                                      <p:to>
                                        <p:strVal val="visible"/>
                                      </p:to>
                                    </p:set>
                                    <p:animEffect transition="in" filter="fade">
                                      <p:cBhvr>
                                        <p:cTn id="16" dur="2000"/>
                                        <p:tgtEl>
                                          <p:spTgt spid="10957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animEffect transition="in" filter="fade">
                                      <p:cBhvr>
                                        <p:cTn id="19" dur="2000"/>
                                        <p:tgtEl>
                                          <p:spTgt spid="10957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9571">
                                            <p:txEl>
                                              <p:pRg st="5" end="5"/>
                                            </p:txEl>
                                          </p:spTgt>
                                        </p:tgtEl>
                                        <p:attrNameLst>
                                          <p:attrName>style.visibility</p:attrName>
                                        </p:attrNameLst>
                                      </p:cBhvr>
                                      <p:to>
                                        <p:strVal val="visible"/>
                                      </p:to>
                                    </p:set>
                                    <p:animEffect transition="in" filter="fade">
                                      <p:cBhvr>
                                        <p:cTn id="22" dur="2000"/>
                                        <p:tgtEl>
                                          <p:spTgt spid="10957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9571">
                                            <p:txEl>
                                              <p:pRg st="6" end="6"/>
                                            </p:txEl>
                                          </p:spTgt>
                                        </p:tgtEl>
                                        <p:attrNameLst>
                                          <p:attrName>style.visibility</p:attrName>
                                        </p:attrNameLst>
                                      </p:cBhvr>
                                      <p:to>
                                        <p:strVal val="visible"/>
                                      </p:to>
                                    </p:set>
                                    <p:animEffect transition="in" filter="fade">
                                      <p:cBhvr>
                                        <p:cTn id="25" dur="2000"/>
                                        <p:tgtEl>
                                          <p:spTgt spid="1095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smtClean="0"/>
              <a:t>Travel Modelling – Gravity Model</a:t>
            </a:r>
            <a:endParaRPr lang="en-CA" dirty="0" smtClean="0"/>
          </a:p>
        </p:txBody>
      </p:sp>
      <p:sp>
        <p:nvSpPr>
          <p:cNvPr id="109571" name="Rectangle 3"/>
          <p:cNvSpPr>
            <a:spLocks noGrp="1" noChangeArrowheads="1"/>
          </p:cNvSpPr>
          <p:nvPr>
            <p:ph type="body" idx="1"/>
          </p:nvPr>
        </p:nvSpPr>
        <p:spPr>
          <a:xfrm>
            <a:off x="425450" y="1295400"/>
            <a:ext cx="8229600" cy="4449762"/>
          </a:xfrm>
        </p:spPr>
        <p:txBody>
          <a:bodyPr/>
          <a:lstStyle/>
          <a:p>
            <a:r>
              <a:rPr lang="en-CA" sz="2400" dirty="0" smtClean="0"/>
              <a:t>Or simply put, gravity model states that: </a:t>
            </a:r>
          </a:p>
          <a:p>
            <a:pPr lvl="1" eaLnBrk="1" hangingPunct="1">
              <a:buClr>
                <a:schemeClr val="folHlink"/>
              </a:buClr>
              <a:buFont typeface="Wingdings" pitchFamily="2" charset="2"/>
              <a:buChar char="Ø"/>
              <a:tabLst>
                <a:tab pos="914400" algn="l"/>
                <a:tab pos="2286000" algn="l"/>
                <a:tab pos="4972050" algn="l"/>
              </a:tabLst>
            </a:pPr>
            <a:r>
              <a:rPr lang="en-US" sz="2400" dirty="0" smtClean="0">
                <a:solidFill>
                  <a:schemeClr val="accent5">
                    <a:lumMod val="25000"/>
                  </a:schemeClr>
                </a:solidFill>
              </a:rPr>
              <a:t>the </a:t>
            </a:r>
            <a:r>
              <a:rPr lang="en-US" sz="2400" dirty="0">
                <a:solidFill>
                  <a:schemeClr val="accent5">
                    <a:lumMod val="25000"/>
                  </a:schemeClr>
                </a:solidFill>
              </a:rPr>
              <a:t>attractive force between any two bodies is directly related to their masses and inversely related to the square of the distance between them:</a:t>
            </a:r>
          </a:p>
          <a:p>
            <a:pPr lvl="3" eaLnBrk="1" hangingPunct="1">
              <a:buClr>
                <a:schemeClr val="folHlink"/>
              </a:buClr>
              <a:buFont typeface="Wingdings" pitchFamily="2" charset="2"/>
              <a:buNone/>
              <a:tabLst>
                <a:tab pos="914400" algn="l"/>
                <a:tab pos="2286000" algn="l"/>
                <a:tab pos="4972050" algn="l"/>
              </a:tabLst>
            </a:pPr>
            <a:r>
              <a:rPr lang="en-US" sz="2400" dirty="0">
                <a:solidFill>
                  <a:schemeClr val="accent5">
                    <a:lumMod val="25000"/>
                  </a:schemeClr>
                </a:solidFill>
              </a:rPr>
              <a:t>	= 	</a:t>
            </a:r>
            <a:r>
              <a:rPr lang="en-US" sz="2400" dirty="0" err="1">
                <a:solidFill>
                  <a:schemeClr val="accent5">
                    <a:lumMod val="25000"/>
                  </a:schemeClr>
                </a:solidFill>
              </a:rPr>
              <a:t>mass</a:t>
            </a:r>
            <a:r>
              <a:rPr lang="en-US" sz="2400" baseline="-25000" dirty="0" err="1">
                <a:solidFill>
                  <a:schemeClr val="accent5">
                    <a:lumMod val="25000"/>
                  </a:schemeClr>
                </a:solidFill>
              </a:rPr>
              <a:t>i</a:t>
            </a:r>
            <a:r>
              <a:rPr lang="en-US" sz="2400" dirty="0">
                <a:solidFill>
                  <a:schemeClr val="accent5">
                    <a:lumMod val="25000"/>
                  </a:schemeClr>
                </a:solidFill>
              </a:rPr>
              <a:t> * </a:t>
            </a:r>
            <a:r>
              <a:rPr lang="en-US" sz="2400" dirty="0" err="1">
                <a:solidFill>
                  <a:schemeClr val="accent5">
                    <a:lumMod val="25000"/>
                  </a:schemeClr>
                </a:solidFill>
              </a:rPr>
              <a:t>mass</a:t>
            </a:r>
            <a:r>
              <a:rPr lang="en-US" sz="2400" baseline="-25000" dirty="0" err="1">
                <a:solidFill>
                  <a:schemeClr val="accent5">
                    <a:lumMod val="25000"/>
                  </a:schemeClr>
                </a:solidFill>
              </a:rPr>
              <a:t>j</a:t>
            </a:r>
            <a:endParaRPr lang="en-US" sz="2400" dirty="0">
              <a:solidFill>
                <a:schemeClr val="accent5">
                  <a:lumMod val="25000"/>
                </a:schemeClr>
              </a:solidFill>
            </a:endParaRPr>
          </a:p>
          <a:p>
            <a:pPr lvl="4" eaLnBrk="1" hangingPunct="1">
              <a:lnSpc>
                <a:spcPct val="35000"/>
              </a:lnSpc>
              <a:buClr>
                <a:schemeClr val="folHlink"/>
              </a:buClr>
              <a:buFont typeface="Wingdings" pitchFamily="2" charset="2"/>
              <a:buNone/>
              <a:tabLst>
                <a:tab pos="914400" algn="l"/>
                <a:tab pos="2286000" algn="l"/>
                <a:tab pos="4972050" algn="l"/>
              </a:tabLst>
            </a:pPr>
            <a:r>
              <a:rPr lang="en-US" sz="2400" dirty="0">
                <a:solidFill>
                  <a:schemeClr val="accent5">
                    <a:lumMod val="25000"/>
                  </a:schemeClr>
                </a:solidFill>
              </a:rPr>
              <a:t>       ------------------</a:t>
            </a:r>
          </a:p>
          <a:p>
            <a:pPr lvl="4" eaLnBrk="1" hangingPunct="1">
              <a:spcBef>
                <a:spcPct val="0"/>
              </a:spcBef>
              <a:buClr>
                <a:schemeClr val="folHlink"/>
              </a:buClr>
              <a:buFont typeface="Wingdings" pitchFamily="2" charset="2"/>
              <a:buNone/>
              <a:tabLst>
                <a:tab pos="914400" algn="l"/>
                <a:tab pos="2286000" algn="l"/>
                <a:tab pos="4972050" algn="l"/>
              </a:tabLst>
            </a:pPr>
            <a:r>
              <a:rPr lang="en-US" sz="2400" dirty="0">
                <a:solidFill>
                  <a:schemeClr val="accent5">
                    <a:lumMod val="25000"/>
                  </a:schemeClr>
                </a:solidFill>
              </a:rPr>
              <a:t>         distance</a:t>
            </a:r>
            <a:r>
              <a:rPr lang="en-US" sz="2400" baseline="30000" dirty="0">
                <a:solidFill>
                  <a:schemeClr val="accent5">
                    <a:lumMod val="25000"/>
                  </a:schemeClr>
                </a:solidFill>
              </a:rPr>
              <a:t>2</a:t>
            </a:r>
            <a:r>
              <a:rPr lang="en-US" sz="2400" dirty="0">
                <a:solidFill>
                  <a:schemeClr val="accent5">
                    <a:lumMod val="25000"/>
                  </a:schemeClr>
                </a:solidFill>
              </a:rPr>
              <a:t> </a:t>
            </a:r>
            <a:r>
              <a:rPr lang="en-US" sz="2400" baseline="-25000" dirty="0" err="1">
                <a:solidFill>
                  <a:schemeClr val="accent5">
                    <a:lumMod val="25000"/>
                  </a:schemeClr>
                </a:solidFill>
              </a:rPr>
              <a:t>ij</a:t>
            </a:r>
            <a:endParaRPr lang="en-US" sz="2400" dirty="0">
              <a:solidFill>
                <a:schemeClr val="accent5">
                  <a:lumMod val="25000"/>
                </a:schemeClr>
              </a:solidFill>
            </a:endParaRPr>
          </a:p>
          <a:p>
            <a:pPr lvl="1" eaLnBrk="1" hangingPunct="1">
              <a:lnSpc>
                <a:spcPct val="70000"/>
              </a:lnSpc>
              <a:buClr>
                <a:schemeClr val="folHlink"/>
              </a:buClr>
              <a:buFont typeface="Wingdings" pitchFamily="2" charset="2"/>
              <a:buChar char="Ø"/>
              <a:tabLst>
                <a:tab pos="914400" algn="l"/>
                <a:tab pos="2286000" algn="l"/>
                <a:tab pos="4972050" algn="l"/>
              </a:tabLst>
            </a:pPr>
            <a:r>
              <a:rPr lang="en-US" sz="2400" dirty="0" smtClean="0">
                <a:solidFill>
                  <a:schemeClr val="accent5">
                    <a:lumMod val="25000"/>
                  </a:schemeClr>
                </a:solidFill>
              </a:rPr>
              <a:t>Where </a:t>
            </a:r>
            <a:r>
              <a:rPr lang="en-US" sz="2400" dirty="0" err="1" smtClean="0">
                <a:solidFill>
                  <a:schemeClr val="accent5">
                    <a:lumMod val="25000"/>
                  </a:schemeClr>
                </a:solidFill>
              </a:rPr>
              <a:t>i</a:t>
            </a:r>
            <a:r>
              <a:rPr lang="en-US" sz="2400" dirty="0" smtClean="0">
                <a:solidFill>
                  <a:schemeClr val="accent5">
                    <a:lumMod val="25000"/>
                  </a:schemeClr>
                </a:solidFill>
              </a:rPr>
              <a:t>= origin</a:t>
            </a:r>
          </a:p>
          <a:p>
            <a:pPr marL="347663" lvl="1" indent="0" eaLnBrk="1" hangingPunct="1">
              <a:lnSpc>
                <a:spcPct val="70000"/>
              </a:lnSpc>
              <a:buClr>
                <a:schemeClr val="folHlink"/>
              </a:buClr>
              <a:buNone/>
              <a:tabLst>
                <a:tab pos="914400" algn="l"/>
                <a:tab pos="2286000" algn="l"/>
                <a:tab pos="4972050" algn="l"/>
              </a:tabLst>
            </a:pPr>
            <a:r>
              <a:rPr lang="en-US" sz="2400" dirty="0" smtClean="0">
                <a:solidFill>
                  <a:schemeClr val="accent5">
                    <a:lumMod val="25000"/>
                  </a:schemeClr>
                </a:solidFill>
              </a:rPr>
              <a:t>               j= destination </a:t>
            </a:r>
            <a:endParaRPr lang="en-US" sz="2400" dirty="0">
              <a:solidFill>
                <a:schemeClr val="accent5">
                  <a:lumMod val="25000"/>
                </a:schemeClr>
              </a:solidFill>
            </a:endParaRPr>
          </a:p>
          <a:p>
            <a:pPr marL="0" indent="0">
              <a:buNone/>
            </a:pPr>
            <a:r>
              <a:rPr lang="en-US" sz="2400" dirty="0" smtClean="0"/>
              <a:t>Many refinements since the first rudimentary gravity models but principle is the same</a:t>
            </a:r>
            <a:endParaRPr lang="en-CA" sz="2400" dirty="0"/>
          </a:p>
          <a:p>
            <a:pPr lvl="0"/>
            <a:endParaRPr lang="en-CA" sz="24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24029284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fade">
                                      <p:cBhvr>
                                        <p:cTn id="10" dur="2000"/>
                                        <p:tgtEl>
                                          <p:spTgt spid="109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fade">
                                      <p:cBhvr>
                                        <p:cTn id="13" dur="2000"/>
                                        <p:tgtEl>
                                          <p:spTgt spid="10957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9571">
                                            <p:txEl>
                                              <p:pRg st="3" end="3"/>
                                            </p:txEl>
                                          </p:spTgt>
                                        </p:tgtEl>
                                        <p:attrNameLst>
                                          <p:attrName>style.visibility</p:attrName>
                                        </p:attrNameLst>
                                      </p:cBhvr>
                                      <p:to>
                                        <p:strVal val="visible"/>
                                      </p:to>
                                    </p:set>
                                    <p:animEffect transition="in" filter="fade">
                                      <p:cBhvr>
                                        <p:cTn id="16" dur="2000"/>
                                        <p:tgtEl>
                                          <p:spTgt spid="10957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animEffect transition="in" filter="fade">
                                      <p:cBhvr>
                                        <p:cTn id="19" dur="2000"/>
                                        <p:tgtEl>
                                          <p:spTgt spid="10957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9571">
                                            <p:txEl>
                                              <p:pRg st="5" end="5"/>
                                            </p:txEl>
                                          </p:spTgt>
                                        </p:tgtEl>
                                        <p:attrNameLst>
                                          <p:attrName>style.visibility</p:attrName>
                                        </p:attrNameLst>
                                      </p:cBhvr>
                                      <p:to>
                                        <p:strVal val="visible"/>
                                      </p:to>
                                    </p:set>
                                    <p:animEffect transition="in" filter="fade">
                                      <p:cBhvr>
                                        <p:cTn id="22" dur="2000"/>
                                        <p:tgtEl>
                                          <p:spTgt spid="10957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9571">
                                            <p:txEl>
                                              <p:pRg st="6" end="6"/>
                                            </p:txEl>
                                          </p:spTgt>
                                        </p:tgtEl>
                                        <p:attrNameLst>
                                          <p:attrName>style.visibility</p:attrName>
                                        </p:attrNameLst>
                                      </p:cBhvr>
                                      <p:to>
                                        <p:strVal val="visible"/>
                                      </p:to>
                                    </p:set>
                                    <p:animEffect transition="in" filter="fade">
                                      <p:cBhvr>
                                        <p:cTn id="25" dur="2000"/>
                                        <p:tgtEl>
                                          <p:spTgt spid="109571">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9571">
                                            <p:txEl>
                                              <p:pRg st="7" end="7"/>
                                            </p:txEl>
                                          </p:spTgt>
                                        </p:tgtEl>
                                        <p:attrNameLst>
                                          <p:attrName>style.visibility</p:attrName>
                                        </p:attrNameLst>
                                      </p:cBhvr>
                                      <p:to>
                                        <p:strVal val="visible"/>
                                      </p:to>
                                    </p:set>
                                    <p:animEffect transition="in" filter="fade">
                                      <p:cBhvr>
                                        <p:cTn id="28" dur="2000"/>
                                        <p:tgtEl>
                                          <p:spTgt spid="1095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CA" dirty="0"/>
              <a:t>Transportation - History</a:t>
            </a:r>
            <a:br>
              <a:rPr lang="en-CA" dirty="0"/>
            </a:b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pPr>
              <a:lnSpc>
                <a:spcPct val="80000"/>
              </a:lnSpc>
            </a:pPr>
            <a:r>
              <a:rPr lang="en-CA" sz="2400" dirty="0"/>
              <a:t>Transportation came into the modern era in the early 1900’s with invention of automobile</a:t>
            </a:r>
          </a:p>
          <a:p>
            <a:pPr>
              <a:lnSpc>
                <a:spcPct val="80000"/>
              </a:lnSpc>
            </a:pPr>
            <a:r>
              <a:rPr lang="en-CA" sz="2400" dirty="0"/>
              <a:t>Henry Ford mass produced cars in the early 1910’s  - began the long decline of public transportation</a:t>
            </a:r>
          </a:p>
          <a:p>
            <a:pPr>
              <a:lnSpc>
                <a:spcPct val="80000"/>
              </a:lnSpc>
            </a:pPr>
            <a:r>
              <a:rPr lang="en-CA" sz="2400" dirty="0"/>
              <a:t>Americans loved the freedom of the car – not restricted to steel rail system but could go where ever they wanted to go</a:t>
            </a:r>
          </a:p>
          <a:p>
            <a:pPr>
              <a:lnSpc>
                <a:spcPct val="80000"/>
              </a:lnSpc>
            </a:pPr>
            <a:r>
              <a:rPr lang="en-CA" sz="2400" dirty="0"/>
              <a:t>Expanded residential land uses which in turn expanded demands for more and better roads.</a:t>
            </a:r>
            <a:endParaRPr lang="en-US" sz="24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150375526"/>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smtClean="0"/>
              <a:t>Travel Modelling – Gravity Model</a:t>
            </a:r>
            <a:endParaRPr lang="en-CA" dirty="0" smtClean="0"/>
          </a:p>
        </p:txBody>
      </p:sp>
      <p:sp>
        <p:nvSpPr>
          <p:cNvPr id="109571" name="Rectangle 3"/>
          <p:cNvSpPr>
            <a:spLocks noGrp="1" noChangeArrowheads="1"/>
          </p:cNvSpPr>
          <p:nvPr>
            <p:ph type="body" idx="1"/>
          </p:nvPr>
        </p:nvSpPr>
        <p:spPr>
          <a:xfrm>
            <a:off x="425450" y="1295400"/>
            <a:ext cx="8229600" cy="4449762"/>
          </a:xfrm>
        </p:spPr>
        <p:txBody>
          <a:bodyPr/>
          <a:lstStyle/>
          <a:p>
            <a:pPr lvl="0"/>
            <a:r>
              <a:rPr lang="en-US" sz="2400" dirty="0" smtClean="0"/>
              <a:t>The first gravity models had problems</a:t>
            </a:r>
          </a:p>
          <a:p>
            <a:pPr lvl="0"/>
            <a:endParaRPr lang="en-US" sz="2400" dirty="0"/>
          </a:p>
          <a:p>
            <a:pPr marL="1042988" lvl="3" indent="0">
              <a:buNone/>
            </a:pPr>
            <a:r>
              <a:rPr lang="en-US" sz="6600" dirty="0" smtClean="0">
                <a:solidFill>
                  <a:schemeClr val="accent5">
                    <a:lumMod val="25000"/>
                  </a:schemeClr>
                </a:solidFill>
              </a:rPr>
              <a:t>“all or nothing”</a:t>
            </a:r>
          </a:p>
          <a:p>
            <a:pPr marL="1042988" lvl="3" indent="0">
              <a:buNone/>
            </a:pPr>
            <a:endParaRPr lang="en-US" sz="2400" dirty="0"/>
          </a:p>
          <a:p>
            <a:pPr marL="469900" indent="-457200"/>
            <a:r>
              <a:rPr lang="en-US" sz="2600" dirty="0" smtClean="0"/>
              <a:t>If choice of two or more roads, first road will fill up  first then traffic moves onto the second road until that is filled and then onto the third and so on</a:t>
            </a:r>
            <a:endParaRPr lang="en-CA" sz="26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7869399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2" end="2"/>
                                            </p:txEl>
                                          </p:spTgt>
                                        </p:tgtEl>
                                        <p:attrNameLst>
                                          <p:attrName>style.visibility</p:attrName>
                                        </p:attrNameLst>
                                      </p:cBhvr>
                                      <p:to>
                                        <p:strVal val="visible"/>
                                      </p:to>
                                    </p:set>
                                    <p:animEffect transition="in" filter="fade">
                                      <p:cBhvr>
                                        <p:cTn id="10" dur="2000"/>
                                        <p:tgtEl>
                                          <p:spTgt spid="10957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4" end="4"/>
                                            </p:txEl>
                                          </p:spTgt>
                                        </p:tgtEl>
                                        <p:attrNameLst>
                                          <p:attrName>style.visibility</p:attrName>
                                        </p:attrNameLst>
                                      </p:cBhvr>
                                      <p:to>
                                        <p:strVal val="visible"/>
                                      </p:to>
                                    </p:set>
                                    <p:animEffect transition="in" filter="fade">
                                      <p:cBhvr>
                                        <p:cTn id="13" dur="2000"/>
                                        <p:tgtEl>
                                          <p:spTgt spid="1095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smtClean="0"/>
              <a:t>Travel Modelling – EMME</a:t>
            </a:r>
            <a:endParaRPr lang="en-CA" dirty="0" smtClean="0"/>
          </a:p>
        </p:txBody>
      </p:sp>
      <p:sp>
        <p:nvSpPr>
          <p:cNvPr id="109571" name="Rectangle 3"/>
          <p:cNvSpPr>
            <a:spLocks noGrp="1" noChangeArrowheads="1"/>
          </p:cNvSpPr>
          <p:nvPr>
            <p:ph type="body" idx="1"/>
          </p:nvPr>
        </p:nvSpPr>
        <p:spPr>
          <a:xfrm>
            <a:off x="425450" y="1295400"/>
            <a:ext cx="8229600" cy="4449762"/>
          </a:xfrm>
        </p:spPr>
        <p:txBody>
          <a:bodyPr/>
          <a:lstStyle/>
          <a:p>
            <a:pPr lvl="0"/>
            <a:r>
              <a:rPr lang="en-US" sz="2600" dirty="0" smtClean="0"/>
              <a:t>That’s not how people travel</a:t>
            </a:r>
          </a:p>
          <a:p>
            <a:pPr lvl="0"/>
            <a:r>
              <a:rPr lang="en-US" sz="2600" dirty="0" smtClean="0"/>
              <a:t>AT uses EMME model</a:t>
            </a:r>
            <a:r>
              <a:rPr lang="en-CA" sz="2600" dirty="0"/>
              <a:t> </a:t>
            </a:r>
            <a:r>
              <a:rPr lang="en-CA" sz="2600" dirty="0" smtClean="0"/>
              <a:t>– developed in the UK</a:t>
            </a:r>
          </a:p>
          <a:p>
            <a:pPr lvl="0"/>
            <a:r>
              <a:rPr lang="en-US" sz="2600" dirty="0" smtClean="0"/>
              <a:t>Version 3 – EMME/3</a:t>
            </a:r>
          </a:p>
          <a:p>
            <a:pPr lvl="1"/>
            <a:r>
              <a:rPr lang="en-US" sz="2400" dirty="0" smtClean="0">
                <a:solidFill>
                  <a:schemeClr val="accent5">
                    <a:lumMod val="25000"/>
                  </a:schemeClr>
                </a:solidFill>
              </a:rPr>
              <a:t>Distributes trips according to travel times (and cost)</a:t>
            </a:r>
          </a:p>
          <a:p>
            <a:pPr lvl="1"/>
            <a:r>
              <a:rPr lang="en-US" sz="2400" dirty="0" smtClean="0">
                <a:solidFill>
                  <a:schemeClr val="accent5">
                    <a:lumMod val="25000"/>
                  </a:schemeClr>
                </a:solidFill>
              </a:rPr>
              <a:t>Trips are assigned to a route with least time</a:t>
            </a:r>
          </a:p>
          <a:p>
            <a:pPr lvl="1"/>
            <a:r>
              <a:rPr lang="en-US" sz="2400" dirty="0" smtClean="0">
                <a:solidFill>
                  <a:schemeClr val="accent5">
                    <a:lumMod val="25000"/>
                  </a:schemeClr>
                </a:solidFill>
              </a:rPr>
              <a:t>When time on that route exceeds another route(s), reassigns trips to the other routes</a:t>
            </a:r>
          </a:p>
          <a:p>
            <a:pPr lvl="1"/>
            <a:r>
              <a:rPr lang="en-US" sz="2400" dirty="0" smtClean="0">
                <a:solidFill>
                  <a:schemeClr val="accent5">
                    <a:lumMod val="25000"/>
                  </a:schemeClr>
                </a:solidFill>
              </a:rPr>
              <a:t>Keeps distributing trips based on times until times are equalized and a state of equilibrium is reached or the model converges</a:t>
            </a:r>
          </a:p>
          <a:p>
            <a:pPr marL="347663" lvl="1" indent="0">
              <a:buNone/>
            </a:pPr>
            <a:r>
              <a:rPr lang="en-US" sz="2400" dirty="0" smtClean="0"/>
              <a:t> </a:t>
            </a:r>
            <a:endParaRPr lang="en-US" sz="24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29703913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fade">
                                      <p:cBhvr>
                                        <p:cTn id="10" dur="2000"/>
                                        <p:tgtEl>
                                          <p:spTgt spid="109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fade">
                                      <p:cBhvr>
                                        <p:cTn id="13" dur="2000"/>
                                        <p:tgtEl>
                                          <p:spTgt spid="10957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9571">
                                            <p:txEl>
                                              <p:pRg st="3" end="3"/>
                                            </p:txEl>
                                          </p:spTgt>
                                        </p:tgtEl>
                                        <p:attrNameLst>
                                          <p:attrName>style.visibility</p:attrName>
                                        </p:attrNameLst>
                                      </p:cBhvr>
                                      <p:to>
                                        <p:strVal val="visible"/>
                                      </p:to>
                                    </p:set>
                                    <p:animEffect transition="in" filter="fade">
                                      <p:cBhvr>
                                        <p:cTn id="16" dur="2000"/>
                                        <p:tgtEl>
                                          <p:spTgt spid="10957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animEffect transition="in" filter="fade">
                                      <p:cBhvr>
                                        <p:cTn id="19" dur="2000"/>
                                        <p:tgtEl>
                                          <p:spTgt spid="10957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9571">
                                            <p:txEl>
                                              <p:pRg st="5" end="5"/>
                                            </p:txEl>
                                          </p:spTgt>
                                        </p:tgtEl>
                                        <p:attrNameLst>
                                          <p:attrName>style.visibility</p:attrName>
                                        </p:attrNameLst>
                                      </p:cBhvr>
                                      <p:to>
                                        <p:strVal val="visible"/>
                                      </p:to>
                                    </p:set>
                                    <p:animEffect transition="in" filter="fade">
                                      <p:cBhvr>
                                        <p:cTn id="22" dur="2000"/>
                                        <p:tgtEl>
                                          <p:spTgt spid="10957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9571">
                                            <p:txEl>
                                              <p:pRg st="6" end="6"/>
                                            </p:txEl>
                                          </p:spTgt>
                                        </p:tgtEl>
                                        <p:attrNameLst>
                                          <p:attrName>style.visibility</p:attrName>
                                        </p:attrNameLst>
                                      </p:cBhvr>
                                      <p:to>
                                        <p:strVal val="visible"/>
                                      </p:to>
                                    </p:set>
                                    <p:animEffect transition="in" filter="fade">
                                      <p:cBhvr>
                                        <p:cTn id="25" dur="2000"/>
                                        <p:tgtEl>
                                          <p:spTgt spid="109571">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9571">
                                            <p:txEl>
                                              <p:pRg st="7" end="7"/>
                                            </p:txEl>
                                          </p:spTgt>
                                        </p:tgtEl>
                                        <p:attrNameLst>
                                          <p:attrName>style.visibility</p:attrName>
                                        </p:attrNameLst>
                                      </p:cBhvr>
                                      <p:to>
                                        <p:strVal val="visible"/>
                                      </p:to>
                                    </p:set>
                                    <p:animEffect transition="in" filter="fade">
                                      <p:cBhvr>
                                        <p:cTn id="28" dur="2000"/>
                                        <p:tgtEl>
                                          <p:spTgt spid="1095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smtClean="0"/>
              <a:t>Travel Modelling – EMME</a:t>
            </a:r>
            <a:endParaRPr lang="en-CA" dirty="0" smtClean="0"/>
          </a:p>
        </p:txBody>
      </p:sp>
      <p:sp>
        <p:nvSpPr>
          <p:cNvPr id="109571" name="Rectangle 3"/>
          <p:cNvSpPr>
            <a:spLocks noGrp="1" noChangeArrowheads="1"/>
          </p:cNvSpPr>
          <p:nvPr>
            <p:ph type="body" idx="1"/>
          </p:nvPr>
        </p:nvSpPr>
        <p:spPr>
          <a:xfrm>
            <a:off x="425450" y="1295400"/>
            <a:ext cx="8229600" cy="4449762"/>
          </a:xfrm>
        </p:spPr>
        <p:txBody>
          <a:bodyPr/>
          <a:lstStyle/>
          <a:p>
            <a:pPr lvl="0"/>
            <a:r>
              <a:rPr lang="en-US" sz="2600" dirty="0" smtClean="0"/>
              <a:t>EMME/3 used to model travel in Edmonton and Calgary</a:t>
            </a:r>
          </a:p>
          <a:p>
            <a:pPr lvl="0"/>
            <a:r>
              <a:rPr lang="en-US" sz="2600" dirty="0" smtClean="0"/>
              <a:t>Assumptions for metropolitan areas</a:t>
            </a:r>
          </a:p>
          <a:p>
            <a:pPr lvl="1"/>
            <a:r>
              <a:rPr lang="en-US" sz="2400" dirty="0" smtClean="0">
                <a:solidFill>
                  <a:schemeClr val="accent5">
                    <a:lumMod val="25000"/>
                  </a:schemeClr>
                </a:solidFill>
              </a:rPr>
              <a:t>Land use now and future – based on municipal land use plans and growth plans – 5 year increments</a:t>
            </a:r>
          </a:p>
          <a:p>
            <a:pPr lvl="1"/>
            <a:r>
              <a:rPr lang="en-US" sz="2400" dirty="0" smtClean="0">
                <a:solidFill>
                  <a:schemeClr val="accent5">
                    <a:lumMod val="25000"/>
                  </a:schemeClr>
                </a:solidFill>
              </a:rPr>
              <a:t>Transportation network – existing and future</a:t>
            </a:r>
          </a:p>
          <a:p>
            <a:pPr lvl="1"/>
            <a:r>
              <a:rPr lang="en-US" sz="2400" dirty="0" smtClean="0">
                <a:solidFill>
                  <a:schemeClr val="accent5">
                    <a:lumMod val="25000"/>
                  </a:schemeClr>
                </a:solidFill>
              </a:rPr>
              <a:t>In general holding capacity is used for travel projections</a:t>
            </a:r>
          </a:p>
          <a:p>
            <a:pPr lvl="1"/>
            <a:r>
              <a:rPr lang="en-US" sz="2400" dirty="0" smtClean="0">
                <a:solidFill>
                  <a:schemeClr val="accent5">
                    <a:lumMod val="25000"/>
                  </a:schemeClr>
                </a:solidFill>
              </a:rPr>
              <a:t>Land uses and road network subject to changes – updates done regularly</a:t>
            </a:r>
          </a:p>
          <a:p>
            <a:pPr lvl="1"/>
            <a:endParaRPr lang="en-US" sz="2400" dirty="0" smtClean="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9911088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fade">
                                      <p:cBhvr>
                                        <p:cTn id="10" dur="2000"/>
                                        <p:tgtEl>
                                          <p:spTgt spid="109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fade">
                                      <p:cBhvr>
                                        <p:cTn id="13" dur="2000"/>
                                        <p:tgtEl>
                                          <p:spTgt spid="10957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9571">
                                            <p:txEl>
                                              <p:pRg st="3" end="3"/>
                                            </p:txEl>
                                          </p:spTgt>
                                        </p:tgtEl>
                                        <p:attrNameLst>
                                          <p:attrName>style.visibility</p:attrName>
                                        </p:attrNameLst>
                                      </p:cBhvr>
                                      <p:to>
                                        <p:strVal val="visible"/>
                                      </p:to>
                                    </p:set>
                                    <p:animEffect transition="in" filter="fade">
                                      <p:cBhvr>
                                        <p:cTn id="16" dur="2000"/>
                                        <p:tgtEl>
                                          <p:spTgt spid="10957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animEffect transition="in" filter="fade">
                                      <p:cBhvr>
                                        <p:cTn id="19" dur="2000"/>
                                        <p:tgtEl>
                                          <p:spTgt spid="10957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9571">
                                            <p:txEl>
                                              <p:pRg st="5" end="5"/>
                                            </p:txEl>
                                          </p:spTgt>
                                        </p:tgtEl>
                                        <p:attrNameLst>
                                          <p:attrName>style.visibility</p:attrName>
                                        </p:attrNameLst>
                                      </p:cBhvr>
                                      <p:to>
                                        <p:strVal val="visible"/>
                                      </p:to>
                                    </p:set>
                                    <p:animEffect transition="in" filter="fade">
                                      <p:cBhvr>
                                        <p:cTn id="22" dur="2000"/>
                                        <p:tgtEl>
                                          <p:spTgt spid="1095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a:solidFill>
                  <a:srgbClr val="006666"/>
                </a:solidFill>
              </a:rPr>
              <a:t>Why Do We Model Travel?</a:t>
            </a:r>
            <a:endParaRPr lang="en-CA" dirty="0" smtClean="0"/>
          </a:p>
        </p:txBody>
      </p:sp>
      <p:sp>
        <p:nvSpPr>
          <p:cNvPr id="109571" name="Rectangle 3"/>
          <p:cNvSpPr>
            <a:spLocks noGrp="1" noChangeArrowheads="1"/>
          </p:cNvSpPr>
          <p:nvPr>
            <p:ph type="body" idx="1"/>
          </p:nvPr>
        </p:nvSpPr>
        <p:spPr>
          <a:xfrm>
            <a:off x="425450" y="1295400"/>
            <a:ext cx="8229600" cy="4449762"/>
          </a:xfrm>
        </p:spPr>
        <p:txBody>
          <a:bodyPr/>
          <a:lstStyle/>
          <a:p>
            <a:pPr eaLnBrk="1" hangingPunct="1">
              <a:buClr>
                <a:schemeClr val="accent2"/>
              </a:buClr>
              <a:buFont typeface="Wingdings" pitchFamily="2" charset="2"/>
              <a:buChar char="Ø"/>
              <a:defRPr/>
            </a:pPr>
            <a:r>
              <a:rPr lang="en-US" sz="2400" dirty="0"/>
              <a:t>Traditionally:</a:t>
            </a:r>
          </a:p>
          <a:p>
            <a:pPr lvl="1" eaLnBrk="1" hangingPunct="1">
              <a:buClr>
                <a:schemeClr val="folHlink"/>
              </a:buClr>
              <a:buFont typeface="Wingdings" pitchFamily="2" charset="2"/>
              <a:buChar char="Ø"/>
              <a:defRPr/>
            </a:pPr>
            <a:r>
              <a:rPr lang="en-US" sz="2400" dirty="0" smtClean="0">
                <a:solidFill>
                  <a:schemeClr val="accent5">
                    <a:lumMod val="25000"/>
                  </a:schemeClr>
                </a:solidFill>
              </a:rPr>
              <a:t>To </a:t>
            </a:r>
            <a:r>
              <a:rPr lang="en-US" sz="2400" dirty="0">
                <a:solidFill>
                  <a:schemeClr val="accent5">
                    <a:lumMod val="25000"/>
                  </a:schemeClr>
                </a:solidFill>
              </a:rPr>
              <a:t>explore future land use and / or transportation alternatives</a:t>
            </a:r>
          </a:p>
          <a:p>
            <a:pPr lvl="1" eaLnBrk="1" hangingPunct="1">
              <a:buClr>
                <a:schemeClr val="folHlink"/>
              </a:buClr>
              <a:buFont typeface="Wingdings" pitchFamily="2" charset="2"/>
              <a:buChar char="Ø"/>
              <a:defRPr/>
            </a:pPr>
            <a:r>
              <a:rPr lang="en-US" sz="2400" dirty="0" smtClean="0">
                <a:solidFill>
                  <a:schemeClr val="accent5">
                    <a:lumMod val="25000"/>
                  </a:schemeClr>
                </a:solidFill>
              </a:rPr>
              <a:t>To give demand estimates by mode, for design</a:t>
            </a:r>
          </a:p>
          <a:p>
            <a:pPr marL="457200" lvl="1" indent="0" eaLnBrk="1" hangingPunct="1">
              <a:lnSpc>
                <a:spcPct val="80000"/>
              </a:lnSpc>
              <a:buFont typeface="Wingdings" pitchFamily="2" charset="2"/>
              <a:buNone/>
              <a:defRPr/>
            </a:pPr>
            <a:endParaRPr lang="en-US" sz="2400" dirty="0">
              <a:solidFill>
                <a:schemeClr val="accent5">
                  <a:lumMod val="25000"/>
                </a:schemeClr>
              </a:solidFill>
              <a:latin typeface="Arial" charset="0"/>
            </a:endParaRPr>
          </a:p>
          <a:p>
            <a:pPr eaLnBrk="1" hangingPunct="1">
              <a:lnSpc>
                <a:spcPct val="80000"/>
              </a:lnSpc>
              <a:buClr>
                <a:schemeClr val="tx1"/>
              </a:buClr>
              <a:buFont typeface="Wingdings" pitchFamily="2" charset="2"/>
              <a:buChar char="Ø"/>
              <a:defRPr/>
            </a:pPr>
            <a:r>
              <a:rPr lang="en-US" sz="2400" dirty="0"/>
              <a:t>More Recent Applications:</a:t>
            </a:r>
            <a:r>
              <a:rPr lang="en-US" sz="2400" dirty="0">
                <a:latin typeface="Arial" charset="0"/>
              </a:rPr>
              <a:t>	</a:t>
            </a:r>
          </a:p>
          <a:p>
            <a:pPr lvl="1" eaLnBrk="1" hangingPunct="1">
              <a:buClr>
                <a:schemeClr val="folHlink"/>
              </a:buClr>
              <a:buFont typeface="Wingdings" pitchFamily="2" charset="2"/>
              <a:buChar char="Ø"/>
              <a:defRPr/>
            </a:pPr>
            <a:r>
              <a:rPr lang="en-US" sz="2400" dirty="0">
                <a:solidFill>
                  <a:schemeClr val="accent5">
                    <a:lumMod val="25000"/>
                  </a:schemeClr>
                </a:solidFill>
              </a:rPr>
              <a:t>To examine short-term issues (detours; traffic operations measures, including Intelligent Transportation Systems)</a:t>
            </a:r>
          </a:p>
          <a:p>
            <a:pPr lvl="1" eaLnBrk="1" hangingPunct="1">
              <a:buClr>
                <a:schemeClr val="folHlink"/>
              </a:buClr>
              <a:buFont typeface="Wingdings" pitchFamily="2" charset="2"/>
              <a:buChar char="Ø"/>
              <a:defRPr/>
            </a:pPr>
            <a:r>
              <a:rPr lang="en-US" sz="2400" dirty="0">
                <a:solidFill>
                  <a:schemeClr val="accent5">
                    <a:lumMod val="25000"/>
                  </a:schemeClr>
                </a:solidFill>
              </a:rPr>
              <a:t>To assess environmental /air quality issues</a:t>
            </a:r>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315126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fade">
                                      <p:cBhvr>
                                        <p:cTn id="10" dur="2000"/>
                                        <p:tgtEl>
                                          <p:spTgt spid="109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fade">
                                      <p:cBhvr>
                                        <p:cTn id="13" dur="2000"/>
                                        <p:tgtEl>
                                          <p:spTgt spid="10957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9571">
                                            <p:txEl>
                                              <p:pRg st="4" end="4"/>
                                            </p:txEl>
                                          </p:spTgt>
                                        </p:tgtEl>
                                        <p:attrNameLst>
                                          <p:attrName>style.visibility</p:attrName>
                                        </p:attrNameLst>
                                      </p:cBhvr>
                                      <p:to>
                                        <p:strVal val="visible"/>
                                      </p:to>
                                    </p:set>
                                    <p:animEffect transition="in" filter="fade">
                                      <p:cBhvr>
                                        <p:cTn id="16" dur="2000"/>
                                        <p:tgtEl>
                                          <p:spTgt spid="109571">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9571">
                                            <p:txEl>
                                              <p:pRg st="5" end="5"/>
                                            </p:txEl>
                                          </p:spTgt>
                                        </p:tgtEl>
                                        <p:attrNameLst>
                                          <p:attrName>style.visibility</p:attrName>
                                        </p:attrNameLst>
                                      </p:cBhvr>
                                      <p:to>
                                        <p:strVal val="visible"/>
                                      </p:to>
                                    </p:set>
                                    <p:animEffect transition="in" filter="fade">
                                      <p:cBhvr>
                                        <p:cTn id="19" dur="2000"/>
                                        <p:tgtEl>
                                          <p:spTgt spid="109571">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9571">
                                            <p:txEl>
                                              <p:pRg st="6" end="6"/>
                                            </p:txEl>
                                          </p:spTgt>
                                        </p:tgtEl>
                                        <p:attrNameLst>
                                          <p:attrName>style.visibility</p:attrName>
                                        </p:attrNameLst>
                                      </p:cBhvr>
                                      <p:to>
                                        <p:strVal val="visible"/>
                                      </p:to>
                                    </p:set>
                                    <p:animEffect transition="in" filter="fade">
                                      <p:cBhvr>
                                        <p:cTn id="22" dur="2000"/>
                                        <p:tgtEl>
                                          <p:spTgt spid="1095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a:solidFill>
                  <a:srgbClr val="006666"/>
                </a:solidFill>
              </a:rPr>
              <a:t>Why Do We Model Travel?</a:t>
            </a:r>
            <a:endParaRPr lang="en-CA" dirty="0" smtClean="0"/>
          </a:p>
        </p:txBody>
      </p:sp>
      <p:sp>
        <p:nvSpPr>
          <p:cNvPr id="109571" name="Rectangle 3"/>
          <p:cNvSpPr>
            <a:spLocks noGrp="1" noChangeArrowheads="1"/>
          </p:cNvSpPr>
          <p:nvPr>
            <p:ph type="body" idx="1"/>
          </p:nvPr>
        </p:nvSpPr>
        <p:spPr>
          <a:xfrm>
            <a:off x="425450" y="1295400"/>
            <a:ext cx="8229600" cy="4449762"/>
          </a:xfrm>
        </p:spPr>
        <p:txBody>
          <a:bodyPr/>
          <a:lstStyle/>
          <a:p>
            <a:pPr eaLnBrk="1" hangingPunct="1">
              <a:lnSpc>
                <a:spcPct val="80000"/>
              </a:lnSpc>
              <a:buClr>
                <a:schemeClr val="tx1"/>
              </a:buClr>
              <a:buFont typeface="Wingdings" pitchFamily="2" charset="2"/>
              <a:buChar char="Ø"/>
            </a:pPr>
            <a:r>
              <a:rPr lang="en-US" sz="2500" dirty="0" smtClean="0">
                <a:latin typeface="Arial" pitchFamily="34" charset="0"/>
              </a:rPr>
              <a:t>Why not just do things and see what happens?</a:t>
            </a:r>
          </a:p>
          <a:p>
            <a:pPr lvl="1" eaLnBrk="1" hangingPunct="1">
              <a:lnSpc>
                <a:spcPct val="80000"/>
              </a:lnSpc>
              <a:buClr>
                <a:schemeClr val="tx1"/>
              </a:buClr>
              <a:buFont typeface="Courier New" pitchFamily="49" charset="0"/>
              <a:buChar char="-"/>
            </a:pPr>
            <a:r>
              <a:rPr lang="en-US" sz="2400" dirty="0" smtClean="0">
                <a:solidFill>
                  <a:schemeClr val="accent5">
                    <a:lumMod val="25000"/>
                  </a:schemeClr>
                </a:solidFill>
                <a:latin typeface="Arial" pitchFamily="34" charset="0"/>
              </a:rPr>
              <a:t>Real world trial and error approach is risky</a:t>
            </a:r>
          </a:p>
          <a:p>
            <a:pPr lvl="1" eaLnBrk="1" hangingPunct="1">
              <a:lnSpc>
                <a:spcPct val="80000"/>
              </a:lnSpc>
              <a:buClr>
                <a:schemeClr val="tx1"/>
              </a:buClr>
              <a:buFont typeface="Courier New" pitchFamily="49" charset="0"/>
              <a:buChar char="-"/>
            </a:pPr>
            <a:r>
              <a:rPr lang="en-US" sz="2400" dirty="0" smtClean="0">
                <a:solidFill>
                  <a:schemeClr val="accent5">
                    <a:lumMod val="25000"/>
                  </a:schemeClr>
                </a:solidFill>
                <a:latin typeface="Arial" pitchFamily="34" charset="0"/>
              </a:rPr>
              <a:t>Consequences of error may be very costly</a:t>
            </a:r>
          </a:p>
          <a:p>
            <a:pPr lvl="1" eaLnBrk="1" hangingPunct="1">
              <a:lnSpc>
                <a:spcPct val="80000"/>
              </a:lnSpc>
              <a:buClr>
                <a:schemeClr val="tx1"/>
              </a:buClr>
              <a:buFont typeface="Courier New" pitchFamily="49" charset="0"/>
              <a:buChar char="-"/>
            </a:pPr>
            <a:r>
              <a:rPr lang="en-US" sz="2400" dirty="0" smtClean="0">
                <a:solidFill>
                  <a:schemeClr val="accent5">
                    <a:lumMod val="25000"/>
                  </a:schemeClr>
                </a:solidFill>
                <a:latin typeface="Arial" pitchFamily="34" charset="0"/>
              </a:rPr>
              <a:t>Impacts may take time to develop</a:t>
            </a:r>
          </a:p>
          <a:p>
            <a:pPr lvl="1" eaLnBrk="1" hangingPunct="1">
              <a:lnSpc>
                <a:spcPct val="80000"/>
              </a:lnSpc>
            </a:pPr>
            <a:endParaRPr lang="en-US" sz="2400" dirty="0" smtClean="0">
              <a:solidFill>
                <a:schemeClr val="accent5">
                  <a:lumMod val="25000"/>
                </a:schemeClr>
              </a:solidFill>
              <a:latin typeface="Arial" pitchFamily="34" charset="0"/>
            </a:endParaRPr>
          </a:p>
          <a:p>
            <a:pPr eaLnBrk="1" hangingPunct="1">
              <a:lnSpc>
                <a:spcPct val="80000"/>
              </a:lnSpc>
              <a:buClr>
                <a:schemeClr val="tx1"/>
              </a:buClr>
              <a:buFont typeface="Wingdings" pitchFamily="2" charset="2"/>
              <a:buChar char="Ø"/>
            </a:pPr>
            <a:r>
              <a:rPr lang="en-US" sz="2500" dirty="0" smtClean="0">
                <a:latin typeface="Arial" pitchFamily="34" charset="0"/>
              </a:rPr>
              <a:t>Mathematical Travel Models	</a:t>
            </a:r>
          </a:p>
          <a:p>
            <a:pPr lvl="1" eaLnBrk="1" hangingPunct="1">
              <a:lnSpc>
                <a:spcPct val="80000"/>
              </a:lnSpc>
              <a:buClr>
                <a:schemeClr val="tx1"/>
              </a:buClr>
              <a:buFont typeface="Courier New" pitchFamily="49" charset="0"/>
              <a:buChar char="-"/>
            </a:pPr>
            <a:r>
              <a:rPr lang="en-US" sz="2400" dirty="0" smtClean="0">
                <a:solidFill>
                  <a:schemeClr val="accent5">
                    <a:lumMod val="25000"/>
                  </a:schemeClr>
                </a:solidFill>
                <a:latin typeface="Arial" pitchFamily="34" charset="0"/>
              </a:rPr>
              <a:t>Allow trial and error testing</a:t>
            </a:r>
          </a:p>
          <a:p>
            <a:pPr lvl="1" eaLnBrk="1" hangingPunct="1">
              <a:lnSpc>
                <a:spcPct val="80000"/>
              </a:lnSpc>
              <a:buClr>
                <a:schemeClr val="tx1"/>
              </a:buClr>
              <a:buFont typeface="Courier New" pitchFamily="49" charset="0"/>
              <a:buChar char="-"/>
            </a:pPr>
            <a:r>
              <a:rPr lang="en-US" sz="2400" dirty="0" smtClean="0">
                <a:solidFill>
                  <a:schemeClr val="accent5">
                    <a:lumMod val="25000"/>
                  </a:schemeClr>
                </a:solidFill>
                <a:latin typeface="Arial" pitchFamily="34" charset="0"/>
              </a:rPr>
              <a:t>Allow us to look into the future today</a:t>
            </a:r>
          </a:p>
          <a:p>
            <a:pPr lvl="1" eaLnBrk="1" hangingPunct="1">
              <a:lnSpc>
                <a:spcPct val="80000"/>
              </a:lnSpc>
              <a:buClr>
                <a:schemeClr val="tx1"/>
              </a:buClr>
              <a:buFont typeface="Courier New" pitchFamily="49" charset="0"/>
              <a:buChar char="-"/>
            </a:pPr>
            <a:r>
              <a:rPr lang="en-US" sz="2400" dirty="0" smtClean="0">
                <a:solidFill>
                  <a:schemeClr val="accent5">
                    <a:lumMod val="25000"/>
                  </a:schemeClr>
                </a:solidFill>
                <a:latin typeface="Arial" pitchFamily="34" charset="0"/>
              </a:rPr>
              <a:t>Give quantified results -used to assess benefits / impacts of policies / projects</a:t>
            </a:r>
          </a:p>
          <a:p>
            <a:pPr lvl="1" eaLnBrk="1" hangingPunct="1">
              <a:lnSpc>
                <a:spcPct val="80000"/>
              </a:lnSpc>
              <a:buClr>
                <a:schemeClr val="tx1"/>
              </a:buClr>
              <a:buFont typeface="Courier New" pitchFamily="49" charset="0"/>
              <a:buChar char="-"/>
            </a:pPr>
            <a:r>
              <a:rPr lang="en-US" sz="2400" dirty="0" smtClean="0">
                <a:solidFill>
                  <a:schemeClr val="accent5">
                    <a:lumMod val="25000"/>
                  </a:schemeClr>
                </a:solidFill>
                <a:latin typeface="Arial" pitchFamily="34" charset="0"/>
              </a:rPr>
              <a:t>Provide a basis for discussion of assumptions &amp; issues/ understanding of results</a:t>
            </a:r>
            <a:endParaRPr lang="en-CA" sz="2400" dirty="0" smtClean="0">
              <a:solidFill>
                <a:schemeClr val="accent5">
                  <a:lumMod val="25000"/>
                </a:schemeClr>
              </a:solidFill>
              <a:latin typeface="Arial" pitchFamily="34" charset="0"/>
            </a:endParaRPr>
          </a:p>
          <a:p>
            <a:pPr marL="0" indent="0" eaLnBrk="1" hangingPunct="1">
              <a:buClr>
                <a:schemeClr val="accent2"/>
              </a:buClr>
              <a:buNone/>
              <a:defRPr/>
            </a:pPr>
            <a:endParaRPr lang="en-US" sz="2400" dirty="0">
              <a:solidFill>
                <a:schemeClr val="accent5">
                  <a:lumMod val="25000"/>
                </a:schemeClr>
              </a:solidFill>
            </a:endParaRPr>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16726710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fade">
                                      <p:cBhvr>
                                        <p:cTn id="10" dur="2000"/>
                                        <p:tgtEl>
                                          <p:spTgt spid="109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fade">
                                      <p:cBhvr>
                                        <p:cTn id="13" dur="2000"/>
                                        <p:tgtEl>
                                          <p:spTgt spid="10957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9571">
                                            <p:txEl>
                                              <p:pRg st="3" end="3"/>
                                            </p:txEl>
                                          </p:spTgt>
                                        </p:tgtEl>
                                        <p:attrNameLst>
                                          <p:attrName>style.visibility</p:attrName>
                                        </p:attrNameLst>
                                      </p:cBhvr>
                                      <p:to>
                                        <p:strVal val="visible"/>
                                      </p:to>
                                    </p:set>
                                    <p:animEffect transition="in" filter="fade">
                                      <p:cBhvr>
                                        <p:cTn id="16" dur="2000"/>
                                        <p:tgtEl>
                                          <p:spTgt spid="10957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9571">
                                            <p:txEl>
                                              <p:pRg st="5" end="5"/>
                                            </p:txEl>
                                          </p:spTgt>
                                        </p:tgtEl>
                                        <p:attrNameLst>
                                          <p:attrName>style.visibility</p:attrName>
                                        </p:attrNameLst>
                                      </p:cBhvr>
                                      <p:to>
                                        <p:strVal val="visible"/>
                                      </p:to>
                                    </p:set>
                                    <p:animEffect transition="in" filter="fade">
                                      <p:cBhvr>
                                        <p:cTn id="19" dur="2000"/>
                                        <p:tgtEl>
                                          <p:spTgt spid="109571">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9571">
                                            <p:txEl>
                                              <p:pRg st="6" end="6"/>
                                            </p:txEl>
                                          </p:spTgt>
                                        </p:tgtEl>
                                        <p:attrNameLst>
                                          <p:attrName>style.visibility</p:attrName>
                                        </p:attrNameLst>
                                      </p:cBhvr>
                                      <p:to>
                                        <p:strVal val="visible"/>
                                      </p:to>
                                    </p:set>
                                    <p:animEffect transition="in" filter="fade">
                                      <p:cBhvr>
                                        <p:cTn id="22" dur="2000"/>
                                        <p:tgtEl>
                                          <p:spTgt spid="109571">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9571">
                                            <p:txEl>
                                              <p:pRg st="7" end="7"/>
                                            </p:txEl>
                                          </p:spTgt>
                                        </p:tgtEl>
                                        <p:attrNameLst>
                                          <p:attrName>style.visibility</p:attrName>
                                        </p:attrNameLst>
                                      </p:cBhvr>
                                      <p:to>
                                        <p:strVal val="visible"/>
                                      </p:to>
                                    </p:set>
                                    <p:animEffect transition="in" filter="fade">
                                      <p:cBhvr>
                                        <p:cTn id="25" dur="2000"/>
                                        <p:tgtEl>
                                          <p:spTgt spid="109571">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9571">
                                            <p:txEl>
                                              <p:pRg st="8" end="8"/>
                                            </p:txEl>
                                          </p:spTgt>
                                        </p:tgtEl>
                                        <p:attrNameLst>
                                          <p:attrName>style.visibility</p:attrName>
                                        </p:attrNameLst>
                                      </p:cBhvr>
                                      <p:to>
                                        <p:strVal val="visible"/>
                                      </p:to>
                                    </p:set>
                                    <p:animEffect transition="in" filter="fade">
                                      <p:cBhvr>
                                        <p:cTn id="28" dur="2000"/>
                                        <p:tgtEl>
                                          <p:spTgt spid="109571">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9571">
                                            <p:txEl>
                                              <p:pRg st="9" end="9"/>
                                            </p:txEl>
                                          </p:spTgt>
                                        </p:tgtEl>
                                        <p:attrNameLst>
                                          <p:attrName>style.visibility</p:attrName>
                                        </p:attrNameLst>
                                      </p:cBhvr>
                                      <p:to>
                                        <p:strVal val="visible"/>
                                      </p:to>
                                    </p:set>
                                    <p:animEffect transition="in" filter="fade">
                                      <p:cBhvr>
                                        <p:cTn id="31" dur="2000"/>
                                        <p:tgtEl>
                                          <p:spTgt spid="1095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a:solidFill>
                  <a:schemeClr val="accent5">
                    <a:lumMod val="25000"/>
                  </a:schemeClr>
                </a:solidFill>
              </a:rPr>
              <a:t>Issues for Transportation Planners</a:t>
            </a:r>
            <a:endParaRPr lang="en-CA" dirty="0" smtClean="0">
              <a:solidFill>
                <a:schemeClr val="accent5">
                  <a:lumMod val="25000"/>
                </a:schemeClr>
              </a:solidFill>
            </a:endParaRPr>
          </a:p>
        </p:txBody>
      </p:sp>
      <p:sp>
        <p:nvSpPr>
          <p:cNvPr id="109571" name="Rectangle 3"/>
          <p:cNvSpPr>
            <a:spLocks noGrp="1" noChangeArrowheads="1"/>
          </p:cNvSpPr>
          <p:nvPr>
            <p:ph type="body" idx="1"/>
          </p:nvPr>
        </p:nvSpPr>
        <p:spPr>
          <a:xfrm>
            <a:off x="425450" y="1295400"/>
            <a:ext cx="8229600" cy="4449762"/>
          </a:xfrm>
        </p:spPr>
        <p:txBody>
          <a:bodyPr/>
          <a:lstStyle/>
          <a:p>
            <a:pPr eaLnBrk="1" hangingPunct="1">
              <a:buClr>
                <a:schemeClr val="accent2"/>
              </a:buClr>
              <a:buFont typeface="Wingdings" pitchFamily="2" charset="2"/>
              <a:buChar char="Ø"/>
            </a:pPr>
            <a:r>
              <a:rPr lang="en-US" sz="2400" dirty="0" smtClean="0"/>
              <a:t>Growth in Population / Employment </a:t>
            </a:r>
          </a:p>
          <a:p>
            <a:pPr eaLnBrk="1" hangingPunct="1">
              <a:buClr>
                <a:schemeClr val="accent2"/>
              </a:buClr>
              <a:buFont typeface="Wingdings" pitchFamily="2" charset="2"/>
              <a:buChar char="Ø"/>
            </a:pPr>
            <a:r>
              <a:rPr lang="en-US" sz="2400" dirty="0" smtClean="0"/>
              <a:t>Changing demographic profiles</a:t>
            </a:r>
          </a:p>
          <a:p>
            <a:pPr eaLnBrk="1" hangingPunct="1">
              <a:buClr>
                <a:schemeClr val="accent2"/>
              </a:buClr>
              <a:buFont typeface="Wingdings" pitchFamily="2" charset="2"/>
              <a:buChar char="Ø"/>
            </a:pPr>
            <a:r>
              <a:rPr lang="en-US" sz="2400" dirty="0" smtClean="0"/>
              <a:t>Level of Service on System</a:t>
            </a:r>
          </a:p>
          <a:p>
            <a:pPr eaLnBrk="1" hangingPunct="1">
              <a:buClr>
                <a:schemeClr val="accent2"/>
              </a:buClr>
              <a:buFont typeface="Wingdings" pitchFamily="2" charset="2"/>
              <a:buChar char="Ø"/>
            </a:pPr>
            <a:r>
              <a:rPr lang="en-US" sz="2400" dirty="0" smtClean="0"/>
              <a:t>Aging infrastructure</a:t>
            </a:r>
          </a:p>
          <a:p>
            <a:pPr eaLnBrk="1" hangingPunct="1">
              <a:buClr>
                <a:schemeClr val="accent2"/>
              </a:buClr>
              <a:buFont typeface="Wingdings" pitchFamily="2" charset="2"/>
              <a:buChar char="Ø"/>
            </a:pPr>
            <a:r>
              <a:rPr lang="en-US" sz="2400" dirty="0" smtClean="0"/>
              <a:t>Environmental concerns</a:t>
            </a:r>
          </a:p>
          <a:p>
            <a:pPr eaLnBrk="1" hangingPunct="1">
              <a:buClr>
                <a:schemeClr val="accent2"/>
              </a:buClr>
              <a:buFont typeface="Wingdings" pitchFamily="2" charset="2"/>
              <a:buChar char="Ø"/>
            </a:pPr>
            <a:r>
              <a:rPr lang="en-US" sz="2400" dirty="0" smtClean="0"/>
              <a:t>Community Impact concerns</a:t>
            </a:r>
          </a:p>
          <a:p>
            <a:pPr eaLnBrk="1" hangingPunct="1">
              <a:buClr>
                <a:schemeClr val="accent2"/>
              </a:buClr>
              <a:buFont typeface="Wingdings" pitchFamily="2" charset="2"/>
              <a:buChar char="Ø"/>
            </a:pPr>
            <a:r>
              <a:rPr lang="en-US" sz="2400" dirty="0" err="1" smtClean="0"/>
              <a:t>Priorization</a:t>
            </a:r>
            <a:r>
              <a:rPr lang="en-US" sz="2400" dirty="0" smtClean="0"/>
              <a:t> of Limited Funding </a:t>
            </a:r>
          </a:p>
          <a:p>
            <a:pPr marL="0" indent="0" eaLnBrk="1" hangingPunct="1">
              <a:buClr>
                <a:schemeClr val="accent2"/>
              </a:buClr>
              <a:buNone/>
              <a:defRPr/>
            </a:pPr>
            <a:endParaRPr lang="en-US" sz="2400" dirty="0">
              <a:solidFill>
                <a:schemeClr val="accent5">
                  <a:lumMod val="25000"/>
                </a:schemeClr>
              </a:solidFill>
            </a:endParaRPr>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3888845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fade">
                                      <p:cBhvr>
                                        <p:cTn id="10" dur="2000"/>
                                        <p:tgtEl>
                                          <p:spTgt spid="109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fade">
                                      <p:cBhvr>
                                        <p:cTn id="13" dur="2000"/>
                                        <p:tgtEl>
                                          <p:spTgt spid="10957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9571">
                                            <p:txEl>
                                              <p:pRg st="3" end="3"/>
                                            </p:txEl>
                                          </p:spTgt>
                                        </p:tgtEl>
                                        <p:attrNameLst>
                                          <p:attrName>style.visibility</p:attrName>
                                        </p:attrNameLst>
                                      </p:cBhvr>
                                      <p:to>
                                        <p:strVal val="visible"/>
                                      </p:to>
                                    </p:set>
                                    <p:animEffect transition="in" filter="fade">
                                      <p:cBhvr>
                                        <p:cTn id="16" dur="2000"/>
                                        <p:tgtEl>
                                          <p:spTgt spid="10957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animEffect transition="in" filter="fade">
                                      <p:cBhvr>
                                        <p:cTn id="19" dur="2000"/>
                                        <p:tgtEl>
                                          <p:spTgt spid="10957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9571">
                                            <p:txEl>
                                              <p:pRg st="5" end="5"/>
                                            </p:txEl>
                                          </p:spTgt>
                                        </p:tgtEl>
                                        <p:attrNameLst>
                                          <p:attrName>style.visibility</p:attrName>
                                        </p:attrNameLst>
                                      </p:cBhvr>
                                      <p:to>
                                        <p:strVal val="visible"/>
                                      </p:to>
                                    </p:set>
                                    <p:animEffect transition="in" filter="fade">
                                      <p:cBhvr>
                                        <p:cTn id="22" dur="2000"/>
                                        <p:tgtEl>
                                          <p:spTgt spid="10957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9571">
                                            <p:txEl>
                                              <p:pRg st="6" end="6"/>
                                            </p:txEl>
                                          </p:spTgt>
                                        </p:tgtEl>
                                        <p:attrNameLst>
                                          <p:attrName>style.visibility</p:attrName>
                                        </p:attrNameLst>
                                      </p:cBhvr>
                                      <p:to>
                                        <p:strVal val="visible"/>
                                      </p:to>
                                    </p:set>
                                    <p:animEffect transition="in" filter="fade">
                                      <p:cBhvr>
                                        <p:cTn id="25" dur="2000"/>
                                        <p:tgtEl>
                                          <p:spTgt spid="1095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US" dirty="0" smtClean="0"/>
              <a:t>Population Age-Sex Distribution, Alberta</a:t>
            </a:r>
            <a:endParaRPr lang="en-CA" dirty="0" smtClean="0">
              <a:solidFill>
                <a:schemeClr val="accent5">
                  <a:lumMod val="25000"/>
                </a:schemeClr>
              </a:solidFill>
            </a:endParaRPr>
          </a:p>
        </p:txBody>
      </p:sp>
      <p:sp>
        <p:nvSpPr>
          <p:cNvPr id="109571" name="Rectangle 3"/>
          <p:cNvSpPr>
            <a:spLocks noGrp="1" noChangeArrowheads="1"/>
          </p:cNvSpPr>
          <p:nvPr>
            <p:ph type="body" idx="1"/>
          </p:nvPr>
        </p:nvSpPr>
        <p:spPr>
          <a:xfrm>
            <a:off x="425450" y="1295400"/>
            <a:ext cx="8229600" cy="4449762"/>
          </a:xfrm>
        </p:spPr>
        <p:txBody>
          <a:bodyPr/>
          <a:lstStyle/>
          <a:p>
            <a:pPr marL="0" indent="0" eaLnBrk="1" hangingPunct="1">
              <a:buClr>
                <a:schemeClr val="accent2"/>
              </a:buClr>
              <a:buNone/>
              <a:defRPr/>
            </a:pPr>
            <a:endParaRPr lang="en-US" sz="2400" dirty="0">
              <a:solidFill>
                <a:schemeClr val="accent5">
                  <a:lumMod val="25000"/>
                </a:schemeClr>
              </a:solidFill>
            </a:endParaRPr>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143000"/>
            <a:ext cx="6448425"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6400800" y="1600200"/>
            <a:ext cx="2171700" cy="2209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By 2015 Seniors will outnumber children</a:t>
            </a:r>
          </a:p>
          <a:p>
            <a:pPr marL="0" marR="0" indent="0" algn="l" defTabSz="914400" rtl="0" eaLnBrk="1" fontAlgn="base" latinLnBrk="0" hangingPunct="1">
              <a:lnSpc>
                <a:spcPct val="100000"/>
              </a:lnSpc>
              <a:spcBef>
                <a:spcPct val="0"/>
              </a:spcBef>
              <a:spcAft>
                <a:spcPct val="0"/>
              </a:spcAft>
              <a:buClrTx/>
              <a:buSzTx/>
              <a:buFontTx/>
              <a:buNone/>
              <a:tabLst/>
            </a:pPr>
            <a:r>
              <a:rPr lang="en-US" sz="2400" b="1" dirty="0" smtClean="0">
                <a:latin typeface="Arial" charset="0"/>
              </a:rPr>
              <a:t>(seniors 55+)</a:t>
            </a:r>
            <a:endParaRPr kumimoji="0" lang="en-CA" sz="24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1588773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nodePh="1">
                                  <p:stCondLst>
                                    <p:cond delay="0"/>
                                  </p:stCondLst>
                                  <p:endCondLst>
                                    <p:cond evt="begin" delay="0">
                                      <p:tn val="5"/>
                                    </p:cond>
                                  </p:end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792162"/>
          </a:xfrm>
        </p:spPr>
        <p:txBody>
          <a:bodyPr/>
          <a:lstStyle/>
          <a:p>
            <a:r>
              <a:rPr lang="en-US" b="1" dirty="0" smtClean="0">
                <a:solidFill>
                  <a:schemeClr val="accent2"/>
                </a:solidFill>
              </a:rPr>
              <a:t>Edmonton Example - Population Change </a:t>
            </a:r>
            <a:endParaRPr lang="en-CA" dirty="0" smtClean="0"/>
          </a:p>
        </p:txBody>
      </p:sp>
      <p:graphicFrame>
        <p:nvGraphicFramePr>
          <p:cNvPr id="13315" name="Content Placeholder 5"/>
          <p:cNvGraphicFramePr>
            <a:graphicFrameLocks noGrp="1" noChangeAspect="1"/>
          </p:cNvGraphicFramePr>
          <p:nvPr>
            <p:ph idx="1"/>
            <p:extLst>
              <p:ext uri="{D42A27DB-BD31-4B8C-83A1-F6EECF244321}">
                <p14:modId xmlns:p14="http://schemas.microsoft.com/office/powerpoint/2010/main" val="2531040530"/>
              </p:ext>
            </p:extLst>
          </p:nvPr>
        </p:nvGraphicFramePr>
        <p:xfrm>
          <a:off x="29966" y="1104900"/>
          <a:ext cx="6121400" cy="4343400"/>
        </p:xfrm>
        <a:graphic>
          <a:graphicData uri="http://schemas.openxmlformats.org/presentationml/2006/ole">
            <mc:AlternateContent xmlns:mc="http://schemas.openxmlformats.org/markup-compatibility/2006">
              <mc:Choice xmlns:v="urn:schemas-microsoft-com:vml" Requires="v">
                <p:oleObj spid="_x0000_s1102" name="Worksheet" r:id="rId4" imgW="6277356" imgH="4219956" progId="Excel.Sheet.8">
                  <p:embed/>
                </p:oleObj>
              </mc:Choice>
              <mc:Fallback>
                <p:oleObj name="Worksheet" r:id="rId4" imgW="6277356" imgH="4219956"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66" y="1104900"/>
                        <a:ext cx="6121400" cy="4343400"/>
                      </a:xfrm>
                      <a:prstGeom prst="rect">
                        <a:avLst/>
                      </a:prstGeom>
                      <a:noFill/>
                      <a:ln>
                        <a:noFill/>
                      </a:ln>
                      <a:effectLst/>
                    </p:spPr>
                  </p:pic>
                </p:oleObj>
              </mc:Fallback>
            </mc:AlternateContent>
          </a:graphicData>
        </a:graphic>
      </p:graphicFrame>
      <p:graphicFrame>
        <p:nvGraphicFramePr>
          <p:cNvPr id="13316" name="Object 6"/>
          <p:cNvGraphicFramePr>
            <a:graphicFrameLocks noChangeAspect="1"/>
          </p:cNvGraphicFramePr>
          <p:nvPr>
            <p:extLst>
              <p:ext uri="{D42A27DB-BD31-4B8C-83A1-F6EECF244321}">
                <p14:modId xmlns:p14="http://schemas.microsoft.com/office/powerpoint/2010/main" val="748400687"/>
              </p:ext>
            </p:extLst>
          </p:nvPr>
        </p:nvGraphicFramePr>
        <p:xfrm>
          <a:off x="6145658" y="1143000"/>
          <a:ext cx="2819400" cy="3200400"/>
        </p:xfrm>
        <a:graphic>
          <a:graphicData uri="http://schemas.openxmlformats.org/presentationml/2006/ole">
            <mc:AlternateContent xmlns:mc="http://schemas.openxmlformats.org/markup-compatibility/2006">
              <mc:Choice xmlns:v="urn:schemas-microsoft-com:vml" Requires="v">
                <p:oleObj spid="_x0000_s1103" name="Worksheet" r:id="rId6" imgW="2905354" imgH="3200705" progId="Excel.Sheet.8">
                  <p:embed/>
                </p:oleObj>
              </mc:Choice>
              <mc:Fallback>
                <p:oleObj name="Worksheet" r:id="rId6" imgW="2905354" imgH="3200705"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5658" y="1143000"/>
                        <a:ext cx="2819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bwMode="auto">
          <a:xfrm>
            <a:off x="6172200" y="4419600"/>
            <a:ext cx="2819400" cy="1219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2012 Pop – 817,492</a:t>
            </a:r>
          </a:p>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Historical 1.5%/yr.</a:t>
            </a:r>
            <a:endParaRPr kumimoji="0" lang="en-US" sz="1800" b="1" i="0" u="none" strike="noStrike" cap="none" normalizeH="0" baseline="0" dirty="0" smtClean="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Recent growth 2%/yr.</a:t>
            </a:r>
            <a:endParaRPr lang="en-US" b="1" dirty="0">
              <a:latin typeface="Arial" charset="0"/>
            </a:endParaRPr>
          </a:p>
        </p:txBody>
      </p:sp>
    </p:spTree>
    <p:extLst>
      <p:ext uri="{BB962C8B-B14F-4D97-AF65-F5344CB8AC3E}">
        <p14:creationId xmlns:p14="http://schemas.microsoft.com/office/powerpoint/2010/main" val="576935105"/>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38187"/>
          </a:xfrm>
        </p:spPr>
        <p:txBody>
          <a:bodyPr/>
          <a:lstStyle/>
          <a:p>
            <a:pPr eaLnBrk="1" hangingPunct="1"/>
            <a:r>
              <a:rPr lang="en-US" dirty="0">
                <a:solidFill>
                  <a:schemeClr val="accent2"/>
                </a:solidFill>
              </a:rPr>
              <a:t>Edmonton Passenger Vehicles </a:t>
            </a:r>
            <a:br>
              <a:rPr lang="en-US" dirty="0">
                <a:solidFill>
                  <a:schemeClr val="accent2"/>
                </a:solidFill>
              </a:rPr>
            </a:br>
            <a:r>
              <a:rPr lang="en-US" dirty="0">
                <a:solidFill>
                  <a:schemeClr val="accent2"/>
                </a:solidFill>
              </a:rPr>
              <a:t>1988 - 2002</a:t>
            </a:r>
            <a:r>
              <a:rPr lang="en-US" sz="3600" dirty="0">
                <a:solidFill>
                  <a:srgbClr val="000066"/>
                </a:solidFill>
              </a:rPr>
              <a:t/>
            </a:r>
            <a:br>
              <a:rPr lang="en-US" sz="3600" dirty="0">
                <a:solidFill>
                  <a:srgbClr val="000066"/>
                </a:solidFill>
              </a:rPr>
            </a:b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pPr marL="0" indent="0" eaLnBrk="1" hangingPunct="1">
              <a:spcBef>
                <a:spcPct val="0"/>
              </a:spcBef>
              <a:buNone/>
              <a:defRPr/>
            </a:pPr>
            <a:endParaRPr lang="en-US" sz="2200" dirty="0" smtClean="0"/>
          </a:p>
        </p:txBody>
      </p:sp>
      <p:sp>
        <p:nvSpPr>
          <p:cNvPr id="10244" name="Line 3"/>
          <p:cNvSpPr>
            <a:spLocks noChangeShapeType="1"/>
          </p:cNvSpPr>
          <p:nvPr/>
        </p:nvSpPr>
        <p:spPr bwMode="auto">
          <a:xfrm>
            <a:off x="508000" y="12954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aphicFrame>
        <p:nvGraphicFramePr>
          <p:cNvPr id="2" name="Object 1"/>
          <p:cNvGraphicFramePr>
            <a:graphicFrameLocks noChangeAspect="1"/>
          </p:cNvGraphicFramePr>
          <p:nvPr>
            <p:extLst>
              <p:ext uri="{D42A27DB-BD31-4B8C-83A1-F6EECF244321}">
                <p14:modId xmlns:p14="http://schemas.microsoft.com/office/powerpoint/2010/main" val="1302973827"/>
              </p:ext>
            </p:extLst>
          </p:nvPr>
        </p:nvGraphicFramePr>
        <p:xfrm>
          <a:off x="152400" y="1371600"/>
          <a:ext cx="5705315" cy="3657600"/>
        </p:xfrm>
        <a:graphic>
          <a:graphicData uri="http://schemas.openxmlformats.org/presentationml/2006/ole">
            <mc:AlternateContent xmlns:mc="http://schemas.openxmlformats.org/markup-compatibility/2006">
              <mc:Choice xmlns:v="urn:schemas-microsoft-com:vml" Requires="v">
                <p:oleObj spid="_x0000_s2130" name="Worksheet" r:id="rId4" imgW="6667805" imgH="4276954" progId="Excel.Sheet.8">
                  <p:embed/>
                </p:oleObj>
              </mc:Choice>
              <mc:Fallback>
                <p:oleObj name="Worksheet" r:id="rId4" imgW="6667805" imgH="4276954"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71600"/>
                        <a:ext cx="5705315" cy="3657600"/>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001682035"/>
              </p:ext>
            </p:extLst>
          </p:nvPr>
        </p:nvGraphicFramePr>
        <p:xfrm>
          <a:off x="5943600" y="1317661"/>
          <a:ext cx="2771775" cy="3362325"/>
        </p:xfrm>
        <a:graphic>
          <a:graphicData uri="http://schemas.openxmlformats.org/presentationml/2006/ole">
            <mc:AlternateContent xmlns:mc="http://schemas.openxmlformats.org/markup-compatibility/2006">
              <mc:Choice xmlns:v="urn:schemas-microsoft-com:vml" Requires="v">
                <p:oleObj spid="_x0000_s2131" name="Worksheet" r:id="rId6" imgW="2772156" imgH="3362554" progId="Excel.Sheet.8">
                  <p:embed/>
                </p:oleObj>
              </mc:Choice>
              <mc:Fallback>
                <p:oleObj name="Worksheet" r:id="rId6" imgW="2772156" imgH="3362554" progId="Excel.Shee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317661"/>
                        <a:ext cx="2771775" cy="336232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5867400" y="4800600"/>
            <a:ext cx="2819400" cy="838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Car ownership increased</a:t>
            </a:r>
            <a:r>
              <a:rPr kumimoji="0" lang="en-US" sz="1800" b="1" i="0" u="none" strike="noStrike" cap="none" normalizeH="0" dirty="0" smtClean="0">
                <a:ln>
                  <a:noFill/>
                </a:ln>
                <a:solidFill>
                  <a:schemeClr val="tx1"/>
                </a:solidFill>
                <a:effectLst/>
                <a:latin typeface="Arial" charset="0"/>
              </a:rPr>
              <a:t> 2.8%/yr. from 1997 to 2002</a:t>
            </a:r>
            <a:endParaRPr kumimoji="0" lang="en-CA" sz="18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5399420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8000" y="187326"/>
            <a:ext cx="8229600" cy="738187"/>
          </a:xfrm>
        </p:spPr>
        <p:txBody>
          <a:bodyPr/>
          <a:lstStyle/>
          <a:p>
            <a:pPr eaLnBrk="1" hangingPunct="1"/>
            <a:r>
              <a:rPr lang="en-US" dirty="0" smtClean="0"/>
              <a:t>Fundamental </a:t>
            </a:r>
            <a:r>
              <a:rPr lang="en-US" dirty="0"/>
              <a:t>Travel Concepts - Personal </a:t>
            </a:r>
            <a:r>
              <a:rPr lang="en-US" dirty="0" smtClean="0"/>
              <a:t>Travel</a:t>
            </a: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pPr eaLnBrk="1" hangingPunct="1">
              <a:buClr>
                <a:schemeClr val="accent2"/>
              </a:buClr>
              <a:buFont typeface="Wingdings" pitchFamily="2" charset="2"/>
              <a:buChar char="Ø"/>
            </a:pPr>
            <a:r>
              <a:rPr lang="en-US" sz="2400" dirty="0" smtClean="0"/>
              <a:t>What trips do we make? </a:t>
            </a:r>
          </a:p>
          <a:p>
            <a:pPr eaLnBrk="1" hangingPunct="1">
              <a:buClr>
                <a:schemeClr val="accent2"/>
              </a:buClr>
              <a:buFont typeface="Wingdings" pitchFamily="2" charset="2"/>
              <a:buChar char="Ø"/>
            </a:pPr>
            <a:endParaRPr lang="en-US" sz="2400" dirty="0" smtClean="0"/>
          </a:p>
          <a:p>
            <a:pPr eaLnBrk="1" hangingPunct="1">
              <a:buClr>
                <a:schemeClr val="accent2"/>
              </a:buClr>
              <a:buFont typeface="Wingdings" pitchFamily="2" charset="2"/>
              <a:buChar char="Ø"/>
            </a:pPr>
            <a:r>
              <a:rPr lang="en-US" sz="2400" dirty="0" smtClean="0"/>
              <a:t>Why do we travel?</a:t>
            </a:r>
          </a:p>
          <a:p>
            <a:pPr eaLnBrk="1" hangingPunct="1">
              <a:buClr>
                <a:schemeClr val="accent2"/>
              </a:buClr>
              <a:buFont typeface="Wingdings" pitchFamily="2" charset="2"/>
              <a:buChar char="Ø"/>
            </a:pPr>
            <a:endParaRPr lang="en-US" sz="2400" dirty="0" smtClean="0"/>
          </a:p>
          <a:p>
            <a:pPr marL="0" indent="0" eaLnBrk="1" hangingPunct="1">
              <a:spcBef>
                <a:spcPct val="0"/>
              </a:spcBef>
              <a:buNone/>
              <a:defRPr/>
            </a:pPr>
            <a:endParaRPr lang="en-US" sz="2200" dirty="0" smtClean="0"/>
          </a:p>
        </p:txBody>
      </p:sp>
      <p:sp>
        <p:nvSpPr>
          <p:cNvPr id="10244" name="Line 3"/>
          <p:cNvSpPr>
            <a:spLocks noChangeShapeType="1"/>
          </p:cNvSpPr>
          <p:nvPr/>
        </p:nvSpPr>
        <p:spPr bwMode="auto">
          <a:xfrm>
            <a:off x="508000" y="12192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4335501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571">
                                            <p:txEl>
                                              <p:pRg st="2" end="2"/>
                                            </p:txEl>
                                          </p:spTgt>
                                        </p:tgtEl>
                                        <p:attrNameLst>
                                          <p:attrName>style.visibility</p:attrName>
                                        </p:attrNameLst>
                                      </p:cBhvr>
                                      <p:to>
                                        <p:strVal val="visible"/>
                                      </p:to>
                                    </p:set>
                                    <p:animEffect transition="in" filter="fade">
                                      <p:cBhvr>
                                        <p:cTn id="12" dur="2000"/>
                                        <p:tgtEl>
                                          <p:spTgt spid="109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CA" dirty="0"/>
              <a:t>Transportation - History</a:t>
            </a:r>
            <a:br>
              <a:rPr lang="en-CA" dirty="0"/>
            </a:b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pPr>
              <a:lnSpc>
                <a:spcPct val="90000"/>
              </a:lnSpc>
            </a:pPr>
            <a:r>
              <a:rPr lang="en-CA" sz="2400" dirty="0"/>
              <a:t>In earlier years of century, most travel was limited to work trips</a:t>
            </a:r>
          </a:p>
          <a:p>
            <a:pPr>
              <a:lnSpc>
                <a:spcPct val="90000"/>
              </a:lnSpc>
            </a:pPr>
            <a:r>
              <a:rPr lang="en-CA" sz="2400" dirty="0"/>
              <a:t>People had neither the time nor money for social and recreational trips, nor adequate transportation facilities available</a:t>
            </a:r>
          </a:p>
          <a:p>
            <a:pPr>
              <a:lnSpc>
                <a:spcPct val="90000"/>
              </a:lnSpc>
            </a:pPr>
            <a:r>
              <a:rPr lang="en-CA" sz="2400" dirty="0" smtClean="0"/>
              <a:t>Now lots of travel</a:t>
            </a:r>
          </a:p>
          <a:p>
            <a:pPr lvl="1">
              <a:lnSpc>
                <a:spcPct val="90000"/>
              </a:lnSpc>
            </a:pPr>
            <a:r>
              <a:rPr lang="en-CA" sz="2400" dirty="0" smtClean="0">
                <a:solidFill>
                  <a:srgbClr val="005072"/>
                </a:solidFill>
              </a:rPr>
              <a:t> 25% work trips</a:t>
            </a:r>
          </a:p>
          <a:p>
            <a:pPr lvl="1">
              <a:lnSpc>
                <a:spcPct val="90000"/>
              </a:lnSpc>
            </a:pPr>
            <a:r>
              <a:rPr lang="en-US" sz="2400" dirty="0" smtClean="0">
                <a:solidFill>
                  <a:srgbClr val="005072"/>
                </a:solidFill>
              </a:rPr>
              <a:t>15% school trips</a:t>
            </a:r>
          </a:p>
          <a:p>
            <a:pPr lvl="1">
              <a:lnSpc>
                <a:spcPct val="90000"/>
              </a:lnSpc>
            </a:pPr>
            <a:r>
              <a:rPr lang="en-US" sz="2400" dirty="0" smtClean="0">
                <a:solidFill>
                  <a:srgbClr val="005072"/>
                </a:solidFill>
              </a:rPr>
              <a:t>40% personal (shopping, banking, social, recreational)</a:t>
            </a:r>
            <a:endParaRPr lang="en-CA" sz="2400" dirty="0" smtClean="0">
              <a:solidFill>
                <a:srgbClr val="005072"/>
              </a:solidFill>
            </a:endParaRPr>
          </a:p>
          <a:p>
            <a:pPr marL="0" indent="0">
              <a:lnSpc>
                <a:spcPct val="90000"/>
              </a:lnSpc>
              <a:buNone/>
            </a:pPr>
            <a:endParaRPr lang="en-CA" sz="24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61001282"/>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8000" y="187326"/>
            <a:ext cx="8229600" cy="738187"/>
          </a:xfrm>
        </p:spPr>
        <p:txBody>
          <a:bodyPr/>
          <a:lstStyle/>
          <a:p>
            <a:pPr eaLnBrk="1" hangingPunct="1"/>
            <a:r>
              <a:rPr lang="en-US" dirty="0"/>
              <a:t>Edmonton Travel Purpose Choices - Fall Weekday</a:t>
            </a:r>
            <a:endParaRPr lang="en-CA" dirty="0" smtClean="0"/>
          </a:p>
        </p:txBody>
      </p:sp>
      <p:sp>
        <p:nvSpPr>
          <p:cNvPr id="109571" name="Rectangle 3"/>
          <p:cNvSpPr>
            <a:spLocks noGrp="1" noChangeArrowheads="1"/>
          </p:cNvSpPr>
          <p:nvPr>
            <p:ph type="body" idx="1"/>
          </p:nvPr>
        </p:nvSpPr>
        <p:spPr>
          <a:xfrm>
            <a:off x="457200" y="1219200"/>
            <a:ext cx="4687888" cy="4486275"/>
          </a:xfrm>
        </p:spPr>
        <p:txBody>
          <a:bodyPr/>
          <a:lstStyle/>
          <a:p>
            <a:pPr eaLnBrk="1" hangingPunct="1">
              <a:buClr>
                <a:schemeClr val="accent2"/>
              </a:buClr>
            </a:pPr>
            <a:r>
              <a:rPr lang="en-US" sz="2800" dirty="0" smtClean="0">
                <a:latin typeface="Arial" pitchFamily="34" charset="0"/>
              </a:rPr>
              <a:t>Compulsory Purposes (Work; School) - make up 40% of trips</a:t>
            </a:r>
          </a:p>
          <a:p>
            <a:pPr eaLnBrk="1" hangingPunct="1">
              <a:buClr>
                <a:schemeClr val="accent2"/>
              </a:buClr>
            </a:pPr>
            <a:r>
              <a:rPr lang="en-US" sz="2800" dirty="0" smtClean="0">
                <a:latin typeface="Arial" pitchFamily="34" charset="0"/>
              </a:rPr>
              <a:t>Shopping / Social / Personal Business Trips make up 40%</a:t>
            </a:r>
          </a:p>
          <a:p>
            <a:pPr eaLnBrk="1" hangingPunct="1">
              <a:buClr>
                <a:schemeClr val="accent2"/>
              </a:buClr>
            </a:pPr>
            <a:r>
              <a:rPr lang="en-US" sz="2800" dirty="0" smtClean="0">
                <a:latin typeface="Arial" pitchFamily="34" charset="0"/>
              </a:rPr>
              <a:t>Remaining 20% of trips  for Other Purposes</a:t>
            </a:r>
          </a:p>
        </p:txBody>
      </p:sp>
      <p:sp>
        <p:nvSpPr>
          <p:cNvPr id="10244" name="Line 3"/>
          <p:cNvSpPr>
            <a:spLocks noChangeShapeType="1"/>
          </p:cNvSpPr>
          <p:nvPr/>
        </p:nvSpPr>
        <p:spPr bwMode="auto">
          <a:xfrm>
            <a:off x="508000" y="12192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45088" y="2170113"/>
            <a:ext cx="3810000" cy="3810000"/>
          </a:xfrm>
          <a:prstGeom prst="rect">
            <a:avLst/>
          </a:prstGeo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2528485606"/>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8000" y="187326"/>
            <a:ext cx="8229600" cy="738187"/>
          </a:xfrm>
        </p:spPr>
        <p:txBody>
          <a:bodyPr/>
          <a:lstStyle/>
          <a:p>
            <a:pPr eaLnBrk="1" hangingPunct="1"/>
            <a:r>
              <a:rPr lang="en-US" dirty="0">
                <a:solidFill>
                  <a:schemeClr val="accent2"/>
                </a:solidFill>
              </a:rPr>
              <a:t>Edmonton “Other Purpose” Trips - Fall Weekday</a:t>
            </a:r>
            <a:endParaRPr lang="en-CA" dirty="0" smtClean="0"/>
          </a:p>
        </p:txBody>
      </p:sp>
      <p:sp>
        <p:nvSpPr>
          <p:cNvPr id="109571" name="Rectangle 3"/>
          <p:cNvSpPr>
            <a:spLocks noGrp="1" noChangeArrowheads="1"/>
          </p:cNvSpPr>
          <p:nvPr>
            <p:ph type="body" idx="1"/>
          </p:nvPr>
        </p:nvSpPr>
        <p:spPr>
          <a:xfrm>
            <a:off x="457200" y="1219200"/>
            <a:ext cx="4687888" cy="4486275"/>
          </a:xfrm>
        </p:spPr>
        <p:txBody>
          <a:bodyPr/>
          <a:lstStyle/>
          <a:p>
            <a:pPr eaLnBrk="1" hangingPunct="1">
              <a:buClr>
                <a:schemeClr val="accent2"/>
              </a:buClr>
            </a:pPr>
            <a:r>
              <a:rPr lang="en-US" sz="2800" dirty="0" smtClean="0">
                <a:latin typeface="Arial" pitchFamily="34" charset="0"/>
              </a:rPr>
              <a:t>Pick Up / Drop Off Passengers significant - 33% of Other Trips</a:t>
            </a:r>
          </a:p>
          <a:p>
            <a:pPr eaLnBrk="1" hangingPunct="1">
              <a:buClr>
                <a:schemeClr val="accent2"/>
              </a:buClr>
            </a:pPr>
            <a:r>
              <a:rPr lang="en-US" sz="2800" dirty="0" smtClean="0">
                <a:latin typeface="Arial" pitchFamily="34" charset="0"/>
              </a:rPr>
              <a:t>Along for Ride Purpose also significant - 25% of Other Trips</a:t>
            </a:r>
          </a:p>
          <a:p>
            <a:pPr eaLnBrk="1" hangingPunct="1">
              <a:buClr>
                <a:schemeClr val="accent2"/>
              </a:buClr>
            </a:pPr>
            <a:r>
              <a:rPr lang="en-US" sz="2800" dirty="0" smtClean="0">
                <a:latin typeface="Arial" pitchFamily="34" charset="0"/>
              </a:rPr>
              <a:t>Eat Meal - 22% </a:t>
            </a:r>
          </a:p>
        </p:txBody>
      </p:sp>
      <p:sp>
        <p:nvSpPr>
          <p:cNvPr id="10244" name="Line 3"/>
          <p:cNvSpPr>
            <a:spLocks noChangeShapeType="1"/>
          </p:cNvSpPr>
          <p:nvPr/>
        </p:nvSpPr>
        <p:spPr bwMode="auto">
          <a:xfrm>
            <a:off x="508000" y="12192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45088" y="2170113"/>
            <a:ext cx="3810000" cy="3810000"/>
          </a:xfrm>
          <a:prstGeom prst="rect">
            <a:avLst/>
          </a:prstGeo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2773448307"/>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8000" y="76201"/>
            <a:ext cx="8229600" cy="762000"/>
          </a:xfrm>
        </p:spPr>
        <p:txBody>
          <a:bodyPr/>
          <a:lstStyle/>
          <a:p>
            <a:pPr eaLnBrk="1" hangingPunct="1"/>
            <a:r>
              <a:rPr lang="en-US" dirty="0">
                <a:solidFill>
                  <a:schemeClr val="accent2"/>
                </a:solidFill>
              </a:rPr>
              <a:t>Edmonton “Other Purpose” Trips - Fall Weekday</a:t>
            </a:r>
            <a:endParaRPr lang="en-CA" dirty="0" smtClean="0"/>
          </a:p>
        </p:txBody>
      </p:sp>
      <p:sp>
        <p:nvSpPr>
          <p:cNvPr id="109571" name="Rectangle 3"/>
          <p:cNvSpPr>
            <a:spLocks noGrp="1" noChangeArrowheads="1"/>
          </p:cNvSpPr>
          <p:nvPr>
            <p:ph type="body" idx="1"/>
          </p:nvPr>
        </p:nvSpPr>
        <p:spPr>
          <a:xfrm>
            <a:off x="304800" y="1066800"/>
            <a:ext cx="3511440" cy="4638675"/>
          </a:xfrm>
        </p:spPr>
        <p:txBody>
          <a:bodyPr/>
          <a:lstStyle/>
          <a:p>
            <a:pPr marL="342900" indent="-342900">
              <a:buClr>
                <a:schemeClr val="tx1"/>
              </a:buClr>
              <a:buSzPct val="70000"/>
              <a:buFont typeface="Wingdings" pitchFamily="2" charset="2"/>
              <a:buChar char="Ø"/>
            </a:pPr>
            <a:r>
              <a:rPr lang="en-CA" sz="2400" dirty="0" smtClean="0">
                <a:solidFill>
                  <a:srgbClr val="494825"/>
                </a:solidFill>
                <a:latin typeface="Verdana" pitchFamily="34" charset="0"/>
              </a:rPr>
              <a:t>Edmonton residents make 3.64 trips per person per day; up from 3.58 trips in 1994</a:t>
            </a:r>
          </a:p>
          <a:p>
            <a:pPr marL="342900" indent="-342900">
              <a:lnSpc>
                <a:spcPct val="95000"/>
              </a:lnSpc>
              <a:buClr>
                <a:schemeClr val="tx1"/>
              </a:buClr>
              <a:buSzPct val="70000"/>
              <a:buFont typeface="Wingdings" pitchFamily="2" charset="2"/>
              <a:buChar char="Ø"/>
            </a:pPr>
            <a:r>
              <a:rPr lang="en-US" sz="2400" dirty="0" smtClean="0">
                <a:solidFill>
                  <a:srgbClr val="494825"/>
                </a:solidFill>
                <a:latin typeface="Verdana" pitchFamily="34" charset="0"/>
              </a:rPr>
              <a:t>Trips vary by Age; reflects different life stages</a:t>
            </a:r>
          </a:p>
          <a:p>
            <a:pPr marL="342900" indent="-342900">
              <a:lnSpc>
                <a:spcPct val="95000"/>
              </a:lnSpc>
              <a:buClr>
                <a:schemeClr val="tx1"/>
              </a:buClr>
              <a:buSzPct val="70000"/>
              <a:buFont typeface="Wingdings" pitchFamily="2" charset="2"/>
              <a:buChar char="Ø"/>
            </a:pPr>
            <a:r>
              <a:rPr lang="en-US" sz="2400" dirty="0" smtClean="0">
                <a:solidFill>
                  <a:srgbClr val="494825"/>
                </a:solidFill>
                <a:latin typeface="Verdana" pitchFamily="34" charset="0"/>
              </a:rPr>
              <a:t>“Super-mom” effect in 25-44 age group 4.2 trips</a:t>
            </a:r>
            <a:endParaRPr lang="en-US" sz="2400" dirty="0">
              <a:solidFill>
                <a:srgbClr val="494825"/>
              </a:solidFill>
              <a:latin typeface="Verdana"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3816240" y="1600200"/>
            <a:ext cx="5175360" cy="3803650"/>
          </a:xfrm>
          <a:prstGeom prst="rect">
            <a:avLst/>
          </a:prstGeom>
          <a:noFill/>
          <a:extLst>
            <a:ext uri="{909E8E84-426E-40DD-AFC4-6F175D3DCCD1}">
              <a14:hiddenFill xmlns:a14="http://schemas.microsoft.com/office/drawing/2010/main">
                <a:gradFill rotWithShape="0">
                  <a:gsLst>
                    <a:gs pos="0">
                      <a:schemeClr val="folHlink"/>
                    </a:gs>
                    <a:gs pos="100000">
                      <a:srgbClr val="FFFFFF"/>
                    </a:gs>
                  </a:gsLst>
                  <a:lin ang="0" scaled="1"/>
                </a:gra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393947861"/>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8000" y="76201"/>
            <a:ext cx="8229600" cy="762000"/>
          </a:xfrm>
        </p:spPr>
        <p:txBody>
          <a:bodyPr/>
          <a:lstStyle/>
          <a:p>
            <a:pPr eaLnBrk="1" hangingPunct="1"/>
            <a:r>
              <a:rPr lang="en-US" dirty="0">
                <a:solidFill>
                  <a:schemeClr val="accent2"/>
                </a:solidFill>
              </a:rPr>
              <a:t>Edmonton Travel Mode Choices - Fall Weekday</a:t>
            </a:r>
            <a:endParaRPr lang="en-CA" dirty="0" smtClean="0"/>
          </a:p>
        </p:txBody>
      </p:sp>
      <p:sp>
        <p:nvSpPr>
          <p:cNvPr id="109571" name="Rectangle 3"/>
          <p:cNvSpPr>
            <a:spLocks noGrp="1" noChangeArrowheads="1"/>
          </p:cNvSpPr>
          <p:nvPr>
            <p:ph type="body" idx="1"/>
          </p:nvPr>
        </p:nvSpPr>
        <p:spPr>
          <a:xfrm>
            <a:off x="762000" y="1066800"/>
            <a:ext cx="3581400" cy="4638675"/>
          </a:xfrm>
        </p:spPr>
        <p:txBody>
          <a:bodyPr/>
          <a:lstStyle/>
          <a:p>
            <a:pPr eaLnBrk="1" hangingPunct="1">
              <a:buClr>
                <a:schemeClr val="accent2"/>
              </a:buClr>
            </a:pPr>
            <a:r>
              <a:rPr lang="en-US" sz="2800" dirty="0" smtClean="0">
                <a:latin typeface="Arial" pitchFamily="34" charset="0"/>
              </a:rPr>
              <a:t>Auto Driver (54%) and  Passenger (23%) used most (77% by vehicles)</a:t>
            </a:r>
          </a:p>
          <a:p>
            <a:pPr eaLnBrk="1" hangingPunct="1">
              <a:buClr>
                <a:schemeClr val="accent2"/>
              </a:buClr>
            </a:pPr>
            <a:r>
              <a:rPr lang="en-US" sz="2800" dirty="0" smtClean="0">
                <a:latin typeface="Arial" pitchFamily="34" charset="0"/>
              </a:rPr>
              <a:t>Transit used for 9% of Trips (to CBD higher)</a:t>
            </a:r>
          </a:p>
          <a:p>
            <a:pPr eaLnBrk="1" hangingPunct="1">
              <a:buClr>
                <a:schemeClr val="accent2"/>
              </a:buClr>
            </a:pPr>
            <a:r>
              <a:rPr lang="en-US" sz="2800" dirty="0" smtClean="0">
                <a:latin typeface="Arial" pitchFamily="34" charset="0"/>
              </a:rPr>
              <a:t>Non-motorized mode (14%)</a:t>
            </a: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48200" y="1128904"/>
            <a:ext cx="4319714" cy="4586096"/>
          </a:xfrm>
          <a:prstGeom prst="rect">
            <a:avLst/>
          </a:prstGeo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1691761046"/>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5450" y="76200"/>
            <a:ext cx="8229600" cy="762000"/>
          </a:xfrm>
        </p:spPr>
        <p:txBody>
          <a:bodyPr/>
          <a:lstStyle/>
          <a:p>
            <a:pPr eaLnBrk="1" hangingPunct="1"/>
            <a:r>
              <a:rPr lang="en-US" dirty="0">
                <a:solidFill>
                  <a:srgbClr val="006666"/>
                </a:solidFill>
              </a:rPr>
              <a:t>Travel </a:t>
            </a:r>
            <a:r>
              <a:rPr lang="en-US" dirty="0" err="1">
                <a:solidFill>
                  <a:srgbClr val="006666"/>
                </a:solidFill>
              </a:rPr>
              <a:t>Behaviour</a:t>
            </a:r>
            <a:r>
              <a:rPr lang="en-US" dirty="0">
                <a:solidFill>
                  <a:srgbClr val="006666"/>
                </a:solidFill>
              </a:rPr>
              <a:t/>
            </a:r>
            <a:br>
              <a:rPr lang="en-US" dirty="0">
                <a:solidFill>
                  <a:srgbClr val="006666"/>
                </a:solidFill>
              </a:rPr>
            </a:br>
            <a:r>
              <a:rPr lang="en-US" dirty="0">
                <a:solidFill>
                  <a:srgbClr val="006666"/>
                </a:solidFill>
              </a:rPr>
              <a:t>2005 Daily Mode Share by Age Group</a:t>
            </a:r>
            <a:endParaRPr lang="en-CA" dirty="0" smtClean="0"/>
          </a:p>
        </p:txBody>
      </p:sp>
      <p:sp>
        <p:nvSpPr>
          <p:cNvPr id="109571" name="Rectangle 3"/>
          <p:cNvSpPr>
            <a:spLocks noGrp="1" noChangeArrowheads="1"/>
          </p:cNvSpPr>
          <p:nvPr>
            <p:ph type="body" idx="1"/>
          </p:nvPr>
        </p:nvSpPr>
        <p:spPr>
          <a:xfrm>
            <a:off x="381000" y="1143000"/>
            <a:ext cx="2730230" cy="4562475"/>
          </a:xfrm>
        </p:spPr>
        <p:txBody>
          <a:bodyPr/>
          <a:lstStyle/>
          <a:p>
            <a:pPr marL="342900" indent="-342900">
              <a:buClr>
                <a:schemeClr val="tx1"/>
              </a:buClr>
              <a:buSzPct val="70000"/>
              <a:buFont typeface="Wingdings" pitchFamily="2" charset="2"/>
              <a:buChar char="Ø"/>
            </a:pPr>
            <a:r>
              <a:rPr lang="en-CA" sz="2800" dirty="0" smtClean="0">
                <a:solidFill>
                  <a:srgbClr val="494825"/>
                </a:solidFill>
              </a:rPr>
              <a:t>Transit use highest under 25 years of age</a:t>
            </a:r>
          </a:p>
          <a:p>
            <a:pPr marL="342900" indent="-342900">
              <a:lnSpc>
                <a:spcPct val="95000"/>
              </a:lnSpc>
              <a:buClr>
                <a:schemeClr val="tx1"/>
              </a:buClr>
              <a:buSzPct val="70000"/>
              <a:buFont typeface="Wingdings" pitchFamily="2" charset="2"/>
              <a:buChar char="Ø"/>
            </a:pPr>
            <a:r>
              <a:rPr lang="en-US" sz="2800" dirty="0" smtClean="0">
                <a:solidFill>
                  <a:srgbClr val="494825"/>
                </a:solidFill>
              </a:rPr>
              <a:t>Car use highly prevalent right through to later stages in life</a:t>
            </a:r>
            <a:endParaRPr lang="en-CA" sz="2800" dirty="0" smtClean="0">
              <a:solidFill>
                <a:srgbClr val="494825"/>
              </a:solidFill>
            </a:endParaRPr>
          </a:p>
          <a:p>
            <a:pPr marL="342900" indent="-342900">
              <a:buClr>
                <a:srgbClr val="FFFF00"/>
              </a:buClr>
              <a:buSzPct val="70000"/>
              <a:buFont typeface="Wingdings" pitchFamily="2" charset="2"/>
              <a:buChar char="¡"/>
            </a:pPr>
            <a:endParaRPr lang="en-CA" sz="2800" b="1" i="1" dirty="0" smtClean="0">
              <a:solidFill>
                <a:srgbClr val="494825"/>
              </a:solidFill>
            </a:endParaRPr>
          </a:p>
          <a:p>
            <a:pPr eaLnBrk="1" hangingPunct="1">
              <a:buClr>
                <a:schemeClr val="accent2"/>
              </a:buClr>
            </a:pPr>
            <a:endParaRPr lang="en-US" sz="28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3111230" y="1070043"/>
            <a:ext cx="5851525" cy="3902075"/>
          </a:xfrm>
          <a:prstGeom prst="rect">
            <a:avLst/>
          </a:prstGeom>
          <a:noFill/>
          <a:extLst>
            <a:ext uri="{909E8E84-426E-40DD-AFC4-6F175D3DCCD1}">
              <a14:hiddenFill xmlns:a14="http://schemas.microsoft.com/office/drawing/2010/main">
                <a:gradFill rotWithShape="0">
                  <a:gsLst>
                    <a:gs pos="0">
                      <a:schemeClr val="folHlink"/>
                    </a:gs>
                    <a:gs pos="100000">
                      <a:srgbClr val="FFFFFF"/>
                    </a:gs>
                  </a:gsLst>
                  <a:lin ang="0" scaled="1"/>
                </a:gra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773269155"/>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8000" y="76201"/>
            <a:ext cx="8229600" cy="762000"/>
          </a:xfrm>
        </p:spPr>
        <p:txBody>
          <a:bodyPr/>
          <a:lstStyle/>
          <a:p>
            <a:pPr eaLnBrk="1" hangingPunct="1"/>
            <a:r>
              <a:rPr lang="en-US" dirty="0">
                <a:solidFill>
                  <a:srgbClr val="006666"/>
                </a:solidFill>
              </a:rPr>
              <a:t>Travel </a:t>
            </a:r>
            <a:r>
              <a:rPr lang="en-US" dirty="0" err="1">
                <a:solidFill>
                  <a:srgbClr val="006666"/>
                </a:solidFill>
              </a:rPr>
              <a:t>Behaviour</a:t>
            </a:r>
            <a:r>
              <a:rPr lang="en-US" dirty="0">
                <a:solidFill>
                  <a:srgbClr val="006666"/>
                </a:solidFill>
              </a:rPr>
              <a:t> Weekday Daily Trips by Geographic Area</a:t>
            </a:r>
            <a:endParaRPr lang="en-CA" dirty="0" smtClean="0"/>
          </a:p>
        </p:txBody>
      </p:sp>
      <p:sp>
        <p:nvSpPr>
          <p:cNvPr id="109571" name="Rectangle 3"/>
          <p:cNvSpPr>
            <a:spLocks noGrp="1" noChangeArrowheads="1"/>
          </p:cNvSpPr>
          <p:nvPr>
            <p:ph type="body" idx="1"/>
          </p:nvPr>
        </p:nvSpPr>
        <p:spPr>
          <a:xfrm>
            <a:off x="762000" y="1143000"/>
            <a:ext cx="2349230" cy="4562475"/>
          </a:xfrm>
        </p:spPr>
        <p:txBody>
          <a:bodyPr/>
          <a:lstStyle/>
          <a:p>
            <a:pPr eaLnBrk="1" hangingPunct="1">
              <a:buClr>
                <a:schemeClr val="accent2"/>
              </a:buClr>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4419600" y="1219200"/>
            <a:ext cx="4327469" cy="2873375"/>
          </a:xfrm>
          <a:prstGeom prst="rect">
            <a:avLst/>
          </a:prstGeom>
          <a:noFill/>
          <a:ln>
            <a:noFill/>
          </a:ln>
          <a:effectLst/>
          <a:extLst>
            <a:ext uri="{909E8E84-426E-40DD-AFC4-6F175D3DCCD1}">
              <a14:hiddenFill xmlns:a14="http://schemas.microsoft.com/office/drawing/2010/main">
                <a:gradFill rotWithShape="0">
                  <a:gsLst>
                    <a:gs pos="0">
                      <a:schemeClr val="folHlink"/>
                    </a:gs>
                    <a:gs pos="100000">
                      <a:srgbClr val="FFFFFF"/>
                    </a:gs>
                  </a:gsLst>
                  <a:lin ang="0" scaled="1"/>
                </a:gra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Traffic_Sections_Fig_4"/>
          <p:cNvPicPr>
            <a:picLocks noGrp="1" noChangeAspect="1" noChangeArrowheads="1"/>
          </p:cNvPicPr>
          <p:nvPr>
            <p:ph type="body" idx="4294967295"/>
          </p:nvPr>
        </p:nvPicPr>
        <p:blipFill rotWithShape="1">
          <a:blip r:embed="rId4">
            <a:extLst>
              <a:ext uri="{28A0092B-C50C-407E-A947-70E740481C1C}">
                <a14:useLocalDpi xmlns:a14="http://schemas.microsoft.com/office/drawing/2010/main" val="0"/>
              </a:ext>
            </a:extLst>
          </a:blip>
          <a:srcRect l="9262" t="1862" r="9832" b="1396"/>
          <a:stretch/>
        </p:blipFill>
        <p:spPr>
          <a:xfrm>
            <a:off x="457200" y="1143001"/>
            <a:ext cx="3733800" cy="4815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4419600" y="4572000"/>
            <a:ext cx="432746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Suburban to suburban travel is highest</a:t>
            </a:r>
            <a:endParaRPr lang="en-CA"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57281474"/>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8000" y="76201"/>
            <a:ext cx="8229600" cy="762000"/>
          </a:xfrm>
        </p:spPr>
        <p:txBody>
          <a:bodyPr/>
          <a:lstStyle/>
          <a:p>
            <a:pPr eaLnBrk="1" hangingPunct="1"/>
            <a:r>
              <a:rPr lang="en-US" dirty="0">
                <a:solidFill>
                  <a:srgbClr val="006666"/>
                </a:solidFill>
              </a:rPr>
              <a:t>Travel </a:t>
            </a:r>
            <a:r>
              <a:rPr lang="en-US" dirty="0" err="1">
                <a:solidFill>
                  <a:srgbClr val="006666"/>
                </a:solidFill>
              </a:rPr>
              <a:t>Behaviour</a:t>
            </a:r>
            <a:r>
              <a:rPr lang="en-US" dirty="0">
                <a:solidFill>
                  <a:srgbClr val="006666"/>
                </a:solidFill>
              </a:rPr>
              <a:t> Weekday Daily Mode Shares by Geographic Area</a:t>
            </a:r>
            <a:endParaRPr lang="en-CA" dirty="0" smtClean="0"/>
          </a:p>
        </p:txBody>
      </p:sp>
      <p:sp>
        <p:nvSpPr>
          <p:cNvPr id="109571" name="Rectangle 3"/>
          <p:cNvSpPr>
            <a:spLocks noGrp="1" noChangeArrowheads="1"/>
          </p:cNvSpPr>
          <p:nvPr>
            <p:ph type="body" idx="1"/>
          </p:nvPr>
        </p:nvSpPr>
        <p:spPr>
          <a:xfrm>
            <a:off x="762000" y="1143000"/>
            <a:ext cx="2349230" cy="4562475"/>
          </a:xfrm>
        </p:spPr>
        <p:txBody>
          <a:bodyPr/>
          <a:lstStyle/>
          <a:p>
            <a:pPr eaLnBrk="1" hangingPunct="1">
              <a:buClr>
                <a:schemeClr val="accent2"/>
              </a:buClr>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10" name="Picture 3" descr="Traffic_Sections_Fig_4"/>
          <p:cNvPicPr>
            <a:picLocks noGrp="1" noChangeAspect="1" noChangeArrowheads="1"/>
          </p:cNvPicPr>
          <p:nvPr>
            <p:ph type="body" idx="4294967295"/>
          </p:nvPr>
        </p:nvPicPr>
        <p:blipFill rotWithShape="1">
          <a:blip r:embed="rId3">
            <a:extLst>
              <a:ext uri="{28A0092B-C50C-407E-A947-70E740481C1C}">
                <a14:useLocalDpi xmlns:a14="http://schemas.microsoft.com/office/drawing/2010/main" val="0"/>
              </a:ext>
            </a:extLst>
          </a:blip>
          <a:srcRect l="11114" t="1996" r="10187" b="1861"/>
          <a:stretch/>
        </p:blipFill>
        <p:spPr>
          <a:xfrm>
            <a:off x="304800" y="1177047"/>
            <a:ext cx="3581399" cy="46887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8"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1588" y="2865060"/>
            <a:ext cx="5108575"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61588" y="1295400"/>
            <a:ext cx="4877611" cy="1569660"/>
          </a:xfrm>
          <a:prstGeom prst="rect">
            <a:avLst/>
          </a:prstGeom>
        </p:spPr>
        <p:txBody>
          <a:bodyPr wrap="square">
            <a:spAutoFit/>
          </a:bodyPr>
          <a:lstStyle/>
          <a:p>
            <a:pPr marL="342900" indent="-342900">
              <a:buClr>
                <a:schemeClr val="tx1"/>
              </a:buClr>
              <a:buSzPct val="70000"/>
              <a:buFont typeface="Wingdings" pitchFamily="2" charset="2"/>
              <a:buChar char="Ø"/>
            </a:pPr>
            <a:r>
              <a:rPr lang="en-CA" sz="2400" dirty="0" smtClean="0">
                <a:solidFill>
                  <a:srgbClr val="494825"/>
                </a:solidFill>
              </a:rPr>
              <a:t>Car driver dominates mode share</a:t>
            </a:r>
          </a:p>
          <a:p>
            <a:pPr marL="342900" indent="-342900">
              <a:buClr>
                <a:schemeClr val="tx1"/>
              </a:buClr>
              <a:buSzPct val="70000"/>
              <a:buFont typeface="Wingdings" pitchFamily="2" charset="2"/>
              <a:buChar char="Ø"/>
            </a:pPr>
            <a:r>
              <a:rPr lang="en-CA" sz="2400" dirty="0" smtClean="0">
                <a:solidFill>
                  <a:srgbClr val="494825"/>
                </a:solidFill>
              </a:rPr>
              <a:t>Transit use is highest for centrally oriented travel</a:t>
            </a:r>
            <a:endParaRPr lang="en-CA" sz="2400" b="1" i="1" dirty="0">
              <a:solidFill>
                <a:srgbClr val="494825"/>
              </a:solidFill>
            </a:endParaRPr>
          </a:p>
        </p:txBody>
      </p:sp>
    </p:spTree>
    <p:extLst>
      <p:ext uri="{BB962C8B-B14F-4D97-AF65-F5344CB8AC3E}">
        <p14:creationId xmlns:p14="http://schemas.microsoft.com/office/powerpoint/2010/main" val="3451872768"/>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8000" y="76201"/>
            <a:ext cx="8229600" cy="762000"/>
          </a:xfrm>
        </p:spPr>
        <p:txBody>
          <a:bodyPr/>
          <a:lstStyle/>
          <a:p>
            <a:pPr eaLnBrk="1" hangingPunct="1"/>
            <a:r>
              <a:rPr lang="en-US" dirty="0">
                <a:solidFill>
                  <a:schemeClr val="accent2"/>
                </a:solidFill>
              </a:rPr>
              <a:t>Weekday Personal Travel - When do we Travel?</a:t>
            </a:r>
            <a:endParaRPr lang="en-CA" dirty="0" smtClean="0"/>
          </a:p>
        </p:txBody>
      </p:sp>
      <p:sp>
        <p:nvSpPr>
          <p:cNvPr id="109571" name="Rectangle 3"/>
          <p:cNvSpPr>
            <a:spLocks noGrp="1" noChangeArrowheads="1"/>
          </p:cNvSpPr>
          <p:nvPr>
            <p:ph type="body" idx="1"/>
          </p:nvPr>
        </p:nvSpPr>
        <p:spPr>
          <a:xfrm>
            <a:off x="762000" y="1143000"/>
            <a:ext cx="2349230" cy="4562475"/>
          </a:xfrm>
        </p:spPr>
        <p:txBody>
          <a:bodyPr/>
          <a:lstStyle/>
          <a:p>
            <a:pPr eaLnBrk="1" hangingPunct="1">
              <a:buClr>
                <a:schemeClr val="accent2"/>
              </a:buClr>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aphicFrame>
        <p:nvGraphicFramePr>
          <p:cNvPr id="3" name="Object 2"/>
          <p:cNvGraphicFramePr>
            <a:graphicFrameLocks noChangeAspect="1"/>
          </p:cNvGraphicFramePr>
          <p:nvPr>
            <p:extLst>
              <p:ext uri="{D42A27DB-BD31-4B8C-83A1-F6EECF244321}">
                <p14:modId xmlns:p14="http://schemas.microsoft.com/office/powerpoint/2010/main" val="1652003425"/>
              </p:ext>
            </p:extLst>
          </p:nvPr>
        </p:nvGraphicFramePr>
        <p:xfrm>
          <a:off x="527455" y="1219200"/>
          <a:ext cx="8282507" cy="4557409"/>
        </p:xfrm>
        <a:graphic>
          <a:graphicData uri="http://schemas.openxmlformats.org/presentationml/2006/ole">
            <mc:AlternateContent xmlns:mc="http://schemas.openxmlformats.org/markup-compatibility/2006">
              <mc:Choice xmlns:v="urn:schemas-microsoft-com:vml" Requires="v">
                <p:oleObj spid="_x0000_s3114" name="Document" r:id="rId4" imgW="4999482" imgH="2751582" progId="Word.Document.8">
                  <p:embed/>
                </p:oleObj>
              </mc:Choice>
              <mc:Fallback>
                <p:oleObj name="Document" r:id="rId4" imgW="4999482" imgH="2751582"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55" y="1219200"/>
                        <a:ext cx="8282507" cy="45574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85208516"/>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a:solidFill>
                  <a:schemeClr val="accent2"/>
                </a:solidFill>
              </a:rPr>
              <a:t>Average Weekday Trip Lengths - </a:t>
            </a:r>
            <a:r>
              <a:rPr lang="en-US" dirty="0" err="1">
                <a:solidFill>
                  <a:schemeClr val="accent2"/>
                </a:solidFill>
              </a:rPr>
              <a:t>Edmontonians</a:t>
            </a:r>
            <a:endParaRPr lang="en-CA" dirty="0" smtClean="0"/>
          </a:p>
        </p:txBody>
      </p:sp>
      <p:sp>
        <p:nvSpPr>
          <p:cNvPr id="109571" name="Rectangle 3"/>
          <p:cNvSpPr>
            <a:spLocks noGrp="1" noChangeArrowheads="1"/>
          </p:cNvSpPr>
          <p:nvPr>
            <p:ph type="body" idx="1"/>
          </p:nvPr>
        </p:nvSpPr>
        <p:spPr>
          <a:xfrm>
            <a:off x="762000" y="1600200"/>
            <a:ext cx="3581400" cy="4105275"/>
          </a:xfrm>
        </p:spPr>
        <p:txBody>
          <a:bodyPr/>
          <a:lstStyle/>
          <a:p>
            <a:pPr eaLnBrk="1" hangingPunct="1">
              <a:buClr>
                <a:schemeClr val="accent2"/>
              </a:buClr>
              <a:buFont typeface="Wingdings" pitchFamily="2" charset="2"/>
              <a:buChar char="Ø"/>
            </a:pPr>
            <a:r>
              <a:rPr lang="en-US" sz="2800" dirty="0" smtClean="0"/>
              <a:t>Work trip 10 km</a:t>
            </a:r>
          </a:p>
          <a:p>
            <a:pPr eaLnBrk="1" hangingPunct="1"/>
            <a:endParaRPr lang="en-US" sz="2800" dirty="0" smtClean="0"/>
          </a:p>
          <a:p>
            <a:pPr eaLnBrk="1" hangingPunct="1">
              <a:buClr>
                <a:schemeClr val="accent2"/>
              </a:buClr>
              <a:buFont typeface="Wingdings" pitchFamily="2" charset="2"/>
              <a:buChar char="Ø"/>
            </a:pPr>
            <a:r>
              <a:rPr lang="en-US" sz="2800" dirty="0" smtClean="0"/>
              <a:t>Shop trip   5 km</a:t>
            </a:r>
          </a:p>
          <a:p>
            <a:pPr eaLnBrk="1" hangingPunct="1"/>
            <a:endParaRPr lang="en-US" sz="2800" dirty="0" smtClean="0"/>
          </a:p>
          <a:p>
            <a:pPr eaLnBrk="1" hangingPunct="1">
              <a:buClr>
                <a:schemeClr val="accent2"/>
              </a:buClr>
              <a:buFont typeface="Wingdings" pitchFamily="2" charset="2"/>
              <a:buChar char="Ø"/>
            </a:pPr>
            <a:r>
              <a:rPr lang="en-US" sz="2800" dirty="0" smtClean="0"/>
              <a:t>Social trip  8 km</a:t>
            </a:r>
          </a:p>
          <a:p>
            <a:pPr eaLnBrk="1" hangingPunct="1"/>
            <a:endParaRPr lang="en-US" sz="2800" dirty="0" smtClean="0"/>
          </a:p>
          <a:p>
            <a:pPr marL="0" indent="0" eaLnBrk="1" hangingPunct="1">
              <a:buClr>
                <a:schemeClr val="accent2"/>
              </a:buClr>
              <a:buNone/>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19148" y="1524000"/>
            <a:ext cx="3810000" cy="3711575"/>
          </a:xfrm>
          <a:prstGeom prst="rect">
            <a:avLst/>
          </a:prstGeo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2015996586"/>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a:solidFill>
                  <a:schemeClr val="accent2"/>
                </a:solidFill>
              </a:rPr>
              <a:t>Personal Travel - Why do We Travel?</a:t>
            </a:r>
            <a:endParaRPr lang="en-CA" dirty="0" smtClean="0"/>
          </a:p>
        </p:txBody>
      </p:sp>
      <p:sp>
        <p:nvSpPr>
          <p:cNvPr id="109571" name="Rectangle 3"/>
          <p:cNvSpPr>
            <a:spLocks noGrp="1" noChangeArrowheads="1"/>
          </p:cNvSpPr>
          <p:nvPr>
            <p:ph type="body" idx="1"/>
          </p:nvPr>
        </p:nvSpPr>
        <p:spPr>
          <a:xfrm>
            <a:off x="762000" y="1600200"/>
            <a:ext cx="7810500" cy="4114800"/>
          </a:xfrm>
        </p:spPr>
        <p:txBody>
          <a:bodyPr/>
          <a:lstStyle/>
          <a:p>
            <a:pPr eaLnBrk="1" hangingPunct="1">
              <a:buClr>
                <a:schemeClr val="accent2"/>
              </a:buClr>
              <a:buFont typeface="Wingdings" pitchFamily="2" charset="2"/>
              <a:buChar char="Ø"/>
            </a:pPr>
            <a:r>
              <a:rPr lang="en-US" sz="2400" dirty="0" smtClean="0"/>
              <a:t>Do people have a daily “Travel Time Budget”? </a:t>
            </a:r>
          </a:p>
          <a:p>
            <a:pPr lvl="1" eaLnBrk="1" hangingPunct="1">
              <a:buClr>
                <a:schemeClr val="folHlink"/>
              </a:buClr>
              <a:buFont typeface="Wingdings" pitchFamily="2" charset="2"/>
              <a:buChar char="Ø"/>
            </a:pPr>
            <a:r>
              <a:rPr lang="en-US" sz="2400" dirty="0" smtClean="0">
                <a:solidFill>
                  <a:schemeClr val="accent5">
                    <a:lumMod val="25000"/>
                  </a:schemeClr>
                </a:solidFill>
              </a:rPr>
              <a:t>60 minutes (France) </a:t>
            </a:r>
          </a:p>
          <a:p>
            <a:pPr lvl="1" eaLnBrk="1" hangingPunct="1">
              <a:buClr>
                <a:schemeClr val="folHlink"/>
              </a:buClr>
              <a:buFont typeface="Wingdings" pitchFamily="2" charset="2"/>
              <a:buChar char="Ø"/>
            </a:pPr>
            <a:r>
              <a:rPr lang="en-US" sz="2400" dirty="0" smtClean="0">
                <a:solidFill>
                  <a:schemeClr val="accent5">
                    <a:lumMod val="25000"/>
                  </a:schemeClr>
                </a:solidFill>
              </a:rPr>
              <a:t>90 minutes (USA) </a:t>
            </a:r>
          </a:p>
          <a:p>
            <a:pPr marL="0" indent="0" eaLnBrk="1" hangingPunct="1">
              <a:buClr>
                <a:schemeClr val="accent2"/>
              </a:buClr>
              <a:buNone/>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383907785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CA" dirty="0"/>
              <a:t>Transportation - History</a:t>
            </a:r>
            <a:br>
              <a:rPr lang="en-CA" dirty="0"/>
            </a:br>
            <a:endParaRPr lang="en-CA" dirty="0" smtClean="0"/>
          </a:p>
        </p:txBody>
      </p:sp>
      <p:sp>
        <p:nvSpPr>
          <p:cNvPr id="109571" name="Rectangle 3"/>
          <p:cNvSpPr>
            <a:spLocks noGrp="1" noChangeArrowheads="1"/>
          </p:cNvSpPr>
          <p:nvPr>
            <p:ph type="body" idx="1"/>
          </p:nvPr>
        </p:nvSpPr>
        <p:spPr>
          <a:xfrm>
            <a:off x="457200" y="1255713"/>
            <a:ext cx="8229600" cy="4449762"/>
          </a:xfrm>
        </p:spPr>
        <p:txBody>
          <a:bodyPr/>
          <a:lstStyle/>
          <a:p>
            <a:pPr>
              <a:lnSpc>
                <a:spcPct val="90000"/>
              </a:lnSpc>
            </a:pPr>
            <a:r>
              <a:rPr lang="en-CA" sz="2400" dirty="0"/>
              <a:t>Transportation and land use are inextricably related</a:t>
            </a:r>
          </a:p>
          <a:p>
            <a:pPr>
              <a:lnSpc>
                <a:spcPct val="90000"/>
              </a:lnSpc>
            </a:pPr>
            <a:r>
              <a:rPr lang="en-CA" sz="2400" dirty="0"/>
              <a:t>This has been the case since civilization began and is just as true today</a:t>
            </a:r>
          </a:p>
          <a:p>
            <a:pPr>
              <a:lnSpc>
                <a:spcPct val="90000"/>
              </a:lnSpc>
            </a:pPr>
            <a:r>
              <a:rPr lang="en-CA" sz="2400" dirty="0"/>
              <a:t>Our mobility has affected where we live and work as well as where society has chose to locate other human activities</a:t>
            </a:r>
          </a:p>
          <a:p>
            <a:pPr>
              <a:lnSpc>
                <a:spcPct val="90000"/>
              </a:lnSpc>
            </a:pPr>
            <a:r>
              <a:rPr lang="en-CA" sz="2400" dirty="0"/>
              <a:t>Accessibility is key to land use </a:t>
            </a:r>
            <a:r>
              <a:rPr lang="en-CA" sz="2400" dirty="0" smtClean="0"/>
              <a:t>decisions</a:t>
            </a:r>
          </a:p>
          <a:p>
            <a:pPr>
              <a:lnSpc>
                <a:spcPct val="90000"/>
              </a:lnSpc>
            </a:pPr>
            <a:r>
              <a:rPr lang="en-US" sz="2400" dirty="0" smtClean="0"/>
              <a:t>Without a good transportation system:</a:t>
            </a:r>
          </a:p>
          <a:p>
            <a:pPr lvl="1">
              <a:lnSpc>
                <a:spcPct val="90000"/>
              </a:lnSpc>
            </a:pPr>
            <a:r>
              <a:rPr lang="en-US" sz="2400" dirty="0" smtClean="0">
                <a:solidFill>
                  <a:srgbClr val="005072"/>
                </a:solidFill>
              </a:rPr>
              <a:t>cannot moved products to market efficiently</a:t>
            </a:r>
          </a:p>
          <a:p>
            <a:pPr lvl="1">
              <a:lnSpc>
                <a:spcPct val="90000"/>
              </a:lnSpc>
            </a:pPr>
            <a:r>
              <a:rPr lang="en-US" sz="2400" dirty="0" smtClean="0">
                <a:solidFill>
                  <a:srgbClr val="005072"/>
                </a:solidFill>
              </a:rPr>
              <a:t>Cannot commute easily</a:t>
            </a:r>
          </a:p>
          <a:p>
            <a:pPr>
              <a:lnSpc>
                <a:spcPct val="90000"/>
              </a:lnSpc>
            </a:pPr>
            <a:endParaRPr lang="en-CA" sz="2400" dirty="0"/>
          </a:p>
          <a:p>
            <a:pPr>
              <a:lnSpc>
                <a:spcPct val="90000"/>
              </a:lnSpc>
            </a:pPr>
            <a:endParaRPr lang="en-US" sz="24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val="1051165428"/>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ChangeArrowheads="1"/>
          </p:cNvSpPr>
          <p:nvPr/>
        </p:nvSpPr>
        <p:spPr bwMode="auto">
          <a:xfrm rot="5400000" flipH="1">
            <a:off x="2171700" y="-419100"/>
            <a:ext cx="5257800" cy="7620000"/>
          </a:xfrm>
          <a:prstGeom prst="flowChartMerg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4819" name="AutoShape 3"/>
          <p:cNvSpPr>
            <a:spLocks noChangeArrowheads="1"/>
          </p:cNvSpPr>
          <p:nvPr/>
        </p:nvSpPr>
        <p:spPr bwMode="auto">
          <a:xfrm rot="-5400000">
            <a:off x="2705100" y="4152900"/>
            <a:ext cx="1676400" cy="2362200"/>
          </a:xfrm>
          <a:prstGeom prst="flowChartMerg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aphicFrame>
        <p:nvGraphicFramePr>
          <p:cNvPr id="34820" name="Object 4"/>
          <p:cNvGraphicFramePr>
            <a:graphicFrameLocks noChangeAspect="1"/>
          </p:cNvGraphicFramePr>
          <p:nvPr/>
        </p:nvGraphicFramePr>
        <p:xfrm>
          <a:off x="2438400" y="4724400"/>
          <a:ext cx="1676400" cy="971550"/>
        </p:xfrm>
        <a:graphic>
          <a:graphicData uri="http://schemas.openxmlformats.org/presentationml/2006/ole">
            <mc:AlternateContent xmlns:mc="http://schemas.openxmlformats.org/markup-compatibility/2006">
              <mc:Choice xmlns:v="urn:schemas-microsoft-com:vml" Requires="v">
                <p:oleObj spid="_x0000_s4394" name="Worksheet" r:id="rId4" imgW="2924532" imgH="1571863" progId="Excel.Sheet.8">
                  <p:embed/>
                </p:oleObj>
              </mc:Choice>
              <mc:Fallback>
                <p:oleObj name="Worksheet" r:id="rId4" imgW="2924532" imgH="1571863"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7246"/>
                      <a:stretch>
                        <a:fillRect/>
                      </a:stretch>
                    </p:blipFill>
                    <p:spPr bwMode="auto">
                      <a:xfrm>
                        <a:off x="2438400" y="4724400"/>
                        <a:ext cx="16764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1" name="Object 5"/>
          <p:cNvGraphicFramePr>
            <a:graphicFrameLocks noChangeAspect="1"/>
          </p:cNvGraphicFramePr>
          <p:nvPr/>
        </p:nvGraphicFramePr>
        <p:xfrm>
          <a:off x="6629400" y="1219200"/>
          <a:ext cx="1905000" cy="825500"/>
        </p:xfrm>
        <a:graphic>
          <a:graphicData uri="http://schemas.openxmlformats.org/presentationml/2006/ole">
            <mc:AlternateContent xmlns:mc="http://schemas.openxmlformats.org/markup-compatibility/2006">
              <mc:Choice xmlns:v="urn:schemas-microsoft-com:vml" Requires="v">
                <p:oleObj spid="_x0000_s4395" name="Worksheet" r:id="rId6" imgW="2924413" imgH="1209913" progId="Excel.Sheet.8">
                  <p:embed/>
                </p:oleObj>
              </mc:Choice>
              <mc:Fallback>
                <p:oleObj name="Worksheet" r:id="rId6" imgW="2924413" imgH="1209913"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r="3847"/>
                      <a:stretch>
                        <a:fillRect/>
                      </a:stretch>
                    </p:blipFill>
                    <p:spPr bwMode="auto">
                      <a:xfrm>
                        <a:off x="6629400" y="1219200"/>
                        <a:ext cx="1905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2" name="Object 6"/>
          <p:cNvGraphicFramePr>
            <a:graphicFrameLocks noChangeAspect="1"/>
          </p:cNvGraphicFramePr>
          <p:nvPr/>
        </p:nvGraphicFramePr>
        <p:xfrm>
          <a:off x="4267200" y="2209800"/>
          <a:ext cx="1905000" cy="1212850"/>
        </p:xfrm>
        <a:graphic>
          <a:graphicData uri="http://schemas.openxmlformats.org/presentationml/2006/ole">
            <mc:AlternateContent xmlns:mc="http://schemas.openxmlformats.org/markup-compatibility/2006">
              <mc:Choice xmlns:v="urn:schemas-microsoft-com:vml" Requires="v">
                <p:oleObj spid="_x0000_s4396" name="Worksheet" r:id="rId8" imgW="2924413" imgH="1790938" progId="Excel.Sheet.8">
                  <p:embed/>
                </p:oleObj>
              </mc:Choice>
              <mc:Fallback>
                <p:oleObj name="Worksheet" r:id="rId8" imgW="2924413" imgH="1790938"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r="3847"/>
                      <a:stretch>
                        <a:fillRect/>
                      </a:stretch>
                    </p:blipFill>
                    <p:spPr bwMode="auto">
                      <a:xfrm>
                        <a:off x="4267200" y="2209800"/>
                        <a:ext cx="1905000"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3" name="Object 7"/>
          <p:cNvGraphicFramePr>
            <a:graphicFrameLocks noChangeAspect="1"/>
          </p:cNvGraphicFramePr>
          <p:nvPr/>
        </p:nvGraphicFramePr>
        <p:xfrm>
          <a:off x="2209800" y="2971800"/>
          <a:ext cx="1919288" cy="768350"/>
        </p:xfrm>
        <a:graphic>
          <a:graphicData uri="http://schemas.openxmlformats.org/presentationml/2006/ole">
            <mc:AlternateContent xmlns:mc="http://schemas.openxmlformats.org/markup-compatibility/2006">
              <mc:Choice xmlns:v="urn:schemas-microsoft-com:vml" Requires="v">
                <p:oleObj spid="_x0000_s4397" name="Worksheet" r:id="rId10" imgW="2924413" imgH="1171813" progId="Excel.Sheet.8">
                  <p:embed/>
                </p:oleObj>
              </mc:Choice>
              <mc:Fallback>
                <p:oleObj name="Worksheet" r:id="rId10" imgW="2924413" imgH="1171813" progId="Excel.Shee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2971800"/>
                        <a:ext cx="1919288"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4" name="Object 8"/>
          <p:cNvGraphicFramePr>
            <a:graphicFrameLocks noChangeAspect="1"/>
          </p:cNvGraphicFramePr>
          <p:nvPr/>
        </p:nvGraphicFramePr>
        <p:xfrm>
          <a:off x="4114800" y="3429000"/>
          <a:ext cx="1981200" cy="1160463"/>
        </p:xfrm>
        <a:graphic>
          <a:graphicData uri="http://schemas.openxmlformats.org/presentationml/2006/ole">
            <mc:AlternateContent xmlns:mc="http://schemas.openxmlformats.org/markup-compatibility/2006">
              <mc:Choice xmlns:v="urn:schemas-microsoft-com:vml" Requires="v">
                <p:oleObj spid="_x0000_s4398" name="Worksheet" r:id="rId12" imgW="3534013" imgH="1895713" progId="Excel.Sheet.8">
                  <p:embed/>
                </p:oleObj>
              </mc:Choice>
              <mc:Fallback>
                <p:oleObj name="Worksheet" r:id="rId12" imgW="3534013" imgH="1895713" progId="Excel.Sheet.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r="8333"/>
                      <a:stretch>
                        <a:fillRect/>
                      </a:stretch>
                    </p:blipFill>
                    <p:spPr bwMode="auto">
                      <a:xfrm>
                        <a:off x="4114800" y="3429000"/>
                        <a:ext cx="1981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5" name="Object 9"/>
          <p:cNvGraphicFramePr>
            <a:graphicFrameLocks noChangeAspect="1"/>
          </p:cNvGraphicFramePr>
          <p:nvPr/>
        </p:nvGraphicFramePr>
        <p:xfrm>
          <a:off x="6324600" y="2133600"/>
          <a:ext cx="2286000" cy="801688"/>
        </p:xfrm>
        <a:graphic>
          <a:graphicData uri="http://schemas.openxmlformats.org/presentationml/2006/ole">
            <mc:AlternateContent xmlns:mc="http://schemas.openxmlformats.org/markup-compatibility/2006">
              <mc:Choice xmlns:v="urn:schemas-microsoft-com:vml" Requires="v">
                <p:oleObj spid="_x0000_s4399" name="Worksheet" r:id="rId14" imgW="3534013" imgH="1238488" progId="Excel.Sheet.8">
                  <p:embed/>
                </p:oleObj>
              </mc:Choice>
              <mc:Fallback>
                <p:oleObj name="Worksheet" r:id="rId14" imgW="3534013" imgH="1238488" progId="Excel.Sheet.8">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4600" y="2133600"/>
                        <a:ext cx="22860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6" name="Object 10"/>
          <p:cNvGraphicFramePr>
            <a:graphicFrameLocks noChangeAspect="1"/>
          </p:cNvGraphicFramePr>
          <p:nvPr/>
        </p:nvGraphicFramePr>
        <p:xfrm>
          <a:off x="6096000" y="3810000"/>
          <a:ext cx="2667000" cy="1350963"/>
        </p:xfrm>
        <a:graphic>
          <a:graphicData uri="http://schemas.openxmlformats.org/presentationml/2006/ole">
            <mc:AlternateContent xmlns:mc="http://schemas.openxmlformats.org/markup-compatibility/2006">
              <mc:Choice xmlns:v="urn:schemas-microsoft-com:vml" Requires="v">
                <p:oleObj spid="_x0000_s4400" name="Worksheet" r:id="rId16" imgW="3534013" imgH="1790938" progId="Excel.Sheet.8">
                  <p:embed/>
                </p:oleObj>
              </mc:Choice>
              <mc:Fallback>
                <p:oleObj name="Worksheet" r:id="rId16" imgW="3534013" imgH="1790938" progId="Excel.Sheet.8">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3810000"/>
                        <a:ext cx="2667000" cy="13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7" name="Object 11"/>
          <p:cNvGraphicFramePr>
            <a:graphicFrameLocks noChangeAspect="1"/>
          </p:cNvGraphicFramePr>
          <p:nvPr/>
        </p:nvGraphicFramePr>
        <p:xfrm>
          <a:off x="6172200" y="3048000"/>
          <a:ext cx="2438400" cy="785813"/>
        </p:xfrm>
        <a:graphic>
          <a:graphicData uri="http://schemas.openxmlformats.org/presentationml/2006/ole">
            <mc:AlternateContent xmlns:mc="http://schemas.openxmlformats.org/markup-compatibility/2006">
              <mc:Choice xmlns:v="urn:schemas-microsoft-com:vml" Requires="v">
                <p:oleObj spid="_x0000_s4401" name="Worksheet" r:id="rId18" imgW="4143613" imgH="1124188" progId="Excel.Sheet.8">
                  <p:embed/>
                </p:oleObj>
              </mc:Choice>
              <mc:Fallback>
                <p:oleObj name="Worksheet" r:id="rId18" imgW="4143613" imgH="1124188" progId="Excel.Sheet.8">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r="15790"/>
                      <a:stretch>
                        <a:fillRect/>
                      </a:stretch>
                    </p:blipFill>
                    <p:spPr bwMode="auto">
                      <a:xfrm>
                        <a:off x="6172200" y="3048000"/>
                        <a:ext cx="2438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828" name="Picture 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62200" y="1676400"/>
            <a:ext cx="168751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9" name="Picture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800" y="3048000"/>
            <a:ext cx="7604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0" name="Picture 14" descr="j023837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572000" y="4953000"/>
            <a:ext cx="83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 Box 15"/>
          <p:cNvSpPr txBox="1">
            <a:spLocks noChangeArrowheads="1"/>
          </p:cNvSpPr>
          <p:nvPr/>
        </p:nvSpPr>
        <p:spPr bwMode="auto">
          <a:xfrm>
            <a:off x="609600" y="838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US" sz="1200" b="1">
                <a:solidFill>
                  <a:srgbClr val="FF0000"/>
                </a:solidFill>
              </a:rPr>
              <a:t>Three</a:t>
            </a:r>
            <a:r>
              <a:rPr lang="en-US" sz="1200"/>
              <a:t> </a:t>
            </a:r>
            <a:r>
              <a:rPr lang="en-US" sz="1200" b="1">
                <a:solidFill>
                  <a:srgbClr val="FF0000"/>
                </a:solidFill>
              </a:rPr>
              <a:t>vehicles types</a:t>
            </a:r>
            <a:r>
              <a:rPr lang="en-US" sz="1200"/>
              <a:t> were used to carry the majority of goods and services throughout the Edmonton Region….</a:t>
            </a:r>
            <a:endParaRPr lang="en-CA" sz="1200"/>
          </a:p>
        </p:txBody>
      </p:sp>
      <p:sp>
        <p:nvSpPr>
          <p:cNvPr id="34832" name="Text Box 16"/>
          <p:cNvSpPr txBox="1">
            <a:spLocks noChangeArrowheads="1"/>
          </p:cNvSpPr>
          <p:nvPr/>
        </p:nvSpPr>
        <p:spPr bwMode="auto">
          <a:xfrm>
            <a:off x="914400" y="1600200"/>
            <a:ext cx="1600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US" sz="1000" b="1">
                <a:solidFill>
                  <a:srgbClr val="FF0000"/>
                </a:solidFill>
              </a:rPr>
              <a:t>Passenger vehicles</a:t>
            </a:r>
            <a:r>
              <a:rPr lang="en-US" sz="1000"/>
              <a:t> including pick-up trucks, vans, SUV’s  and cars.</a:t>
            </a:r>
            <a:endParaRPr lang="en-CA" sz="1000"/>
          </a:p>
        </p:txBody>
      </p:sp>
      <p:sp>
        <p:nvSpPr>
          <p:cNvPr id="34833" name="Text Box 17"/>
          <p:cNvSpPr txBox="1">
            <a:spLocks noChangeArrowheads="1"/>
          </p:cNvSpPr>
          <p:nvPr/>
        </p:nvSpPr>
        <p:spPr bwMode="auto">
          <a:xfrm>
            <a:off x="762000" y="25146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US" sz="1000"/>
              <a:t>Many different types of three or more axle </a:t>
            </a:r>
            <a:r>
              <a:rPr lang="en-US" sz="1000" b="1">
                <a:solidFill>
                  <a:srgbClr val="FF0000"/>
                </a:solidFill>
              </a:rPr>
              <a:t>multi-unit trucks</a:t>
            </a:r>
            <a:r>
              <a:rPr lang="en-US" sz="1000"/>
              <a:t>.</a:t>
            </a:r>
            <a:endParaRPr lang="en-CA" sz="1000"/>
          </a:p>
        </p:txBody>
      </p:sp>
      <p:sp>
        <p:nvSpPr>
          <p:cNvPr id="34834" name="Text Box 18"/>
          <p:cNvSpPr txBox="1">
            <a:spLocks noChangeArrowheads="1"/>
          </p:cNvSpPr>
          <p:nvPr/>
        </p:nvSpPr>
        <p:spPr bwMode="auto">
          <a:xfrm>
            <a:off x="4724400" y="55626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US" sz="1000"/>
              <a:t>As well as two or more axle </a:t>
            </a:r>
            <a:r>
              <a:rPr lang="en-US" sz="1000" b="1">
                <a:solidFill>
                  <a:srgbClr val="FF0000"/>
                </a:solidFill>
              </a:rPr>
              <a:t>single-unit trucks.</a:t>
            </a:r>
            <a:endParaRPr lang="en-CA" sz="1000" b="1">
              <a:solidFill>
                <a:srgbClr val="FF0000"/>
              </a:solidFill>
            </a:endParaRPr>
          </a:p>
        </p:txBody>
      </p:sp>
      <p:sp>
        <p:nvSpPr>
          <p:cNvPr id="34835" name="Text Box 19"/>
          <p:cNvSpPr txBox="1">
            <a:spLocks noChangeArrowheads="1"/>
          </p:cNvSpPr>
          <p:nvPr/>
        </p:nvSpPr>
        <p:spPr bwMode="auto">
          <a:xfrm>
            <a:off x="609600" y="16002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r>
              <a:rPr lang="en-CA" sz="2400" b="1">
                <a:solidFill>
                  <a:srgbClr val="FF0000"/>
                </a:solidFill>
                <a:latin typeface="Times New Roman" pitchFamily="18" charset="0"/>
              </a:rPr>
              <a:t>1</a:t>
            </a:r>
          </a:p>
        </p:txBody>
      </p:sp>
      <p:sp>
        <p:nvSpPr>
          <p:cNvPr id="34836" name="Text Box 20"/>
          <p:cNvSpPr txBox="1">
            <a:spLocks noChangeArrowheads="1"/>
          </p:cNvSpPr>
          <p:nvPr/>
        </p:nvSpPr>
        <p:spPr bwMode="auto">
          <a:xfrm>
            <a:off x="457200" y="2438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r>
              <a:rPr lang="en-US" sz="2400" b="1">
                <a:solidFill>
                  <a:srgbClr val="FF0000"/>
                </a:solidFill>
                <a:latin typeface="Times New Roman" pitchFamily="18" charset="0"/>
              </a:rPr>
              <a:t>2</a:t>
            </a:r>
            <a:endParaRPr lang="en-CA" sz="2400" b="1">
              <a:solidFill>
                <a:srgbClr val="FF0000"/>
              </a:solidFill>
              <a:latin typeface="Times New Roman" pitchFamily="18" charset="0"/>
            </a:endParaRPr>
          </a:p>
        </p:txBody>
      </p:sp>
      <p:sp>
        <p:nvSpPr>
          <p:cNvPr id="34837" name="Text Box 21"/>
          <p:cNvSpPr txBox="1">
            <a:spLocks noChangeArrowheads="1"/>
          </p:cNvSpPr>
          <p:nvPr/>
        </p:nvSpPr>
        <p:spPr bwMode="auto">
          <a:xfrm>
            <a:off x="4419600" y="5486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r>
              <a:rPr lang="en-CA" sz="2400" b="1">
                <a:solidFill>
                  <a:srgbClr val="FF0000"/>
                </a:solidFill>
                <a:latin typeface="Times New Roman" pitchFamily="18" charset="0"/>
              </a:rPr>
              <a:t>3</a:t>
            </a:r>
          </a:p>
        </p:txBody>
      </p:sp>
    </p:spTree>
    <p:extLst>
      <p:ext uri="{BB962C8B-B14F-4D97-AF65-F5344CB8AC3E}">
        <p14:creationId xmlns:p14="http://schemas.microsoft.com/office/powerpoint/2010/main" val="2590830583"/>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01874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276600"/>
            <a:ext cx="7620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67" name="Object 3"/>
          <p:cNvGraphicFramePr>
            <a:graphicFrameLocks noChangeAspect="1"/>
          </p:cNvGraphicFramePr>
          <p:nvPr/>
        </p:nvGraphicFramePr>
        <p:xfrm>
          <a:off x="2514600" y="1752600"/>
          <a:ext cx="6324600" cy="3714750"/>
        </p:xfrm>
        <a:graphic>
          <a:graphicData uri="http://schemas.openxmlformats.org/presentationml/2006/ole">
            <mc:AlternateContent xmlns:mc="http://schemas.openxmlformats.org/markup-compatibility/2006">
              <mc:Choice xmlns:v="urn:schemas-microsoft-com:vml" Requires="v">
                <p:oleObj spid="_x0000_s5159" name="Chart" r:id="rId5" imgW="6657965" imgH="3914814" progId="Excel.Chart.8">
                  <p:embed/>
                </p:oleObj>
              </mc:Choice>
              <mc:Fallback>
                <p:oleObj name="Chart" r:id="rId5" imgW="6657965" imgH="3914814"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752600"/>
                        <a:ext cx="63246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8" name="Text Box 4"/>
          <p:cNvSpPr txBox="1">
            <a:spLocks noChangeArrowheads="1"/>
          </p:cNvSpPr>
          <p:nvPr/>
        </p:nvSpPr>
        <p:spPr bwMode="auto">
          <a:xfrm>
            <a:off x="2743200" y="9906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spcBef>
                <a:spcPct val="50000"/>
              </a:spcBef>
            </a:pPr>
            <a:endParaRPr lang="en-CA" sz="1200"/>
          </a:p>
        </p:txBody>
      </p:sp>
      <p:sp>
        <p:nvSpPr>
          <p:cNvPr id="36869" name="Rectangle 5"/>
          <p:cNvSpPr>
            <a:spLocks noChangeArrowheads="1"/>
          </p:cNvSpPr>
          <p:nvPr/>
        </p:nvSpPr>
        <p:spPr bwMode="auto">
          <a:xfrm>
            <a:off x="1143000" y="228600"/>
            <a:ext cx="7313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CA" sz="3000" b="1">
                <a:solidFill>
                  <a:srgbClr val="006666"/>
                </a:solidFill>
              </a:rPr>
              <a:t>2002 Daily Commercial Vehicle-km: Edmonton Region</a:t>
            </a:r>
          </a:p>
        </p:txBody>
      </p:sp>
    </p:spTree>
    <p:extLst>
      <p:ext uri="{BB962C8B-B14F-4D97-AF65-F5344CB8AC3E}">
        <p14:creationId xmlns:p14="http://schemas.microsoft.com/office/powerpoint/2010/main" val="341549204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26" descr="j01874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660650"/>
            <a:ext cx="7620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1" name="Object 1027"/>
          <p:cNvGraphicFramePr>
            <a:graphicFrameLocks noChangeAspect="1"/>
          </p:cNvGraphicFramePr>
          <p:nvPr/>
        </p:nvGraphicFramePr>
        <p:xfrm>
          <a:off x="2647950" y="1131888"/>
          <a:ext cx="6267450" cy="3582987"/>
        </p:xfrm>
        <a:graphic>
          <a:graphicData uri="http://schemas.openxmlformats.org/presentationml/2006/ole">
            <mc:AlternateContent xmlns:mc="http://schemas.openxmlformats.org/markup-compatibility/2006">
              <mc:Choice xmlns:v="urn:schemas-microsoft-com:vml" Requires="v">
                <p:oleObj spid="_x0000_s6220" name="Chart" r:id="rId5" imgW="6648748" imgH="3800892" progId="Excel.Chart.8">
                  <p:embed/>
                </p:oleObj>
              </mc:Choice>
              <mc:Fallback>
                <p:oleObj name="Chart" r:id="rId5" imgW="6648748" imgH="3800892"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950" y="1131888"/>
                        <a:ext cx="6267450" cy="358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2" name="Text Box 1028"/>
          <p:cNvSpPr txBox="1">
            <a:spLocks noChangeArrowheads="1"/>
          </p:cNvSpPr>
          <p:nvPr/>
        </p:nvSpPr>
        <p:spPr bwMode="auto">
          <a:xfrm>
            <a:off x="2743200" y="9906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endParaRPr lang="en-US" sz="1200"/>
          </a:p>
        </p:txBody>
      </p:sp>
      <p:graphicFrame>
        <p:nvGraphicFramePr>
          <p:cNvPr id="37893" name="Object 1029"/>
          <p:cNvGraphicFramePr>
            <a:graphicFrameLocks noChangeAspect="1"/>
          </p:cNvGraphicFramePr>
          <p:nvPr/>
        </p:nvGraphicFramePr>
        <p:xfrm>
          <a:off x="228600" y="1143000"/>
          <a:ext cx="2090738" cy="1768475"/>
        </p:xfrm>
        <a:graphic>
          <a:graphicData uri="http://schemas.openxmlformats.org/presentationml/2006/ole">
            <mc:AlternateContent xmlns:mc="http://schemas.openxmlformats.org/markup-compatibility/2006">
              <mc:Choice xmlns:v="urn:schemas-microsoft-com:vml" Requires="v">
                <p:oleObj spid="_x0000_s6221" name="Chart" r:id="rId7" imgW="4334292" imgH="3667542" progId="Excel.Chart.8">
                  <p:embed/>
                </p:oleObj>
              </mc:Choice>
              <mc:Fallback>
                <p:oleObj name="Chart" r:id="rId7" imgW="4334292" imgH="3667542" progId="Excel.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143000"/>
                        <a:ext cx="2090738"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4" name="Text Box 1030"/>
          <p:cNvSpPr txBox="1">
            <a:spLocks noChangeArrowheads="1"/>
          </p:cNvSpPr>
          <p:nvPr/>
        </p:nvSpPr>
        <p:spPr bwMode="auto">
          <a:xfrm>
            <a:off x="5029200" y="838200"/>
            <a:ext cx="3505200"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eaLnBrk="1" hangingPunct="1">
              <a:spcBef>
                <a:spcPct val="50000"/>
              </a:spcBef>
            </a:pPr>
            <a:r>
              <a:rPr lang="en-US" sz="1000"/>
              <a:t>A total of about </a:t>
            </a:r>
            <a:r>
              <a:rPr lang="en-US" sz="1000" b="1">
                <a:solidFill>
                  <a:srgbClr val="FF0000"/>
                </a:solidFill>
              </a:rPr>
              <a:t>3.16 million vehicle-km</a:t>
            </a:r>
            <a:r>
              <a:rPr lang="en-US" sz="1000"/>
              <a:t> are estimated to be traveled in the Edmonton region on a daily basis for the delivery of goods and services. This represents about </a:t>
            </a:r>
            <a:r>
              <a:rPr lang="en-US" sz="1000" b="1">
                <a:solidFill>
                  <a:srgbClr val="FF0000"/>
                </a:solidFill>
              </a:rPr>
              <a:t>11%</a:t>
            </a:r>
            <a:r>
              <a:rPr lang="en-US" sz="1000"/>
              <a:t> of all vehicle-km traveled on any given day.</a:t>
            </a:r>
            <a:endParaRPr lang="en-CA" sz="1000"/>
          </a:p>
        </p:txBody>
      </p:sp>
      <p:sp>
        <p:nvSpPr>
          <p:cNvPr id="37895" name="Text Box 1031"/>
          <p:cNvSpPr txBox="1">
            <a:spLocks noChangeArrowheads="1"/>
          </p:cNvSpPr>
          <p:nvPr/>
        </p:nvSpPr>
        <p:spPr bwMode="auto">
          <a:xfrm>
            <a:off x="533400" y="1143000"/>
            <a:ext cx="1828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US" sz="800" b="1">
                <a:solidFill>
                  <a:srgbClr val="3366FF"/>
                </a:solidFill>
              </a:rPr>
              <a:t>Private vehicle-km (26,200,000)</a:t>
            </a:r>
            <a:endParaRPr lang="en-CA" sz="800" b="1">
              <a:solidFill>
                <a:srgbClr val="3366FF"/>
              </a:solidFill>
            </a:endParaRPr>
          </a:p>
        </p:txBody>
      </p:sp>
      <p:sp>
        <p:nvSpPr>
          <p:cNvPr id="37896" name="Text Box 1032"/>
          <p:cNvSpPr txBox="1">
            <a:spLocks noChangeArrowheads="1"/>
          </p:cNvSpPr>
          <p:nvPr/>
        </p:nvSpPr>
        <p:spPr bwMode="auto">
          <a:xfrm>
            <a:off x="1524000" y="2286000"/>
            <a:ext cx="12954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eaLnBrk="1" hangingPunct="1">
              <a:spcBef>
                <a:spcPct val="50000"/>
              </a:spcBef>
            </a:pPr>
            <a:r>
              <a:rPr lang="en-US" sz="800" b="1">
                <a:solidFill>
                  <a:srgbClr val="660033"/>
                </a:solidFill>
              </a:rPr>
              <a:t>Goods and service</a:t>
            </a:r>
            <a:br>
              <a:rPr lang="en-US" sz="800" b="1">
                <a:solidFill>
                  <a:srgbClr val="660033"/>
                </a:solidFill>
              </a:rPr>
            </a:br>
            <a:r>
              <a:rPr lang="en-US" sz="800" b="1">
                <a:solidFill>
                  <a:srgbClr val="660033"/>
                </a:solidFill>
              </a:rPr>
              <a:t> delivery vehicle-km </a:t>
            </a:r>
            <a:br>
              <a:rPr lang="en-US" sz="800" b="1">
                <a:solidFill>
                  <a:srgbClr val="660033"/>
                </a:solidFill>
              </a:rPr>
            </a:br>
            <a:r>
              <a:rPr lang="en-US" sz="800" b="1">
                <a:solidFill>
                  <a:srgbClr val="660033"/>
                </a:solidFill>
              </a:rPr>
              <a:t>(3,160,000)</a:t>
            </a:r>
            <a:endParaRPr lang="en-CA" sz="800" b="1">
              <a:solidFill>
                <a:srgbClr val="660033"/>
              </a:solidFill>
            </a:endParaRPr>
          </a:p>
        </p:txBody>
      </p:sp>
      <p:sp>
        <p:nvSpPr>
          <p:cNvPr id="37897" name="Line 1033"/>
          <p:cNvSpPr>
            <a:spLocks noChangeShapeType="1"/>
          </p:cNvSpPr>
          <p:nvPr/>
        </p:nvSpPr>
        <p:spPr bwMode="auto">
          <a:xfrm>
            <a:off x="2133600" y="20574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2308075842"/>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76200"/>
            <a:ext cx="8229600" cy="762000"/>
          </a:xfrm>
        </p:spPr>
        <p:txBody>
          <a:bodyPr/>
          <a:lstStyle/>
          <a:p>
            <a:pPr eaLnBrk="1" hangingPunct="1"/>
            <a:r>
              <a:rPr lang="en-US" dirty="0" smtClean="0"/>
              <a:t>What are we doing?</a:t>
            </a:r>
            <a:endParaRPr lang="en-CA" dirty="0" smtClean="0"/>
          </a:p>
        </p:txBody>
      </p:sp>
      <p:sp>
        <p:nvSpPr>
          <p:cNvPr id="109571" name="Rectangle 3"/>
          <p:cNvSpPr>
            <a:spLocks noGrp="1" noChangeArrowheads="1"/>
          </p:cNvSpPr>
          <p:nvPr>
            <p:ph type="body" idx="1"/>
          </p:nvPr>
        </p:nvSpPr>
        <p:spPr>
          <a:xfrm>
            <a:off x="762000" y="1219200"/>
            <a:ext cx="7810500" cy="4495800"/>
          </a:xfrm>
        </p:spPr>
        <p:txBody>
          <a:bodyPr/>
          <a:lstStyle/>
          <a:p>
            <a:pPr eaLnBrk="1" hangingPunct="1">
              <a:buClr>
                <a:schemeClr val="accent2"/>
              </a:buClr>
            </a:pPr>
            <a:r>
              <a:rPr lang="en-US" sz="2400" dirty="0" smtClean="0">
                <a:latin typeface="Arial" pitchFamily="34" charset="0"/>
              </a:rPr>
              <a:t>Modelling for 4 million population in Edmonton metropolitan area</a:t>
            </a:r>
          </a:p>
          <a:p>
            <a:pPr eaLnBrk="1" hangingPunct="1">
              <a:buClr>
                <a:schemeClr val="accent2"/>
              </a:buClr>
            </a:pPr>
            <a:r>
              <a:rPr lang="en-US" sz="2400" dirty="0">
                <a:latin typeface="Arial" pitchFamily="34" charset="0"/>
              </a:rPr>
              <a:t>Generally holding capacity for metropolitan </a:t>
            </a:r>
            <a:r>
              <a:rPr lang="en-US" sz="2400" dirty="0" smtClean="0">
                <a:latin typeface="Arial" pitchFamily="34" charset="0"/>
              </a:rPr>
              <a:t>area</a:t>
            </a:r>
          </a:p>
          <a:p>
            <a:pPr eaLnBrk="1" hangingPunct="1">
              <a:buClr>
                <a:schemeClr val="accent2"/>
              </a:buClr>
            </a:pPr>
            <a:r>
              <a:rPr lang="en-US" sz="2400" dirty="0" smtClean="0">
                <a:latin typeface="Arial" pitchFamily="34" charset="0"/>
              </a:rPr>
              <a:t>Will that happen? What will be the population level for Alberta?</a:t>
            </a:r>
          </a:p>
          <a:p>
            <a:pPr lvl="1" eaLnBrk="1" hangingPunct="1">
              <a:buClr>
                <a:schemeClr val="accent2"/>
              </a:buClr>
            </a:pPr>
            <a:r>
              <a:rPr lang="en-US" sz="2400" dirty="0" smtClean="0">
                <a:solidFill>
                  <a:schemeClr val="accent5">
                    <a:lumMod val="25000"/>
                  </a:schemeClr>
                </a:solidFill>
                <a:latin typeface="Arial" pitchFamily="34" charset="0"/>
              </a:rPr>
              <a:t>10 million?</a:t>
            </a:r>
          </a:p>
          <a:p>
            <a:pPr lvl="1" eaLnBrk="1" hangingPunct="1">
              <a:buClr>
                <a:schemeClr val="accent2"/>
              </a:buClr>
            </a:pPr>
            <a:r>
              <a:rPr lang="en-US" sz="2400" dirty="0" smtClean="0">
                <a:solidFill>
                  <a:schemeClr val="accent5">
                    <a:lumMod val="25000"/>
                  </a:schemeClr>
                </a:solidFill>
                <a:latin typeface="Arial" pitchFamily="34" charset="0"/>
              </a:rPr>
              <a:t>12 million?</a:t>
            </a:r>
          </a:p>
          <a:p>
            <a:pPr lvl="1" eaLnBrk="1" hangingPunct="1">
              <a:buClr>
                <a:schemeClr val="accent2"/>
              </a:buClr>
            </a:pPr>
            <a:r>
              <a:rPr lang="en-US" sz="2400" dirty="0" smtClean="0">
                <a:solidFill>
                  <a:schemeClr val="accent5">
                    <a:lumMod val="25000"/>
                  </a:schemeClr>
                </a:solidFill>
                <a:latin typeface="Arial" pitchFamily="34" charset="0"/>
              </a:rPr>
              <a:t>15 million?</a:t>
            </a:r>
          </a:p>
          <a:p>
            <a:pPr eaLnBrk="1" hangingPunct="1">
              <a:buClr>
                <a:schemeClr val="accent2"/>
              </a:buClr>
            </a:pPr>
            <a:r>
              <a:rPr lang="en-US" sz="2400" dirty="0" smtClean="0">
                <a:solidFill>
                  <a:schemeClr val="accent5">
                    <a:lumMod val="25000"/>
                  </a:schemeClr>
                </a:solidFill>
                <a:latin typeface="Arial" pitchFamily="34" charset="0"/>
              </a:rPr>
              <a:t>Edmonton annexation plans – effects?</a:t>
            </a:r>
          </a:p>
          <a:p>
            <a:pPr eaLnBrk="1" hangingPunct="1">
              <a:buClr>
                <a:schemeClr val="accent2"/>
              </a:buClr>
            </a:pPr>
            <a:r>
              <a:rPr lang="en-US" sz="2400" dirty="0" smtClean="0">
                <a:latin typeface="Arial" pitchFamily="34" charset="0"/>
              </a:rPr>
              <a:t>When will that population be reached?</a:t>
            </a:r>
          </a:p>
          <a:p>
            <a:pPr lvl="1" eaLnBrk="1" hangingPunct="1">
              <a:buClr>
                <a:schemeClr val="accent2"/>
              </a:buClr>
            </a:pPr>
            <a:r>
              <a:rPr lang="en-US" sz="2200" dirty="0" smtClean="0">
                <a:solidFill>
                  <a:schemeClr val="accent5">
                    <a:lumMod val="25000"/>
                  </a:schemeClr>
                </a:solidFill>
                <a:latin typeface="Arial" pitchFamily="34" charset="0"/>
              </a:rPr>
              <a:t>Don’t know, but will be ready when that happens</a:t>
            </a:r>
            <a:endParaRPr lang="en-US" sz="2200" dirty="0">
              <a:solidFill>
                <a:schemeClr val="accent5">
                  <a:lumMod val="25000"/>
                </a:schemeClr>
              </a:solidFill>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232792343"/>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228600"/>
            <a:ext cx="8229600" cy="762000"/>
          </a:xfrm>
        </p:spPr>
        <p:txBody>
          <a:bodyPr/>
          <a:lstStyle/>
          <a:p>
            <a:pPr eaLnBrk="1" hangingPunct="1"/>
            <a:r>
              <a:rPr lang="en-US" dirty="0" smtClean="0"/>
              <a:t>Treasury Board 2041 Pop. Projection</a:t>
            </a:r>
            <a:endParaRPr lang="en-CA" dirty="0" smtClean="0"/>
          </a:p>
        </p:txBody>
      </p:sp>
      <p:sp>
        <p:nvSpPr>
          <p:cNvPr id="109571" name="Rectangle 3"/>
          <p:cNvSpPr>
            <a:spLocks noGrp="1" noChangeArrowheads="1"/>
          </p:cNvSpPr>
          <p:nvPr>
            <p:ph type="body" idx="1"/>
          </p:nvPr>
        </p:nvSpPr>
        <p:spPr>
          <a:xfrm>
            <a:off x="914400" y="1600200"/>
            <a:ext cx="7658100" cy="3657600"/>
          </a:xfrm>
        </p:spPr>
        <p:txBody>
          <a:bodyPr/>
          <a:lstStyle/>
          <a:p>
            <a:pPr marL="0" indent="0" eaLnBrk="1" hangingPunct="1">
              <a:buClr>
                <a:schemeClr val="accent2"/>
              </a:buClr>
              <a:buNone/>
            </a:pPr>
            <a:r>
              <a:rPr lang="en-US" sz="2400" dirty="0" smtClean="0">
                <a:latin typeface="Arial" pitchFamily="34" charset="0"/>
              </a:rPr>
              <a:t>7</a:t>
            </a: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55" y="1344579"/>
            <a:ext cx="6600221" cy="368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bwMode="auto">
          <a:xfrm>
            <a:off x="6553200" y="2438400"/>
            <a:ext cx="914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p:nvPr/>
        </p:nvSpPr>
        <p:spPr bwMode="auto">
          <a:xfrm>
            <a:off x="7543800" y="2286000"/>
            <a:ext cx="914400"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7 million</a:t>
            </a:r>
            <a:endParaRPr kumimoji="0" lang="en-CA" sz="1000" b="1" i="0" u="none" strike="noStrike" cap="none" normalizeH="0" baseline="0" dirty="0" smtClean="0">
              <a:ln>
                <a:noFill/>
              </a:ln>
              <a:solidFill>
                <a:schemeClr val="tx1"/>
              </a:solidFill>
              <a:effectLst/>
              <a:latin typeface="Arial" charset="0"/>
            </a:endParaRPr>
          </a:p>
        </p:txBody>
      </p:sp>
      <p:cxnSp>
        <p:nvCxnSpPr>
          <p:cNvPr id="7" name="Straight Arrow Connector 6"/>
          <p:cNvCxnSpPr/>
          <p:nvPr/>
        </p:nvCxnSpPr>
        <p:spPr bwMode="auto">
          <a:xfrm>
            <a:off x="6553200" y="2743200"/>
            <a:ext cx="914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bwMode="auto">
          <a:xfrm>
            <a:off x="7543800" y="2672134"/>
            <a:ext cx="971550" cy="25994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6 million</a:t>
            </a:r>
            <a:endParaRPr kumimoji="0" lang="en-CA" sz="1000" b="1" i="0" u="none" strike="noStrike" cap="none" normalizeH="0" baseline="0" dirty="0" smtClean="0">
              <a:ln>
                <a:noFill/>
              </a:ln>
              <a:solidFill>
                <a:schemeClr val="tx1"/>
              </a:solidFill>
              <a:effectLst/>
              <a:latin typeface="Arial" charset="0"/>
            </a:endParaRPr>
          </a:p>
        </p:txBody>
      </p:sp>
      <p:cxnSp>
        <p:nvCxnSpPr>
          <p:cNvPr id="12" name="Straight Arrow Connector 11"/>
          <p:cNvCxnSpPr/>
          <p:nvPr/>
        </p:nvCxnSpPr>
        <p:spPr bwMode="auto">
          <a:xfrm>
            <a:off x="6553200" y="2932079"/>
            <a:ext cx="914400" cy="25481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p:nvPr/>
        </p:nvSpPr>
        <p:spPr bwMode="auto">
          <a:xfrm>
            <a:off x="7543800" y="3186890"/>
            <a:ext cx="971550" cy="24211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5 million</a:t>
            </a:r>
            <a:endParaRPr kumimoji="0" lang="en-CA" sz="1000" b="1" i="0" u="none" strike="noStrike" cap="none" normalizeH="0" baseline="0" dirty="0" smtClean="0">
              <a:ln>
                <a:noFill/>
              </a:ln>
              <a:solidFill>
                <a:schemeClr val="tx1"/>
              </a:solidFill>
              <a:effectLst/>
              <a:latin typeface="Arial" charset="0"/>
            </a:endParaRPr>
          </a:p>
        </p:txBody>
      </p:sp>
      <p:sp>
        <p:nvSpPr>
          <p:cNvPr id="15" name="TextBox 14"/>
          <p:cNvSpPr txBox="1"/>
          <p:nvPr/>
        </p:nvSpPr>
        <p:spPr>
          <a:xfrm>
            <a:off x="609600" y="5334000"/>
            <a:ext cx="7696200" cy="369332"/>
          </a:xfrm>
          <a:prstGeom prst="rect">
            <a:avLst/>
          </a:prstGeom>
          <a:noFill/>
        </p:spPr>
        <p:txBody>
          <a:bodyPr wrap="square" rtlCol="0">
            <a:spAutoFit/>
          </a:bodyPr>
          <a:lstStyle/>
          <a:p>
            <a:r>
              <a:rPr lang="en-US" dirty="0" smtClean="0"/>
              <a:t>2013 population – 4,025,00,  3.5% year-over-year increase from 2012</a:t>
            </a:r>
            <a:endParaRPr lang="en-CA" dirty="0"/>
          </a:p>
        </p:txBody>
      </p:sp>
    </p:spTree>
    <p:extLst>
      <p:ext uri="{BB962C8B-B14F-4D97-AF65-F5344CB8AC3E}">
        <p14:creationId xmlns:p14="http://schemas.microsoft.com/office/powerpoint/2010/main" val="445579273"/>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228600"/>
            <a:ext cx="8229600" cy="762000"/>
          </a:xfrm>
        </p:spPr>
        <p:txBody>
          <a:bodyPr/>
          <a:lstStyle/>
          <a:p>
            <a:pPr eaLnBrk="1" hangingPunct="1"/>
            <a:r>
              <a:rPr lang="en-US" dirty="0" smtClean="0"/>
              <a:t>City of Edmonton Traffic Zones</a:t>
            </a:r>
            <a:endParaRPr lang="en-CA" dirty="0" smtClean="0"/>
          </a:p>
        </p:txBody>
      </p:sp>
      <p:sp>
        <p:nvSpPr>
          <p:cNvPr id="109571" name="Rectangle 3"/>
          <p:cNvSpPr>
            <a:spLocks noGrp="1" noChangeArrowheads="1"/>
          </p:cNvSpPr>
          <p:nvPr>
            <p:ph type="body" idx="1"/>
          </p:nvPr>
        </p:nvSpPr>
        <p:spPr>
          <a:xfrm>
            <a:off x="508000" y="1447800"/>
            <a:ext cx="8064500" cy="4495800"/>
          </a:xfrm>
        </p:spPr>
        <p:txBody>
          <a:bodyPr/>
          <a:lstStyle/>
          <a:p>
            <a:pPr eaLnBrk="1" hangingPunct="1">
              <a:buClr>
                <a:schemeClr val="accent2"/>
              </a:buClr>
            </a:pPr>
            <a:endParaRPr lang="en-US" sz="2400" dirty="0">
              <a:latin typeface="Arial" pitchFamily="34" charset="0"/>
            </a:endParaRPr>
          </a:p>
          <a:p>
            <a:pPr eaLnBrk="1" hangingPunct="1">
              <a:buClr>
                <a:schemeClr val="accent2"/>
              </a:buClr>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5" name="Picture 3" descr="Edmonton Traffic Zones Definition"/>
          <p:cNvPicPr>
            <a:picLocks noChangeAspect="1" noChangeArrowheads="1"/>
          </p:cNvPicPr>
          <p:nvPr/>
        </p:nvPicPr>
        <p:blipFill>
          <a:blip r:embed="rId3" cstate="print">
            <a:extLst>
              <a:ext uri="{28A0092B-C50C-407E-A947-70E740481C1C}">
                <a14:useLocalDpi xmlns:a14="http://schemas.microsoft.com/office/drawing/2010/main" val="0"/>
              </a:ext>
            </a:extLst>
          </a:blip>
          <a:srcRect t="9912" b="9912"/>
          <a:stretch>
            <a:fillRect/>
          </a:stretch>
        </p:blipFill>
        <p:spPr bwMode="auto">
          <a:xfrm>
            <a:off x="2438400" y="784860"/>
            <a:ext cx="48577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55511"/>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228600"/>
            <a:ext cx="8229600" cy="762000"/>
          </a:xfrm>
        </p:spPr>
        <p:txBody>
          <a:bodyPr/>
          <a:lstStyle/>
          <a:p>
            <a:pPr eaLnBrk="1" hangingPunct="1"/>
            <a:r>
              <a:rPr lang="en-US" dirty="0" smtClean="0"/>
              <a:t>Edmonton Region Traffic Zones</a:t>
            </a:r>
            <a:endParaRPr lang="en-CA" dirty="0" smtClean="0"/>
          </a:p>
        </p:txBody>
      </p:sp>
      <p:sp>
        <p:nvSpPr>
          <p:cNvPr id="109571" name="Rectangle 3"/>
          <p:cNvSpPr>
            <a:spLocks noGrp="1" noChangeArrowheads="1"/>
          </p:cNvSpPr>
          <p:nvPr>
            <p:ph type="body" idx="1"/>
          </p:nvPr>
        </p:nvSpPr>
        <p:spPr>
          <a:xfrm>
            <a:off x="508000" y="1447800"/>
            <a:ext cx="8064500" cy="4495800"/>
          </a:xfrm>
        </p:spPr>
        <p:txBody>
          <a:bodyPr/>
          <a:lstStyle/>
          <a:p>
            <a:pPr eaLnBrk="1" hangingPunct="1">
              <a:buClr>
                <a:schemeClr val="accent2"/>
              </a:buClr>
            </a:pPr>
            <a:endParaRPr lang="en-US" sz="2400" dirty="0">
              <a:latin typeface="Arial" pitchFamily="34" charset="0"/>
            </a:endParaRPr>
          </a:p>
          <a:p>
            <a:pPr eaLnBrk="1" hangingPunct="1">
              <a:buClr>
                <a:schemeClr val="accent2"/>
              </a:buClr>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6" name="Picture 3" descr="CMA Traffic Zone Definition"/>
          <p:cNvPicPr>
            <a:picLocks noChangeAspect="1" noChangeArrowheads="1"/>
          </p:cNvPicPr>
          <p:nvPr/>
        </p:nvPicPr>
        <p:blipFill>
          <a:blip r:embed="rId3" cstate="print">
            <a:extLst>
              <a:ext uri="{28A0092B-C50C-407E-A947-70E740481C1C}">
                <a14:useLocalDpi xmlns:a14="http://schemas.microsoft.com/office/drawing/2010/main" val="0"/>
              </a:ext>
            </a:extLst>
          </a:blip>
          <a:srcRect l="2884" t="1486" r="6731" b="1889"/>
          <a:stretch>
            <a:fillRect/>
          </a:stretch>
        </p:blipFill>
        <p:spPr bwMode="auto">
          <a:xfrm>
            <a:off x="381000" y="1066800"/>
            <a:ext cx="8094685" cy="573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690656"/>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228600"/>
            <a:ext cx="8229600" cy="762000"/>
          </a:xfrm>
        </p:spPr>
        <p:txBody>
          <a:bodyPr/>
          <a:lstStyle/>
          <a:p>
            <a:pPr eaLnBrk="1" hangingPunct="1"/>
            <a:r>
              <a:rPr lang="en-US" dirty="0" smtClean="0"/>
              <a:t>Travel Model Output</a:t>
            </a:r>
            <a:endParaRPr lang="en-CA" dirty="0" smtClean="0"/>
          </a:p>
        </p:txBody>
      </p:sp>
      <p:sp>
        <p:nvSpPr>
          <p:cNvPr id="109571" name="Rectangle 3"/>
          <p:cNvSpPr>
            <a:spLocks noGrp="1" noChangeArrowheads="1"/>
          </p:cNvSpPr>
          <p:nvPr>
            <p:ph type="body" idx="1"/>
          </p:nvPr>
        </p:nvSpPr>
        <p:spPr>
          <a:xfrm>
            <a:off x="542290" y="1219200"/>
            <a:ext cx="8064500" cy="4495800"/>
          </a:xfrm>
        </p:spPr>
        <p:txBody>
          <a:bodyPr/>
          <a:lstStyle/>
          <a:p>
            <a:pPr marL="0" indent="0" eaLnBrk="1" hangingPunct="1">
              <a:buClr>
                <a:schemeClr val="accent2"/>
              </a:buClr>
              <a:buNone/>
            </a:pPr>
            <a:r>
              <a:rPr lang="en-US" sz="2400" dirty="0" smtClean="0">
                <a:latin typeface="Arial" pitchFamily="34" charset="0"/>
              </a:rPr>
              <a:t>Zone to Zone Trip Tables</a:t>
            </a:r>
          </a:p>
          <a:p>
            <a:pPr eaLnBrk="1" hangingPunct="1">
              <a:buClr>
                <a:schemeClr val="accent2"/>
              </a:buClr>
            </a:pPr>
            <a:r>
              <a:rPr lang="en-US" sz="2400" dirty="0" smtClean="0">
                <a:latin typeface="Arial" pitchFamily="34" charset="0"/>
              </a:rPr>
              <a:t>By person/purpose segment, mode and time of day</a:t>
            </a:r>
          </a:p>
          <a:p>
            <a:pPr eaLnBrk="1" hangingPunct="1">
              <a:buClr>
                <a:schemeClr val="accent2"/>
              </a:buClr>
            </a:pPr>
            <a:endParaRPr lang="en-US" sz="2400" dirty="0">
              <a:latin typeface="Arial" pitchFamily="34" charset="0"/>
            </a:endParaRPr>
          </a:p>
          <a:p>
            <a:pPr marL="0" indent="0" eaLnBrk="1" hangingPunct="1">
              <a:buClr>
                <a:schemeClr val="accent2"/>
              </a:buClr>
              <a:buNone/>
            </a:pPr>
            <a:r>
              <a:rPr lang="en-US" sz="2400" dirty="0" smtClean="0">
                <a:latin typeface="Arial" pitchFamily="34" charset="0"/>
              </a:rPr>
              <a:t>Volume on road, transit, walk, and bicycle networks</a:t>
            </a:r>
          </a:p>
          <a:p>
            <a:pPr eaLnBrk="1" hangingPunct="1">
              <a:buClr>
                <a:schemeClr val="accent2"/>
              </a:buClr>
            </a:pPr>
            <a:r>
              <a:rPr lang="en-US" sz="2400" dirty="0" smtClean="0">
                <a:latin typeface="Arial" pitchFamily="34" charset="0"/>
              </a:rPr>
              <a:t>Turning movements at intersections</a:t>
            </a:r>
          </a:p>
          <a:p>
            <a:pPr eaLnBrk="1" hangingPunct="1">
              <a:buClr>
                <a:schemeClr val="accent2"/>
              </a:buClr>
            </a:pPr>
            <a:endParaRPr lang="en-US" sz="2400" dirty="0">
              <a:latin typeface="Arial" pitchFamily="34" charset="0"/>
            </a:endParaRPr>
          </a:p>
          <a:p>
            <a:pPr marL="0" indent="0" eaLnBrk="1" hangingPunct="1">
              <a:buClr>
                <a:schemeClr val="accent2"/>
              </a:buClr>
              <a:buNone/>
            </a:pPr>
            <a:r>
              <a:rPr lang="en-US" sz="2400" dirty="0" smtClean="0">
                <a:latin typeface="Arial" pitchFamily="34" charset="0"/>
              </a:rPr>
              <a:t>Network performance data (speeds, congestion)</a:t>
            </a:r>
          </a:p>
          <a:p>
            <a:pPr eaLnBrk="1" hangingPunct="1">
              <a:buClr>
                <a:schemeClr val="accent2"/>
              </a:buClr>
            </a:pPr>
            <a:r>
              <a:rPr lang="en-US" sz="2400" dirty="0" smtClean="0">
                <a:latin typeface="Arial" pitchFamily="34" charset="0"/>
              </a:rPr>
              <a:t>By time of day</a:t>
            </a:r>
          </a:p>
          <a:p>
            <a:pPr eaLnBrk="1" hangingPunct="1">
              <a:buClr>
                <a:schemeClr val="accent2"/>
              </a:buClr>
            </a:pPr>
            <a:endParaRPr lang="en-US" sz="2400" dirty="0">
              <a:latin typeface="Arial" pitchFamily="34" charset="0"/>
            </a:endParaRPr>
          </a:p>
          <a:p>
            <a:pPr marL="0" indent="0" eaLnBrk="1" hangingPunct="1">
              <a:buClr>
                <a:schemeClr val="accent2"/>
              </a:buClr>
              <a:buNone/>
            </a:pPr>
            <a:r>
              <a:rPr lang="en-US" sz="2400" dirty="0" smtClean="0">
                <a:latin typeface="Arial" pitchFamily="34" charset="0"/>
              </a:rPr>
              <a:t>Vehicle emission estimation</a:t>
            </a:r>
          </a:p>
          <a:p>
            <a:pPr eaLnBrk="1" hangingPunct="1">
              <a:buClr>
                <a:schemeClr val="accent2"/>
              </a:buClr>
            </a:pPr>
            <a:endParaRPr lang="en-US" sz="2400" dirty="0">
              <a:latin typeface="Arial" pitchFamily="34" charset="0"/>
            </a:endParaRPr>
          </a:p>
          <a:p>
            <a:pPr eaLnBrk="1" hangingPunct="1">
              <a:buClr>
                <a:schemeClr val="accent2"/>
              </a:buClr>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2925177388"/>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228600"/>
            <a:ext cx="8229600" cy="762000"/>
          </a:xfrm>
        </p:spPr>
        <p:txBody>
          <a:bodyPr/>
          <a:lstStyle/>
          <a:p>
            <a:pPr eaLnBrk="1" hangingPunct="1"/>
            <a:r>
              <a:rPr lang="en-US" dirty="0" smtClean="0"/>
              <a:t>Example of Trip Table</a:t>
            </a:r>
            <a:endParaRPr lang="en-CA" dirty="0" smtClean="0"/>
          </a:p>
        </p:txBody>
      </p:sp>
      <p:sp>
        <p:nvSpPr>
          <p:cNvPr id="109571" name="Rectangle 3"/>
          <p:cNvSpPr>
            <a:spLocks noGrp="1" noChangeArrowheads="1"/>
          </p:cNvSpPr>
          <p:nvPr>
            <p:ph type="body" idx="1"/>
          </p:nvPr>
        </p:nvSpPr>
        <p:spPr>
          <a:xfrm>
            <a:off x="508000" y="1447800"/>
            <a:ext cx="8064500" cy="4495800"/>
          </a:xfrm>
        </p:spPr>
        <p:txBody>
          <a:bodyPr/>
          <a:lstStyle/>
          <a:p>
            <a:pPr eaLnBrk="1" hangingPunct="1">
              <a:buClr>
                <a:schemeClr val="accent2"/>
              </a:buClr>
            </a:pPr>
            <a:endParaRPr lang="en-US" sz="2400" dirty="0">
              <a:latin typeface="Arial" pitchFamily="34" charset="0"/>
            </a:endParaRPr>
          </a:p>
          <a:p>
            <a:pPr eaLnBrk="1" hangingPunct="1">
              <a:buClr>
                <a:schemeClr val="accent2"/>
              </a:buClr>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aphicFrame>
        <p:nvGraphicFramePr>
          <p:cNvPr id="2" name="Object 1"/>
          <p:cNvGraphicFramePr>
            <a:graphicFrameLocks noChangeAspect="1"/>
          </p:cNvGraphicFramePr>
          <p:nvPr>
            <p:extLst>
              <p:ext uri="{D42A27DB-BD31-4B8C-83A1-F6EECF244321}">
                <p14:modId xmlns:p14="http://schemas.microsoft.com/office/powerpoint/2010/main" val="2592828791"/>
              </p:ext>
            </p:extLst>
          </p:nvPr>
        </p:nvGraphicFramePr>
        <p:xfrm>
          <a:off x="15240" y="3683000"/>
          <a:ext cx="4876800" cy="3155950"/>
        </p:xfrm>
        <a:graphic>
          <a:graphicData uri="http://schemas.openxmlformats.org/presentationml/2006/ole">
            <mc:AlternateContent xmlns:mc="http://schemas.openxmlformats.org/markup-compatibility/2006">
              <mc:Choice xmlns:v="urn:schemas-microsoft-com:vml" Requires="v">
                <p:oleObj spid="_x0000_s7179" name="Photo Editor Photo" r:id="rId4" imgW="5238095" imgH="4019048" progId="MSPhotoEd.3">
                  <p:embed/>
                </p:oleObj>
              </mc:Choice>
              <mc:Fallback>
                <p:oleObj name="Photo Editor Photo" r:id="rId4" imgW="5238095" imgH="401904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 y="3683000"/>
                        <a:ext cx="48768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043940"/>
            <a:ext cx="5105400" cy="2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5334000" y="1219200"/>
            <a:ext cx="3429000" cy="2895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Trip generation results</a:t>
            </a:r>
            <a:r>
              <a:rPr kumimoji="0" lang="en-US" sz="2400" b="1" i="0" u="none" strike="noStrike" cap="none" normalizeH="0" dirty="0" smtClean="0">
                <a:ln>
                  <a:noFill/>
                </a:ln>
                <a:solidFill>
                  <a:schemeClr val="tx1"/>
                </a:solidFill>
                <a:effectLst/>
                <a:latin typeface="Arial" charset="0"/>
              </a:rPr>
              <a:t> - Total Number of trip produced and attracted by each zone in th</a:t>
            </a:r>
            <a:r>
              <a:rPr lang="en-US" sz="2400" b="1" dirty="0" smtClean="0">
                <a:latin typeface="Arial" charset="0"/>
              </a:rPr>
              <a:t>e study area</a:t>
            </a:r>
            <a:endParaRPr kumimoji="0" lang="en-CA" sz="24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209075908"/>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1523" y="228600"/>
            <a:ext cx="8229600" cy="762000"/>
          </a:xfrm>
        </p:spPr>
        <p:txBody>
          <a:bodyPr/>
          <a:lstStyle/>
          <a:p>
            <a:pPr eaLnBrk="1" hangingPunct="1"/>
            <a:r>
              <a:rPr lang="en-US" dirty="0" smtClean="0"/>
              <a:t>Edmonton Example – V/C Ratio</a:t>
            </a:r>
            <a:endParaRPr lang="en-CA" dirty="0" smtClean="0"/>
          </a:p>
        </p:txBody>
      </p:sp>
      <p:sp>
        <p:nvSpPr>
          <p:cNvPr id="109571" name="Rectangle 3"/>
          <p:cNvSpPr>
            <a:spLocks noGrp="1" noChangeArrowheads="1"/>
          </p:cNvSpPr>
          <p:nvPr>
            <p:ph type="body" idx="1"/>
          </p:nvPr>
        </p:nvSpPr>
        <p:spPr>
          <a:xfrm>
            <a:off x="508000" y="1447800"/>
            <a:ext cx="8064500" cy="4495800"/>
          </a:xfrm>
        </p:spPr>
        <p:txBody>
          <a:bodyPr/>
          <a:lstStyle/>
          <a:p>
            <a:pPr eaLnBrk="1" hangingPunct="1">
              <a:buClr>
                <a:schemeClr val="accent2"/>
              </a:buClr>
            </a:pPr>
            <a:endParaRPr lang="en-US" sz="2400" dirty="0">
              <a:latin typeface="Arial" pitchFamily="34" charset="0"/>
            </a:endParaRPr>
          </a:p>
          <a:p>
            <a:pPr eaLnBrk="1" hangingPunct="1">
              <a:buClr>
                <a:schemeClr val="accent2"/>
              </a:buClr>
            </a:pPr>
            <a:endParaRPr lang="en-US" sz="2400" dirty="0" smtClean="0">
              <a:latin typeface="Arial" pitchFamily="34" charset="0"/>
            </a:endParaRPr>
          </a:p>
        </p:txBody>
      </p:sp>
      <p:sp>
        <p:nvSpPr>
          <p:cNvPr id="10244" name="Line 3"/>
          <p:cNvSpPr>
            <a:spLocks noChangeShapeType="1"/>
          </p:cNvSpPr>
          <p:nvPr/>
        </p:nvSpPr>
        <p:spPr bwMode="auto">
          <a:xfrm>
            <a:off x="508000" y="1066800"/>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3438"/>
            <a:ext cx="8001000" cy="594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20590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38187"/>
          </a:xfrm>
        </p:spPr>
        <p:txBody>
          <a:bodyPr/>
          <a:lstStyle/>
          <a:p>
            <a:pPr eaLnBrk="1" hangingPunct="1"/>
            <a:r>
              <a:rPr lang="en-CA" dirty="0" smtClean="0"/>
              <a:t>Factors affecting office/factory location</a:t>
            </a:r>
            <a:endParaRPr lang="en-CA" dirty="0" smtClean="0"/>
          </a:p>
        </p:txBody>
      </p:sp>
      <p:sp>
        <p:nvSpPr>
          <p:cNvPr id="109571" name="Rectangle 3"/>
          <p:cNvSpPr>
            <a:spLocks noGrp="1" noChangeArrowheads="1"/>
          </p:cNvSpPr>
          <p:nvPr>
            <p:ph type="body" idx="1"/>
          </p:nvPr>
        </p:nvSpPr>
        <p:spPr>
          <a:xfrm>
            <a:off x="457200" y="1255713"/>
            <a:ext cx="8229600" cy="4449762"/>
          </a:xfrm>
          <a:ln>
            <a:noFill/>
          </a:ln>
        </p:spPr>
        <p:style>
          <a:lnRef idx="2">
            <a:schemeClr val="accent2"/>
          </a:lnRef>
          <a:fillRef idx="1">
            <a:schemeClr val="lt1"/>
          </a:fillRef>
          <a:effectRef idx="0">
            <a:schemeClr val="accent2"/>
          </a:effectRef>
          <a:fontRef idx="minor">
            <a:schemeClr val="dk1"/>
          </a:fontRef>
        </p:style>
        <p:txBody>
          <a:bodyPr/>
          <a:lstStyle/>
          <a:p>
            <a:pPr marL="457200" indent="-457200">
              <a:lnSpc>
                <a:spcPct val="90000"/>
              </a:lnSpc>
              <a:buFont typeface="+mj-lt"/>
              <a:buAutoNum type="arabicPeriod"/>
            </a:pPr>
            <a:r>
              <a:rPr lang="en-US" sz="2400" dirty="0" smtClean="0"/>
              <a:t>Nearness to material/suppliers/customers</a:t>
            </a:r>
          </a:p>
          <a:p>
            <a:pPr marL="457200" indent="-457200">
              <a:lnSpc>
                <a:spcPct val="90000"/>
              </a:lnSpc>
              <a:buFont typeface="+mj-lt"/>
              <a:buAutoNum type="arabicPeriod"/>
            </a:pPr>
            <a:r>
              <a:rPr lang="en-US" sz="2400" dirty="0"/>
              <a:t>Availability of human resources</a:t>
            </a:r>
          </a:p>
          <a:p>
            <a:pPr marL="457200" indent="-457200">
              <a:lnSpc>
                <a:spcPct val="90000"/>
              </a:lnSpc>
              <a:buFont typeface="+mj-lt"/>
              <a:buAutoNum type="arabicPeriod"/>
            </a:pPr>
            <a:r>
              <a:rPr lang="en-US" sz="2400" dirty="0" smtClean="0"/>
              <a:t>Availability of infrastructure –power, communication, water</a:t>
            </a:r>
          </a:p>
          <a:p>
            <a:pPr marL="457200" indent="-457200">
              <a:lnSpc>
                <a:spcPct val="90000"/>
              </a:lnSpc>
              <a:buFont typeface="+mj-lt"/>
              <a:buAutoNum type="arabicPeriod"/>
            </a:pPr>
            <a:r>
              <a:rPr lang="en-US" sz="2400" dirty="0" smtClean="0"/>
              <a:t>Availability of transport</a:t>
            </a:r>
          </a:p>
          <a:p>
            <a:pPr marL="457200" indent="-457200">
              <a:lnSpc>
                <a:spcPct val="90000"/>
              </a:lnSpc>
              <a:buFont typeface="+mj-lt"/>
              <a:buAutoNum type="arabicPeriod"/>
            </a:pPr>
            <a:r>
              <a:rPr lang="en-US" sz="2400" dirty="0" smtClean="0"/>
              <a:t>Amenities – health, education, recreation</a:t>
            </a:r>
            <a:endParaRPr lang="en-US" sz="2400" dirty="0" smtClean="0"/>
          </a:p>
          <a:p>
            <a:pPr marL="457200" indent="-457200">
              <a:lnSpc>
                <a:spcPct val="90000"/>
              </a:lnSpc>
              <a:buFont typeface="+mj-lt"/>
              <a:buAutoNum type="arabicPeriod"/>
            </a:pPr>
            <a:r>
              <a:rPr lang="en-US" sz="2400" dirty="0" smtClean="0"/>
              <a:t>Environment – healthy environment</a:t>
            </a:r>
          </a:p>
          <a:p>
            <a:pPr marL="457200" indent="-457200">
              <a:lnSpc>
                <a:spcPct val="90000"/>
              </a:lnSpc>
              <a:buFont typeface="+mj-lt"/>
              <a:buAutoNum type="arabicPeriod"/>
            </a:pPr>
            <a:r>
              <a:rPr lang="en-US" sz="2400" dirty="0" smtClean="0"/>
              <a:t>Cost of space</a:t>
            </a:r>
          </a:p>
          <a:p>
            <a:pPr marL="457200" indent="-457200">
              <a:lnSpc>
                <a:spcPct val="90000"/>
              </a:lnSpc>
              <a:buFont typeface="+mj-lt"/>
              <a:buAutoNum type="arabicPeriod"/>
            </a:pPr>
            <a:r>
              <a:rPr lang="en-US" sz="2400" dirty="0" smtClean="0"/>
              <a:t>Government laws</a:t>
            </a:r>
            <a:endParaRPr lang="en-CA" sz="2400" dirty="0"/>
          </a:p>
          <a:p>
            <a:pPr>
              <a:lnSpc>
                <a:spcPct val="90000"/>
              </a:lnSpc>
            </a:pPr>
            <a:endParaRPr lang="en-US" sz="2400" dirty="0"/>
          </a:p>
        </p:txBody>
      </p:sp>
      <p:sp>
        <p:nvSpPr>
          <p:cNvPr id="112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a:solidFill>
                <a:srgbClr val="000000"/>
              </a:solidFill>
            </a:endParaRPr>
          </a:p>
        </p:txBody>
      </p:sp>
      <p:sp>
        <p:nvSpPr>
          <p:cNvPr id="5" name="Rectangle 4"/>
          <p:cNvSpPr/>
          <p:nvPr/>
        </p:nvSpPr>
        <p:spPr bwMode="auto">
          <a:xfrm>
            <a:off x="990600" y="2819400"/>
            <a:ext cx="3352800" cy="381000"/>
          </a:xfrm>
          <a:prstGeom prst="rect">
            <a:avLst/>
          </a:prstGeom>
          <a:solidFill>
            <a:srgbClr val="FFFF00">
              <a:alpha val="34902"/>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4185848"/>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2"/>
          <p:cNvSpPr>
            <a:spLocks noChangeArrowheads="1" noChangeShapeType="1" noTextEdit="1"/>
          </p:cNvSpPr>
          <p:nvPr/>
        </p:nvSpPr>
        <p:spPr bwMode="auto">
          <a:xfrm>
            <a:off x="500063" y="1390650"/>
            <a:ext cx="8067675" cy="3467100"/>
          </a:xfrm>
          <a:prstGeom prst="rect">
            <a:avLst/>
          </a:prstGeom>
        </p:spPr>
        <p:txBody>
          <a:bodyPr wrap="none" fromWordArt="1">
            <a:prstTxWarp prst="textDeflate">
              <a:avLst>
                <a:gd name="adj" fmla="val 14583"/>
              </a:avLst>
            </a:prstTxWarp>
          </a:bodyPr>
          <a:lstStyle/>
          <a:p>
            <a:pPr algn="ctr"/>
            <a:r>
              <a:rPr lang="en-CA" sz="3600" kern="10" normalizeH="1">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ROADWAY </a:t>
            </a:r>
          </a:p>
          <a:p>
            <a:pPr algn="ctr"/>
            <a:r>
              <a:rPr lang="en-CA" sz="3600" kern="10" normalizeH="1">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HIERARCHY</a:t>
            </a:r>
          </a:p>
        </p:txBody>
      </p:sp>
    </p:spTree>
    <p:extLst>
      <p:ext uri="{BB962C8B-B14F-4D97-AF65-F5344CB8AC3E}">
        <p14:creationId xmlns:p14="http://schemas.microsoft.com/office/powerpoint/2010/main" val="576374649"/>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Grp="1" noChangeArrowheads="1"/>
          </p:cNvSpPr>
          <p:nvPr>
            <p:ph type="body" idx="1"/>
          </p:nvPr>
        </p:nvSpPr>
        <p:spPr>
          <a:xfrm>
            <a:off x="457200" y="1066800"/>
            <a:ext cx="8229600" cy="4638675"/>
          </a:xfrm>
        </p:spPr>
        <p:txBody>
          <a:bodyPr/>
          <a:lstStyle/>
          <a:p>
            <a:pPr marL="517525" lvl="1" indent="-342900" eaLnBrk="1" hangingPunct="1">
              <a:lnSpc>
                <a:spcPct val="110000"/>
              </a:lnSpc>
              <a:spcBef>
                <a:spcPct val="0"/>
              </a:spcBef>
              <a:buFont typeface="Wingdings" pitchFamily="2" charset="2"/>
              <a:buChar char="§"/>
              <a:defRPr/>
            </a:pPr>
            <a:r>
              <a:rPr lang="en-US" sz="2400" dirty="0">
                <a:solidFill>
                  <a:srgbClr val="005072"/>
                </a:solidFill>
                <a:ea typeface="+mn-ea"/>
                <a:cs typeface="+mn-cs"/>
              </a:rPr>
              <a:t>A cost effective transportation network requires a mix of types or roads and modes.</a:t>
            </a:r>
          </a:p>
          <a:p>
            <a:pPr marL="517525" lvl="1" indent="-342900"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marL="517525" lvl="1" indent="-342900"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Important </a:t>
            </a:r>
            <a:r>
              <a:rPr lang="en-US" sz="2400" dirty="0">
                <a:solidFill>
                  <a:srgbClr val="005072"/>
                </a:solidFill>
                <a:ea typeface="+mn-ea"/>
                <a:cs typeface="+mn-cs"/>
              </a:rPr>
              <a:t>to organize network into categories in order to </a:t>
            </a:r>
            <a:r>
              <a:rPr lang="en-CA" sz="2400" dirty="0">
                <a:solidFill>
                  <a:srgbClr val="005072"/>
                </a:solidFill>
                <a:ea typeface="+mn-ea"/>
                <a:cs typeface="+mn-cs"/>
              </a:rPr>
              <a:t>provide a systematic approach</a:t>
            </a:r>
          </a:p>
          <a:p>
            <a:pPr marL="852488" lvl="1" indent="-342900" eaLnBrk="1" hangingPunct="1">
              <a:lnSpc>
                <a:spcPct val="110000"/>
              </a:lnSpc>
              <a:spcBef>
                <a:spcPct val="0"/>
              </a:spcBef>
              <a:defRPr/>
            </a:pPr>
            <a:r>
              <a:rPr lang="en-US" sz="2200" dirty="0">
                <a:solidFill>
                  <a:srgbClr val="005072"/>
                </a:solidFill>
              </a:rPr>
              <a:t>Reduce biases / subjectivity</a:t>
            </a:r>
          </a:p>
          <a:p>
            <a:pPr marL="852488" lvl="1" indent="-342900" eaLnBrk="1" hangingPunct="1">
              <a:lnSpc>
                <a:spcPct val="110000"/>
              </a:lnSpc>
              <a:spcBef>
                <a:spcPct val="0"/>
              </a:spcBef>
              <a:defRPr/>
            </a:pPr>
            <a:r>
              <a:rPr lang="en-US" sz="2200" dirty="0">
                <a:solidFill>
                  <a:srgbClr val="005072"/>
                </a:solidFill>
              </a:rPr>
              <a:t>Supports needs identification </a:t>
            </a:r>
          </a:p>
          <a:p>
            <a:pPr marL="852488" lvl="1" indent="-342900" eaLnBrk="1" hangingPunct="1">
              <a:lnSpc>
                <a:spcPct val="110000"/>
              </a:lnSpc>
              <a:spcBef>
                <a:spcPct val="0"/>
              </a:spcBef>
              <a:defRPr/>
            </a:pPr>
            <a:r>
              <a:rPr lang="en-US" sz="2200" dirty="0">
                <a:solidFill>
                  <a:srgbClr val="005072"/>
                </a:solidFill>
              </a:rPr>
              <a:t>Guides / informs investment </a:t>
            </a:r>
            <a:r>
              <a:rPr lang="en-US" sz="2200" dirty="0" smtClean="0">
                <a:solidFill>
                  <a:srgbClr val="005072"/>
                </a:solidFill>
              </a:rPr>
              <a:t>decisions</a:t>
            </a:r>
          </a:p>
          <a:p>
            <a:pPr marL="852488" lvl="1" indent="-342900" eaLnBrk="1" hangingPunct="1">
              <a:lnSpc>
                <a:spcPct val="110000"/>
              </a:lnSpc>
              <a:spcBef>
                <a:spcPct val="0"/>
              </a:spcBef>
              <a:defRPr/>
            </a:pPr>
            <a:endParaRPr lang="en-US" sz="2200" dirty="0" smtClean="0">
              <a:solidFill>
                <a:srgbClr val="005072"/>
              </a:solidFill>
            </a:endParaRPr>
          </a:p>
          <a:p>
            <a:pPr marL="517525" lvl="1" indent="-342900" eaLnBrk="1" hangingPunct="1">
              <a:lnSpc>
                <a:spcPct val="110000"/>
              </a:lnSpc>
              <a:spcBef>
                <a:spcPct val="0"/>
              </a:spcBef>
              <a:buFont typeface="Wingdings" pitchFamily="2" charset="2"/>
              <a:buChar char="§"/>
              <a:defRPr/>
            </a:pPr>
            <a:r>
              <a:rPr lang="en-US" sz="2400" dirty="0">
                <a:solidFill>
                  <a:srgbClr val="005072"/>
                </a:solidFill>
              </a:rPr>
              <a:t>Roadway networks and land uses are dynamic</a:t>
            </a:r>
          </a:p>
          <a:p>
            <a:pPr marL="852488" lvl="1" indent="-342900" eaLnBrk="1" hangingPunct="1">
              <a:lnSpc>
                <a:spcPct val="110000"/>
              </a:lnSpc>
              <a:spcBef>
                <a:spcPct val="0"/>
              </a:spcBef>
              <a:defRPr/>
            </a:pPr>
            <a:r>
              <a:rPr lang="en-US" sz="2200" dirty="0">
                <a:solidFill>
                  <a:srgbClr val="005072"/>
                </a:solidFill>
              </a:rPr>
              <a:t>Need to update routinely (typically every 5 ~ 10 years)</a:t>
            </a:r>
          </a:p>
          <a:p>
            <a:pPr marL="852488" lvl="1" indent="-342900" eaLnBrk="1" hangingPunct="1">
              <a:lnSpc>
                <a:spcPct val="110000"/>
              </a:lnSpc>
              <a:spcBef>
                <a:spcPct val="0"/>
              </a:spcBef>
              <a:defRPr/>
            </a:pPr>
            <a:r>
              <a:rPr lang="en-US" sz="2200" dirty="0">
                <a:solidFill>
                  <a:srgbClr val="005072"/>
                </a:solidFill>
              </a:rPr>
              <a:t>Have to work with existing system on a go-forward basis</a:t>
            </a:r>
          </a:p>
          <a:p>
            <a:pPr marL="852488" lvl="1" indent="-342900" eaLnBrk="1" hangingPunct="1">
              <a:lnSpc>
                <a:spcPct val="110000"/>
              </a:lnSpc>
              <a:spcBef>
                <a:spcPct val="0"/>
              </a:spcBef>
              <a:defRPr/>
            </a:pPr>
            <a:endParaRPr lang="en-US" sz="2200" dirty="0"/>
          </a:p>
        </p:txBody>
      </p:sp>
      <p:sp>
        <p:nvSpPr>
          <p:cNvPr id="47107"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7108" name="Title 1"/>
          <p:cNvSpPr>
            <a:spLocks noGrp="1"/>
          </p:cNvSpPr>
          <p:nvPr>
            <p:ph type="title"/>
          </p:nvPr>
        </p:nvSpPr>
        <p:spPr/>
        <p:txBody>
          <a:bodyPr/>
          <a:lstStyle/>
          <a:p>
            <a:pPr eaLnBrk="1" hangingPunct="1"/>
            <a:r>
              <a:rPr lang="en-US" smtClean="0"/>
              <a:t>Roadway Hierarchy</a:t>
            </a:r>
            <a:endParaRPr lang="en-CA" smtClean="0"/>
          </a:p>
        </p:txBody>
      </p:sp>
    </p:spTree>
    <p:extLst>
      <p:ext uri="{BB962C8B-B14F-4D97-AF65-F5344CB8AC3E}">
        <p14:creationId xmlns:p14="http://schemas.microsoft.com/office/powerpoint/2010/main" val="2726059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5939">
                                            <p:txEl>
                                              <p:pRg st="2" end="2"/>
                                            </p:txEl>
                                          </p:spTgt>
                                        </p:tgtEl>
                                        <p:attrNameLst>
                                          <p:attrName>style.visibility</p:attrName>
                                        </p:attrNameLst>
                                      </p:cBhvr>
                                      <p:to>
                                        <p:strVal val="visible"/>
                                      </p:to>
                                    </p:set>
                                    <p:animEffect transition="in" filter="fade">
                                      <p:cBhvr>
                                        <p:cTn id="7" dur="500"/>
                                        <p:tgtEl>
                                          <p:spTgt spid="29593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5939">
                                            <p:txEl>
                                              <p:pRg st="3" end="3"/>
                                            </p:txEl>
                                          </p:spTgt>
                                        </p:tgtEl>
                                        <p:attrNameLst>
                                          <p:attrName>style.visibility</p:attrName>
                                        </p:attrNameLst>
                                      </p:cBhvr>
                                      <p:to>
                                        <p:strVal val="visible"/>
                                      </p:to>
                                    </p:set>
                                    <p:animEffect transition="in" filter="fade">
                                      <p:cBhvr>
                                        <p:cTn id="10" dur="500"/>
                                        <p:tgtEl>
                                          <p:spTgt spid="295939">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5939">
                                            <p:txEl>
                                              <p:pRg st="4" end="4"/>
                                            </p:txEl>
                                          </p:spTgt>
                                        </p:tgtEl>
                                        <p:attrNameLst>
                                          <p:attrName>style.visibility</p:attrName>
                                        </p:attrNameLst>
                                      </p:cBhvr>
                                      <p:to>
                                        <p:strVal val="visible"/>
                                      </p:to>
                                    </p:set>
                                    <p:animEffect transition="in" filter="fade">
                                      <p:cBhvr>
                                        <p:cTn id="13" dur="500"/>
                                        <p:tgtEl>
                                          <p:spTgt spid="295939">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5939">
                                            <p:txEl>
                                              <p:pRg st="5" end="5"/>
                                            </p:txEl>
                                          </p:spTgt>
                                        </p:tgtEl>
                                        <p:attrNameLst>
                                          <p:attrName>style.visibility</p:attrName>
                                        </p:attrNameLst>
                                      </p:cBhvr>
                                      <p:to>
                                        <p:strVal val="visible"/>
                                      </p:to>
                                    </p:set>
                                    <p:animEffect transition="in" filter="fade">
                                      <p:cBhvr>
                                        <p:cTn id="16" dur="500"/>
                                        <p:tgtEl>
                                          <p:spTgt spid="295939">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5939">
                                            <p:txEl>
                                              <p:pRg st="7" end="7"/>
                                            </p:txEl>
                                          </p:spTgt>
                                        </p:tgtEl>
                                        <p:attrNameLst>
                                          <p:attrName>style.visibility</p:attrName>
                                        </p:attrNameLst>
                                      </p:cBhvr>
                                      <p:to>
                                        <p:strVal val="visible"/>
                                      </p:to>
                                    </p:set>
                                    <p:animEffect transition="in" filter="fade">
                                      <p:cBhvr>
                                        <p:cTn id="19" dur="500"/>
                                        <p:tgtEl>
                                          <p:spTgt spid="295939">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5939">
                                            <p:txEl>
                                              <p:pRg st="8" end="8"/>
                                            </p:txEl>
                                          </p:spTgt>
                                        </p:tgtEl>
                                        <p:attrNameLst>
                                          <p:attrName>style.visibility</p:attrName>
                                        </p:attrNameLst>
                                      </p:cBhvr>
                                      <p:to>
                                        <p:strVal val="visible"/>
                                      </p:to>
                                    </p:set>
                                    <p:animEffect transition="in" filter="fade">
                                      <p:cBhvr>
                                        <p:cTn id="22" dur="500"/>
                                        <p:tgtEl>
                                          <p:spTgt spid="295939">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5939">
                                            <p:txEl>
                                              <p:pRg st="9" end="9"/>
                                            </p:txEl>
                                          </p:spTgt>
                                        </p:tgtEl>
                                        <p:attrNameLst>
                                          <p:attrName>style.visibility</p:attrName>
                                        </p:attrNameLst>
                                      </p:cBhvr>
                                      <p:to>
                                        <p:strVal val="visible"/>
                                      </p:to>
                                    </p:set>
                                    <p:animEffect transition="in" filter="fade">
                                      <p:cBhvr>
                                        <p:cTn id="25" dur="500"/>
                                        <p:tgtEl>
                                          <p:spTgt spid="2959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CA" smtClean="0"/>
              <a:t>Roadway Classification Categories</a:t>
            </a:r>
          </a:p>
        </p:txBody>
      </p:sp>
      <p:sp>
        <p:nvSpPr>
          <p:cNvPr id="50179" name="Rectangle 3"/>
          <p:cNvSpPr>
            <a:spLocks noGrp="1" noChangeArrowheads="1"/>
          </p:cNvSpPr>
          <p:nvPr>
            <p:ph type="body" idx="1"/>
          </p:nvPr>
        </p:nvSpPr>
        <p:spPr>
          <a:xfrm>
            <a:off x="457200" y="1295400"/>
            <a:ext cx="8229600" cy="4410075"/>
          </a:xfrm>
        </p:spPr>
        <p:txBody>
          <a:bodyPr/>
          <a:lstStyle/>
          <a:p>
            <a:pPr marL="517525" lvl="1" indent="-342900" eaLnBrk="1" hangingPunct="1">
              <a:lnSpc>
                <a:spcPct val="110000"/>
              </a:lnSpc>
              <a:spcBef>
                <a:spcPct val="0"/>
              </a:spcBef>
              <a:buFont typeface="Wingdings" pitchFamily="2" charset="2"/>
              <a:buChar char="§"/>
              <a:defRPr/>
            </a:pPr>
            <a:r>
              <a:rPr lang="en-CA" sz="2400" dirty="0">
                <a:solidFill>
                  <a:srgbClr val="005072"/>
                </a:solidFill>
                <a:ea typeface="+mn-ea"/>
                <a:cs typeface="+mn-cs"/>
              </a:rPr>
              <a:t>Service Classification</a:t>
            </a:r>
          </a:p>
          <a:p>
            <a:pPr marL="852488" lvl="1" indent="-342900" eaLnBrk="1" hangingPunct="1">
              <a:lnSpc>
                <a:spcPct val="110000"/>
              </a:lnSpc>
              <a:spcBef>
                <a:spcPct val="0"/>
              </a:spcBef>
              <a:defRPr/>
            </a:pPr>
            <a:r>
              <a:rPr lang="en-US" sz="2400" dirty="0">
                <a:solidFill>
                  <a:srgbClr val="005072"/>
                </a:solidFill>
              </a:rPr>
              <a:t>Relative </a:t>
            </a:r>
            <a:r>
              <a:rPr lang="en-US" sz="2400" dirty="0" smtClean="0">
                <a:solidFill>
                  <a:srgbClr val="005072"/>
                </a:solidFill>
              </a:rPr>
              <a:t>importance </a:t>
            </a:r>
            <a:endParaRPr lang="en-CA" sz="2400" dirty="0">
              <a:solidFill>
                <a:srgbClr val="005072"/>
              </a:solidFill>
            </a:endParaRPr>
          </a:p>
          <a:p>
            <a:pPr marL="517525" lvl="1" indent="-342900"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marL="517525" lvl="1" indent="-342900"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Functional </a:t>
            </a:r>
            <a:r>
              <a:rPr lang="en-US" sz="2400" dirty="0">
                <a:solidFill>
                  <a:srgbClr val="005072"/>
                </a:solidFill>
                <a:ea typeface="+mn-ea"/>
                <a:cs typeface="+mn-cs"/>
              </a:rPr>
              <a:t>Classification / </a:t>
            </a:r>
            <a:r>
              <a:rPr lang="en-CA" sz="2400" dirty="0">
                <a:solidFill>
                  <a:srgbClr val="005072"/>
                </a:solidFill>
                <a:ea typeface="+mn-ea"/>
                <a:cs typeface="+mn-cs"/>
              </a:rPr>
              <a:t>Design Designation</a:t>
            </a:r>
          </a:p>
          <a:p>
            <a:pPr marL="852488" lvl="1" indent="-342900" eaLnBrk="1" hangingPunct="1">
              <a:lnSpc>
                <a:spcPct val="110000"/>
              </a:lnSpc>
              <a:spcBef>
                <a:spcPct val="0"/>
              </a:spcBef>
              <a:defRPr/>
            </a:pPr>
            <a:r>
              <a:rPr lang="en-US" sz="2400" dirty="0">
                <a:solidFill>
                  <a:srgbClr val="005072"/>
                </a:solidFill>
              </a:rPr>
              <a:t>Physical attributes</a:t>
            </a:r>
            <a:endParaRPr lang="en-CA" sz="2400" dirty="0">
              <a:solidFill>
                <a:srgbClr val="005072"/>
              </a:solidFill>
            </a:endParaRPr>
          </a:p>
          <a:p>
            <a:pPr marL="517525" lvl="1" indent="-342900"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marL="517525" lvl="1" indent="-342900"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Roadside </a:t>
            </a:r>
            <a:r>
              <a:rPr lang="en-US" sz="2400" dirty="0">
                <a:solidFill>
                  <a:srgbClr val="005072"/>
                </a:solidFill>
                <a:ea typeface="+mn-ea"/>
                <a:cs typeface="+mn-cs"/>
              </a:rPr>
              <a:t>Management Classification</a:t>
            </a:r>
          </a:p>
          <a:p>
            <a:pPr marL="852488" lvl="1" indent="-342900" eaLnBrk="1" hangingPunct="1">
              <a:lnSpc>
                <a:spcPct val="110000"/>
              </a:lnSpc>
              <a:spcBef>
                <a:spcPct val="0"/>
              </a:spcBef>
              <a:defRPr/>
            </a:pPr>
            <a:r>
              <a:rPr lang="en-US" sz="2200" dirty="0" smtClean="0">
                <a:solidFill>
                  <a:srgbClr val="005072"/>
                </a:solidFill>
              </a:rPr>
              <a:t>Operating </a:t>
            </a:r>
            <a:r>
              <a:rPr lang="en-US" sz="2200" dirty="0">
                <a:solidFill>
                  <a:srgbClr val="005072"/>
                </a:solidFill>
              </a:rPr>
              <a:t>characteristics and future land requirements </a:t>
            </a:r>
          </a:p>
          <a:p>
            <a:pPr marL="609600" indent="-609600" eaLnBrk="1" hangingPunct="1">
              <a:defRPr/>
            </a:pPr>
            <a:endParaRPr lang="en-CA" dirty="0" smtClean="0"/>
          </a:p>
        </p:txBody>
      </p:sp>
      <p:sp>
        <p:nvSpPr>
          <p:cNvPr id="4813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686032843"/>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533400" y="304800"/>
            <a:ext cx="8153400" cy="795338"/>
          </a:xfrm>
        </p:spPr>
        <p:txBody>
          <a:bodyPr/>
          <a:lstStyle/>
          <a:p>
            <a:pPr eaLnBrk="1" hangingPunct="1"/>
            <a:r>
              <a:rPr lang="en-US" sz="2800" smtClean="0"/>
              <a:t>Relationship Between Classification Systems</a:t>
            </a:r>
          </a:p>
        </p:txBody>
      </p:sp>
      <p:sp>
        <p:nvSpPr>
          <p:cNvPr id="49155" name="Rectangle 3"/>
          <p:cNvSpPr>
            <a:spLocks noGrp="1" noChangeArrowheads="1"/>
          </p:cNvSpPr>
          <p:nvPr>
            <p:ph type="subTitle" idx="1"/>
          </p:nvPr>
        </p:nvSpPr>
        <p:spPr>
          <a:xfrm>
            <a:off x="1219200" y="1905000"/>
            <a:ext cx="6400800" cy="3886200"/>
          </a:xfrm>
        </p:spPr>
        <p:txBody>
          <a:bodyPr/>
          <a:lstStyle/>
          <a:p>
            <a:pPr algn="l" eaLnBrk="1" hangingPunct="1"/>
            <a:r>
              <a:rPr lang="en-US" smtClean="0"/>
              <a:t>LOS is a quality measure describing operational conditions within a traffic stream, in terms of speed and travel time, freedom to maneuver, traffic interruptions and comfort and convenience. (degree of congestion)</a:t>
            </a:r>
          </a:p>
          <a:p>
            <a:pPr algn="l" eaLnBrk="1" hangingPunct="1"/>
            <a:r>
              <a:rPr lang="en-US" smtClean="0"/>
              <a:t>- LOS could be quantify(max service flow rate, etc.)</a:t>
            </a: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100138"/>
            <a:ext cx="864870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4078834618"/>
      </p:ext>
    </p:extLst>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CA" smtClean="0"/>
              <a:t>Service Classification</a:t>
            </a:r>
          </a:p>
        </p:txBody>
      </p:sp>
      <p:sp>
        <p:nvSpPr>
          <p:cNvPr id="52227" name="Rectangle 3"/>
          <p:cNvSpPr>
            <a:spLocks noGrp="1" noChangeArrowheads="1"/>
          </p:cNvSpPr>
          <p:nvPr>
            <p:ph type="body" idx="1"/>
          </p:nvPr>
        </p:nvSpPr>
        <p:spPr>
          <a:xfrm>
            <a:off x="457200" y="990600"/>
            <a:ext cx="8534400" cy="4800600"/>
          </a:xfrm>
        </p:spPr>
        <p:txBody>
          <a:bodyPr/>
          <a:lstStyle/>
          <a:p>
            <a:pPr marL="517525" lvl="1" indent="-342900" eaLnBrk="1" hangingPunct="1">
              <a:lnSpc>
                <a:spcPct val="110000"/>
              </a:lnSpc>
              <a:spcBef>
                <a:spcPct val="0"/>
              </a:spcBef>
              <a:buFont typeface="Wingdings" pitchFamily="2" charset="2"/>
              <a:buChar char="§"/>
              <a:defRPr/>
            </a:pPr>
            <a:r>
              <a:rPr lang="en-US" sz="2400" dirty="0">
                <a:solidFill>
                  <a:srgbClr val="005072"/>
                </a:solidFill>
                <a:ea typeface="+mn-ea"/>
                <a:cs typeface="+mn-cs"/>
              </a:rPr>
              <a:t>Categorization of roadways based on relative strategic importance</a:t>
            </a:r>
          </a:p>
          <a:p>
            <a:pPr marL="852488" lvl="1" indent="-342900" eaLnBrk="1" hangingPunct="1">
              <a:lnSpc>
                <a:spcPct val="110000"/>
              </a:lnSpc>
              <a:spcBef>
                <a:spcPct val="0"/>
              </a:spcBef>
              <a:defRPr/>
            </a:pPr>
            <a:r>
              <a:rPr lang="en-US" sz="2400" dirty="0">
                <a:solidFill>
                  <a:srgbClr val="005072"/>
                </a:solidFill>
              </a:rPr>
              <a:t>Dependent on trip purpose, trip length, destinations served</a:t>
            </a:r>
          </a:p>
          <a:p>
            <a:pPr marL="852488" lvl="1" indent="-342900" eaLnBrk="1" hangingPunct="1">
              <a:lnSpc>
                <a:spcPct val="110000"/>
              </a:lnSpc>
              <a:spcBef>
                <a:spcPct val="0"/>
              </a:spcBef>
              <a:defRPr/>
            </a:pPr>
            <a:r>
              <a:rPr lang="en-US" sz="2400" dirty="0">
                <a:solidFill>
                  <a:srgbClr val="005072"/>
                </a:solidFill>
              </a:rPr>
              <a:t>Independent of traffic </a:t>
            </a:r>
            <a:r>
              <a:rPr lang="en-US" sz="2400" dirty="0" smtClean="0">
                <a:solidFill>
                  <a:srgbClr val="005072"/>
                </a:solidFill>
              </a:rPr>
              <a:t>volumes</a:t>
            </a:r>
            <a:endParaRPr lang="en-US" dirty="0" smtClean="0"/>
          </a:p>
          <a:p>
            <a:pPr marL="517525" lvl="1" indent="-342900" eaLnBrk="1" hangingPunct="1">
              <a:lnSpc>
                <a:spcPct val="110000"/>
              </a:lnSpc>
              <a:spcBef>
                <a:spcPct val="0"/>
              </a:spcBef>
              <a:buFont typeface="Wingdings" pitchFamily="2" charset="2"/>
              <a:buChar char="§"/>
              <a:defRPr/>
            </a:pPr>
            <a:r>
              <a:rPr lang="en-CA" sz="2400" u="sng" dirty="0">
                <a:solidFill>
                  <a:srgbClr val="005072"/>
                </a:solidFill>
                <a:ea typeface="+mn-ea"/>
                <a:cs typeface="+mn-cs"/>
              </a:rPr>
              <a:t>Goals</a:t>
            </a:r>
            <a:r>
              <a:rPr lang="en-CA" sz="2400" dirty="0">
                <a:solidFill>
                  <a:srgbClr val="005072"/>
                </a:solidFill>
                <a:ea typeface="+mn-ea"/>
                <a:cs typeface="+mn-cs"/>
              </a:rPr>
              <a:t> are </a:t>
            </a:r>
            <a:r>
              <a:rPr lang="en-CA" sz="2400" dirty="0" smtClean="0">
                <a:solidFill>
                  <a:srgbClr val="005072"/>
                </a:solidFill>
                <a:ea typeface="+mn-ea"/>
                <a:cs typeface="+mn-cs"/>
              </a:rPr>
              <a:t>influenced </a:t>
            </a:r>
            <a:r>
              <a:rPr lang="en-CA" sz="2400" dirty="0">
                <a:solidFill>
                  <a:srgbClr val="005072"/>
                </a:solidFill>
                <a:ea typeface="+mn-ea"/>
                <a:cs typeface="+mn-cs"/>
              </a:rPr>
              <a:t>by community </a:t>
            </a:r>
            <a:r>
              <a:rPr lang="en-CA" sz="2400" u="sng" dirty="0" smtClean="0">
                <a:solidFill>
                  <a:srgbClr val="005072"/>
                </a:solidFill>
                <a:ea typeface="+mn-ea"/>
                <a:cs typeface="+mn-cs"/>
              </a:rPr>
              <a:t>values</a:t>
            </a:r>
            <a:endParaRPr lang="en-CA" sz="2400" dirty="0">
              <a:solidFill>
                <a:srgbClr val="005072"/>
              </a:solidFill>
              <a:ea typeface="+mn-ea"/>
              <a:cs typeface="+mn-cs"/>
            </a:endParaRPr>
          </a:p>
          <a:p>
            <a:pPr marL="852488" lvl="1" indent="-342900" eaLnBrk="1" hangingPunct="1">
              <a:lnSpc>
                <a:spcPct val="110000"/>
              </a:lnSpc>
              <a:spcBef>
                <a:spcPct val="0"/>
              </a:spcBef>
              <a:defRPr/>
            </a:pPr>
            <a:r>
              <a:rPr lang="en-US" sz="2400" dirty="0">
                <a:solidFill>
                  <a:srgbClr val="005072"/>
                </a:solidFill>
              </a:rPr>
              <a:t>public will usually tolerate narrower, rougher roadways, lower speed limits and more delay on lower service class roadways</a:t>
            </a:r>
            <a:endParaRPr lang="en-CA" sz="2400" dirty="0">
              <a:solidFill>
                <a:srgbClr val="005072"/>
              </a:solidFill>
            </a:endParaRPr>
          </a:p>
          <a:p>
            <a:pPr marL="852488" lvl="1" indent="-342900" eaLnBrk="1" hangingPunct="1">
              <a:lnSpc>
                <a:spcPct val="110000"/>
              </a:lnSpc>
              <a:spcBef>
                <a:spcPct val="0"/>
              </a:spcBef>
              <a:defRPr/>
            </a:pPr>
            <a:r>
              <a:rPr lang="en-US" sz="2400" dirty="0">
                <a:solidFill>
                  <a:srgbClr val="005072"/>
                </a:solidFill>
              </a:rPr>
              <a:t>public expects high degree of mobility on Level 1 Highways (twinning has been completed or is planned on most Level 1 highways despite low traffic volumes)</a:t>
            </a:r>
          </a:p>
          <a:p>
            <a:pPr eaLnBrk="1" hangingPunct="1">
              <a:defRPr/>
            </a:pPr>
            <a:endParaRPr lang="en-CA" dirty="0" smtClean="0"/>
          </a:p>
        </p:txBody>
      </p:sp>
      <p:sp>
        <p:nvSpPr>
          <p:cNvPr id="50180"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9715420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7">
                                            <p:txEl>
                                              <p:pRg st="3" end="3"/>
                                            </p:txEl>
                                          </p:spTgt>
                                        </p:tgtEl>
                                        <p:attrNameLst>
                                          <p:attrName>style.visibility</p:attrName>
                                        </p:attrNameLst>
                                      </p:cBhvr>
                                      <p:to>
                                        <p:strVal val="visible"/>
                                      </p:to>
                                    </p:set>
                                    <p:animEffect transition="in" filter="fade">
                                      <p:cBhvr>
                                        <p:cTn id="7" dur="500"/>
                                        <p:tgtEl>
                                          <p:spTgt spid="5222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227">
                                            <p:txEl>
                                              <p:pRg st="4" end="4"/>
                                            </p:txEl>
                                          </p:spTgt>
                                        </p:tgtEl>
                                        <p:attrNameLst>
                                          <p:attrName>style.visibility</p:attrName>
                                        </p:attrNameLst>
                                      </p:cBhvr>
                                      <p:to>
                                        <p:strVal val="visible"/>
                                      </p:to>
                                    </p:set>
                                    <p:animEffect transition="in" filter="fade">
                                      <p:cBhvr>
                                        <p:cTn id="10" dur="500"/>
                                        <p:tgtEl>
                                          <p:spTgt spid="5222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2227">
                                            <p:txEl>
                                              <p:pRg st="5" end="5"/>
                                            </p:txEl>
                                          </p:spTgt>
                                        </p:tgtEl>
                                        <p:attrNameLst>
                                          <p:attrName>style.visibility</p:attrName>
                                        </p:attrNameLst>
                                      </p:cBhvr>
                                      <p:to>
                                        <p:strVal val="visible"/>
                                      </p:to>
                                    </p:set>
                                    <p:animEffect transition="in" filter="fade">
                                      <p:cBhvr>
                                        <p:cTn id="13" dur="500"/>
                                        <p:tgtEl>
                                          <p:spTgt spid="522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51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38100"/>
            <a:ext cx="450215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Rectangle 3"/>
          <p:cNvSpPr txBox="1">
            <a:spLocks noChangeArrowheads="1"/>
          </p:cNvSpPr>
          <p:nvPr/>
        </p:nvSpPr>
        <p:spPr bwMode="auto">
          <a:xfrm>
            <a:off x="304800" y="925513"/>
            <a:ext cx="4800600"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defRPr>
                <a:solidFill>
                  <a:schemeClr val="tx1"/>
                </a:solidFill>
                <a:latin typeface="Arial" pitchFamily="34" charset="0"/>
              </a:defRPr>
            </a:lvl1pPr>
            <a:lvl2pPr marL="566738" indent="-21907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517525" lvl="1" indent="-342900" eaLnBrk="1" hangingPunct="1">
              <a:lnSpc>
                <a:spcPct val="110000"/>
              </a:lnSpc>
              <a:buFont typeface="Wingdings" pitchFamily="2" charset="2"/>
              <a:buChar char="§"/>
              <a:defRPr/>
            </a:pPr>
            <a:r>
              <a:rPr lang="en-CA" sz="2400" dirty="0">
                <a:solidFill>
                  <a:srgbClr val="005072"/>
                </a:solidFill>
                <a:latin typeface="+mn-lt"/>
              </a:rPr>
              <a:t>Alberta’s Service </a:t>
            </a:r>
            <a:r>
              <a:rPr lang="en-CA" sz="2200" dirty="0">
                <a:solidFill>
                  <a:srgbClr val="005072"/>
                </a:solidFill>
                <a:latin typeface="+mn-lt"/>
              </a:rPr>
              <a:t>Classification System </a:t>
            </a:r>
          </a:p>
          <a:p>
            <a:pPr lvl="1" eaLnBrk="1" hangingPunct="1">
              <a:spcBef>
                <a:spcPct val="20000"/>
              </a:spcBef>
              <a:buFontTx/>
              <a:buChar char="–"/>
              <a:defRPr/>
            </a:pPr>
            <a:r>
              <a:rPr lang="en-CA" sz="2400" dirty="0" smtClean="0">
                <a:solidFill>
                  <a:srgbClr val="005072"/>
                </a:solidFill>
              </a:rPr>
              <a:t>Last updated in 2008</a:t>
            </a:r>
          </a:p>
          <a:p>
            <a:pPr lvl="1" eaLnBrk="1" hangingPunct="1">
              <a:spcBef>
                <a:spcPct val="20000"/>
              </a:spcBef>
              <a:buFontTx/>
              <a:buChar char="–"/>
              <a:defRPr/>
            </a:pPr>
            <a:r>
              <a:rPr lang="en-US" sz="2400" dirty="0" smtClean="0">
                <a:solidFill>
                  <a:srgbClr val="005072"/>
                </a:solidFill>
              </a:rPr>
              <a:t>Available on department website under design bulletin #27</a:t>
            </a:r>
            <a:endParaRPr lang="en-CA" sz="2400" dirty="0" smtClean="0">
              <a:solidFill>
                <a:srgbClr val="005072"/>
              </a:solidFill>
            </a:endParaRPr>
          </a:p>
          <a:p>
            <a:pPr marL="347663" lvl="1" indent="0" eaLnBrk="1" hangingPunct="1">
              <a:spcBef>
                <a:spcPct val="20000"/>
              </a:spcBef>
              <a:defRPr/>
            </a:pPr>
            <a:r>
              <a:rPr lang="en-CA" sz="1200" dirty="0" smtClean="0">
                <a:solidFill>
                  <a:srgbClr val="00AAD2"/>
                </a:solidFill>
                <a:hlinkClick r:id="rId4"/>
              </a:rPr>
              <a:t>http://www.transportation.alberta.ca/Content/docType233/Production/50_year_service_class_mod_jan_2009.pdf</a:t>
            </a:r>
            <a:endParaRPr lang="en-CA" sz="2000" dirty="0" smtClean="0">
              <a:solidFill>
                <a:srgbClr val="005072"/>
              </a:solidFill>
            </a:endParaRPr>
          </a:p>
          <a:p>
            <a:pPr marL="517525" lvl="1" indent="-342900" eaLnBrk="1" hangingPunct="1">
              <a:lnSpc>
                <a:spcPct val="110000"/>
              </a:lnSpc>
              <a:buFont typeface="Wingdings" pitchFamily="2" charset="2"/>
              <a:buChar char="§"/>
              <a:defRPr/>
            </a:pPr>
            <a:r>
              <a:rPr lang="en-CA" sz="2400" dirty="0">
                <a:solidFill>
                  <a:srgbClr val="005072"/>
                </a:solidFill>
                <a:latin typeface="+mn-lt"/>
              </a:rPr>
              <a:t>Four Service Classifications</a:t>
            </a:r>
          </a:p>
          <a:p>
            <a:pPr lvl="1" eaLnBrk="1" hangingPunct="1">
              <a:spcBef>
                <a:spcPct val="20000"/>
              </a:spcBef>
              <a:buFontTx/>
              <a:buChar char="–"/>
              <a:defRPr/>
            </a:pPr>
            <a:r>
              <a:rPr lang="en-CA" sz="2400" dirty="0" smtClean="0">
                <a:solidFill>
                  <a:srgbClr val="005072"/>
                </a:solidFill>
              </a:rPr>
              <a:t>Level 1</a:t>
            </a:r>
          </a:p>
          <a:p>
            <a:pPr lvl="1" eaLnBrk="1" hangingPunct="1">
              <a:spcBef>
                <a:spcPct val="20000"/>
              </a:spcBef>
              <a:buFontTx/>
              <a:buChar char="–"/>
              <a:defRPr/>
            </a:pPr>
            <a:r>
              <a:rPr lang="en-CA" sz="2400" dirty="0" smtClean="0">
                <a:solidFill>
                  <a:srgbClr val="005072"/>
                </a:solidFill>
              </a:rPr>
              <a:t>Level 2</a:t>
            </a:r>
          </a:p>
          <a:p>
            <a:pPr lvl="1" eaLnBrk="1" hangingPunct="1">
              <a:spcBef>
                <a:spcPct val="20000"/>
              </a:spcBef>
              <a:buFontTx/>
              <a:buChar char="–"/>
              <a:defRPr/>
            </a:pPr>
            <a:r>
              <a:rPr lang="en-CA" sz="2400" dirty="0" smtClean="0">
                <a:solidFill>
                  <a:srgbClr val="005072"/>
                </a:solidFill>
              </a:rPr>
              <a:t>Level 3</a:t>
            </a:r>
          </a:p>
          <a:p>
            <a:pPr lvl="1" eaLnBrk="1" hangingPunct="1">
              <a:spcBef>
                <a:spcPct val="20000"/>
              </a:spcBef>
              <a:buFontTx/>
              <a:buChar char="–"/>
              <a:defRPr/>
            </a:pPr>
            <a:r>
              <a:rPr lang="en-CA" sz="2400" dirty="0" smtClean="0">
                <a:solidFill>
                  <a:srgbClr val="005072"/>
                </a:solidFill>
              </a:rPr>
              <a:t>Level 4</a:t>
            </a:r>
          </a:p>
        </p:txBody>
      </p:sp>
      <p:sp>
        <p:nvSpPr>
          <p:cNvPr id="51205" name="Rectangle 2"/>
          <p:cNvSpPr>
            <a:spLocks noGrp="1" noChangeArrowheads="1"/>
          </p:cNvSpPr>
          <p:nvPr>
            <p:ph type="title"/>
          </p:nvPr>
        </p:nvSpPr>
        <p:spPr>
          <a:xfrm>
            <a:off x="508000" y="228600"/>
            <a:ext cx="4876800" cy="609600"/>
          </a:xfrm>
        </p:spPr>
        <p:txBody>
          <a:bodyPr/>
          <a:lstStyle/>
          <a:p>
            <a:pPr eaLnBrk="1" hangingPunct="1"/>
            <a:r>
              <a:rPr lang="en-US" smtClean="0"/>
              <a:t>Service Classification</a:t>
            </a:r>
          </a:p>
        </p:txBody>
      </p:sp>
    </p:spTree>
    <p:extLst>
      <p:ext uri="{BB962C8B-B14F-4D97-AF65-F5344CB8AC3E}">
        <p14:creationId xmlns:p14="http://schemas.microsoft.com/office/powerpoint/2010/main" val="451563546"/>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7" name="Rectangle 3"/>
          <p:cNvSpPr>
            <a:spLocks noGrp="1" noChangeArrowheads="1"/>
          </p:cNvSpPr>
          <p:nvPr>
            <p:ph type="subTitle" idx="1"/>
          </p:nvPr>
        </p:nvSpPr>
        <p:spPr>
          <a:xfrm>
            <a:off x="381000" y="1066800"/>
            <a:ext cx="8750300" cy="4953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517525" lvl="1" indent="-342900" algn="l" eaLnBrk="1" hangingPunct="1">
              <a:lnSpc>
                <a:spcPct val="110000"/>
              </a:lnSpc>
              <a:spcBef>
                <a:spcPct val="0"/>
              </a:spcBef>
              <a:buFont typeface="Wingdings" pitchFamily="2" charset="2"/>
              <a:buChar char="§"/>
              <a:defRPr/>
            </a:pPr>
            <a:r>
              <a:rPr lang="en-US" sz="2400" dirty="0">
                <a:solidFill>
                  <a:srgbClr val="005072"/>
                </a:solidFill>
                <a:ea typeface="+mn-ea"/>
                <a:cs typeface="+mn-cs"/>
              </a:rPr>
              <a:t>Level </a:t>
            </a:r>
            <a:r>
              <a:rPr lang="en-US" sz="2400" dirty="0" smtClean="0">
                <a:solidFill>
                  <a:srgbClr val="005072"/>
                </a:solidFill>
                <a:ea typeface="+mn-ea"/>
                <a:cs typeface="+mn-cs"/>
              </a:rPr>
              <a:t>1 (Highway 1, Highway 16, Highway 43, etc.)</a:t>
            </a:r>
            <a:endParaRPr lang="en-US" sz="2400" dirty="0">
              <a:solidFill>
                <a:srgbClr val="005072"/>
              </a:solidFill>
              <a:ea typeface="+mn-ea"/>
              <a:cs typeface="+mn-cs"/>
            </a:endParaRPr>
          </a:p>
          <a:p>
            <a:pPr marL="852488" lvl="1" indent="-342900" algn="l" eaLnBrk="1" hangingPunct="1">
              <a:lnSpc>
                <a:spcPct val="110000"/>
              </a:lnSpc>
              <a:spcBef>
                <a:spcPct val="0"/>
              </a:spcBef>
              <a:buFont typeface="Arial" pitchFamily="34" charset="0"/>
              <a:buChar char="–"/>
              <a:defRPr/>
            </a:pPr>
            <a:r>
              <a:rPr lang="en-US" sz="2400" dirty="0">
                <a:solidFill>
                  <a:srgbClr val="005072"/>
                </a:solidFill>
              </a:rPr>
              <a:t>Accommodate the movement of people, goods and services</a:t>
            </a:r>
          </a:p>
          <a:p>
            <a:pPr marL="852488" lvl="1" indent="-342900" algn="l" eaLnBrk="1" hangingPunct="1">
              <a:lnSpc>
                <a:spcPct val="110000"/>
              </a:lnSpc>
              <a:spcBef>
                <a:spcPct val="0"/>
              </a:spcBef>
              <a:buFont typeface="Arial" pitchFamily="34" charset="0"/>
              <a:buChar char="–"/>
              <a:defRPr/>
            </a:pPr>
            <a:r>
              <a:rPr lang="en-US" sz="2400" dirty="0">
                <a:solidFill>
                  <a:srgbClr val="005072"/>
                </a:solidFill>
              </a:rPr>
              <a:t>inter provincially and internationally</a:t>
            </a:r>
            <a:r>
              <a:rPr lang="en-US" sz="2400" dirty="0" smtClean="0">
                <a:solidFill>
                  <a:srgbClr val="005072"/>
                </a:solidFill>
              </a:rPr>
              <a:t>.</a:t>
            </a:r>
            <a:endParaRPr lang="en-US" sz="2400" dirty="0">
              <a:solidFill>
                <a:srgbClr val="005072"/>
              </a:solidFill>
            </a:endParaRPr>
          </a:p>
          <a:p>
            <a:pPr marL="852488" lvl="1" indent="-342900" algn="l" eaLnBrk="1" hangingPunct="1">
              <a:lnSpc>
                <a:spcPct val="110000"/>
              </a:lnSpc>
              <a:spcBef>
                <a:spcPct val="0"/>
              </a:spcBef>
              <a:buFont typeface="Arial" pitchFamily="34" charset="0"/>
              <a:buChar char="–"/>
              <a:defRPr/>
            </a:pPr>
            <a:r>
              <a:rPr lang="en-US" sz="2400" dirty="0">
                <a:solidFill>
                  <a:srgbClr val="005072"/>
                </a:solidFill>
              </a:rPr>
              <a:t>Are core route in the National Highway System </a:t>
            </a:r>
          </a:p>
          <a:p>
            <a:pPr marL="852488" lvl="1" indent="-342900" algn="l" eaLnBrk="1" hangingPunct="1">
              <a:lnSpc>
                <a:spcPct val="110000"/>
              </a:lnSpc>
              <a:spcBef>
                <a:spcPct val="0"/>
              </a:spcBef>
              <a:buFont typeface="Arial" pitchFamily="34" charset="0"/>
              <a:buChar char="–"/>
              <a:defRPr/>
            </a:pPr>
            <a:r>
              <a:rPr lang="en-US" sz="2400" dirty="0">
                <a:solidFill>
                  <a:srgbClr val="005072"/>
                </a:solidFill>
              </a:rPr>
              <a:t>Typically serve long trip </a:t>
            </a:r>
            <a:r>
              <a:rPr lang="en-US" sz="2400" dirty="0" smtClean="0">
                <a:solidFill>
                  <a:srgbClr val="005072"/>
                </a:solidFill>
              </a:rPr>
              <a:t>lengths</a:t>
            </a:r>
            <a:endParaRPr lang="en-US" sz="2400" dirty="0">
              <a:solidFill>
                <a:srgbClr val="005072"/>
              </a:solidFill>
            </a:endParaRPr>
          </a:p>
          <a:p>
            <a:pPr marL="517525" lvl="1" indent="-342900" algn="l"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marL="517525" lvl="1" indent="-342900" algn="l"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Level 2 (Highway 36, Highway 58, etc.)</a:t>
            </a:r>
            <a:endParaRPr lang="en-US" sz="2400" dirty="0">
              <a:solidFill>
                <a:srgbClr val="005072"/>
              </a:solidFill>
              <a:ea typeface="+mn-ea"/>
              <a:cs typeface="+mn-cs"/>
            </a:endParaRPr>
          </a:p>
          <a:p>
            <a:pPr marL="852488" lvl="1" indent="-342900" algn="l" eaLnBrk="1" hangingPunct="1">
              <a:lnSpc>
                <a:spcPct val="110000"/>
              </a:lnSpc>
              <a:spcBef>
                <a:spcPct val="0"/>
              </a:spcBef>
              <a:buFont typeface="Arial" pitchFamily="34" charset="0"/>
              <a:buChar char="–"/>
              <a:defRPr/>
            </a:pPr>
            <a:r>
              <a:rPr lang="en-US" sz="2400" dirty="0">
                <a:solidFill>
                  <a:srgbClr val="005072"/>
                </a:solidFill>
              </a:rPr>
              <a:t>similar to the Level 1 roadways as they accommodate </a:t>
            </a:r>
            <a:r>
              <a:rPr lang="en-US" sz="2400" dirty="0" smtClean="0">
                <a:solidFill>
                  <a:srgbClr val="005072"/>
                </a:solidFill>
              </a:rPr>
              <a:t>the movement </a:t>
            </a:r>
            <a:r>
              <a:rPr lang="en-US" sz="2400" dirty="0">
                <a:solidFill>
                  <a:srgbClr val="005072"/>
                </a:solidFill>
              </a:rPr>
              <a:t>of people, goods and services but mainly </a:t>
            </a:r>
            <a:r>
              <a:rPr lang="en-US" sz="2400" dirty="0" smtClean="0">
                <a:solidFill>
                  <a:srgbClr val="005072"/>
                </a:solidFill>
              </a:rPr>
              <a:t>intra-provincially</a:t>
            </a:r>
            <a:endParaRPr lang="en-US" sz="2400" dirty="0">
              <a:solidFill>
                <a:srgbClr val="005072"/>
              </a:solidFill>
            </a:endParaRPr>
          </a:p>
          <a:p>
            <a:pPr marL="852488" lvl="1" indent="-342900" algn="l" eaLnBrk="1" hangingPunct="1">
              <a:lnSpc>
                <a:spcPct val="110000"/>
              </a:lnSpc>
              <a:spcBef>
                <a:spcPct val="0"/>
              </a:spcBef>
              <a:buFont typeface="Arial" pitchFamily="34" charset="0"/>
              <a:buChar char="–"/>
              <a:defRPr/>
            </a:pPr>
            <a:r>
              <a:rPr lang="en-US" sz="2400" dirty="0">
                <a:solidFill>
                  <a:srgbClr val="005072"/>
                </a:solidFill>
              </a:rPr>
              <a:t>Also typically serve long </a:t>
            </a:r>
            <a:r>
              <a:rPr lang="en-US" sz="2400" dirty="0" smtClean="0">
                <a:solidFill>
                  <a:srgbClr val="005072"/>
                </a:solidFill>
              </a:rPr>
              <a:t>trips</a:t>
            </a:r>
            <a:endParaRPr lang="en-US" sz="2400" dirty="0">
              <a:solidFill>
                <a:srgbClr val="005072"/>
              </a:solidFill>
            </a:endParaRPr>
          </a:p>
        </p:txBody>
      </p:sp>
      <p:sp>
        <p:nvSpPr>
          <p:cNvPr id="52227" name="Rectangle 2"/>
          <p:cNvSpPr txBox="1">
            <a:spLocks noChangeArrowheads="1"/>
          </p:cNvSpPr>
          <p:nvPr/>
        </p:nvSpPr>
        <p:spPr bwMode="auto">
          <a:xfrm>
            <a:off x="457200" y="274638"/>
            <a:ext cx="82296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CA" sz="3200" b="1">
                <a:solidFill>
                  <a:srgbClr val="005072"/>
                </a:solidFill>
              </a:rPr>
              <a:t>Service Classification</a:t>
            </a:r>
          </a:p>
        </p:txBody>
      </p:sp>
      <p:sp>
        <p:nvSpPr>
          <p:cNvPr id="5222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550143846"/>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7" name="Rectangle 3"/>
          <p:cNvSpPr>
            <a:spLocks noGrp="1" noChangeArrowheads="1"/>
          </p:cNvSpPr>
          <p:nvPr>
            <p:ph type="subTitle" idx="1"/>
          </p:nvPr>
        </p:nvSpPr>
        <p:spPr>
          <a:xfrm>
            <a:off x="508000" y="1066800"/>
            <a:ext cx="8255000" cy="4953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lvl="1" indent="-457200" algn="l" eaLnBrk="1" hangingPunct="1">
              <a:lnSpc>
                <a:spcPct val="110000"/>
              </a:lnSpc>
              <a:spcBef>
                <a:spcPct val="0"/>
              </a:spcBef>
              <a:buFont typeface="Wingdings" pitchFamily="2" charset="2"/>
              <a:buChar char="§"/>
              <a:defRPr/>
            </a:pPr>
            <a:r>
              <a:rPr lang="en-US" sz="2400" dirty="0">
                <a:solidFill>
                  <a:srgbClr val="005072"/>
                </a:solidFill>
                <a:ea typeface="+mn-ea"/>
                <a:cs typeface="+mn-cs"/>
              </a:rPr>
              <a:t>Level 3: </a:t>
            </a:r>
          </a:p>
          <a:p>
            <a:pPr marL="914400" lvl="1" indent="-457200" algn="l" eaLnBrk="1" hangingPunct="1">
              <a:buFontTx/>
              <a:buChar char="–"/>
              <a:defRPr/>
            </a:pPr>
            <a:r>
              <a:rPr lang="en-US" sz="2400" kern="1200" dirty="0">
                <a:solidFill>
                  <a:srgbClr val="005072"/>
                </a:solidFill>
                <a:ea typeface="+mn-ea"/>
                <a:cs typeface="+mn-cs"/>
              </a:rPr>
              <a:t>Typically carry traffic from major generators such as communities and/or resource and developments but with overall shorter travel distances. </a:t>
            </a:r>
          </a:p>
          <a:p>
            <a:pPr marL="914400" lvl="1" indent="-457200" algn="l" eaLnBrk="1" hangingPunct="1">
              <a:buFontTx/>
              <a:buChar char="–"/>
              <a:defRPr/>
            </a:pPr>
            <a:r>
              <a:rPr lang="en-US" sz="2400" kern="1200" dirty="0" smtClean="0">
                <a:solidFill>
                  <a:srgbClr val="005072"/>
                </a:solidFill>
                <a:ea typeface="+mn-ea"/>
                <a:cs typeface="+mn-cs"/>
              </a:rPr>
              <a:t>Provide connection </a:t>
            </a:r>
            <a:r>
              <a:rPr lang="en-US" sz="2400" kern="1200" dirty="0">
                <a:solidFill>
                  <a:srgbClr val="005072"/>
                </a:solidFill>
                <a:ea typeface="+mn-ea"/>
                <a:cs typeface="+mn-cs"/>
              </a:rPr>
              <a:t>between Level 4 and Level 2 roadways, and generally serve traffic of an intra regional or inter county </a:t>
            </a:r>
            <a:r>
              <a:rPr lang="en-US" sz="2400" kern="1200" dirty="0" smtClean="0">
                <a:solidFill>
                  <a:srgbClr val="005072"/>
                </a:solidFill>
                <a:ea typeface="+mn-ea"/>
                <a:cs typeface="+mn-cs"/>
              </a:rPr>
              <a:t>nature</a:t>
            </a:r>
            <a:endParaRPr lang="en-US" sz="2400" kern="1200" dirty="0">
              <a:solidFill>
                <a:srgbClr val="005072"/>
              </a:solidFill>
              <a:ea typeface="+mn-ea"/>
              <a:cs typeface="+mn-cs"/>
            </a:endParaRPr>
          </a:p>
          <a:p>
            <a:pPr marL="517525" lvl="1" indent="-342900" algn="l"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lvl="1" indent="-457200" algn="l"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Level </a:t>
            </a:r>
            <a:r>
              <a:rPr lang="en-US" sz="2400" dirty="0">
                <a:solidFill>
                  <a:srgbClr val="005072"/>
                </a:solidFill>
                <a:ea typeface="+mn-ea"/>
                <a:cs typeface="+mn-cs"/>
              </a:rPr>
              <a:t>4: </a:t>
            </a:r>
          </a:p>
          <a:p>
            <a:pPr marL="914400" lvl="1" indent="-457200" algn="l" eaLnBrk="1" hangingPunct="1">
              <a:buFontTx/>
              <a:buChar char="–"/>
              <a:defRPr/>
            </a:pPr>
            <a:r>
              <a:rPr lang="en-US" sz="2400" kern="1200" dirty="0">
                <a:solidFill>
                  <a:srgbClr val="005072"/>
                </a:solidFill>
                <a:ea typeface="+mn-ea"/>
                <a:cs typeface="+mn-cs"/>
              </a:rPr>
              <a:t>Typically serve traffic of an intra-jurisdictional nature or traffic within a localized area</a:t>
            </a:r>
            <a:r>
              <a:rPr lang="en-US" sz="2400" kern="1200" dirty="0" smtClean="0">
                <a:solidFill>
                  <a:srgbClr val="005072"/>
                </a:solidFill>
                <a:ea typeface="+mn-ea"/>
                <a:cs typeface="+mn-cs"/>
              </a:rPr>
              <a:t>.</a:t>
            </a:r>
            <a:endParaRPr lang="en-US" sz="2400" kern="1200" dirty="0">
              <a:solidFill>
                <a:srgbClr val="005072"/>
              </a:solidFill>
              <a:ea typeface="+mn-ea"/>
              <a:cs typeface="+mn-cs"/>
            </a:endParaRPr>
          </a:p>
          <a:p>
            <a:pPr marL="914400" lvl="1" indent="-457200" algn="l" eaLnBrk="1" hangingPunct="1">
              <a:buFontTx/>
              <a:buChar char="–"/>
              <a:defRPr/>
            </a:pPr>
            <a:r>
              <a:rPr lang="en-US" sz="2400" kern="1200" dirty="0">
                <a:solidFill>
                  <a:srgbClr val="005072"/>
                </a:solidFill>
                <a:ea typeface="+mn-ea"/>
                <a:cs typeface="+mn-cs"/>
              </a:rPr>
              <a:t>Park roads are also </a:t>
            </a:r>
            <a:r>
              <a:rPr lang="en-US" sz="2400" kern="1200" dirty="0" smtClean="0">
                <a:solidFill>
                  <a:srgbClr val="005072"/>
                </a:solidFill>
                <a:ea typeface="+mn-ea"/>
                <a:cs typeface="+mn-cs"/>
              </a:rPr>
              <a:t>included</a:t>
            </a:r>
            <a:endParaRPr lang="en-US" sz="2400" kern="1200" dirty="0">
              <a:solidFill>
                <a:srgbClr val="005072"/>
              </a:solidFill>
              <a:ea typeface="+mn-ea"/>
              <a:cs typeface="+mn-cs"/>
            </a:endParaRPr>
          </a:p>
        </p:txBody>
      </p:sp>
      <p:sp>
        <p:nvSpPr>
          <p:cNvPr id="53251"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CA" sz="3200" b="1">
                <a:solidFill>
                  <a:srgbClr val="005072"/>
                </a:solidFill>
              </a:rPr>
              <a:t>Service Classification</a:t>
            </a:r>
          </a:p>
        </p:txBody>
      </p:sp>
      <p:sp>
        <p:nvSpPr>
          <p:cNvPr id="5325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3887753927"/>
      </p:ext>
    </p:extLst>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CA" smtClean="0"/>
              <a:t>National Highway System</a:t>
            </a:r>
          </a:p>
        </p:txBody>
      </p:sp>
      <p:sp>
        <p:nvSpPr>
          <p:cNvPr id="300035" name="Rectangle 3"/>
          <p:cNvSpPr>
            <a:spLocks noGrp="1" noChangeArrowheads="1"/>
          </p:cNvSpPr>
          <p:nvPr>
            <p:ph type="body" idx="1"/>
          </p:nvPr>
        </p:nvSpPr>
        <p:spPr>
          <a:xfrm>
            <a:off x="508000" y="1066800"/>
            <a:ext cx="7948613" cy="4724400"/>
          </a:xfrm>
        </p:spPr>
        <p:txBody>
          <a:bodyPr/>
          <a:lstStyle/>
          <a:p>
            <a:pPr marL="457200" lvl="1" indent="-457200" eaLnBrk="1" hangingPunct="1">
              <a:lnSpc>
                <a:spcPct val="110000"/>
              </a:lnSpc>
              <a:spcBef>
                <a:spcPct val="0"/>
              </a:spcBef>
              <a:buFont typeface="Wingdings" pitchFamily="2" charset="2"/>
              <a:buChar char="§"/>
              <a:defRPr/>
            </a:pPr>
            <a:r>
              <a:rPr lang="en-CA" sz="2400" dirty="0">
                <a:solidFill>
                  <a:srgbClr val="005072"/>
                </a:solidFill>
                <a:ea typeface="+mn-ea"/>
                <a:cs typeface="+mn-cs"/>
              </a:rPr>
              <a:t>National systems of roadways designated by the Council of Ministers </a:t>
            </a:r>
            <a:r>
              <a:rPr lang="en-CA" sz="2400" dirty="0" smtClean="0">
                <a:solidFill>
                  <a:srgbClr val="005072"/>
                </a:solidFill>
                <a:ea typeface="+mn-ea"/>
                <a:cs typeface="+mn-cs"/>
              </a:rPr>
              <a:t>(of each province) responsible </a:t>
            </a:r>
            <a:r>
              <a:rPr lang="en-CA" sz="2400" dirty="0">
                <a:solidFill>
                  <a:srgbClr val="005072"/>
                </a:solidFill>
                <a:ea typeface="+mn-ea"/>
                <a:cs typeface="+mn-cs"/>
              </a:rPr>
              <a:t>for Transportation and Highway </a:t>
            </a:r>
            <a:r>
              <a:rPr lang="en-CA" sz="2400" dirty="0" smtClean="0">
                <a:solidFill>
                  <a:srgbClr val="005072"/>
                </a:solidFill>
                <a:ea typeface="+mn-ea"/>
                <a:cs typeface="+mn-cs"/>
              </a:rPr>
              <a:t>Safety </a:t>
            </a:r>
            <a:endParaRPr lang="en-CA" sz="2400" dirty="0">
              <a:solidFill>
                <a:srgbClr val="005072"/>
              </a:solidFill>
              <a:ea typeface="+mn-ea"/>
              <a:cs typeface="+mn-cs"/>
            </a:endParaRPr>
          </a:p>
          <a:p>
            <a:pPr marL="855663" lvl="1" indent="-398463" eaLnBrk="1" hangingPunct="1">
              <a:defRPr/>
            </a:pPr>
            <a:r>
              <a:rPr lang="en-US" sz="2400" kern="1200" dirty="0">
                <a:solidFill>
                  <a:srgbClr val="005072"/>
                </a:solidFill>
                <a:ea typeface="+mn-ea"/>
                <a:cs typeface="+mn-cs"/>
              </a:rPr>
              <a:t>Consists of core routes, feeder routes, and northern and remote routes</a:t>
            </a:r>
          </a:p>
          <a:p>
            <a:pPr marL="855663" lvl="1" indent="-398463" eaLnBrk="1" hangingPunct="1">
              <a:defRPr/>
            </a:pPr>
            <a:r>
              <a:rPr lang="en-CA" sz="2400" kern="1200" dirty="0">
                <a:solidFill>
                  <a:srgbClr val="005072"/>
                </a:solidFill>
                <a:ea typeface="+mn-ea"/>
                <a:cs typeface="+mn-cs"/>
              </a:rPr>
              <a:t>Includes roadways under jurisdiction of federal, provincial, and municipal governments</a:t>
            </a:r>
          </a:p>
          <a:p>
            <a:pPr marL="517525" lvl="1" indent="-342900"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marL="457200" lvl="1" indent="-457200"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Performance </a:t>
            </a:r>
            <a:r>
              <a:rPr lang="en-US" sz="2400" dirty="0">
                <a:solidFill>
                  <a:srgbClr val="005072"/>
                </a:solidFill>
                <a:ea typeface="+mn-ea"/>
                <a:cs typeface="+mn-cs"/>
              </a:rPr>
              <a:t>standards for NHS included minimum 90km/</a:t>
            </a:r>
            <a:r>
              <a:rPr lang="en-US" sz="2400" dirty="0" err="1">
                <a:solidFill>
                  <a:srgbClr val="005072"/>
                </a:solidFill>
                <a:ea typeface="+mn-ea"/>
                <a:cs typeface="+mn-cs"/>
              </a:rPr>
              <a:t>hr</a:t>
            </a:r>
            <a:r>
              <a:rPr lang="en-US" sz="2400" dirty="0">
                <a:solidFill>
                  <a:srgbClr val="005072"/>
                </a:solidFill>
                <a:ea typeface="+mn-ea"/>
                <a:cs typeface="+mn-cs"/>
              </a:rPr>
              <a:t> </a:t>
            </a:r>
            <a:r>
              <a:rPr lang="en-US" sz="2400" dirty="0" smtClean="0">
                <a:solidFill>
                  <a:srgbClr val="005072"/>
                </a:solidFill>
                <a:ea typeface="+mn-ea"/>
                <a:cs typeface="+mn-cs"/>
              </a:rPr>
              <a:t>operating </a:t>
            </a:r>
            <a:r>
              <a:rPr lang="en-US" sz="2400" dirty="0">
                <a:solidFill>
                  <a:srgbClr val="005072"/>
                </a:solidFill>
                <a:ea typeface="+mn-ea"/>
                <a:cs typeface="+mn-cs"/>
              </a:rPr>
              <a:t>condition </a:t>
            </a:r>
          </a:p>
        </p:txBody>
      </p:sp>
      <p:sp>
        <p:nvSpPr>
          <p:cNvPr id="54276"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586755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0035">
                                            <p:txEl>
                                              <p:pRg st="4" end="4"/>
                                            </p:txEl>
                                          </p:spTgt>
                                        </p:tgtEl>
                                        <p:attrNameLst>
                                          <p:attrName>style.visibility</p:attrName>
                                        </p:attrNameLst>
                                      </p:cBhvr>
                                      <p:to>
                                        <p:strVal val="visible"/>
                                      </p:to>
                                    </p:set>
                                    <p:animEffect transition="in" filter="fade">
                                      <p:cBhvr>
                                        <p:cTn id="7" dur="500"/>
                                        <p:tgtEl>
                                          <p:spTgt spid="300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CA" smtClean="0"/>
              <a:t>National Highway System</a:t>
            </a:r>
          </a:p>
        </p:txBody>
      </p:sp>
      <p:sp>
        <p:nvSpPr>
          <p:cNvPr id="300035" name="Rectangle 3"/>
          <p:cNvSpPr>
            <a:spLocks noGrp="1" noChangeArrowheads="1"/>
          </p:cNvSpPr>
          <p:nvPr>
            <p:ph type="body" idx="1"/>
          </p:nvPr>
        </p:nvSpPr>
        <p:spPr>
          <a:xfrm>
            <a:off x="508000" y="1066800"/>
            <a:ext cx="7948613" cy="4724400"/>
          </a:xfrm>
        </p:spPr>
        <p:txBody>
          <a:bodyPr/>
          <a:lstStyle/>
          <a:p>
            <a:pPr marL="398463" lvl="1" indent="-398463"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Minimum standards laid out for each jurisdiction to follow</a:t>
            </a:r>
            <a:endParaRPr lang="en-US" sz="2400" dirty="0">
              <a:solidFill>
                <a:srgbClr val="005072"/>
              </a:solidFill>
              <a:ea typeface="+mn-ea"/>
              <a:cs typeface="+mn-cs"/>
            </a:endParaRPr>
          </a:p>
          <a:p>
            <a:pPr marL="517525" lvl="1" indent="-342900" eaLnBrk="1" hangingPunct="1">
              <a:lnSpc>
                <a:spcPct val="110000"/>
              </a:lnSpc>
              <a:spcBef>
                <a:spcPct val="0"/>
              </a:spcBef>
              <a:buFont typeface="Wingdings" pitchFamily="2" charset="2"/>
              <a:buChar char="§"/>
              <a:defRPr/>
            </a:pPr>
            <a:endParaRPr lang="en-US" sz="2400" dirty="0" smtClean="0">
              <a:solidFill>
                <a:srgbClr val="005072"/>
              </a:solidFill>
              <a:ea typeface="+mn-ea"/>
              <a:cs typeface="+mn-cs"/>
            </a:endParaRPr>
          </a:p>
          <a:p>
            <a:pPr marL="457200" lvl="1" indent="-457200" eaLnBrk="1" hangingPunct="1">
              <a:lnSpc>
                <a:spcPct val="110000"/>
              </a:lnSpc>
              <a:spcBef>
                <a:spcPct val="0"/>
              </a:spcBef>
              <a:buFont typeface="Wingdings" pitchFamily="2" charset="2"/>
              <a:buChar char="§"/>
              <a:defRPr/>
            </a:pPr>
            <a:r>
              <a:rPr lang="en-US" sz="2400" dirty="0" smtClean="0">
                <a:solidFill>
                  <a:srgbClr val="005072"/>
                </a:solidFill>
                <a:ea typeface="+mn-ea"/>
                <a:cs typeface="+mn-cs"/>
              </a:rPr>
              <a:t>Alberta </a:t>
            </a:r>
            <a:r>
              <a:rPr lang="en-US" sz="2400" dirty="0">
                <a:solidFill>
                  <a:srgbClr val="005072"/>
                </a:solidFill>
                <a:ea typeface="+mn-ea"/>
                <a:cs typeface="+mn-cs"/>
              </a:rPr>
              <a:t>Transportation has adopted National Highway System standards for planning and design of the NHS core routes</a:t>
            </a:r>
          </a:p>
          <a:p>
            <a:pPr marL="457200" lvl="1" indent="-457200" eaLnBrk="1" hangingPunct="1">
              <a:lnSpc>
                <a:spcPct val="110000"/>
              </a:lnSpc>
              <a:spcBef>
                <a:spcPct val="0"/>
              </a:spcBef>
              <a:buFont typeface="Wingdings" pitchFamily="2" charset="2"/>
              <a:buChar char="§"/>
              <a:defRPr/>
            </a:pPr>
            <a:endParaRPr lang="en-US" sz="2400" b="1" dirty="0" smtClean="0">
              <a:solidFill>
                <a:srgbClr val="005072"/>
              </a:solidFill>
              <a:ea typeface="+mn-ea"/>
              <a:cs typeface="+mn-cs"/>
            </a:endParaRPr>
          </a:p>
          <a:p>
            <a:pPr marL="457200" lvl="1" indent="-457200" eaLnBrk="1" hangingPunct="1">
              <a:lnSpc>
                <a:spcPct val="110000"/>
              </a:lnSpc>
              <a:spcBef>
                <a:spcPct val="0"/>
              </a:spcBef>
              <a:buFont typeface="Wingdings" pitchFamily="2" charset="2"/>
              <a:buChar char="§"/>
              <a:defRPr/>
            </a:pPr>
            <a:r>
              <a:rPr lang="en-US" sz="2400" b="1" dirty="0" smtClean="0">
                <a:solidFill>
                  <a:srgbClr val="005072"/>
                </a:solidFill>
                <a:ea typeface="+mn-ea"/>
                <a:cs typeface="+mn-cs"/>
              </a:rPr>
              <a:t>All </a:t>
            </a:r>
            <a:r>
              <a:rPr lang="en-US" sz="2400" b="1" dirty="0">
                <a:solidFill>
                  <a:srgbClr val="005072"/>
                </a:solidFill>
                <a:ea typeface="+mn-ea"/>
                <a:cs typeface="+mn-cs"/>
              </a:rPr>
              <a:t>planning studies on National Highway System core routes require sign-off by Engineering </a:t>
            </a:r>
            <a:r>
              <a:rPr lang="en-US" sz="2400" b="1" dirty="0" smtClean="0">
                <a:solidFill>
                  <a:srgbClr val="005072"/>
                </a:solidFill>
                <a:ea typeface="+mn-ea"/>
                <a:cs typeface="+mn-cs"/>
              </a:rPr>
              <a:t>and Policy Division</a:t>
            </a:r>
            <a:endParaRPr lang="en-US" sz="2400" b="1" dirty="0">
              <a:solidFill>
                <a:srgbClr val="005072"/>
              </a:solidFill>
              <a:ea typeface="+mn-ea"/>
              <a:cs typeface="+mn-cs"/>
            </a:endParaRPr>
          </a:p>
          <a:p>
            <a:pPr marL="231775" lvl="1" indent="-231775" eaLnBrk="1" hangingPunct="1">
              <a:buFontTx/>
              <a:buChar char="•"/>
              <a:defRPr/>
            </a:pPr>
            <a:endParaRPr lang="en-CA" sz="2000" dirty="0">
              <a:solidFill>
                <a:srgbClr val="005072"/>
              </a:solidFill>
              <a:ea typeface="+mn-ea"/>
              <a:cs typeface="+mn-cs"/>
            </a:endParaRPr>
          </a:p>
          <a:p>
            <a:pPr marL="347663" lvl="1" indent="0" eaLnBrk="1" hangingPunct="1">
              <a:buFontTx/>
              <a:buNone/>
              <a:defRPr/>
            </a:pPr>
            <a:endParaRPr lang="en-CA" dirty="0" smtClean="0"/>
          </a:p>
        </p:txBody>
      </p:sp>
      <p:sp>
        <p:nvSpPr>
          <p:cNvPr id="55300"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2435916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0035">
                                            <p:txEl>
                                              <p:pRg st="2" end="2"/>
                                            </p:txEl>
                                          </p:spTgt>
                                        </p:tgtEl>
                                        <p:attrNameLst>
                                          <p:attrName>style.visibility</p:attrName>
                                        </p:attrNameLst>
                                      </p:cBhvr>
                                      <p:to>
                                        <p:strVal val="visible"/>
                                      </p:to>
                                    </p:set>
                                    <p:animEffect transition="in" filter="fade">
                                      <p:cBhvr>
                                        <p:cTn id="7" dur="500"/>
                                        <p:tgtEl>
                                          <p:spTgt spid="30003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0035">
                                            <p:txEl>
                                              <p:pRg st="4" end="4"/>
                                            </p:txEl>
                                          </p:spTgt>
                                        </p:tgtEl>
                                        <p:attrNameLst>
                                          <p:attrName>style.visibility</p:attrName>
                                        </p:attrNameLst>
                                      </p:cBhvr>
                                      <p:to>
                                        <p:strVal val="visible"/>
                                      </p:to>
                                    </p:set>
                                    <p:animEffect transition="in" filter="fade">
                                      <p:cBhvr>
                                        <p:cTn id="12" dur="500"/>
                                        <p:tgtEl>
                                          <p:spTgt spid="300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2"/>
          <p:cNvSpPr>
            <a:spLocks noChangeArrowheads="1" noChangeShapeType="1" noTextEdit="1"/>
          </p:cNvSpPr>
          <p:nvPr/>
        </p:nvSpPr>
        <p:spPr bwMode="auto">
          <a:xfrm>
            <a:off x="500063" y="1390650"/>
            <a:ext cx="8067675" cy="3467100"/>
          </a:xfrm>
          <a:prstGeom prst="rect">
            <a:avLst/>
          </a:prstGeom>
        </p:spPr>
        <p:txBody>
          <a:bodyPr wrap="none" fromWordArt="1">
            <a:prstTxWarp prst="textDeflate">
              <a:avLst>
                <a:gd name="adj" fmla="val 14583"/>
              </a:avLst>
            </a:prstTxWarp>
          </a:bodyPr>
          <a:lstStyle/>
          <a:p>
            <a:pPr algn="ctr"/>
            <a:r>
              <a:rPr lang="en-CA" sz="3600" kern="10" normalizeH="1" dirty="0" smtClean="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WHY </a:t>
            </a:r>
            <a:r>
              <a:rPr lang="en-CA" sz="3600" kern="10" normalizeH="1" dirty="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DO </a:t>
            </a:r>
          </a:p>
          <a:p>
            <a:pPr algn="ctr"/>
            <a:r>
              <a:rPr lang="en-CA" sz="3600" kern="10" normalizeH="1" dirty="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WE PLAN?</a:t>
            </a:r>
          </a:p>
        </p:txBody>
      </p:sp>
    </p:spTree>
    <p:extLst>
      <p:ext uri="{BB962C8B-B14F-4D97-AF65-F5344CB8AC3E}">
        <p14:creationId xmlns:p14="http://schemas.microsoft.com/office/powerpoint/2010/main" val="2090362486"/>
      </p:ext>
    </p:extLst>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CA" smtClean="0"/>
              <a:t>National Highway System</a:t>
            </a:r>
          </a:p>
        </p:txBody>
      </p:sp>
      <p:sp>
        <p:nvSpPr>
          <p:cNvPr id="300035" name="Rectangle 3"/>
          <p:cNvSpPr>
            <a:spLocks noGrp="1" noChangeArrowheads="1"/>
          </p:cNvSpPr>
          <p:nvPr>
            <p:ph type="body" idx="1"/>
          </p:nvPr>
        </p:nvSpPr>
        <p:spPr>
          <a:xfrm>
            <a:off x="684213" y="1066800"/>
            <a:ext cx="8154987" cy="4724400"/>
          </a:xfrm>
        </p:spPr>
        <p:txBody>
          <a:bodyPr/>
          <a:lstStyle/>
          <a:p>
            <a:pPr marL="398463" lvl="1" indent="-398463" eaLnBrk="1" hangingPunct="1">
              <a:lnSpc>
                <a:spcPct val="110000"/>
              </a:lnSpc>
              <a:spcBef>
                <a:spcPct val="0"/>
              </a:spcBef>
              <a:buFont typeface="Wingdings" pitchFamily="2" charset="2"/>
              <a:buChar char="§"/>
              <a:defRPr/>
            </a:pPr>
            <a:r>
              <a:rPr lang="en-CA" sz="2400" dirty="0">
                <a:solidFill>
                  <a:srgbClr val="005072"/>
                </a:solidFill>
                <a:ea typeface="+mn-ea"/>
                <a:cs typeface="+mn-cs"/>
              </a:rPr>
              <a:t>In Alberta</a:t>
            </a:r>
          </a:p>
          <a:p>
            <a:pPr marL="914400" lvl="1" indent="-515938" eaLnBrk="1" hangingPunct="1">
              <a:buFontTx/>
              <a:buChar char="-"/>
              <a:defRPr/>
            </a:pPr>
            <a:r>
              <a:rPr lang="en-US" sz="2400" dirty="0" smtClean="0">
                <a:solidFill>
                  <a:srgbClr val="005072"/>
                </a:solidFill>
              </a:rPr>
              <a:t>Majority of routes are under jurisdiction of Alberta Transportation</a:t>
            </a:r>
          </a:p>
          <a:p>
            <a:pPr marL="914400" lvl="1" indent="-515938" eaLnBrk="1" hangingPunct="1">
              <a:buFontTx/>
              <a:buChar char="-"/>
              <a:defRPr/>
            </a:pPr>
            <a:r>
              <a:rPr lang="en-US" sz="2400" dirty="0" smtClean="0">
                <a:solidFill>
                  <a:srgbClr val="005072"/>
                </a:solidFill>
              </a:rPr>
              <a:t>Portions are under federal jurisdiction (highways through National Parks) and municipal jurisdiction (such as Airport Trail in Calgary and </a:t>
            </a:r>
            <a:r>
              <a:rPr lang="en-US" sz="2400" dirty="0" err="1" smtClean="0">
                <a:solidFill>
                  <a:srgbClr val="005072"/>
                </a:solidFill>
              </a:rPr>
              <a:t>Yellowhead</a:t>
            </a:r>
            <a:r>
              <a:rPr lang="en-US" sz="2400" dirty="0" smtClean="0">
                <a:solidFill>
                  <a:srgbClr val="005072"/>
                </a:solidFill>
              </a:rPr>
              <a:t> Trail in Edmonton)</a:t>
            </a:r>
          </a:p>
          <a:p>
            <a:pPr marL="347663" lvl="1" indent="0" eaLnBrk="1" hangingPunct="1">
              <a:buFontTx/>
              <a:buNone/>
              <a:defRPr/>
            </a:pPr>
            <a:endParaRPr lang="en-CA" sz="2400" dirty="0" smtClean="0">
              <a:solidFill>
                <a:srgbClr val="005072"/>
              </a:solidFill>
            </a:endParaRPr>
          </a:p>
        </p:txBody>
      </p:sp>
      <p:sp>
        <p:nvSpPr>
          <p:cNvPr id="56324"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598511111"/>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3"/>
          <p:cNvSpPr>
            <a:spLocks noChangeShapeType="1"/>
          </p:cNvSpPr>
          <p:nvPr/>
        </p:nvSpPr>
        <p:spPr bwMode="auto">
          <a:xfrm>
            <a:off x="457200" y="1417638"/>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42863"/>
            <a:ext cx="5330825" cy="681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CA" sz="3200" b="1">
                <a:solidFill>
                  <a:srgbClr val="005072"/>
                </a:solidFill>
              </a:rPr>
              <a:t>National Highway</a:t>
            </a:r>
          </a:p>
          <a:p>
            <a:pPr eaLnBrk="1" hangingPunct="1"/>
            <a:r>
              <a:rPr lang="en-CA" sz="3200" b="1">
                <a:solidFill>
                  <a:srgbClr val="005072"/>
                </a:solidFill>
              </a:rPr>
              <a:t>System</a:t>
            </a:r>
          </a:p>
        </p:txBody>
      </p:sp>
      <p:sp>
        <p:nvSpPr>
          <p:cNvPr id="2" name="Rectangle 3"/>
          <p:cNvSpPr txBox="1">
            <a:spLocks noChangeArrowheads="1"/>
          </p:cNvSpPr>
          <p:nvPr/>
        </p:nvSpPr>
        <p:spPr bwMode="auto">
          <a:xfrm>
            <a:off x="228600" y="1524000"/>
            <a:ext cx="34385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lvl1pPr marL="231775" indent="-231775"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lvl="1" indent="-342900" eaLnBrk="1" hangingPunct="1">
              <a:spcBef>
                <a:spcPct val="20000"/>
              </a:spcBef>
              <a:buFont typeface="Wingdings" pitchFamily="2" charset="2"/>
              <a:buChar char="§"/>
              <a:defRPr/>
            </a:pPr>
            <a:r>
              <a:rPr lang="en-US" sz="2400" dirty="0">
                <a:solidFill>
                  <a:srgbClr val="005072"/>
                </a:solidFill>
                <a:latin typeface="+mn-lt"/>
              </a:rPr>
              <a:t>Map of National Highway System core routes in Alberta is available on intranet: </a:t>
            </a:r>
            <a:r>
              <a:rPr lang="en-US" sz="1400" dirty="0" smtClean="0">
                <a:solidFill>
                  <a:srgbClr val="00AAD2"/>
                </a:solidFill>
                <a:hlinkClick r:id="rId4"/>
              </a:rPr>
              <a:t>https://intranet.transportation.alberta.ca/TCE/Planning/hr/Shared%20Documents/REPORT%20SIGN%20OFF%20GUIDELINES.pdf</a:t>
            </a:r>
            <a:endParaRPr lang="en-CA" sz="1400" dirty="0" smtClean="0">
              <a:solidFill>
                <a:srgbClr val="00AAD2"/>
              </a:solidFill>
            </a:endParaRPr>
          </a:p>
          <a:p>
            <a:pPr eaLnBrk="1" hangingPunct="1">
              <a:spcBef>
                <a:spcPct val="20000"/>
              </a:spcBef>
              <a:buFontTx/>
              <a:buChar char="•"/>
              <a:defRPr/>
            </a:pPr>
            <a:endParaRPr lang="en-US" sz="1600" dirty="0" smtClean="0">
              <a:solidFill>
                <a:srgbClr val="005072"/>
              </a:solidFill>
            </a:endParaRPr>
          </a:p>
        </p:txBody>
      </p:sp>
    </p:spTree>
    <p:extLst>
      <p:ext uri="{BB962C8B-B14F-4D97-AF65-F5344CB8AC3E}">
        <p14:creationId xmlns:p14="http://schemas.microsoft.com/office/powerpoint/2010/main" val="926152190"/>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457200" y="1066800"/>
            <a:ext cx="8229600" cy="4638675"/>
          </a:xfrm>
        </p:spPr>
        <p:txBody>
          <a:bodyPr/>
          <a:lstStyle/>
          <a:p>
            <a:pPr marL="457200" lvl="1" indent="-457200" eaLnBrk="1" hangingPunct="1">
              <a:lnSpc>
                <a:spcPct val="110000"/>
              </a:lnSpc>
              <a:spcBef>
                <a:spcPct val="0"/>
              </a:spcBef>
              <a:buFont typeface="Wingdings" pitchFamily="2" charset="2"/>
              <a:buChar char="§"/>
              <a:defRPr/>
            </a:pPr>
            <a:r>
              <a:rPr lang="en-CA" sz="2400" dirty="0">
                <a:solidFill>
                  <a:srgbClr val="005072"/>
                </a:solidFill>
                <a:ea typeface="+mn-ea"/>
                <a:cs typeface="+mn-cs"/>
              </a:rPr>
              <a:t>Describes the physical form of the roadway</a:t>
            </a:r>
          </a:p>
          <a:p>
            <a:pPr marL="457200" lvl="1" indent="-457200" eaLnBrk="1" hangingPunct="1">
              <a:lnSpc>
                <a:spcPct val="110000"/>
              </a:lnSpc>
              <a:spcBef>
                <a:spcPct val="0"/>
              </a:spcBef>
              <a:buFont typeface="Wingdings" pitchFamily="2" charset="2"/>
              <a:buChar char="§"/>
              <a:defRPr/>
            </a:pPr>
            <a:r>
              <a:rPr lang="en-US" sz="2400" dirty="0">
                <a:solidFill>
                  <a:srgbClr val="005072"/>
                </a:solidFill>
                <a:ea typeface="+mn-ea"/>
                <a:cs typeface="+mn-cs"/>
              </a:rPr>
              <a:t>Defines the design parameters that will enable the desired service level goals</a:t>
            </a:r>
            <a:endParaRPr lang="en-CA" sz="2400" dirty="0">
              <a:solidFill>
                <a:srgbClr val="005072"/>
              </a:solidFill>
              <a:ea typeface="+mn-ea"/>
              <a:cs typeface="+mn-cs"/>
            </a:endParaRPr>
          </a:p>
          <a:p>
            <a:pPr marL="347663" lvl="1" indent="0" eaLnBrk="1" hangingPunct="1">
              <a:buFontTx/>
              <a:buNone/>
              <a:defRPr/>
            </a:pPr>
            <a:endParaRPr lang="en-CA" dirty="0" smtClean="0"/>
          </a:p>
        </p:txBody>
      </p:sp>
      <p:sp>
        <p:nvSpPr>
          <p:cNvPr id="2" name="Rectangle 3"/>
          <p:cNvSpPr txBox="1">
            <a:spLocks noChangeArrowheads="1"/>
          </p:cNvSpPr>
          <p:nvPr/>
        </p:nvSpPr>
        <p:spPr bwMode="auto">
          <a:xfrm>
            <a:off x="422275" y="37338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US" sz="4000" b="1">
                <a:solidFill>
                  <a:srgbClr val="005072"/>
                </a:solidFill>
              </a:rPr>
              <a:t>RAU-212-110</a:t>
            </a:r>
            <a:endParaRPr lang="en-CA" sz="2000" u="sng">
              <a:solidFill>
                <a:srgbClr val="005072"/>
              </a:solidFill>
            </a:endParaRPr>
          </a:p>
        </p:txBody>
      </p:sp>
      <p:sp>
        <p:nvSpPr>
          <p:cNvPr id="58372" name="Rectangle 4"/>
          <p:cNvSpPr>
            <a:spLocks noChangeArrowheads="1"/>
          </p:cNvSpPr>
          <p:nvPr/>
        </p:nvSpPr>
        <p:spPr bwMode="auto">
          <a:xfrm>
            <a:off x="2881313" y="3817938"/>
            <a:ext cx="1236662" cy="550862"/>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b="1"/>
          </a:p>
        </p:txBody>
      </p:sp>
      <p:sp>
        <p:nvSpPr>
          <p:cNvPr id="58373" name="TextBox 5"/>
          <p:cNvSpPr txBox="1">
            <a:spLocks noChangeArrowheads="1"/>
          </p:cNvSpPr>
          <p:nvPr/>
        </p:nvSpPr>
        <p:spPr bwMode="auto">
          <a:xfrm>
            <a:off x="1641475" y="2667000"/>
            <a:ext cx="247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Functional Class</a:t>
            </a:r>
            <a:endParaRPr lang="en-CA" b="1">
              <a:solidFill>
                <a:srgbClr val="FF0000"/>
              </a:solidFill>
            </a:endParaRPr>
          </a:p>
        </p:txBody>
      </p:sp>
      <p:cxnSp>
        <p:nvCxnSpPr>
          <p:cNvPr id="58374" name="Straight Connector 6"/>
          <p:cNvCxnSpPr>
            <a:cxnSpLocks noChangeShapeType="1"/>
            <a:stCxn id="58373" idx="2"/>
            <a:endCxn id="58372" idx="0"/>
          </p:cNvCxnSpPr>
          <p:nvPr/>
        </p:nvCxnSpPr>
        <p:spPr bwMode="auto">
          <a:xfrm>
            <a:off x="2879725" y="3035300"/>
            <a:ext cx="619125" cy="782638"/>
          </a:xfrm>
          <a:prstGeom prst="line">
            <a:avLst/>
          </a:prstGeom>
          <a:noFill/>
          <a:ln w="412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75" name="Rectangle 7"/>
          <p:cNvSpPr>
            <a:spLocks noChangeArrowheads="1"/>
          </p:cNvSpPr>
          <p:nvPr/>
        </p:nvSpPr>
        <p:spPr bwMode="auto">
          <a:xfrm>
            <a:off x="5222875" y="3817938"/>
            <a:ext cx="990600" cy="550862"/>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b="1"/>
          </a:p>
        </p:txBody>
      </p:sp>
      <p:sp>
        <p:nvSpPr>
          <p:cNvPr id="58376" name="Rectangle 8"/>
          <p:cNvSpPr>
            <a:spLocks noChangeArrowheads="1"/>
          </p:cNvSpPr>
          <p:nvPr/>
        </p:nvSpPr>
        <p:spPr bwMode="auto">
          <a:xfrm>
            <a:off x="4175125" y="3817938"/>
            <a:ext cx="990600" cy="550862"/>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b="1"/>
          </a:p>
        </p:txBody>
      </p:sp>
      <p:sp>
        <p:nvSpPr>
          <p:cNvPr id="58377" name="TextBox 9"/>
          <p:cNvSpPr txBox="1">
            <a:spLocks noChangeArrowheads="1"/>
          </p:cNvSpPr>
          <p:nvPr/>
        </p:nvSpPr>
        <p:spPr bwMode="auto">
          <a:xfrm>
            <a:off x="2193925" y="5332413"/>
            <a:ext cx="247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Cross Section</a:t>
            </a:r>
            <a:endParaRPr lang="en-CA" b="1">
              <a:solidFill>
                <a:srgbClr val="FF0000"/>
              </a:solidFill>
            </a:endParaRPr>
          </a:p>
        </p:txBody>
      </p:sp>
      <p:cxnSp>
        <p:nvCxnSpPr>
          <p:cNvPr id="58378" name="Straight Connector 10"/>
          <p:cNvCxnSpPr>
            <a:cxnSpLocks noChangeShapeType="1"/>
          </p:cNvCxnSpPr>
          <p:nvPr/>
        </p:nvCxnSpPr>
        <p:spPr bwMode="auto">
          <a:xfrm flipV="1">
            <a:off x="3698875" y="4419600"/>
            <a:ext cx="838200" cy="912813"/>
          </a:xfrm>
          <a:prstGeom prst="line">
            <a:avLst/>
          </a:prstGeom>
          <a:noFill/>
          <a:ln w="412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79" name="TextBox 11"/>
          <p:cNvSpPr txBox="1">
            <a:spLocks noChangeArrowheads="1"/>
          </p:cNvSpPr>
          <p:nvPr/>
        </p:nvSpPr>
        <p:spPr bwMode="auto">
          <a:xfrm>
            <a:off x="5291138" y="2519363"/>
            <a:ext cx="1760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Design Speed</a:t>
            </a:r>
            <a:endParaRPr lang="en-CA" b="1">
              <a:solidFill>
                <a:srgbClr val="FF0000"/>
              </a:solidFill>
            </a:endParaRPr>
          </a:p>
        </p:txBody>
      </p:sp>
      <p:cxnSp>
        <p:nvCxnSpPr>
          <p:cNvPr id="58380" name="Straight Connector 12"/>
          <p:cNvCxnSpPr>
            <a:cxnSpLocks noChangeShapeType="1"/>
            <a:stCxn id="58379" idx="2"/>
            <a:endCxn id="58375" idx="0"/>
          </p:cNvCxnSpPr>
          <p:nvPr/>
        </p:nvCxnSpPr>
        <p:spPr bwMode="auto">
          <a:xfrm flipH="1">
            <a:off x="5718175" y="2887663"/>
            <a:ext cx="452438" cy="930275"/>
          </a:xfrm>
          <a:prstGeom prst="line">
            <a:avLst/>
          </a:prstGeom>
          <a:noFill/>
          <a:ln w="412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81"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58382" name="Rectangle 2"/>
          <p:cNvSpPr txBox="1">
            <a:spLocks noChangeArrowheads="1"/>
          </p:cNvSpPr>
          <p:nvPr/>
        </p:nvSpPr>
        <p:spPr bwMode="auto">
          <a:xfrm>
            <a:off x="457200" y="274638"/>
            <a:ext cx="777240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CA" sz="3200" b="1" dirty="0">
                <a:solidFill>
                  <a:srgbClr val="005072"/>
                </a:solidFill>
              </a:rPr>
              <a:t>Functional / </a:t>
            </a:r>
            <a:r>
              <a:rPr lang="en-CA" sz="3200" b="1" dirty="0" smtClean="0">
                <a:solidFill>
                  <a:srgbClr val="005072"/>
                </a:solidFill>
              </a:rPr>
              <a:t>Design </a:t>
            </a:r>
            <a:r>
              <a:rPr lang="en-CA" sz="3200" b="1" dirty="0">
                <a:solidFill>
                  <a:srgbClr val="005072"/>
                </a:solidFill>
              </a:rPr>
              <a:t>Classification</a:t>
            </a:r>
          </a:p>
        </p:txBody>
      </p:sp>
    </p:spTree>
    <p:extLst>
      <p:ext uri="{BB962C8B-B14F-4D97-AF65-F5344CB8AC3E}">
        <p14:creationId xmlns:p14="http://schemas.microsoft.com/office/powerpoint/2010/main" val="21832450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373"/>
                                        </p:tgtEl>
                                        <p:attrNameLst>
                                          <p:attrName>style.visibility</p:attrName>
                                        </p:attrNameLst>
                                      </p:cBhvr>
                                      <p:to>
                                        <p:strVal val="visible"/>
                                      </p:to>
                                    </p:set>
                                    <p:animEffect transition="in" filter="fade">
                                      <p:cBhvr>
                                        <p:cTn id="12" dur="500"/>
                                        <p:tgtEl>
                                          <p:spTgt spid="58373"/>
                                        </p:tgtEl>
                                      </p:cBhvr>
                                    </p:animEffect>
                                  </p:childTnLst>
                                </p:cTn>
                              </p:par>
                              <p:par>
                                <p:cTn id="13" presetID="10" presetClass="entr" presetSubtype="0" fill="hold" nodeType="withEffect">
                                  <p:stCondLst>
                                    <p:cond delay="0"/>
                                  </p:stCondLst>
                                  <p:childTnLst>
                                    <p:set>
                                      <p:cBhvr>
                                        <p:cTn id="14" dur="1" fill="hold">
                                          <p:stCondLst>
                                            <p:cond delay="0"/>
                                          </p:stCondLst>
                                        </p:cTn>
                                        <p:tgtEl>
                                          <p:spTgt spid="58374"/>
                                        </p:tgtEl>
                                        <p:attrNameLst>
                                          <p:attrName>style.visibility</p:attrName>
                                        </p:attrNameLst>
                                      </p:cBhvr>
                                      <p:to>
                                        <p:strVal val="visible"/>
                                      </p:to>
                                    </p:set>
                                    <p:animEffect transition="in" filter="fade">
                                      <p:cBhvr>
                                        <p:cTn id="15" dur="500"/>
                                        <p:tgtEl>
                                          <p:spTgt spid="583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372"/>
                                        </p:tgtEl>
                                        <p:attrNameLst>
                                          <p:attrName>style.visibility</p:attrName>
                                        </p:attrNameLst>
                                      </p:cBhvr>
                                      <p:to>
                                        <p:strVal val="visible"/>
                                      </p:to>
                                    </p:set>
                                    <p:animEffect transition="in" filter="fade">
                                      <p:cBhvr>
                                        <p:cTn id="18" dur="500"/>
                                        <p:tgtEl>
                                          <p:spTgt spid="583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377"/>
                                        </p:tgtEl>
                                        <p:attrNameLst>
                                          <p:attrName>style.visibility</p:attrName>
                                        </p:attrNameLst>
                                      </p:cBhvr>
                                      <p:to>
                                        <p:strVal val="visible"/>
                                      </p:to>
                                    </p:set>
                                    <p:animEffect transition="in" filter="fade">
                                      <p:cBhvr>
                                        <p:cTn id="23" dur="500"/>
                                        <p:tgtEl>
                                          <p:spTgt spid="58377"/>
                                        </p:tgtEl>
                                      </p:cBhvr>
                                    </p:animEffect>
                                  </p:childTnLst>
                                </p:cTn>
                              </p:par>
                              <p:par>
                                <p:cTn id="24" presetID="10" presetClass="entr" presetSubtype="0" fill="hold" nodeType="withEffect">
                                  <p:stCondLst>
                                    <p:cond delay="0"/>
                                  </p:stCondLst>
                                  <p:childTnLst>
                                    <p:set>
                                      <p:cBhvr>
                                        <p:cTn id="25" dur="1" fill="hold">
                                          <p:stCondLst>
                                            <p:cond delay="0"/>
                                          </p:stCondLst>
                                        </p:cTn>
                                        <p:tgtEl>
                                          <p:spTgt spid="58378"/>
                                        </p:tgtEl>
                                        <p:attrNameLst>
                                          <p:attrName>style.visibility</p:attrName>
                                        </p:attrNameLst>
                                      </p:cBhvr>
                                      <p:to>
                                        <p:strVal val="visible"/>
                                      </p:to>
                                    </p:set>
                                    <p:animEffect transition="in" filter="fade">
                                      <p:cBhvr>
                                        <p:cTn id="26" dur="500"/>
                                        <p:tgtEl>
                                          <p:spTgt spid="58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fade">
                                      <p:cBhvr>
                                        <p:cTn id="29" dur="500"/>
                                        <p:tgtEl>
                                          <p:spTgt spid="583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8380"/>
                                        </p:tgtEl>
                                        <p:attrNameLst>
                                          <p:attrName>style.visibility</p:attrName>
                                        </p:attrNameLst>
                                      </p:cBhvr>
                                      <p:to>
                                        <p:strVal val="visible"/>
                                      </p:to>
                                    </p:set>
                                    <p:animEffect transition="in" filter="fade">
                                      <p:cBhvr>
                                        <p:cTn id="34" dur="500"/>
                                        <p:tgtEl>
                                          <p:spTgt spid="5838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8379"/>
                                        </p:tgtEl>
                                        <p:attrNameLst>
                                          <p:attrName>style.visibility</p:attrName>
                                        </p:attrNameLst>
                                      </p:cBhvr>
                                      <p:to>
                                        <p:strVal val="visible"/>
                                      </p:to>
                                    </p:set>
                                    <p:animEffect transition="in" filter="fade">
                                      <p:cBhvr>
                                        <p:cTn id="37" dur="500"/>
                                        <p:tgtEl>
                                          <p:spTgt spid="5837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8375"/>
                                        </p:tgtEl>
                                        <p:attrNameLst>
                                          <p:attrName>style.visibility</p:attrName>
                                        </p:attrNameLst>
                                      </p:cBhvr>
                                      <p:to>
                                        <p:strVal val="visible"/>
                                      </p:to>
                                    </p:set>
                                    <p:animEffect transition="in" filter="fade">
                                      <p:cBhvr>
                                        <p:cTn id="40"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372" grpId="0" animBg="1"/>
      <p:bldP spid="58373" grpId="0"/>
      <p:bldP spid="58375" grpId="0" animBg="1"/>
      <p:bldP spid="58376" grpId="0" animBg="1"/>
      <p:bldP spid="58377" grpId="0"/>
      <p:bldP spid="5837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type="body" idx="1"/>
          </p:nvPr>
        </p:nvSpPr>
        <p:spPr>
          <a:xfrm>
            <a:off x="457200" y="1295400"/>
            <a:ext cx="8229600" cy="4410075"/>
          </a:xfrm>
        </p:spPr>
        <p:txBody>
          <a:bodyPr/>
          <a:lstStyle/>
          <a:p>
            <a:pPr eaLnBrk="1" hangingPunct="1">
              <a:buFont typeface="Wingdings" pitchFamily="2" charset="2"/>
              <a:buChar char="§"/>
              <a:defRPr/>
            </a:pPr>
            <a:r>
              <a:rPr lang="en-US" sz="2400" kern="1200" dirty="0" smtClean="0"/>
              <a:t>Defines </a:t>
            </a:r>
            <a:r>
              <a:rPr lang="en-US" sz="2400" kern="1200" dirty="0"/>
              <a:t>the minimum access spacing (rural areas)</a:t>
            </a:r>
          </a:p>
          <a:p>
            <a:pPr eaLnBrk="1" hangingPunct="1">
              <a:buFont typeface="Wingdings" pitchFamily="2" charset="2"/>
              <a:buChar char="§"/>
              <a:defRPr/>
            </a:pPr>
            <a:endParaRPr lang="en-US" sz="2400" kern="1200" dirty="0" smtClean="0"/>
          </a:p>
          <a:p>
            <a:pPr eaLnBrk="1" hangingPunct="1">
              <a:buFont typeface="Wingdings" pitchFamily="2" charset="2"/>
              <a:buChar char="§"/>
              <a:defRPr/>
            </a:pPr>
            <a:r>
              <a:rPr lang="en-US" sz="2400" kern="1200" dirty="0" smtClean="0"/>
              <a:t>Defines </a:t>
            </a:r>
            <a:r>
              <a:rPr lang="en-US" sz="2400" kern="1200" dirty="0"/>
              <a:t>the </a:t>
            </a:r>
            <a:r>
              <a:rPr lang="en-US" sz="2400" kern="1200" dirty="0" smtClean="0"/>
              <a:t>approximate long </a:t>
            </a:r>
            <a:r>
              <a:rPr lang="en-US" sz="2400" kern="1200" dirty="0"/>
              <a:t>term land </a:t>
            </a:r>
            <a:r>
              <a:rPr lang="en-US" sz="2400" kern="1200" dirty="0" smtClean="0"/>
              <a:t>requirements (for development set-backs, etc.)</a:t>
            </a:r>
            <a:endParaRPr lang="en-CA" sz="2400" kern="1200" dirty="0"/>
          </a:p>
          <a:p>
            <a:pPr eaLnBrk="1" hangingPunct="1">
              <a:buFont typeface="Wingdings" pitchFamily="2" charset="2"/>
              <a:buChar char="§"/>
              <a:defRPr/>
            </a:pPr>
            <a:endParaRPr lang="en-US" sz="2400" kern="1200" dirty="0" smtClean="0"/>
          </a:p>
          <a:p>
            <a:pPr eaLnBrk="1" hangingPunct="1">
              <a:buFont typeface="Wingdings" pitchFamily="2" charset="2"/>
              <a:buChar char="§"/>
              <a:defRPr/>
            </a:pPr>
            <a:r>
              <a:rPr lang="en-US" sz="2400" kern="1200" dirty="0" smtClean="0"/>
              <a:t>Roadside </a:t>
            </a:r>
            <a:r>
              <a:rPr lang="en-US" sz="2400" kern="1200" dirty="0"/>
              <a:t>Management Classification is based on:</a:t>
            </a:r>
          </a:p>
          <a:p>
            <a:pPr marL="914400" lvl="1" indent="-515938" eaLnBrk="1" hangingPunct="1">
              <a:buFontTx/>
              <a:buChar char="-"/>
              <a:defRPr/>
            </a:pPr>
            <a:r>
              <a:rPr lang="en-US" sz="2400" dirty="0">
                <a:solidFill>
                  <a:srgbClr val="005072"/>
                </a:solidFill>
              </a:rPr>
              <a:t>Service Classification</a:t>
            </a:r>
          </a:p>
          <a:p>
            <a:pPr marL="914400" lvl="1" indent="-515938" eaLnBrk="1" hangingPunct="1">
              <a:buFontTx/>
              <a:buChar char="-"/>
              <a:defRPr/>
            </a:pPr>
            <a:r>
              <a:rPr lang="en-US" sz="2400" dirty="0">
                <a:solidFill>
                  <a:srgbClr val="005072"/>
                </a:solidFill>
              </a:rPr>
              <a:t>Functional / Design Classification in long term (based on 50 years of traffic growth)</a:t>
            </a:r>
          </a:p>
          <a:p>
            <a:pPr marL="347663" lvl="1" indent="0" eaLnBrk="1" hangingPunct="1">
              <a:buFontTx/>
              <a:buNone/>
              <a:defRPr/>
            </a:pPr>
            <a:endParaRPr lang="en-CA" sz="2400" dirty="0" smtClean="0">
              <a:solidFill>
                <a:srgbClr val="005072"/>
              </a:solidFill>
            </a:endParaRPr>
          </a:p>
        </p:txBody>
      </p:sp>
      <p:sp>
        <p:nvSpPr>
          <p:cNvPr id="61443"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1444" name="Rectangle 2"/>
          <p:cNvSpPr txBox="1">
            <a:spLocks noChangeArrowheads="1"/>
          </p:cNvSpPr>
          <p:nvPr/>
        </p:nvSpPr>
        <p:spPr bwMode="auto">
          <a:xfrm>
            <a:off x="457200" y="274638"/>
            <a:ext cx="822960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CA" sz="3200" b="1">
                <a:solidFill>
                  <a:srgbClr val="005072"/>
                </a:solidFill>
              </a:rPr>
              <a:t>Roadside Management Classification</a:t>
            </a:r>
          </a:p>
        </p:txBody>
      </p:sp>
    </p:spTree>
    <p:extLst>
      <p:ext uri="{BB962C8B-B14F-4D97-AF65-F5344CB8AC3E}">
        <p14:creationId xmlns:p14="http://schemas.microsoft.com/office/powerpoint/2010/main" val="38484136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1539">
                                            <p:txEl>
                                              <p:pRg st="2" end="2"/>
                                            </p:txEl>
                                          </p:spTgt>
                                        </p:tgtEl>
                                        <p:attrNameLst>
                                          <p:attrName>style.visibility</p:attrName>
                                        </p:attrNameLst>
                                      </p:cBhvr>
                                      <p:to>
                                        <p:strVal val="visible"/>
                                      </p:to>
                                    </p:set>
                                    <p:animEffect transition="in" filter="fade">
                                      <p:cBhvr>
                                        <p:cTn id="7" dur="500"/>
                                        <p:tgtEl>
                                          <p:spTgt spid="32153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1539">
                                            <p:txEl>
                                              <p:pRg st="4" end="4"/>
                                            </p:txEl>
                                          </p:spTgt>
                                        </p:tgtEl>
                                        <p:attrNameLst>
                                          <p:attrName>style.visibility</p:attrName>
                                        </p:attrNameLst>
                                      </p:cBhvr>
                                      <p:to>
                                        <p:strVal val="visible"/>
                                      </p:to>
                                    </p:set>
                                    <p:animEffect transition="in" filter="fade">
                                      <p:cBhvr>
                                        <p:cTn id="12" dur="500"/>
                                        <p:tgtEl>
                                          <p:spTgt spid="321539">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21539">
                                            <p:txEl>
                                              <p:pRg st="5" end="5"/>
                                            </p:txEl>
                                          </p:spTgt>
                                        </p:tgtEl>
                                        <p:attrNameLst>
                                          <p:attrName>style.visibility</p:attrName>
                                        </p:attrNameLst>
                                      </p:cBhvr>
                                      <p:to>
                                        <p:strVal val="visible"/>
                                      </p:to>
                                    </p:set>
                                    <p:animEffect transition="in" filter="fade">
                                      <p:cBhvr>
                                        <p:cTn id="15" dur="500"/>
                                        <p:tgtEl>
                                          <p:spTgt spid="321539">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21539">
                                            <p:txEl>
                                              <p:pRg st="6" end="6"/>
                                            </p:txEl>
                                          </p:spTgt>
                                        </p:tgtEl>
                                        <p:attrNameLst>
                                          <p:attrName>style.visibility</p:attrName>
                                        </p:attrNameLst>
                                      </p:cBhvr>
                                      <p:to>
                                        <p:strVal val="visible"/>
                                      </p:to>
                                    </p:set>
                                    <p:animEffect transition="in" filter="fade">
                                      <p:cBhvr>
                                        <p:cTn id="18" dur="500"/>
                                        <p:tgtEl>
                                          <p:spTgt spid="321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3"/>
          <p:cNvSpPr>
            <a:spLocks noChangeShapeType="1"/>
          </p:cNvSpPr>
          <p:nvPr/>
        </p:nvSpPr>
        <p:spPr bwMode="auto">
          <a:xfrm>
            <a:off x="508000" y="1382713"/>
            <a:ext cx="462915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1539" name="Rectangle 3"/>
          <p:cNvSpPr>
            <a:spLocks noGrp="1" noChangeArrowheads="1"/>
          </p:cNvSpPr>
          <p:nvPr>
            <p:ph type="body" idx="1"/>
          </p:nvPr>
        </p:nvSpPr>
        <p:spPr>
          <a:xfrm>
            <a:off x="457200" y="1676400"/>
            <a:ext cx="3657600" cy="4029075"/>
          </a:xfrm>
        </p:spPr>
        <p:txBody>
          <a:bodyPr/>
          <a:lstStyle/>
          <a:p>
            <a:pPr eaLnBrk="1" hangingPunct="1">
              <a:buFont typeface="Wingdings" pitchFamily="2" charset="2"/>
              <a:buChar char="§"/>
              <a:defRPr/>
            </a:pPr>
            <a:r>
              <a:rPr lang="en-US" sz="2400" kern="1200" dirty="0"/>
              <a:t>Last updated in March </a:t>
            </a:r>
            <a:r>
              <a:rPr lang="en-US" sz="2400" kern="1200" dirty="0" smtClean="0"/>
              <a:t>2012</a:t>
            </a:r>
          </a:p>
          <a:p>
            <a:pPr eaLnBrk="1" hangingPunct="1">
              <a:buFont typeface="Wingdings" pitchFamily="2" charset="2"/>
              <a:buChar char="§"/>
              <a:defRPr/>
            </a:pPr>
            <a:endParaRPr lang="en-US" sz="2400" kern="1200" dirty="0"/>
          </a:p>
          <a:p>
            <a:pPr eaLnBrk="1" hangingPunct="1">
              <a:buFont typeface="Wingdings" pitchFamily="2" charset="2"/>
              <a:buChar char="§"/>
              <a:defRPr/>
            </a:pPr>
            <a:r>
              <a:rPr lang="en-US" sz="2400" kern="1200" dirty="0"/>
              <a:t>Available on intranet:</a:t>
            </a:r>
          </a:p>
          <a:p>
            <a:pPr marL="0" indent="0" eaLnBrk="1" hangingPunct="1">
              <a:buFontTx/>
              <a:buNone/>
              <a:defRPr/>
            </a:pPr>
            <a:r>
              <a:rPr lang="en-CA" sz="1200" dirty="0" smtClean="0">
                <a:hlinkClick r:id="rId3"/>
              </a:rPr>
              <a:t>https://intranet.transportation.alberta.ca/TCE/Planning/hr/Shared%20Documents/Roadside%20Management%20Classification%20Map%202012.pdf</a:t>
            </a:r>
            <a:endParaRPr lang="en-CA" sz="1200" dirty="0"/>
          </a:p>
        </p:txBody>
      </p:sp>
      <p:pic>
        <p:nvPicPr>
          <p:cNvPr id="624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14300"/>
            <a:ext cx="4267200" cy="698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Rectangle 2"/>
          <p:cNvSpPr txBox="1">
            <a:spLocks noChangeArrowheads="1"/>
          </p:cNvSpPr>
          <p:nvPr/>
        </p:nvSpPr>
        <p:spPr bwMode="auto">
          <a:xfrm>
            <a:off x="457200" y="274638"/>
            <a:ext cx="48006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CA" sz="3200" b="1">
                <a:solidFill>
                  <a:srgbClr val="005072"/>
                </a:solidFill>
              </a:rPr>
              <a:t>Roadside Management Classification</a:t>
            </a:r>
          </a:p>
        </p:txBody>
      </p:sp>
    </p:spTree>
    <p:extLst>
      <p:ext uri="{BB962C8B-B14F-4D97-AF65-F5344CB8AC3E}">
        <p14:creationId xmlns:p14="http://schemas.microsoft.com/office/powerpoint/2010/main" val="3941622819"/>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WordArt 2"/>
          <p:cNvSpPr>
            <a:spLocks noChangeArrowheads="1" noChangeShapeType="1" noTextEdit="1"/>
          </p:cNvSpPr>
          <p:nvPr/>
        </p:nvSpPr>
        <p:spPr bwMode="auto">
          <a:xfrm>
            <a:off x="500063" y="1390650"/>
            <a:ext cx="8067675" cy="3467100"/>
          </a:xfrm>
          <a:prstGeom prst="rect">
            <a:avLst/>
          </a:prstGeom>
        </p:spPr>
        <p:txBody>
          <a:bodyPr wrap="none" fromWordArt="1">
            <a:prstTxWarp prst="textDeflate">
              <a:avLst>
                <a:gd name="adj" fmla="val 14583"/>
              </a:avLst>
            </a:prstTxWarp>
          </a:bodyPr>
          <a:lstStyle/>
          <a:p>
            <a:pPr algn="ctr"/>
            <a:r>
              <a:rPr lang="en-CA" sz="3600" kern="10" normalizeH="1" dirty="0" smtClean="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Access</a:t>
            </a:r>
          </a:p>
          <a:p>
            <a:pPr algn="ctr"/>
            <a:r>
              <a:rPr lang="en-US" sz="3600" kern="10" normalizeH="1" dirty="0" smtClean="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rPr>
              <a:t>Management</a:t>
            </a:r>
            <a:endParaRPr lang="en-CA" sz="3600" kern="10" normalizeH="1" dirty="0">
              <a:ln w="38100">
                <a:solidFill>
                  <a:srgbClr val="3366FF"/>
                </a:solidFill>
                <a:round/>
                <a:headEnd/>
                <a:tailEnd/>
              </a:ln>
              <a:gradFill rotWithShape="1">
                <a:gsLst>
                  <a:gs pos="0">
                    <a:srgbClr val="2260FC"/>
                  </a:gs>
                  <a:gs pos="50000">
                    <a:srgbClr val="B2B2B2"/>
                  </a:gs>
                  <a:gs pos="100000">
                    <a:srgbClr val="2260FC"/>
                  </a:gs>
                </a:gsLst>
                <a:lin ang="5400000" scaled="1"/>
              </a:gradFill>
              <a:effectLst>
                <a:outerShdw dist="35921" dir="2700000" algn="ctr" rotWithShape="0">
                  <a:srgbClr val="990000"/>
                </a:outerShdw>
              </a:effectLst>
              <a:latin typeface="Impact"/>
            </a:endParaRPr>
          </a:p>
        </p:txBody>
      </p:sp>
    </p:spTree>
    <p:extLst>
      <p:ext uri="{BB962C8B-B14F-4D97-AF65-F5344CB8AC3E}">
        <p14:creationId xmlns:p14="http://schemas.microsoft.com/office/powerpoint/2010/main" val="551634382"/>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p:cNvSpPr>
            <a:spLocks noGrp="1" noChangeArrowheads="1"/>
          </p:cNvSpPr>
          <p:nvPr>
            <p:ph idx="1"/>
          </p:nvPr>
        </p:nvSpPr>
        <p:spPr>
          <a:xfrm>
            <a:off x="457200" y="925513"/>
            <a:ext cx="8229600" cy="4779962"/>
          </a:xfrm>
        </p:spPr>
        <p:txBody>
          <a:bodyPr/>
          <a:lstStyle/>
          <a:p>
            <a:pPr eaLnBrk="1" hangingPunct="1">
              <a:lnSpc>
                <a:spcPct val="80000"/>
              </a:lnSpc>
              <a:defRPr/>
            </a:pPr>
            <a:endParaRPr lang="en-CA" i="1" dirty="0" smtClean="0"/>
          </a:p>
          <a:p>
            <a:pPr marL="517525" indent="-342900" eaLnBrk="1" hangingPunct="1">
              <a:lnSpc>
                <a:spcPct val="110000"/>
              </a:lnSpc>
              <a:spcBef>
                <a:spcPct val="0"/>
              </a:spcBef>
              <a:buFont typeface="Wingdings" pitchFamily="2" charset="2"/>
              <a:buChar char="§"/>
              <a:defRPr/>
            </a:pPr>
            <a:r>
              <a:rPr lang="en-CA" sz="2400" dirty="0"/>
              <a:t>A systematic control of the location, spacing and operation of both public and private access to a roadway or street facility</a:t>
            </a:r>
            <a:r>
              <a:rPr lang="en-CA" sz="2400" dirty="0" smtClean="0"/>
              <a:t>.</a:t>
            </a:r>
          </a:p>
          <a:p>
            <a:pPr marL="852488" lvl="1" indent="-342900" eaLnBrk="1" hangingPunct="1">
              <a:lnSpc>
                <a:spcPct val="110000"/>
              </a:lnSpc>
              <a:spcBef>
                <a:spcPct val="0"/>
              </a:spcBef>
              <a:buFont typeface="Arial" pitchFamily="34" charset="0"/>
              <a:buChar char="-"/>
              <a:defRPr/>
            </a:pPr>
            <a:r>
              <a:rPr lang="en-CA" sz="2400" kern="1200" dirty="0" smtClean="0">
                <a:solidFill>
                  <a:srgbClr val="005072"/>
                </a:solidFill>
                <a:ea typeface="+mn-ea"/>
                <a:cs typeface="+mn-cs"/>
              </a:rPr>
              <a:t>Involves </a:t>
            </a:r>
            <a:r>
              <a:rPr lang="en-CA" sz="2400" kern="1200" dirty="0">
                <a:solidFill>
                  <a:srgbClr val="005072"/>
                </a:solidFill>
                <a:ea typeface="+mn-ea"/>
                <a:cs typeface="+mn-cs"/>
              </a:rPr>
              <a:t>managing access to connecting public roads and adjacent land developments while simultaneously preserving the flow of traffic on the surrounding road system in terms of safety, capacity, and speed.</a:t>
            </a:r>
          </a:p>
          <a:p>
            <a:pPr marL="852488" lvl="1" indent="-342900" eaLnBrk="1" hangingPunct="1">
              <a:lnSpc>
                <a:spcPct val="110000"/>
              </a:lnSpc>
              <a:spcBef>
                <a:spcPct val="0"/>
              </a:spcBef>
              <a:buFont typeface="Arial" pitchFamily="34" charset="0"/>
              <a:buChar char="-"/>
              <a:defRPr/>
            </a:pPr>
            <a:r>
              <a:rPr lang="en-CA" sz="2400" kern="1200" dirty="0" smtClean="0">
                <a:solidFill>
                  <a:srgbClr val="005072"/>
                </a:solidFill>
                <a:ea typeface="+mn-ea"/>
                <a:cs typeface="+mn-cs"/>
              </a:rPr>
              <a:t>Applies </a:t>
            </a:r>
            <a:r>
              <a:rPr lang="en-CA" sz="2400" kern="1200" dirty="0">
                <a:solidFill>
                  <a:srgbClr val="005072"/>
                </a:solidFill>
                <a:ea typeface="+mn-ea"/>
                <a:cs typeface="+mn-cs"/>
              </a:rPr>
              <a:t>to all types of roads and </a:t>
            </a:r>
            <a:r>
              <a:rPr lang="en-CA" sz="2400" kern="1200" dirty="0" smtClean="0">
                <a:solidFill>
                  <a:srgbClr val="005072"/>
                </a:solidFill>
                <a:ea typeface="+mn-ea"/>
                <a:cs typeface="+mn-cs"/>
              </a:rPr>
              <a:t>streets</a:t>
            </a:r>
            <a:endParaRPr lang="en-CA" sz="2400" kern="1200" dirty="0">
              <a:solidFill>
                <a:srgbClr val="005072"/>
              </a:solidFill>
              <a:ea typeface="+mn-ea"/>
              <a:cs typeface="+mn-cs"/>
            </a:endParaRPr>
          </a:p>
        </p:txBody>
      </p:sp>
      <p:sp>
        <p:nvSpPr>
          <p:cNvPr id="164867" name="Rectangle 2"/>
          <p:cNvSpPr txBox="1">
            <a:spLocks noChangeArrowheads="1"/>
          </p:cNvSpPr>
          <p:nvPr/>
        </p:nvSpPr>
        <p:spPr bwMode="auto">
          <a:xfrm>
            <a:off x="457200" y="297816"/>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What is Access Management?</a:t>
            </a:r>
          </a:p>
        </p:txBody>
      </p:sp>
      <p:sp>
        <p:nvSpPr>
          <p:cNvPr id="164868"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211306409"/>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noChangeArrowheads="1"/>
          </p:cNvSpPr>
          <p:nvPr>
            <p:ph type="body" idx="1"/>
          </p:nvPr>
        </p:nvSpPr>
        <p:spPr>
          <a:xfrm>
            <a:off x="508000" y="1143000"/>
            <a:ext cx="7950200" cy="4648200"/>
          </a:xfrm>
        </p:spPr>
        <p:txBody>
          <a:bodyPr/>
          <a:lstStyle/>
          <a:p>
            <a:pPr marL="517525" indent="-342900" eaLnBrk="1" hangingPunct="1">
              <a:lnSpc>
                <a:spcPct val="110000"/>
              </a:lnSpc>
              <a:spcBef>
                <a:spcPct val="0"/>
              </a:spcBef>
              <a:buFont typeface="Wingdings" pitchFamily="2" charset="2"/>
              <a:buChar char="§"/>
            </a:pPr>
            <a:r>
              <a:rPr lang="en-CA" sz="2400" dirty="0" smtClean="0"/>
              <a:t>To </a:t>
            </a:r>
            <a:r>
              <a:rPr lang="en-CA" sz="2400" b="1" dirty="0" smtClean="0"/>
              <a:t>preserve the integrity of the roadway </a:t>
            </a:r>
            <a:r>
              <a:rPr lang="en-CA" sz="2400" dirty="0" smtClean="0"/>
              <a:t>system by reducing the amount of interference from local traffic</a:t>
            </a:r>
          </a:p>
          <a:p>
            <a:pPr marL="517525" indent="-342900" eaLnBrk="1" hangingPunct="1">
              <a:lnSpc>
                <a:spcPct val="110000"/>
              </a:lnSpc>
              <a:spcBef>
                <a:spcPct val="0"/>
              </a:spcBef>
              <a:buFont typeface="Wingdings" pitchFamily="2" charset="2"/>
              <a:buChar char="§"/>
            </a:pPr>
            <a:endParaRPr lang="en-US" sz="2400" dirty="0" smtClean="0"/>
          </a:p>
          <a:p>
            <a:pPr marL="517525" indent="-342900" eaLnBrk="1" hangingPunct="1">
              <a:lnSpc>
                <a:spcPct val="110000"/>
              </a:lnSpc>
              <a:spcBef>
                <a:spcPct val="0"/>
              </a:spcBef>
              <a:buFont typeface="Wingdings" pitchFamily="2" charset="2"/>
              <a:buChar char="§"/>
            </a:pPr>
            <a:r>
              <a:rPr lang="en-CA" sz="2400" dirty="0" smtClean="0"/>
              <a:t>To promote</a:t>
            </a:r>
            <a:r>
              <a:rPr lang="en-US" sz="2400" dirty="0" smtClean="0"/>
              <a:t> </a:t>
            </a:r>
            <a:r>
              <a:rPr lang="en-US" sz="2400" b="1" dirty="0" smtClean="0"/>
              <a:t>increased safety of the roadway system </a:t>
            </a:r>
            <a:r>
              <a:rPr lang="en-US" sz="2400" dirty="0" smtClean="0"/>
              <a:t>by decreasing the number of conflict points and reducing/simplifying driver work load, consistent with the functional classification</a:t>
            </a:r>
            <a:endParaRPr lang="en-CA" dirty="0" smtClean="0"/>
          </a:p>
        </p:txBody>
      </p:sp>
      <p:sp>
        <p:nvSpPr>
          <p:cNvPr id="165891"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Why is Access Management Important?</a:t>
            </a:r>
          </a:p>
        </p:txBody>
      </p:sp>
      <p:sp>
        <p:nvSpPr>
          <p:cNvPr id="16589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33730599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fade">
                                      <p:cBhvr>
                                        <p:cTn id="7" dur="500"/>
                                        <p:tgtEl>
                                          <p:spTgt spid="186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6371">
                                            <p:txEl>
                                              <p:pRg st="2" end="2"/>
                                            </p:txEl>
                                          </p:spTgt>
                                        </p:tgtEl>
                                        <p:attrNameLst>
                                          <p:attrName>style.visibility</p:attrName>
                                        </p:attrNameLst>
                                      </p:cBhvr>
                                      <p:to>
                                        <p:strVal val="visible"/>
                                      </p:to>
                                    </p:set>
                                    <p:animEffect transition="in" filter="fade">
                                      <p:cBhvr>
                                        <p:cTn id="12" dur="500"/>
                                        <p:tgtEl>
                                          <p:spTgt spid="1863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noChangeArrowheads="1"/>
          </p:cNvSpPr>
          <p:nvPr>
            <p:ph type="body" idx="1"/>
          </p:nvPr>
        </p:nvSpPr>
        <p:spPr>
          <a:xfrm>
            <a:off x="508000" y="1143000"/>
            <a:ext cx="7950200" cy="4648200"/>
          </a:xfrm>
        </p:spPr>
        <p:txBody>
          <a:bodyPr/>
          <a:lstStyle/>
          <a:p>
            <a:pPr marL="517525" indent="-342900" eaLnBrk="1" hangingPunct="1">
              <a:lnSpc>
                <a:spcPct val="110000"/>
              </a:lnSpc>
              <a:spcBef>
                <a:spcPct val="0"/>
              </a:spcBef>
              <a:buFont typeface="Wingdings" pitchFamily="2" charset="2"/>
              <a:buChar char="§"/>
            </a:pPr>
            <a:r>
              <a:rPr lang="en-US" sz="2400" dirty="0" smtClean="0"/>
              <a:t>In rural Alberta 6-10% of collisions and fatalities involves errant vehicles striking approaches .</a:t>
            </a:r>
          </a:p>
          <a:p>
            <a:pPr marL="517525" indent="-342900" eaLnBrk="1" hangingPunct="1">
              <a:lnSpc>
                <a:spcPct val="110000"/>
              </a:lnSpc>
              <a:spcBef>
                <a:spcPct val="0"/>
              </a:spcBef>
              <a:buFont typeface="Wingdings" pitchFamily="2" charset="2"/>
              <a:buChar char="§"/>
            </a:pPr>
            <a:r>
              <a:rPr lang="en-US" sz="2400" dirty="0" smtClean="0"/>
              <a:t>Many involved hitting farm/field/residential approaches rather than road approaches</a:t>
            </a:r>
          </a:p>
          <a:p>
            <a:pPr marL="517525" indent="-342900" eaLnBrk="1" hangingPunct="1">
              <a:lnSpc>
                <a:spcPct val="110000"/>
              </a:lnSpc>
              <a:spcBef>
                <a:spcPct val="0"/>
              </a:spcBef>
              <a:buFont typeface="Wingdings" pitchFamily="2" charset="2"/>
              <a:buChar char="§"/>
            </a:pPr>
            <a:r>
              <a:rPr lang="en-US" sz="2400" dirty="0" smtClean="0"/>
              <a:t>Hitting an approach is akin to hitting a wall</a:t>
            </a:r>
          </a:p>
          <a:p>
            <a:pPr marL="517525" indent="-342900" eaLnBrk="1" hangingPunct="1">
              <a:lnSpc>
                <a:spcPct val="110000"/>
              </a:lnSpc>
              <a:spcBef>
                <a:spcPct val="0"/>
              </a:spcBef>
              <a:buFont typeface="Wingdings" pitchFamily="2" charset="2"/>
              <a:buChar char="§"/>
            </a:pPr>
            <a:r>
              <a:rPr lang="en-US" sz="2400" dirty="0" smtClean="0"/>
              <a:t>In Manitoba, a controlled access road has 40% less collisions than on a non-controlled road.</a:t>
            </a:r>
          </a:p>
          <a:p>
            <a:pPr marL="517525" indent="-342900" eaLnBrk="1" hangingPunct="1">
              <a:lnSpc>
                <a:spcPct val="110000"/>
              </a:lnSpc>
              <a:spcBef>
                <a:spcPct val="0"/>
              </a:spcBef>
              <a:buFont typeface="Wingdings" pitchFamily="2" charset="2"/>
              <a:buChar char="§"/>
            </a:pPr>
            <a:r>
              <a:rPr lang="en-US" sz="2400" dirty="0" smtClean="0"/>
              <a:t>In Saskatchewan a controlled access road has 33% to 50% less collisions than on a non-controlled road.</a:t>
            </a:r>
            <a:endParaRPr lang="en-CA" dirty="0" smtClean="0"/>
          </a:p>
        </p:txBody>
      </p:sp>
      <p:sp>
        <p:nvSpPr>
          <p:cNvPr id="165891" name="Rectangle 2"/>
          <p:cNvSpPr txBox="1">
            <a:spLocks noChangeArrowheads="1"/>
          </p:cNvSpPr>
          <p:nvPr/>
        </p:nvSpPr>
        <p:spPr bwMode="auto">
          <a:xfrm>
            <a:off x="483870" y="274956"/>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Why is Access Management Important?</a:t>
            </a:r>
          </a:p>
        </p:txBody>
      </p:sp>
      <p:sp>
        <p:nvSpPr>
          <p:cNvPr id="165892"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767586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fade">
                                      <p:cBhvr>
                                        <p:cTn id="7" dur="500"/>
                                        <p:tgtEl>
                                          <p:spTgt spid="186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371">
                                            <p:txEl>
                                              <p:pRg st="1" end="1"/>
                                            </p:txEl>
                                          </p:spTgt>
                                        </p:tgtEl>
                                        <p:attrNameLst>
                                          <p:attrName>style.visibility</p:attrName>
                                        </p:attrNameLst>
                                      </p:cBhvr>
                                      <p:to>
                                        <p:strVal val="visible"/>
                                      </p:to>
                                    </p:set>
                                    <p:animEffect transition="in" filter="fade">
                                      <p:cBhvr>
                                        <p:cTn id="12" dur="500"/>
                                        <p:tgtEl>
                                          <p:spTgt spid="186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371">
                                            <p:txEl>
                                              <p:pRg st="2" end="2"/>
                                            </p:txEl>
                                          </p:spTgt>
                                        </p:tgtEl>
                                        <p:attrNameLst>
                                          <p:attrName>style.visibility</p:attrName>
                                        </p:attrNameLst>
                                      </p:cBhvr>
                                      <p:to>
                                        <p:strVal val="visible"/>
                                      </p:to>
                                    </p:set>
                                    <p:animEffect transition="in" filter="fade">
                                      <p:cBhvr>
                                        <p:cTn id="17" dur="500"/>
                                        <p:tgtEl>
                                          <p:spTgt spid="186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371">
                                            <p:txEl>
                                              <p:pRg st="3" end="3"/>
                                            </p:txEl>
                                          </p:spTgt>
                                        </p:tgtEl>
                                        <p:attrNameLst>
                                          <p:attrName>style.visibility</p:attrName>
                                        </p:attrNameLst>
                                      </p:cBhvr>
                                      <p:to>
                                        <p:strVal val="visible"/>
                                      </p:to>
                                    </p:set>
                                    <p:animEffect transition="in" filter="fade">
                                      <p:cBhvr>
                                        <p:cTn id="22" dur="500"/>
                                        <p:tgtEl>
                                          <p:spTgt spid="1863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6371">
                                            <p:txEl>
                                              <p:pRg st="4" end="4"/>
                                            </p:txEl>
                                          </p:spTgt>
                                        </p:tgtEl>
                                        <p:attrNameLst>
                                          <p:attrName>style.visibility</p:attrName>
                                        </p:attrNameLst>
                                      </p:cBhvr>
                                      <p:to>
                                        <p:strVal val="visible"/>
                                      </p:to>
                                    </p:set>
                                    <p:animEffect transition="in" filter="fade">
                                      <p:cBhvr>
                                        <p:cTn id="27" dur="500"/>
                                        <p:tgtEl>
                                          <p:spTgt spid="186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Grp="1" noChangeArrowheads="1"/>
          </p:cNvSpPr>
          <p:nvPr>
            <p:ph type="body" idx="1"/>
          </p:nvPr>
        </p:nvSpPr>
        <p:spPr>
          <a:xfrm>
            <a:off x="457200" y="1219200"/>
            <a:ext cx="8229600" cy="4486275"/>
          </a:xfrm>
        </p:spPr>
        <p:txBody>
          <a:bodyPr/>
          <a:lstStyle/>
          <a:p>
            <a:pPr marL="517525" indent="-342900" eaLnBrk="1" hangingPunct="1">
              <a:lnSpc>
                <a:spcPct val="110000"/>
              </a:lnSpc>
              <a:spcBef>
                <a:spcPct val="0"/>
              </a:spcBef>
              <a:buFont typeface="Wingdings" pitchFamily="2" charset="2"/>
              <a:buChar char="§"/>
              <a:defRPr/>
            </a:pPr>
            <a:r>
              <a:rPr lang="en-CA" sz="2400" dirty="0" smtClean="0"/>
              <a:t>Well planned access management</a:t>
            </a:r>
          </a:p>
          <a:p>
            <a:pPr marL="852488" lvl="1" indent="-342900" eaLnBrk="1" hangingPunct="1">
              <a:lnSpc>
                <a:spcPct val="110000"/>
              </a:lnSpc>
              <a:spcBef>
                <a:spcPct val="0"/>
              </a:spcBef>
              <a:buFont typeface="Arial" pitchFamily="34" charset="0"/>
              <a:buChar char="-"/>
              <a:defRPr/>
            </a:pPr>
            <a:r>
              <a:rPr lang="en-CA" sz="2400" kern="1200" dirty="0" smtClean="0">
                <a:solidFill>
                  <a:srgbClr val="005072"/>
                </a:solidFill>
                <a:ea typeface="+mn-ea"/>
                <a:cs typeface="+mn-cs"/>
              </a:rPr>
              <a:t>Increases safety</a:t>
            </a:r>
          </a:p>
          <a:p>
            <a:pPr marL="852488" lvl="1" indent="-342900" eaLnBrk="1" hangingPunct="1">
              <a:lnSpc>
                <a:spcPct val="110000"/>
              </a:lnSpc>
              <a:spcBef>
                <a:spcPct val="0"/>
              </a:spcBef>
              <a:buFont typeface="Arial" pitchFamily="34" charset="0"/>
              <a:buChar char="-"/>
              <a:defRPr/>
            </a:pPr>
            <a:r>
              <a:rPr lang="en-CA" sz="2400" kern="1200" dirty="0" smtClean="0">
                <a:solidFill>
                  <a:srgbClr val="005072"/>
                </a:solidFill>
                <a:ea typeface="+mn-ea"/>
                <a:cs typeface="+mn-cs"/>
              </a:rPr>
              <a:t>Improves traffic flow (reduced congestion and travel times, lower road-user costs) and provides a more efficient roadway system </a:t>
            </a:r>
          </a:p>
          <a:p>
            <a:pPr marL="852488" lvl="1" indent="-342900" eaLnBrk="1" hangingPunct="1">
              <a:lnSpc>
                <a:spcPct val="110000"/>
              </a:lnSpc>
              <a:spcBef>
                <a:spcPct val="0"/>
              </a:spcBef>
              <a:buFont typeface="Arial" pitchFamily="34" charset="0"/>
              <a:buChar char="-"/>
              <a:defRPr/>
            </a:pPr>
            <a:r>
              <a:rPr lang="en-US" sz="2400" kern="1200" dirty="0" smtClean="0">
                <a:solidFill>
                  <a:srgbClr val="005072"/>
                </a:solidFill>
                <a:ea typeface="+mn-ea"/>
                <a:cs typeface="+mn-cs"/>
              </a:rPr>
              <a:t>Promotes the roadway hierarchy (reduced “cut </a:t>
            </a:r>
            <a:r>
              <a:rPr lang="en-US" sz="2400" kern="1200" dirty="0">
                <a:solidFill>
                  <a:srgbClr val="005072"/>
                </a:solidFill>
                <a:ea typeface="+mn-ea"/>
                <a:cs typeface="+mn-cs"/>
              </a:rPr>
              <a:t>through” </a:t>
            </a:r>
            <a:r>
              <a:rPr lang="en-US" sz="2400" kern="1200" dirty="0" smtClean="0">
                <a:solidFill>
                  <a:srgbClr val="005072"/>
                </a:solidFill>
                <a:ea typeface="+mn-ea"/>
                <a:cs typeface="+mn-cs"/>
              </a:rPr>
              <a:t>traffic for example) </a:t>
            </a:r>
            <a:endParaRPr lang="en-CA" sz="2400" kern="1200" dirty="0">
              <a:solidFill>
                <a:srgbClr val="005072"/>
              </a:solidFill>
              <a:ea typeface="+mn-ea"/>
              <a:cs typeface="+mn-cs"/>
            </a:endParaRPr>
          </a:p>
          <a:p>
            <a:pPr marL="852488" lvl="1" indent="-342900" eaLnBrk="1" hangingPunct="1">
              <a:lnSpc>
                <a:spcPct val="110000"/>
              </a:lnSpc>
              <a:spcBef>
                <a:spcPct val="0"/>
              </a:spcBef>
              <a:buFont typeface="Arial" pitchFamily="34" charset="0"/>
              <a:buChar char="-"/>
              <a:defRPr/>
            </a:pPr>
            <a:r>
              <a:rPr lang="en-CA" sz="2400" kern="1200" dirty="0" smtClean="0">
                <a:solidFill>
                  <a:srgbClr val="005072"/>
                </a:solidFill>
                <a:ea typeface="+mn-ea"/>
                <a:cs typeface="+mn-cs"/>
              </a:rPr>
              <a:t>Offers less </a:t>
            </a:r>
            <a:r>
              <a:rPr lang="en-CA" sz="2400" kern="1200" dirty="0">
                <a:solidFill>
                  <a:srgbClr val="005072"/>
                </a:solidFill>
                <a:ea typeface="+mn-ea"/>
                <a:cs typeface="+mn-cs"/>
              </a:rPr>
              <a:t>strenuous driving </a:t>
            </a:r>
            <a:r>
              <a:rPr lang="en-CA" sz="2400" kern="1200" dirty="0" smtClean="0">
                <a:solidFill>
                  <a:srgbClr val="005072"/>
                </a:solidFill>
                <a:ea typeface="+mn-ea"/>
                <a:cs typeface="+mn-cs"/>
              </a:rPr>
              <a:t>environment</a:t>
            </a:r>
            <a:endParaRPr lang="en-CA" sz="2400" kern="1200" dirty="0">
              <a:solidFill>
                <a:srgbClr val="005072"/>
              </a:solidFill>
              <a:ea typeface="+mn-ea"/>
              <a:cs typeface="+mn-cs"/>
            </a:endParaRPr>
          </a:p>
          <a:p>
            <a:pPr marL="852488" lvl="1" indent="-342900" eaLnBrk="1" hangingPunct="1">
              <a:lnSpc>
                <a:spcPct val="110000"/>
              </a:lnSpc>
              <a:spcBef>
                <a:spcPct val="0"/>
              </a:spcBef>
              <a:buFont typeface="Arial" pitchFamily="34" charset="0"/>
              <a:buChar char="-"/>
              <a:defRPr/>
            </a:pPr>
            <a:r>
              <a:rPr lang="en-CA" sz="2400" b="1" i="1" kern="1200" dirty="0" smtClean="0">
                <a:solidFill>
                  <a:srgbClr val="005072"/>
                </a:solidFill>
                <a:ea typeface="+mn-ea"/>
                <a:cs typeface="+mn-cs"/>
              </a:rPr>
              <a:t>Helps protect public investment and extends roadway life by delaying the need for capital improvements</a:t>
            </a:r>
            <a:endParaRPr lang="en-CA" sz="2400" i="1" dirty="0" smtClean="0">
              <a:solidFill>
                <a:srgbClr val="005072"/>
              </a:solidFill>
            </a:endParaRPr>
          </a:p>
          <a:p>
            <a:pPr marL="852488" lvl="1" indent="-342900" eaLnBrk="1" hangingPunct="1">
              <a:lnSpc>
                <a:spcPct val="110000"/>
              </a:lnSpc>
              <a:spcBef>
                <a:spcPct val="0"/>
              </a:spcBef>
              <a:buFont typeface="Arial" pitchFamily="34" charset="0"/>
              <a:buChar char="-"/>
              <a:defRPr/>
            </a:pPr>
            <a:endParaRPr lang="en-CA" sz="2400" kern="1200" dirty="0">
              <a:solidFill>
                <a:srgbClr val="005072"/>
              </a:solidFill>
              <a:ea typeface="+mn-ea"/>
              <a:cs typeface="+mn-cs"/>
            </a:endParaRPr>
          </a:p>
          <a:p>
            <a:pPr eaLnBrk="1" hangingPunct="1">
              <a:lnSpc>
                <a:spcPct val="80000"/>
              </a:lnSpc>
              <a:defRPr/>
            </a:pPr>
            <a:endParaRPr lang="en-CA" sz="2400" dirty="0" smtClean="0"/>
          </a:p>
        </p:txBody>
      </p:sp>
      <p:sp>
        <p:nvSpPr>
          <p:cNvPr id="166915"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005072"/>
                </a:solidFill>
              </a:rPr>
              <a:t>Why is Access Management Important?</a:t>
            </a:r>
          </a:p>
        </p:txBody>
      </p:sp>
      <p:sp>
        <p:nvSpPr>
          <p:cNvPr id="166916" name="Line 3"/>
          <p:cNvSpPr>
            <a:spLocks noChangeShapeType="1"/>
          </p:cNvSpPr>
          <p:nvPr/>
        </p:nvSpPr>
        <p:spPr bwMode="auto">
          <a:xfrm>
            <a:off x="508000" y="925513"/>
            <a:ext cx="8064500" cy="0"/>
          </a:xfrm>
          <a:prstGeom prst="line">
            <a:avLst/>
          </a:prstGeom>
          <a:noFill/>
          <a:ln w="19050">
            <a:solidFill>
              <a:srgbClr val="00507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6134018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7395">
                                            <p:txEl>
                                              <p:pRg st="2" end="2"/>
                                            </p:txEl>
                                          </p:spTgt>
                                        </p:tgtEl>
                                        <p:attrNameLst>
                                          <p:attrName>style.visibility</p:attrName>
                                        </p:attrNameLst>
                                      </p:cBhvr>
                                      <p:to>
                                        <p:strVal val="visible"/>
                                      </p:to>
                                    </p:set>
                                    <p:animEffect transition="in" filter="fade">
                                      <p:cBhvr>
                                        <p:cTn id="7" dur="500"/>
                                        <p:tgtEl>
                                          <p:spTgt spid="18739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7395">
                                            <p:txEl>
                                              <p:pRg st="3" end="3"/>
                                            </p:txEl>
                                          </p:spTgt>
                                        </p:tgtEl>
                                        <p:attrNameLst>
                                          <p:attrName>style.visibility</p:attrName>
                                        </p:attrNameLst>
                                      </p:cBhvr>
                                      <p:to>
                                        <p:strVal val="visible"/>
                                      </p:to>
                                    </p:set>
                                    <p:animEffect transition="in" filter="fade">
                                      <p:cBhvr>
                                        <p:cTn id="12" dur="500"/>
                                        <p:tgtEl>
                                          <p:spTgt spid="18739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7395">
                                            <p:txEl>
                                              <p:pRg st="4" end="4"/>
                                            </p:txEl>
                                          </p:spTgt>
                                        </p:tgtEl>
                                        <p:attrNameLst>
                                          <p:attrName>style.visibility</p:attrName>
                                        </p:attrNameLst>
                                      </p:cBhvr>
                                      <p:to>
                                        <p:strVal val="visible"/>
                                      </p:to>
                                    </p:set>
                                    <p:animEffect transition="in" filter="fade">
                                      <p:cBhvr>
                                        <p:cTn id="17" dur="500"/>
                                        <p:tgtEl>
                                          <p:spTgt spid="18739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87395">
                                            <p:txEl>
                                              <p:pRg st="5" end="5"/>
                                            </p:txEl>
                                          </p:spTgt>
                                        </p:tgtEl>
                                        <p:attrNameLst>
                                          <p:attrName>style.visibility</p:attrName>
                                        </p:attrNameLst>
                                      </p:cBhvr>
                                      <p:to>
                                        <p:strVal val="visible"/>
                                      </p:to>
                                    </p:set>
                                    <p:animEffect transition="in" filter="fade">
                                      <p:cBhvr>
                                        <p:cTn id="22" dur="500"/>
                                        <p:tgtEl>
                                          <p:spTgt spid="1873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2660</TotalTime>
  <Words>7845</Words>
  <Application>Microsoft Office PowerPoint</Application>
  <PresentationFormat>On-screen Show (4:3)</PresentationFormat>
  <Paragraphs>1145</Paragraphs>
  <Slides>140</Slides>
  <Notes>140</Notes>
  <HiddenSlides>6</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140</vt:i4>
      </vt:variant>
    </vt:vector>
  </HeadingPairs>
  <TitlesOfParts>
    <vt:vector size="146" baseType="lpstr">
      <vt:lpstr>Office Theme</vt:lpstr>
      <vt:lpstr>4_Default Design</vt:lpstr>
      <vt:lpstr>Worksheet</vt:lpstr>
      <vt:lpstr>Document</vt:lpstr>
      <vt:lpstr>Chart</vt:lpstr>
      <vt:lpstr>Photo Editor Photo</vt:lpstr>
      <vt:lpstr> </vt:lpstr>
      <vt:lpstr>Who We Are – The Planning Group</vt:lpstr>
      <vt:lpstr>Transportation - History </vt:lpstr>
      <vt:lpstr>Transportation - History </vt:lpstr>
      <vt:lpstr>Transportation - History </vt:lpstr>
      <vt:lpstr>Transportation - History </vt:lpstr>
      <vt:lpstr>Transportation - History </vt:lpstr>
      <vt:lpstr>Factors affecting office/factory location</vt:lpstr>
      <vt:lpstr>PowerPoint Presentation</vt:lpstr>
      <vt:lpstr>PowerPoint Presentation</vt:lpstr>
      <vt:lpstr>Why Plan?</vt:lpstr>
      <vt:lpstr>Why Plan</vt:lpstr>
      <vt:lpstr>Why Plan?</vt:lpstr>
      <vt:lpstr>Why Plan?</vt:lpstr>
      <vt:lpstr>Why Plan?</vt:lpstr>
      <vt:lpstr>Why Plan?</vt:lpstr>
      <vt:lpstr>Calgary &amp; Edmonton Ring Roads</vt:lpstr>
      <vt:lpstr>Why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Decreasing Flexibility / Increasing Cost Over Time</vt:lpstr>
      <vt:lpstr>What are the Risks?</vt:lpstr>
      <vt:lpstr>PowerPoint Presentation</vt:lpstr>
      <vt:lpstr>Planning Cycle</vt:lpstr>
      <vt:lpstr>Transportation Planning</vt:lpstr>
      <vt:lpstr>Transportation Planning</vt:lpstr>
      <vt:lpstr>Transportation Planning</vt:lpstr>
      <vt:lpstr>PowerPoint Presentation</vt:lpstr>
      <vt:lpstr>PowerPoint Presentation</vt:lpstr>
      <vt:lpstr>PowerPoint Presentation</vt:lpstr>
      <vt:lpstr>Planning – how far into the future?</vt:lpstr>
      <vt:lpstr>Planning – how far into the future?</vt:lpstr>
      <vt:lpstr>What are we doing?</vt:lpstr>
      <vt:lpstr>Planning Horizon</vt:lpstr>
      <vt:lpstr>Planning Horizon _______________________________________________ </vt:lpstr>
      <vt:lpstr>Planning Horizon</vt:lpstr>
      <vt:lpstr>PowerPoint Presentation</vt:lpstr>
      <vt:lpstr>PowerPoint Presentation</vt:lpstr>
      <vt:lpstr>Travel Modelling – Gravity Model</vt:lpstr>
      <vt:lpstr>Travel Modelling – Gravity Model</vt:lpstr>
      <vt:lpstr>Travel Modelling – Gravity Model</vt:lpstr>
      <vt:lpstr>Travel Modelling – Gravity Model</vt:lpstr>
      <vt:lpstr>Travel Modelling – Gravity Model</vt:lpstr>
      <vt:lpstr>Travel Modelling – EMME</vt:lpstr>
      <vt:lpstr>Travel Modelling – EMME</vt:lpstr>
      <vt:lpstr>Why Do We Model Travel?</vt:lpstr>
      <vt:lpstr>Why Do We Model Travel?</vt:lpstr>
      <vt:lpstr>Issues for Transportation Planners</vt:lpstr>
      <vt:lpstr>Population Age-Sex Distribution, Alberta</vt:lpstr>
      <vt:lpstr>Edmonton Example - Population Change </vt:lpstr>
      <vt:lpstr>Edmonton Passenger Vehicles  1988 - 2002 </vt:lpstr>
      <vt:lpstr>Fundamental Travel Concepts - Personal Travel</vt:lpstr>
      <vt:lpstr>Edmonton Travel Purpose Choices - Fall Weekday</vt:lpstr>
      <vt:lpstr>Edmonton “Other Purpose” Trips - Fall Weekday</vt:lpstr>
      <vt:lpstr>Edmonton “Other Purpose” Trips - Fall Weekday</vt:lpstr>
      <vt:lpstr>Edmonton Travel Mode Choices - Fall Weekday</vt:lpstr>
      <vt:lpstr>Travel Behaviour 2005 Daily Mode Share by Age Group</vt:lpstr>
      <vt:lpstr>Travel Behaviour Weekday Daily Trips by Geographic Area</vt:lpstr>
      <vt:lpstr>Travel Behaviour Weekday Daily Mode Shares by Geographic Area</vt:lpstr>
      <vt:lpstr>Weekday Personal Travel - When do we Travel?</vt:lpstr>
      <vt:lpstr>Average Weekday Trip Lengths - Edmontonians</vt:lpstr>
      <vt:lpstr>Personal Travel - Why do We Travel?</vt:lpstr>
      <vt:lpstr>PowerPoint Presentation</vt:lpstr>
      <vt:lpstr>PowerPoint Presentation</vt:lpstr>
      <vt:lpstr>PowerPoint Presentation</vt:lpstr>
      <vt:lpstr>What are we doing?</vt:lpstr>
      <vt:lpstr>Treasury Board 2041 Pop. Projection</vt:lpstr>
      <vt:lpstr>City of Edmonton Traffic Zones</vt:lpstr>
      <vt:lpstr>Edmonton Region Traffic Zones</vt:lpstr>
      <vt:lpstr>Travel Model Output</vt:lpstr>
      <vt:lpstr>Example of Trip Table</vt:lpstr>
      <vt:lpstr>Edmonton Example – V/C Ratio</vt:lpstr>
      <vt:lpstr>PowerPoint Presentation</vt:lpstr>
      <vt:lpstr>Roadway Hierarchy</vt:lpstr>
      <vt:lpstr>Roadway Classification Categories</vt:lpstr>
      <vt:lpstr>Relationship Between Classification Systems</vt:lpstr>
      <vt:lpstr>Service Classification</vt:lpstr>
      <vt:lpstr>Service Classification</vt:lpstr>
      <vt:lpstr>PowerPoint Presentation</vt:lpstr>
      <vt:lpstr>PowerPoint Presentation</vt:lpstr>
      <vt:lpstr>National Highway System</vt:lpstr>
      <vt:lpstr>National Highway System</vt:lpstr>
      <vt:lpstr>National Highway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Freeway Best Practices</vt:lpstr>
      <vt:lpstr>Freeway Best Practices</vt:lpstr>
      <vt:lpstr>Freeway Best Practices</vt:lpstr>
      <vt:lpstr>Interchanges </vt:lpstr>
      <vt:lpstr>PowerPoint Presentation</vt:lpstr>
      <vt:lpstr> </vt:lpstr>
      <vt:lpstr>PowerPoint Presentation</vt:lpstr>
      <vt:lpstr>PowerPoint Presentation</vt:lpstr>
      <vt:lpstr> </vt:lpstr>
      <vt:lpstr> </vt:lpstr>
      <vt:lpstr>PowerPoint Presentation</vt:lpstr>
      <vt:lpstr>Closely spaced interchanges - solutions </vt:lpstr>
      <vt:lpstr>Closely spaced interchanges - solutions </vt:lpstr>
      <vt:lpstr>Route continuity</vt:lpstr>
      <vt:lpstr>Route continuity  Calgary Ring Road example</vt:lpstr>
      <vt:lpstr>Major fork</vt:lpstr>
      <vt:lpstr>Anthony Henday Drive &amp; Hwy 2</vt:lpstr>
      <vt:lpstr>Basic Lanes</vt:lpstr>
      <vt:lpstr>Lane Balance</vt:lpstr>
      <vt:lpstr>Co-ordination of  Lane Balance and Basic Lanes NC=NF+NE-1  NC=NF+NE NC=NF+NE-1</vt:lpstr>
      <vt:lpstr>Over versus Under                                                Stages better                                      Drains better                                      Start/stop better                                      Visibility better                                      Easier to expand        </vt:lpstr>
      <vt:lpstr>PowerPoint Presentation</vt:lpstr>
      <vt:lpstr>Noise</vt:lpstr>
      <vt:lpstr>Noise Measurement</vt:lpstr>
      <vt:lpstr>Noise Measurement</vt:lpstr>
      <vt:lpstr>Noise Measurement</vt:lpstr>
      <vt:lpstr>Noise Management</vt:lpstr>
      <vt:lpstr>PowerPoint Presentation</vt:lpstr>
      <vt:lpstr>PowerPoint Presentation</vt:lpstr>
      <vt:lpstr>PowerPoint Presentation</vt:lpstr>
      <vt:lpstr>PowerPoint Presentation</vt:lpstr>
      <vt:lpstr>PowerPoint Presentation</vt:lpstr>
      <vt:lpstr>PowerPoint Presentation</vt:lpstr>
    </vt:vector>
  </TitlesOfParts>
  <Company>GOA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Jim.Der</dc:creator>
  <cp:lastModifiedBy>Jim.Der</cp:lastModifiedBy>
  <cp:revision>104</cp:revision>
  <cp:lastPrinted>2014-02-11T17:23:07Z</cp:lastPrinted>
  <dcterms:created xsi:type="dcterms:W3CDTF">2014-01-21T16:50:17Z</dcterms:created>
  <dcterms:modified xsi:type="dcterms:W3CDTF">2014-02-11T21:52:25Z</dcterms:modified>
</cp:coreProperties>
</file>