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51" r:id="rId5"/>
    <p:sldMasterId id="2147484158" r:id="rId6"/>
  </p:sldMasterIdLst>
  <p:notesMasterIdLst>
    <p:notesMasterId r:id="rId50"/>
  </p:notesMasterIdLst>
  <p:handoutMasterIdLst>
    <p:handoutMasterId r:id="rId51"/>
  </p:handoutMasterIdLst>
  <p:sldIdLst>
    <p:sldId id="417" r:id="rId7"/>
    <p:sldId id="419" r:id="rId8"/>
    <p:sldId id="472" r:id="rId9"/>
    <p:sldId id="424" r:id="rId10"/>
    <p:sldId id="476" r:id="rId11"/>
    <p:sldId id="477" r:id="rId12"/>
    <p:sldId id="478" r:id="rId13"/>
    <p:sldId id="443" r:id="rId14"/>
    <p:sldId id="367" r:id="rId15"/>
    <p:sldId id="441" r:id="rId16"/>
    <p:sldId id="438" r:id="rId17"/>
    <p:sldId id="439" r:id="rId18"/>
    <p:sldId id="498" r:id="rId19"/>
    <p:sldId id="454" r:id="rId20"/>
    <p:sldId id="428" r:id="rId21"/>
    <p:sldId id="429" r:id="rId22"/>
    <p:sldId id="436" r:id="rId23"/>
    <p:sldId id="473" r:id="rId24"/>
    <p:sldId id="499" r:id="rId25"/>
    <p:sldId id="468" r:id="rId26"/>
    <p:sldId id="470" r:id="rId27"/>
    <p:sldId id="446" r:id="rId28"/>
    <p:sldId id="444" r:id="rId29"/>
    <p:sldId id="380" r:id="rId30"/>
    <p:sldId id="453" r:id="rId31"/>
    <p:sldId id="513" r:id="rId32"/>
    <p:sldId id="381" r:id="rId33"/>
    <p:sldId id="511" r:id="rId34"/>
    <p:sldId id="379" r:id="rId35"/>
    <p:sldId id="512" r:id="rId36"/>
    <p:sldId id="385" r:id="rId37"/>
    <p:sldId id="489" r:id="rId38"/>
    <p:sldId id="490" r:id="rId39"/>
    <p:sldId id="505" r:id="rId40"/>
    <p:sldId id="494" r:id="rId41"/>
    <p:sldId id="500" r:id="rId42"/>
    <p:sldId id="485" r:id="rId43"/>
    <p:sldId id="501" r:id="rId44"/>
    <p:sldId id="502" r:id="rId45"/>
    <p:sldId id="503" r:id="rId46"/>
    <p:sldId id="508" r:id="rId47"/>
    <p:sldId id="509" r:id="rId48"/>
    <p:sldId id="504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AB"/>
    <a:srgbClr val="645246"/>
    <a:srgbClr val="A47700"/>
    <a:srgbClr val="6E3319"/>
    <a:srgbClr val="682145"/>
    <a:srgbClr val="FF7900"/>
    <a:srgbClr val="005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843" autoAdjust="0"/>
    <p:restoredTop sz="86469" autoAdjust="0"/>
  </p:normalViewPr>
  <p:slideViewPr>
    <p:cSldViewPr>
      <p:cViewPr>
        <p:scale>
          <a:sx n="100" d="100"/>
          <a:sy n="100" d="100"/>
        </p:scale>
        <p:origin x="-1224" y="6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uedmfw03\shared\highwayeng\Highways\PavementSmoothnessQA\IRISummaryandComparison_Oct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uedmfw03\shared\highwayeng\Highways\PavementSmoothnessQA\IRISummaryandComparison_Oct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IRI Bonus</c:v>
          </c:tx>
          <c:spPr>
            <a:solidFill>
              <a:schemeClr val="accent1"/>
            </a:solidFill>
          </c:spPr>
          <c:invertIfNegative val="0"/>
          <c:val>
            <c:numRef>
              <c:f>Summary!$J$37</c:f>
              <c:numCache>
                <c:formatCode>#,##0</c:formatCode>
                <c:ptCount val="1"/>
                <c:pt idx="0">
                  <c:v>78514.930500600007</c:v>
                </c:pt>
              </c:numCache>
            </c:numRef>
          </c:val>
        </c:ser>
        <c:ser>
          <c:idx val="1"/>
          <c:order val="1"/>
          <c:tx>
            <c:v>PrI Bonus</c:v>
          </c:tx>
          <c:invertIfNegative val="0"/>
          <c:val>
            <c:numRef>
              <c:f>Summary!$N$37</c:f>
              <c:numCache>
                <c:formatCode>#,##0</c:formatCode>
                <c:ptCount val="1"/>
                <c:pt idx="0">
                  <c:v>85449</c:v>
                </c:pt>
              </c:numCache>
            </c:numRef>
          </c:val>
        </c:ser>
        <c:ser>
          <c:idx val="2"/>
          <c:order val="2"/>
          <c:tx>
            <c:v>IRI Penalty</c:v>
          </c:tx>
          <c:spPr>
            <a:solidFill>
              <a:schemeClr val="accent1"/>
            </a:solidFill>
          </c:spPr>
          <c:invertIfNegative val="0"/>
          <c:val>
            <c:numRef>
              <c:f>Summary!$K$37</c:f>
              <c:numCache>
                <c:formatCode>#,##0</c:formatCode>
                <c:ptCount val="1"/>
                <c:pt idx="0">
                  <c:v>-36773.265656200005</c:v>
                </c:pt>
              </c:numCache>
            </c:numRef>
          </c:val>
        </c:ser>
        <c:ser>
          <c:idx val="3"/>
          <c:order val="3"/>
          <c:tx>
            <c:v>PrI Penalty</c:v>
          </c:tx>
          <c:spPr>
            <a:solidFill>
              <a:schemeClr val="accent2"/>
            </a:solidFill>
          </c:spPr>
          <c:invertIfNegative val="0"/>
          <c:val>
            <c:numRef>
              <c:f>Summary!$O$37</c:f>
              <c:numCache>
                <c:formatCode>#,##0</c:formatCode>
                <c:ptCount val="1"/>
                <c:pt idx="0">
                  <c:v>-15460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30208"/>
        <c:axId val="102431744"/>
      </c:barChart>
      <c:catAx>
        <c:axId val="102430208"/>
        <c:scaling>
          <c:orientation val="minMax"/>
        </c:scaling>
        <c:delete val="0"/>
        <c:axPos val="b"/>
        <c:majorTickMark val="none"/>
        <c:minorTickMark val="none"/>
        <c:tickLblPos val="none"/>
        <c:crossAx val="102431744"/>
        <c:crosses val="autoZero"/>
        <c:auto val="1"/>
        <c:lblAlgn val="ctr"/>
        <c:lblOffset val="100"/>
        <c:tickLblSkip val="1"/>
        <c:noMultiLvlLbl val="0"/>
      </c:catAx>
      <c:valAx>
        <c:axId val="10243174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02430208"/>
        <c:crosses val="autoZero"/>
        <c:crossBetween val="between"/>
      </c:valAx>
      <c:spPr>
        <a:ln w="19050">
          <a:solidFill>
            <a:schemeClr val="accent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en-US"/>
          </a:p>
        </c:txPr>
      </c:legendEntry>
      <c:layout>
        <c:manualLayout>
          <c:xMode val="edge"/>
          <c:yMode val="edge"/>
          <c:x val="0.81452843394575669"/>
          <c:y val="0.3418248760571595"/>
          <c:w val="0.16880489938757656"/>
          <c:h val="0.334868766404199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IRI</c:v>
          </c:tx>
          <c:invertIfNegative val="0"/>
          <c:val>
            <c:numRef>
              <c:f>Summary!$W$64:$W$70</c:f>
              <c:numCache>
                <c:formatCode>"$"#,##0</c:formatCode>
                <c:ptCount val="7"/>
                <c:pt idx="0">
                  <c:v>-26634.586716800004</c:v>
                </c:pt>
                <c:pt idx="1">
                  <c:v>-16178</c:v>
                </c:pt>
                <c:pt idx="2">
                  <c:v>-11288.3772618</c:v>
                </c:pt>
                <c:pt idx="3">
                  <c:v>-2343</c:v>
                </c:pt>
                <c:pt idx="4">
                  <c:v>15424</c:v>
                </c:pt>
                <c:pt idx="5">
                  <c:v>17318.582475999992</c:v>
                </c:pt>
                <c:pt idx="6">
                  <c:v>18509</c:v>
                </c:pt>
              </c:numCache>
            </c:numRef>
          </c:val>
        </c:ser>
        <c:ser>
          <c:idx val="1"/>
          <c:order val="1"/>
          <c:tx>
            <c:v>PrI</c:v>
          </c:tx>
          <c:invertIfNegative val="0"/>
          <c:val>
            <c:numRef>
              <c:f>Summary!$X$64:$X$70</c:f>
              <c:numCache>
                <c:formatCode>"$"#,##0</c:formatCode>
                <c:ptCount val="7"/>
                <c:pt idx="0">
                  <c:v>-23280</c:v>
                </c:pt>
                <c:pt idx="1">
                  <c:v>-10840</c:v>
                </c:pt>
                <c:pt idx="2">
                  <c:v>-2980</c:v>
                </c:pt>
                <c:pt idx="3">
                  <c:v>-9820</c:v>
                </c:pt>
                <c:pt idx="4">
                  <c:v>8990</c:v>
                </c:pt>
                <c:pt idx="5">
                  <c:v>9200</c:v>
                </c:pt>
                <c:pt idx="6">
                  <c:v>12350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32800"/>
        <c:axId val="103534592"/>
      </c:barChart>
      <c:catAx>
        <c:axId val="10353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534592"/>
        <c:crosses val="autoZero"/>
        <c:auto val="1"/>
        <c:lblAlgn val="ctr"/>
        <c:lblOffset val="100"/>
        <c:noMultiLvlLbl val="0"/>
      </c:catAx>
      <c:valAx>
        <c:axId val="10353459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03532800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r">
              <a:defRPr sz="1300"/>
            </a:lvl1pPr>
          </a:lstStyle>
          <a:p>
            <a:pPr>
              <a:defRPr/>
            </a:pPr>
            <a:fld id="{9D207E0E-599D-44B7-B0C0-064ECE7A6E23}" type="datetimeFigureOut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r">
              <a:defRPr sz="1300"/>
            </a:lvl1pPr>
          </a:lstStyle>
          <a:p>
            <a:pPr>
              <a:defRPr/>
            </a:pPr>
            <a:fld id="{4BC73F89-5801-4934-A3FF-6DE55348C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9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829" tIns="47915" rIns="95829" bIns="47915" rtlCol="0"/>
          <a:lstStyle>
            <a:lvl1pPr algn="r">
              <a:defRPr sz="1300"/>
            </a:lvl1pPr>
          </a:lstStyle>
          <a:p>
            <a:pPr>
              <a:defRPr/>
            </a:pPr>
            <a:fld id="{66255089-1813-4E98-A374-07A2C3898D3D}" type="datetimeFigureOut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29" tIns="47915" rIns="95829" bIns="479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3112" cy="4321175"/>
          </a:xfrm>
          <a:prstGeom prst="rect">
            <a:avLst/>
          </a:prstGeom>
        </p:spPr>
        <p:txBody>
          <a:bodyPr vert="horz" lIns="95829" tIns="47915" rIns="95829" bIns="479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829" tIns="47915" rIns="95829" bIns="47915" rtlCol="0" anchor="b"/>
          <a:lstStyle>
            <a:lvl1pPr algn="r">
              <a:defRPr sz="1300"/>
            </a:lvl1pPr>
          </a:lstStyle>
          <a:p>
            <a:pPr>
              <a:defRPr/>
            </a:pPr>
            <a:fld id="{3D0BBCC8-DA9A-47ED-AB5B-3E4468AE3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4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00BD2F-4B9D-4029-9DEB-1DAAAA083048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537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76400"/>
            <a:ext cx="7315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429000"/>
            <a:ext cx="73152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252" y="5791200"/>
            <a:ext cx="1224148" cy="914400"/>
          </a:xfrm>
        </p:spPr>
        <p:txBody>
          <a:bodyPr lIns="0" tIns="0" rIns="0" bIns="0">
            <a:norm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25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76400" y="1676400"/>
            <a:ext cx="72390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6452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7239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64524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86200" y="6356350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64524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48600" y="6356350"/>
            <a:ext cx="1066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45246"/>
                </a:solidFill>
              </a:defRPr>
            </a:lvl1pPr>
          </a:lstStyle>
          <a:p>
            <a:pPr>
              <a:defRPr/>
            </a:pPr>
            <a:fld id="{25831F75-A0D3-4A97-BFC8-6D683BB1D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1676400" y="6356350"/>
            <a:ext cx="1447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64524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6DC0-80DD-465E-BFD1-E545936D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9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3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2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2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4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19050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34290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subtitle style</a:t>
            </a:r>
          </a:p>
        </p:txBody>
      </p:sp>
      <p:pic>
        <p:nvPicPr>
          <p:cNvPr id="1028" name="Picture 13" descr="AB-Sig Prairie RGB.em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1169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07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07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07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07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r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0DDA34-76F2-46C5-974A-F6A144B2D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0" descr="AB-Sig Prairie RGB.em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1169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4524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64524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r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2BE21B2E-6F16-4E76-A61A-EF032F612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10" descr="AB-Sig Prairie RGB.em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1169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4524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4524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64524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A477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676400" y="838200"/>
            <a:ext cx="73152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International Roughness Index (IRI)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for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Construction Acceptance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CA" sz="2700" i="1" dirty="0" smtClean="0">
              <a:latin typeface="Arial" charset="0"/>
              <a:cs typeface="Arial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600200" y="3429000"/>
            <a:ext cx="7315200" cy="259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Technical Standards Branch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Knowledge Presentations to the CEA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February 13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, 2014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Jim Gavin, </a:t>
            </a:r>
            <a:r>
              <a:rPr lang="en-US" dirty="0" err="1" smtClean="0">
                <a:latin typeface="Arial" charset="0"/>
                <a:cs typeface="Arial" charset="0"/>
              </a:rPr>
              <a:t>P.Eng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51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38" y="5791200"/>
            <a:ext cx="1223962" cy="914400"/>
          </a:xfrm>
        </p:spPr>
        <p:txBody>
          <a:bodyPr/>
          <a:lstStyle/>
          <a:p>
            <a:pPr marL="0" indent="0"/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Profiler - Bumper Mounted Units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6D44-FDC2-4FE3-B964-661FC775E1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292" name="Picture 6" descr="cs9300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International Roughness Index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9645F-6E3E-4EB8-B4DA-0D0242102E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3316" name="Picture 4" descr="S:\PERERA\reports\205101_REP\jpg\Fig_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524000"/>
            <a:ext cx="6365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IRI Determination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Profile measured within each wheel path.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IRI determined for each wheel path based upon the “quarter car” model described in ASTM E1926.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Mean IRI (MIRI) is the average IRI of the left and right wheel path.  Expressed in terms of m/km of vehicle movement.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B3F87-9AB6-418D-B542-FFC6821662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C-TEP Short Course</a:t>
            </a:r>
            <a:br>
              <a:rPr lang="en-US" dirty="0" smtClean="0"/>
            </a:br>
            <a:r>
              <a:rPr lang="en-US" dirty="0" smtClean="0"/>
              <a:t>Smoothness Testing of Pavements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day course on Smoothness Testing of Pavements to include:</a:t>
            </a:r>
            <a:r>
              <a:rPr lang="en-CA" b="0" dirty="0" smtClean="0"/>
              <a:t> </a:t>
            </a:r>
            <a:endParaRPr lang="en-CA" b="0" dirty="0"/>
          </a:p>
          <a:p>
            <a:pPr lvl="1"/>
            <a:r>
              <a:rPr lang="en-CA" b="0" dirty="0" smtClean="0"/>
              <a:t>Definition </a:t>
            </a:r>
            <a:r>
              <a:rPr lang="en-CA" b="0" dirty="0"/>
              <a:t>of Pavement Smoothness </a:t>
            </a:r>
          </a:p>
          <a:p>
            <a:pPr lvl="1"/>
            <a:r>
              <a:rPr lang="en-CA" b="0" dirty="0" smtClean="0"/>
              <a:t>Technologies </a:t>
            </a:r>
            <a:r>
              <a:rPr lang="en-CA" b="0" dirty="0"/>
              <a:t>for Measuring Roadway Profiles </a:t>
            </a:r>
          </a:p>
          <a:p>
            <a:pPr lvl="1"/>
            <a:r>
              <a:rPr lang="en-CA" b="0" dirty="0" smtClean="0"/>
              <a:t>Reference </a:t>
            </a:r>
            <a:r>
              <a:rPr lang="en-CA" b="0" dirty="0"/>
              <a:t>Profiles and Survey Methodologies </a:t>
            </a:r>
          </a:p>
          <a:p>
            <a:pPr lvl="1"/>
            <a:r>
              <a:rPr lang="en-CA" b="0" dirty="0" smtClean="0"/>
              <a:t>Roughness </a:t>
            </a:r>
            <a:r>
              <a:rPr lang="en-CA" b="0" dirty="0"/>
              <a:t>Indices (</a:t>
            </a:r>
            <a:r>
              <a:rPr lang="en-CA" b="0" dirty="0" err="1"/>
              <a:t>PrI</a:t>
            </a:r>
            <a:r>
              <a:rPr lang="en-CA" b="0" dirty="0"/>
              <a:t> and IRI) </a:t>
            </a:r>
          </a:p>
          <a:p>
            <a:pPr lvl="1"/>
            <a:r>
              <a:rPr lang="en-CA" b="0" dirty="0" smtClean="0"/>
              <a:t>Certification </a:t>
            </a:r>
            <a:endParaRPr lang="en-CA" b="0" dirty="0"/>
          </a:p>
          <a:p>
            <a:pPr lvl="1"/>
            <a:r>
              <a:rPr lang="en-CA" b="0" dirty="0" smtClean="0"/>
              <a:t>Profile </a:t>
            </a:r>
            <a:r>
              <a:rPr lang="en-CA" b="0" dirty="0"/>
              <a:t>Explorations using </a:t>
            </a:r>
            <a:r>
              <a:rPr lang="en-CA" b="0" dirty="0" err="1" smtClean="0"/>
              <a:t>ProVAL</a:t>
            </a:r>
            <a:endParaRPr lang="en-CA" dirty="0"/>
          </a:p>
          <a:p>
            <a:r>
              <a:rPr lang="en-CA" b="0" dirty="0" smtClean="0"/>
              <a:t>Presenter – Dr. </a:t>
            </a:r>
            <a:r>
              <a:rPr lang="en-CA" b="0" dirty="0" err="1" smtClean="0"/>
              <a:t>Darel</a:t>
            </a:r>
            <a:r>
              <a:rPr lang="en-CA" b="0" dirty="0" smtClean="0"/>
              <a:t> </a:t>
            </a:r>
            <a:r>
              <a:rPr lang="en-CA" b="0" dirty="0" err="1" smtClean="0"/>
              <a:t>Mesher</a:t>
            </a:r>
            <a:endParaRPr lang="en-CA" b="0" dirty="0" smtClean="0"/>
          </a:p>
          <a:p>
            <a:r>
              <a:rPr lang="en-CA" b="0" dirty="0" smtClean="0"/>
              <a:t>Mid April – Edmonton, Calgary </a:t>
            </a:r>
            <a:endParaRPr lang="en-CA" b="0" dirty="0"/>
          </a:p>
          <a:p>
            <a:pPr marL="0" indent="0">
              <a:buNone/>
            </a:pPr>
            <a:endParaRPr lang="en-CA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76DC0-80DD-465E-BFD1-E545936D2A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>
          <a:xfrm>
            <a:off x="1600200" y="1371600"/>
            <a:ext cx="7315200" cy="17748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Certification Type Testing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Inertial Profilers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2013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AASHTO Standard R 56</a:t>
            </a:r>
          </a:p>
          <a:p>
            <a:r>
              <a:rPr lang="en-US" i="1" dirty="0" smtClean="0">
                <a:latin typeface="Arial" charset="0"/>
                <a:cs typeface="Arial" charset="0"/>
              </a:rPr>
              <a:t>Certification of Inertial Profiling Systems</a:t>
            </a:r>
            <a:endParaRPr lang="en-CA" i="1" dirty="0" smtClean="0">
              <a:latin typeface="Arial" charset="0"/>
              <a:cs typeface="Arial" charset="0"/>
            </a:endParaRPr>
          </a:p>
        </p:txBody>
      </p:sp>
      <p:sp>
        <p:nvSpPr>
          <p:cNvPr id="1536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1438" y="5791200"/>
            <a:ext cx="1223962" cy="914400"/>
          </a:xfrm>
        </p:spPr>
        <p:txBody>
          <a:bodyPr/>
          <a:lstStyle/>
          <a:p>
            <a:pPr marL="0" indent="0"/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0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248F46-DB21-4928-B38A-4CA22DA8D951}" type="slidenum">
              <a:rPr lang="en-US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288" y="228600"/>
            <a:ext cx="6911975" cy="1176338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 Reference Profilers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19200"/>
            <a:ext cx="6453188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Reference profilers obtain  true profile of pavement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Used for verification of profilers</a:t>
            </a:r>
          </a:p>
          <a:p>
            <a:pPr>
              <a:lnSpc>
                <a:spcPct val="90000"/>
              </a:lnSpc>
            </a:pPr>
            <a:endParaRPr lang="en-US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Types of Devices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Rod and Level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Dipstick</a:t>
            </a:r>
            <a:r>
              <a:rPr lang="en-US" baseline="30000" smtClean="0">
                <a:latin typeface="Arial" charset="0"/>
                <a:cs typeface="Arial" charset="0"/>
              </a:rPr>
              <a:t>®</a:t>
            </a:r>
            <a:endParaRPr lang="en-US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Walking Profiler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288" y="228600"/>
            <a:ext cx="6911975" cy="1176338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t>   Rod and Level</a:t>
            </a: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 flipH="1">
            <a:off x="1758950" y="2060575"/>
            <a:ext cx="447198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412" name="Freeform 6"/>
          <p:cNvSpPr>
            <a:spLocks/>
          </p:cNvSpPr>
          <p:nvPr/>
        </p:nvSpPr>
        <p:spPr bwMode="auto">
          <a:xfrm>
            <a:off x="5116513" y="2384425"/>
            <a:ext cx="1916112" cy="2043113"/>
          </a:xfrm>
          <a:custGeom>
            <a:avLst/>
            <a:gdLst>
              <a:gd name="T0" fmla="*/ 2147483647 w 1207"/>
              <a:gd name="T1" fmla="*/ 0 h 1287"/>
              <a:gd name="T2" fmla="*/ 0 w 1207"/>
              <a:gd name="T3" fmla="*/ 2147483647 h 1287"/>
              <a:gd name="T4" fmla="*/ 2147483647 w 1207"/>
              <a:gd name="T5" fmla="*/ 2147483647 h 1287"/>
              <a:gd name="T6" fmla="*/ 2147483647 w 1207"/>
              <a:gd name="T7" fmla="*/ 2147483647 h 1287"/>
              <a:gd name="T8" fmla="*/ 2147483647 w 1207"/>
              <a:gd name="T9" fmla="*/ 2147483647 h 1287"/>
              <a:gd name="T10" fmla="*/ 2147483647 w 1207"/>
              <a:gd name="T11" fmla="*/ 2147483647 h 1287"/>
              <a:gd name="T12" fmla="*/ 2147483647 w 1207"/>
              <a:gd name="T13" fmla="*/ 2147483647 h 1287"/>
              <a:gd name="T14" fmla="*/ 2147483647 w 1207"/>
              <a:gd name="T15" fmla="*/ 0 h 12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07" h="1287">
                <a:moveTo>
                  <a:pt x="568" y="0"/>
                </a:moveTo>
                <a:lnTo>
                  <a:pt x="0" y="1278"/>
                </a:lnTo>
                <a:lnTo>
                  <a:pt x="576" y="142"/>
                </a:lnTo>
                <a:lnTo>
                  <a:pt x="583" y="1287"/>
                </a:lnTo>
                <a:lnTo>
                  <a:pt x="623" y="1287"/>
                </a:lnTo>
                <a:lnTo>
                  <a:pt x="631" y="142"/>
                </a:lnTo>
                <a:lnTo>
                  <a:pt x="1207" y="1278"/>
                </a:lnTo>
                <a:lnTo>
                  <a:pt x="639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413" name="Rectangle 7" descr="20%"/>
          <p:cNvSpPr>
            <a:spLocks noChangeArrowheads="1"/>
          </p:cNvSpPr>
          <p:nvPr/>
        </p:nvSpPr>
        <p:spPr bwMode="auto">
          <a:xfrm>
            <a:off x="5773738" y="1870075"/>
            <a:ext cx="563562" cy="382588"/>
          </a:xfrm>
          <a:prstGeom prst="rect">
            <a:avLst/>
          </a:prstGeom>
          <a:pattFill prst="pct20">
            <a:fgClr>
              <a:schemeClr val="tx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4" name="Rectangle 8" descr="20%"/>
          <p:cNvSpPr>
            <a:spLocks noChangeArrowheads="1"/>
          </p:cNvSpPr>
          <p:nvPr/>
        </p:nvSpPr>
        <p:spPr bwMode="auto">
          <a:xfrm>
            <a:off x="5661025" y="1997075"/>
            <a:ext cx="112713" cy="128588"/>
          </a:xfrm>
          <a:prstGeom prst="rect">
            <a:avLst/>
          </a:prstGeom>
          <a:pattFill prst="pct20">
            <a:fgClr>
              <a:schemeClr val="tx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5" name="Rectangle 9" descr="20%"/>
          <p:cNvSpPr>
            <a:spLocks noChangeArrowheads="1"/>
          </p:cNvSpPr>
          <p:nvPr/>
        </p:nvSpPr>
        <p:spPr bwMode="auto">
          <a:xfrm>
            <a:off x="5886450" y="2251075"/>
            <a:ext cx="338138" cy="127000"/>
          </a:xfrm>
          <a:prstGeom prst="rect">
            <a:avLst/>
          </a:prstGeom>
          <a:pattFill prst="pct20">
            <a:fgClr>
              <a:schemeClr val="tx2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6" name="Freeform 35"/>
          <p:cNvSpPr>
            <a:spLocks/>
          </p:cNvSpPr>
          <p:nvPr/>
        </p:nvSpPr>
        <p:spPr bwMode="auto">
          <a:xfrm>
            <a:off x="1308100" y="4060825"/>
            <a:ext cx="5811838" cy="381000"/>
          </a:xfrm>
          <a:custGeom>
            <a:avLst/>
            <a:gdLst>
              <a:gd name="T0" fmla="*/ 2147483647 w 3661"/>
              <a:gd name="T1" fmla="*/ 2147483647 h 240"/>
              <a:gd name="T2" fmla="*/ 2147483647 w 3661"/>
              <a:gd name="T3" fmla="*/ 2147483647 h 240"/>
              <a:gd name="T4" fmla="*/ 2147483647 w 3661"/>
              <a:gd name="T5" fmla="*/ 2147483647 h 240"/>
              <a:gd name="T6" fmla="*/ 2147483647 w 3661"/>
              <a:gd name="T7" fmla="*/ 2147483647 h 240"/>
              <a:gd name="T8" fmla="*/ 2147483647 w 3661"/>
              <a:gd name="T9" fmla="*/ 2147483647 h 240"/>
              <a:gd name="T10" fmla="*/ 2147483647 w 3661"/>
              <a:gd name="T11" fmla="*/ 0 h 240"/>
              <a:gd name="T12" fmla="*/ 2147483647 w 3661"/>
              <a:gd name="T13" fmla="*/ 2147483647 h 240"/>
              <a:gd name="T14" fmla="*/ 0 w 3661"/>
              <a:gd name="T15" fmla="*/ 0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61" h="240">
                <a:moveTo>
                  <a:pt x="3661" y="240"/>
                </a:moveTo>
                <a:lnTo>
                  <a:pt x="2406" y="231"/>
                </a:lnTo>
                <a:lnTo>
                  <a:pt x="1704" y="160"/>
                </a:lnTo>
                <a:lnTo>
                  <a:pt x="1278" y="160"/>
                </a:lnTo>
                <a:lnTo>
                  <a:pt x="584" y="54"/>
                </a:lnTo>
                <a:lnTo>
                  <a:pt x="300" y="0"/>
                </a:lnTo>
                <a:lnTo>
                  <a:pt x="126" y="1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417" name="Rectangle 36"/>
          <p:cNvSpPr>
            <a:spLocks noChangeArrowheads="1"/>
          </p:cNvSpPr>
          <p:nvPr/>
        </p:nvSpPr>
        <p:spPr bwMode="auto">
          <a:xfrm>
            <a:off x="1893888" y="1412875"/>
            <a:ext cx="393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Times New Roman" pitchFamily="18" charset="0"/>
              </a:rPr>
              <a:t>1. Reference elevation = instrument height</a:t>
            </a:r>
            <a:endParaRPr lang="en-US"/>
          </a:p>
        </p:txBody>
      </p:sp>
      <p:sp>
        <p:nvSpPr>
          <p:cNvPr id="17418" name="Line 37"/>
          <p:cNvSpPr>
            <a:spLocks noChangeShapeType="1"/>
          </p:cNvSpPr>
          <p:nvPr/>
        </p:nvSpPr>
        <p:spPr bwMode="auto">
          <a:xfrm>
            <a:off x="1684338" y="4033838"/>
            <a:ext cx="15271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7419" name="Group 41"/>
          <p:cNvGrpSpPr>
            <a:grpSpLocks/>
          </p:cNvGrpSpPr>
          <p:nvPr/>
        </p:nvGrpSpPr>
        <p:grpSpPr bwMode="auto">
          <a:xfrm>
            <a:off x="2924175" y="2060575"/>
            <a:ext cx="100013" cy="1958975"/>
            <a:chOff x="1842" y="1298"/>
            <a:chExt cx="63" cy="1234"/>
          </a:xfrm>
        </p:grpSpPr>
        <p:sp>
          <p:nvSpPr>
            <p:cNvPr id="17457" name="Freeform 38"/>
            <p:cNvSpPr>
              <a:spLocks/>
            </p:cNvSpPr>
            <p:nvPr/>
          </p:nvSpPr>
          <p:spPr bwMode="auto">
            <a:xfrm>
              <a:off x="1842" y="1298"/>
              <a:ext cx="63" cy="125"/>
            </a:xfrm>
            <a:custGeom>
              <a:avLst/>
              <a:gdLst>
                <a:gd name="T0" fmla="*/ 31 w 63"/>
                <a:gd name="T1" fmla="*/ 0 h 125"/>
                <a:gd name="T2" fmla="*/ 63 w 63"/>
                <a:gd name="T3" fmla="*/ 125 h 125"/>
                <a:gd name="T4" fmla="*/ 31 w 63"/>
                <a:gd name="T5" fmla="*/ 125 h 125"/>
                <a:gd name="T6" fmla="*/ 0 w 63"/>
                <a:gd name="T7" fmla="*/ 125 h 125"/>
                <a:gd name="T8" fmla="*/ 31 w 63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25">
                  <a:moveTo>
                    <a:pt x="31" y="0"/>
                  </a:moveTo>
                  <a:lnTo>
                    <a:pt x="63" y="125"/>
                  </a:lnTo>
                  <a:lnTo>
                    <a:pt x="31" y="125"/>
                  </a:lnTo>
                  <a:lnTo>
                    <a:pt x="0" y="1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8" name="Freeform 39"/>
            <p:cNvSpPr>
              <a:spLocks/>
            </p:cNvSpPr>
            <p:nvPr/>
          </p:nvSpPr>
          <p:spPr bwMode="auto">
            <a:xfrm>
              <a:off x="1842" y="2399"/>
              <a:ext cx="63" cy="133"/>
            </a:xfrm>
            <a:custGeom>
              <a:avLst/>
              <a:gdLst>
                <a:gd name="T0" fmla="*/ 31 w 63"/>
                <a:gd name="T1" fmla="*/ 133 h 133"/>
                <a:gd name="T2" fmla="*/ 0 w 63"/>
                <a:gd name="T3" fmla="*/ 0 h 133"/>
                <a:gd name="T4" fmla="*/ 31 w 63"/>
                <a:gd name="T5" fmla="*/ 0 h 133"/>
                <a:gd name="T6" fmla="*/ 63 w 63"/>
                <a:gd name="T7" fmla="*/ 0 h 133"/>
                <a:gd name="T8" fmla="*/ 31 w 63"/>
                <a:gd name="T9" fmla="*/ 133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33">
                  <a:moveTo>
                    <a:pt x="31" y="133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63" y="0"/>
                  </a:lnTo>
                  <a:lnTo>
                    <a:pt x="31" y="13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9" name="Line 40"/>
            <p:cNvSpPr>
              <a:spLocks noChangeShapeType="1"/>
            </p:cNvSpPr>
            <p:nvPr/>
          </p:nvSpPr>
          <p:spPr bwMode="auto">
            <a:xfrm>
              <a:off x="1873" y="1423"/>
              <a:ext cx="1" cy="9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7420" name="Rectangle 42"/>
          <p:cNvSpPr>
            <a:spLocks noChangeArrowheads="1"/>
          </p:cNvSpPr>
          <p:nvPr/>
        </p:nvSpPr>
        <p:spPr bwMode="auto">
          <a:xfrm>
            <a:off x="3213100" y="2746375"/>
            <a:ext cx="166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Times New Roman" pitchFamily="18" charset="0"/>
              </a:rPr>
              <a:t>2. Height relative </a:t>
            </a:r>
            <a:endParaRPr lang="en-US"/>
          </a:p>
        </p:txBody>
      </p:sp>
      <p:sp>
        <p:nvSpPr>
          <p:cNvPr id="17421" name="Rectangle 43"/>
          <p:cNvSpPr>
            <a:spLocks noChangeArrowheads="1"/>
          </p:cNvSpPr>
          <p:nvPr/>
        </p:nvSpPr>
        <p:spPr bwMode="auto">
          <a:xfrm>
            <a:off x="2930525" y="2990850"/>
            <a:ext cx="187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Times New Roman" pitchFamily="18" charset="0"/>
              </a:rPr>
              <a:t>    to reference = rod</a:t>
            </a:r>
            <a:endParaRPr lang="en-US"/>
          </a:p>
        </p:txBody>
      </p:sp>
      <p:sp>
        <p:nvSpPr>
          <p:cNvPr id="17422" name="Line 44"/>
          <p:cNvSpPr>
            <a:spLocks noChangeShapeType="1"/>
          </p:cNvSpPr>
          <p:nvPr/>
        </p:nvSpPr>
        <p:spPr bwMode="auto">
          <a:xfrm>
            <a:off x="1695450" y="4089400"/>
            <a:ext cx="1588" cy="147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423" name="Line 45"/>
          <p:cNvSpPr>
            <a:spLocks noChangeShapeType="1"/>
          </p:cNvSpPr>
          <p:nvPr/>
        </p:nvSpPr>
        <p:spPr bwMode="auto">
          <a:xfrm>
            <a:off x="4765675" y="4230688"/>
            <a:ext cx="1588" cy="1309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17424" name="Group 49"/>
          <p:cNvGrpSpPr>
            <a:grpSpLocks/>
          </p:cNvGrpSpPr>
          <p:nvPr/>
        </p:nvGrpSpPr>
        <p:grpSpPr bwMode="auto">
          <a:xfrm>
            <a:off x="1708150" y="5370513"/>
            <a:ext cx="3057525" cy="100012"/>
            <a:chOff x="1076" y="3383"/>
            <a:chExt cx="1926" cy="63"/>
          </a:xfrm>
        </p:grpSpPr>
        <p:sp>
          <p:nvSpPr>
            <p:cNvPr id="17454" name="Freeform 46"/>
            <p:cNvSpPr>
              <a:spLocks/>
            </p:cNvSpPr>
            <p:nvPr/>
          </p:nvSpPr>
          <p:spPr bwMode="auto">
            <a:xfrm>
              <a:off x="1076" y="3383"/>
              <a:ext cx="111" cy="63"/>
            </a:xfrm>
            <a:custGeom>
              <a:avLst/>
              <a:gdLst>
                <a:gd name="T0" fmla="*/ 0 w 111"/>
                <a:gd name="T1" fmla="*/ 36 h 63"/>
                <a:gd name="T2" fmla="*/ 111 w 111"/>
                <a:gd name="T3" fmla="*/ 0 h 63"/>
                <a:gd name="T4" fmla="*/ 111 w 111"/>
                <a:gd name="T5" fmla="*/ 36 h 63"/>
                <a:gd name="T6" fmla="*/ 111 w 111"/>
                <a:gd name="T7" fmla="*/ 63 h 63"/>
                <a:gd name="T8" fmla="*/ 0 w 111"/>
                <a:gd name="T9" fmla="*/ 3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63">
                  <a:moveTo>
                    <a:pt x="0" y="36"/>
                  </a:moveTo>
                  <a:lnTo>
                    <a:pt x="111" y="0"/>
                  </a:lnTo>
                  <a:lnTo>
                    <a:pt x="111" y="36"/>
                  </a:lnTo>
                  <a:lnTo>
                    <a:pt x="111" y="6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5" name="Freeform 47"/>
            <p:cNvSpPr>
              <a:spLocks/>
            </p:cNvSpPr>
            <p:nvPr/>
          </p:nvSpPr>
          <p:spPr bwMode="auto">
            <a:xfrm>
              <a:off x="2883" y="3383"/>
              <a:ext cx="119" cy="63"/>
            </a:xfrm>
            <a:custGeom>
              <a:avLst/>
              <a:gdLst>
                <a:gd name="T0" fmla="*/ 119 w 119"/>
                <a:gd name="T1" fmla="*/ 36 h 63"/>
                <a:gd name="T2" fmla="*/ 0 w 119"/>
                <a:gd name="T3" fmla="*/ 63 h 63"/>
                <a:gd name="T4" fmla="*/ 0 w 119"/>
                <a:gd name="T5" fmla="*/ 36 h 63"/>
                <a:gd name="T6" fmla="*/ 0 w 119"/>
                <a:gd name="T7" fmla="*/ 0 h 63"/>
                <a:gd name="T8" fmla="*/ 119 w 119"/>
                <a:gd name="T9" fmla="*/ 3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" h="63">
                  <a:moveTo>
                    <a:pt x="119" y="36"/>
                  </a:moveTo>
                  <a:lnTo>
                    <a:pt x="0" y="63"/>
                  </a:lnTo>
                  <a:lnTo>
                    <a:pt x="0" y="36"/>
                  </a:lnTo>
                  <a:lnTo>
                    <a:pt x="0" y="0"/>
                  </a:lnTo>
                  <a:lnTo>
                    <a:pt x="119" y="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1187" y="3419"/>
              <a:ext cx="169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7425" name="Rectangle 50"/>
          <p:cNvSpPr>
            <a:spLocks noChangeArrowheads="1"/>
          </p:cNvSpPr>
          <p:nvPr/>
        </p:nvSpPr>
        <p:spPr bwMode="auto">
          <a:xfrm>
            <a:off x="1774825" y="5540375"/>
            <a:ext cx="229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Times New Roman" pitchFamily="18" charset="0"/>
              </a:rPr>
              <a:t>3. Longitudinal distance </a:t>
            </a:r>
            <a:endParaRPr lang="en-US"/>
          </a:p>
        </p:txBody>
      </p:sp>
      <p:sp>
        <p:nvSpPr>
          <p:cNvPr id="17426" name="Rectangle 51"/>
          <p:cNvSpPr>
            <a:spLocks noChangeArrowheads="1"/>
          </p:cNvSpPr>
          <p:nvPr/>
        </p:nvSpPr>
        <p:spPr bwMode="auto">
          <a:xfrm>
            <a:off x="1795463" y="5883275"/>
            <a:ext cx="2770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Times New Roman" pitchFamily="18" charset="0"/>
              </a:rPr>
              <a:t>    measured with tape or laser</a:t>
            </a:r>
            <a:endParaRPr lang="en-US"/>
          </a:p>
        </p:txBody>
      </p:sp>
      <p:sp>
        <p:nvSpPr>
          <p:cNvPr id="17427" name="Rectangle 52"/>
          <p:cNvSpPr>
            <a:spLocks noChangeArrowheads="1"/>
          </p:cNvSpPr>
          <p:nvPr/>
        </p:nvSpPr>
        <p:spPr bwMode="auto">
          <a:xfrm>
            <a:off x="4832350" y="4779963"/>
            <a:ext cx="1173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Times New Roman" pitchFamily="18" charset="0"/>
              </a:rPr>
              <a:t>longitudinal </a:t>
            </a:r>
            <a:endParaRPr lang="en-US"/>
          </a:p>
        </p:txBody>
      </p:sp>
      <p:sp>
        <p:nvSpPr>
          <p:cNvPr id="17428" name="Rectangle 53"/>
          <p:cNvSpPr>
            <a:spLocks noChangeArrowheads="1"/>
          </p:cNvSpPr>
          <p:nvPr/>
        </p:nvSpPr>
        <p:spPr bwMode="auto">
          <a:xfrm>
            <a:off x="4819650" y="5032375"/>
            <a:ext cx="139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Times New Roman" pitchFamily="18" charset="0"/>
              </a:rPr>
              <a:t>reference point</a:t>
            </a:r>
            <a:endParaRPr lang="en-US"/>
          </a:p>
        </p:txBody>
      </p:sp>
      <p:grpSp>
        <p:nvGrpSpPr>
          <p:cNvPr id="17429" name="Group 34"/>
          <p:cNvGrpSpPr>
            <a:grpSpLocks/>
          </p:cNvGrpSpPr>
          <p:nvPr/>
        </p:nvGrpSpPr>
        <p:grpSpPr bwMode="auto">
          <a:xfrm>
            <a:off x="1514475" y="996950"/>
            <a:ext cx="225425" cy="3043238"/>
            <a:chOff x="954" y="628"/>
            <a:chExt cx="142" cy="1917"/>
          </a:xfrm>
        </p:grpSpPr>
        <p:sp>
          <p:nvSpPr>
            <p:cNvPr id="17430" name="Rectangle 10"/>
            <p:cNvSpPr>
              <a:spLocks noChangeArrowheads="1"/>
            </p:cNvSpPr>
            <p:nvPr/>
          </p:nvSpPr>
          <p:spPr bwMode="auto">
            <a:xfrm>
              <a:off x="954" y="628"/>
              <a:ext cx="142" cy="191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31" name="Line 11"/>
            <p:cNvSpPr>
              <a:spLocks noChangeShapeType="1"/>
            </p:cNvSpPr>
            <p:nvPr/>
          </p:nvSpPr>
          <p:spPr bwMode="auto">
            <a:xfrm>
              <a:off x="1021" y="704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32" name="Line 12"/>
            <p:cNvSpPr>
              <a:spLocks noChangeShapeType="1"/>
            </p:cNvSpPr>
            <p:nvPr/>
          </p:nvSpPr>
          <p:spPr bwMode="auto">
            <a:xfrm>
              <a:off x="1021" y="784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33" name="Line 13"/>
            <p:cNvSpPr>
              <a:spLocks noChangeShapeType="1"/>
            </p:cNvSpPr>
            <p:nvPr/>
          </p:nvSpPr>
          <p:spPr bwMode="auto">
            <a:xfrm>
              <a:off x="1021" y="864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34" name="Line 14"/>
            <p:cNvSpPr>
              <a:spLocks noChangeShapeType="1"/>
            </p:cNvSpPr>
            <p:nvPr/>
          </p:nvSpPr>
          <p:spPr bwMode="auto">
            <a:xfrm>
              <a:off x="1021" y="943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35" name="Line 15"/>
            <p:cNvSpPr>
              <a:spLocks noChangeShapeType="1"/>
            </p:cNvSpPr>
            <p:nvPr/>
          </p:nvSpPr>
          <p:spPr bwMode="auto">
            <a:xfrm>
              <a:off x="1021" y="1023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36" name="Line 16"/>
            <p:cNvSpPr>
              <a:spLocks noChangeShapeType="1"/>
            </p:cNvSpPr>
            <p:nvPr/>
          </p:nvSpPr>
          <p:spPr bwMode="auto">
            <a:xfrm>
              <a:off x="1021" y="1103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37" name="Line 17"/>
            <p:cNvSpPr>
              <a:spLocks noChangeShapeType="1"/>
            </p:cNvSpPr>
            <p:nvPr/>
          </p:nvSpPr>
          <p:spPr bwMode="auto">
            <a:xfrm>
              <a:off x="1021" y="1183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38" name="Line 18"/>
            <p:cNvSpPr>
              <a:spLocks noChangeShapeType="1"/>
            </p:cNvSpPr>
            <p:nvPr/>
          </p:nvSpPr>
          <p:spPr bwMode="auto">
            <a:xfrm>
              <a:off x="1021" y="1263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39" name="Line 19"/>
            <p:cNvSpPr>
              <a:spLocks noChangeShapeType="1"/>
            </p:cNvSpPr>
            <p:nvPr/>
          </p:nvSpPr>
          <p:spPr bwMode="auto">
            <a:xfrm>
              <a:off x="1021" y="1343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0" name="Line 20"/>
            <p:cNvSpPr>
              <a:spLocks noChangeShapeType="1"/>
            </p:cNvSpPr>
            <p:nvPr/>
          </p:nvSpPr>
          <p:spPr bwMode="auto">
            <a:xfrm>
              <a:off x="1021" y="1423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1" name="Line 21"/>
            <p:cNvSpPr>
              <a:spLocks noChangeShapeType="1"/>
            </p:cNvSpPr>
            <p:nvPr/>
          </p:nvSpPr>
          <p:spPr bwMode="auto">
            <a:xfrm>
              <a:off x="1021" y="1502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2" name="Line 22"/>
            <p:cNvSpPr>
              <a:spLocks noChangeShapeType="1"/>
            </p:cNvSpPr>
            <p:nvPr/>
          </p:nvSpPr>
          <p:spPr bwMode="auto">
            <a:xfrm>
              <a:off x="1021" y="1582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3" name="Line 23"/>
            <p:cNvSpPr>
              <a:spLocks noChangeShapeType="1"/>
            </p:cNvSpPr>
            <p:nvPr/>
          </p:nvSpPr>
          <p:spPr bwMode="auto">
            <a:xfrm>
              <a:off x="1021" y="1662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4" name="Line 24"/>
            <p:cNvSpPr>
              <a:spLocks noChangeShapeType="1"/>
            </p:cNvSpPr>
            <p:nvPr/>
          </p:nvSpPr>
          <p:spPr bwMode="auto">
            <a:xfrm>
              <a:off x="1021" y="1742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5" name="Line 25"/>
            <p:cNvSpPr>
              <a:spLocks noChangeShapeType="1"/>
            </p:cNvSpPr>
            <p:nvPr/>
          </p:nvSpPr>
          <p:spPr bwMode="auto">
            <a:xfrm>
              <a:off x="1021" y="1822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6" name="Line 26"/>
            <p:cNvSpPr>
              <a:spLocks noChangeShapeType="1"/>
            </p:cNvSpPr>
            <p:nvPr/>
          </p:nvSpPr>
          <p:spPr bwMode="auto">
            <a:xfrm>
              <a:off x="1021" y="1902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7" name="Line 27"/>
            <p:cNvSpPr>
              <a:spLocks noChangeShapeType="1"/>
            </p:cNvSpPr>
            <p:nvPr/>
          </p:nvSpPr>
          <p:spPr bwMode="auto">
            <a:xfrm>
              <a:off x="1021" y="1982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8" name="Line 28"/>
            <p:cNvSpPr>
              <a:spLocks noChangeShapeType="1"/>
            </p:cNvSpPr>
            <p:nvPr/>
          </p:nvSpPr>
          <p:spPr bwMode="auto">
            <a:xfrm>
              <a:off x="1021" y="2061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49" name="Line 29"/>
            <p:cNvSpPr>
              <a:spLocks noChangeShapeType="1"/>
            </p:cNvSpPr>
            <p:nvPr/>
          </p:nvSpPr>
          <p:spPr bwMode="auto">
            <a:xfrm>
              <a:off x="1021" y="2141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50" name="Line 30"/>
            <p:cNvSpPr>
              <a:spLocks noChangeShapeType="1"/>
            </p:cNvSpPr>
            <p:nvPr/>
          </p:nvSpPr>
          <p:spPr bwMode="auto">
            <a:xfrm>
              <a:off x="1021" y="2221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51" name="Line 31"/>
            <p:cNvSpPr>
              <a:spLocks noChangeShapeType="1"/>
            </p:cNvSpPr>
            <p:nvPr/>
          </p:nvSpPr>
          <p:spPr bwMode="auto">
            <a:xfrm>
              <a:off x="1021" y="2301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52" name="Line 32"/>
            <p:cNvSpPr>
              <a:spLocks noChangeShapeType="1"/>
            </p:cNvSpPr>
            <p:nvPr/>
          </p:nvSpPr>
          <p:spPr bwMode="auto">
            <a:xfrm>
              <a:off x="1021" y="2381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53" name="Line 33"/>
            <p:cNvSpPr>
              <a:spLocks noChangeShapeType="1"/>
            </p:cNvSpPr>
            <p:nvPr/>
          </p:nvSpPr>
          <p:spPr bwMode="auto">
            <a:xfrm>
              <a:off x="1021" y="2461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SurPRO Walking Profiler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3812C-DE69-4664-8936-6CC84ADFA0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447800"/>
            <a:ext cx="3781425" cy="51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5497513" y="1524000"/>
            <a:ext cx="386516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Class 1 reference profiler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Used by AT for</a:t>
            </a:r>
          </a:p>
          <a:p>
            <a:pPr eaLnBrk="1" hangingPunct="1"/>
            <a:r>
              <a:rPr lang="en-US" sz="2400" dirty="0" smtClean="0"/>
              <a:t>certification-like </a:t>
            </a:r>
            <a:r>
              <a:rPr lang="en-US" sz="2400" dirty="0"/>
              <a:t>testing of</a:t>
            </a:r>
          </a:p>
          <a:p>
            <a:pPr eaLnBrk="1" hangingPunct="1"/>
            <a:r>
              <a:rPr lang="en-US" sz="2400" dirty="0"/>
              <a:t>inertial profilers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IP units complete five</a:t>
            </a:r>
            <a:br>
              <a:rPr lang="en-US" sz="2400" dirty="0" smtClean="0"/>
            </a:br>
            <a:r>
              <a:rPr lang="en-US" sz="2400" dirty="0" smtClean="0"/>
              <a:t>runs.  Assessed for</a:t>
            </a:r>
            <a:br>
              <a:rPr lang="en-US" sz="2400" dirty="0" smtClean="0"/>
            </a:br>
            <a:r>
              <a:rPr lang="en-US" sz="2400" dirty="0" smtClean="0"/>
              <a:t>accuracy and repeatability.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Edmonton Verification Site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79828-7559-4EEA-8C70-92B11B4A9B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9460" name="Picture 2" descr="N:\Highways\Special Studies\IRI Construction\2013Verification\EBA_Site_Data\Video\63002_13\63002C1R1\63002e_0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5363"/>
            <a:ext cx="761365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Inertial Profiler Assessment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2013 - Five IP units assessed against reference profiler using two procedures.</a:t>
            </a:r>
          </a:p>
          <a:p>
            <a:r>
              <a:rPr lang="en-US" dirty="0" smtClean="0"/>
              <a:t>AT Procedure</a:t>
            </a:r>
          </a:p>
          <a:p>
            <a:pPr lvl="1"/>
            <a:r>
              <a:rPr lang="en-US" dirty="0" smtClean="0"/>
              <a:t>IP average IRI to be within 10% of Class 1 value.</a:t>
            </a:r>
          </a:p>
          <a:p>
            <a:pPr lvl="1"/>
            <a:r>
              <a:rPr lang="en-US" dirty="0" smtClean="0"/>
              <a:t>All individual runs to be within 5% of average IRI.</a:t>
            </a:r>
          </a:p>
          <a:p>
            <a:pPr lvl="1"/>
            <a:r>
              <a:rPr lang="en-US" dirty="0" smtClean="0"/>
              <a:t>All IP units easily passed.</a:t>
            </a:r>
          </a:p>
          <a:p>
            <a:r>
              <a:rPr lang="en-US" dirty="0" smtClean="0"/>
              <a:t>AASHTO R56 Procedure</a:t>
            </a:r>
          </a:p>
          <a:p>
            <a:pPr lvl="1"/>
            <a:r>
              <a:rPr lang="en-US" dirty="0" smtClean="0"/>
              <a:t>Mathematical analysis to compare the IP profile to the Class 1 profile on a point by point basis.</a:t>
            </a:r>
          </a:p>
          <a:p>
            <a:pPr lvl="1"/>
            <a:r>
              <a:rPr lang="en-US" dirty="0" smtClean="0"/>
              <a:t>Not all IP units passed.</a:t>
            </a:r>
          </a:p>
          <a:p>
            <a:pPr lvl="1"/>
            <a:r>
              <a:rPr lang="en-US" dirty="0" smtClean="0"/>
              <a:t>Other agencies report the same.   </a:t>
            </a:r>
          </a:p>
          <a:p>
            <a:pPr lvl="1"/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Outline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Measuring road profiles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Ride Quality Indices (</a:t>
            </a:r>
            <a:r>
              <a:rPr lang="en-US" dirty="0" err="1" smtClean="0">
                <a:latin typeface="Arial" charset="0"/>
                <a:cs typeface="Arial" charset="0"/>
              </a:rPr>
              <a:t>PrI</a:t>
            </a:r>
            <a:r>
              <a:rPr lang="en-US" dirty="0" smtClean="0">
                <a:latin typeface="Arial" charset="0"/>
                <a:cs typeface="Arial" charset="0"/>
              </a:rPr>
              <a:t>, IRI)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AT Smoothness Specification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2013 Inertial Profiler Certification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Observations from 2013 projects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Consultant monitoring and reporting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Specification fine-tuning </a:t>
            </a:r>
          </a:p>
          <a:p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5786D-26F6-4409-829D-E1DDF87099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Hi-Pass Filtered Profiles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7E790-6BC4-44A7-8A0C-7C59A0F126B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04257"/>
            <a:ext cx="8974137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219200"/>
            <a:ext cx="7620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Oval 1"/>
          <p:cNvSpPr/>
          <p:nvPr/>
        </p:nvSpPr>
        <p:spPr>
          <a:xfrm>
            <a:off x="685800" y="3200400"/>
            <a:ext cx="1066800" cy="1676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ProVAL Profiler Certification Results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B8D70-BFF6-4938-B98F-78580126601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4097000" cy="852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485900"/>
            <a:ext cx="1295400" cy="1143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Review of IRI Smoothness Specification 2013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38" y="5791200"/>
            <a:ext cx="1223962" cy="914400"/>
          </a:xfrm>
        </p:spPr>
        <p:txBody>
          <a:bodyPr/>
          <a:lstStyle/>
          <a:p>
            <a:pPr marL="0" indent="0"/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Smoothness Assessment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>
          <a:xfrm>
            <a:off x="1676400" y="1295400"/>
            <a:ext cx="7239000" cy="48307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Ride Quality (RQ) determined on a 100 </a:t>
            </a:r>
            <a:r>
              <a:rPr lang="en-US" dirty="0" err="1" smtClean="0">
                <a:latin typeface="Arial" charset="0"/>
                <a:cs typeface="Arial" charset="0"/>
              </a:rPr>
              <a:t>metre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sublot</a:t>
            </a:r>
            <a:r>
              <a:rPr lang="en-US" dirty="0" smtClean="0">
                <a:latin typeface="Arial" charset="0"/>
                <a:cs typeface="Arial" charset="0"/>
              </a:rPr>
              <a:t> basis and assessed for: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Acceptance with either: bonus, no adjustment or  penalty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Reject; must repair.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Similar to existing profilograph specifications.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Ride Quality Module used in </a:t>
            </a:r>
            <a:r>
              <a:rPr lang="en-US" dirty="0" err="1" smtClean="0">
                <a:latin typeface="Arial" charset="0"/>
                <a:cs typeface="Arial" charset="0"/>
              </a:rPr>
              <a:t>ProVAL</a:t>
            </a:r>
            <a:r>
              <a:rPr lang="en-US" dirty="0" smtClean="0">
                <a:latin typeface="Arial" charset="0"/>
                <a:cs typeface="Arial" charset="0"/>
              </a:rPr>
              <a:t> software.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Areas of Localized Roughness (ALR)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Similar to existing bump/dip assessment.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IRI determined over a 7.62 m moving baseline.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Smoothness assurance module in </a:t>
            </a:r>
            <a:r>
              <a:rPr lang="en-US" dirty="0" err="1" smtClean="0">
                <a:latin typeface="Arial" charset="0"/>
                <a:cs typeface="Arial" charset="0"/>
              </a:rPr>
              <a:t>ProVAL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Contractor to supply IP testing.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Department may undertake verification testing. 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54671-7228-41DA-A8B5-FAAD0BB912C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Ride Quality Assessment -2013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9350D-5CAF-4E2F-B26A-1982723567DA}" type="slidenum">
              <a:rPr lang="en-US" smtClean="0">
                <a:solidFill>
                  <a:srgbClr val="898989"/>
                </a:solidFill>
              </a:rPr>
              <a:pPr eaLnBrk="1" hangingPunct="1"/>
              <a:t>24</a:t>
            </a:fld>
            <a:endParaRPr 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86164"/>
              </p:ext>
            </p:extLst>
          </p:nvPr>
        </p:nvGraphicFramePr>
        <p:xfrm>
          <a:off x="2286000" y="1676400"/>
          <a:ext cx="6219824" cy="3566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66700"/>
                <a:gridCol w="1466700"/>
                <a:gridCol w="1643212"/>
                <a:gridCol w="1643212"/>
              </a:tblGrid>
              <a:tr h="33522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  <a:buFont typeface="Arial" pitchFamily="34" charset="0"/>
                        <a:buNone/>
                      </a:pP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MIRI (m/km)</a:t>
                      </a:r>
                      <a:b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9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Average of left and right wheel paths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6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Assessment for Ride Quality of Top Lift ($ per Sublot)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4854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 I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 II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 III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26000"/>
                      </a:schemeClr>
                    </a:solidFill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&lt;0.55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0.55 – 0.70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0.71 – 0.80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0.81 – 1.04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1.05 – 1.20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720 – (730 x MIRI)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1.21 – 1.54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720 – (730 x MIRI)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1090 – (930 x MIRI)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1.55 – 1.84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Reject</a:t>
                      </a:r>
                      <a:r>
                        <a:rPr lang="en-US" sz="1100" baseline="30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Reject</a:t>
                      </a:r>
                      <a:r>
                        <a:rPr lang="en-US" sz="1100" baseline="30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740 – (490x MIRI)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&gt;1.85</a:t>
                      </a:r>
                      <a:endParaRPr lang="en-CA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Reject</a:t>
                      </a:r>
                      <a:r>
                        <a:rPr lang="en-US" sz="1100" baseline="30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1100" baseline="30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Reject</a:t>
                      </a:r>
                      <a:r>
                        <a:rPr lang="en-US" sz="1100" baseline="30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Reject</a:t>
                      </a:r>
                      <a:r>
                        <a:rPr lang="en-US" sz="1100" baseline="30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(1)</a:t>
                      </a:r>
                      <a:endParaRPr lang="en-CA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Areas of Localized Roughness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Remedial work for </a:t>
            </a:r>
            <a:r>
              <a:rPr lang="en-US" dirty="0" smtClean="0">
                <a:latin typeface="Arial" charset="0"/>
                <a:cs typeface="Arial" charset="0"/>
              </a:rPr>
              <a:t>ALR.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IRI &gt; 2.00 m/km and ≤ 2.80 m/km repair at Consultant’s discretion.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IRI &gt; 2.80 m/km “must correct” to an IRI value of 2.00 m/km or less.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 Penalty assessment for ALR.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$12 per </a:t>
            </a:r>
            <a:r>
              <a:rPr lang="en-US" dirty="0" err="1" smtClean="0">
                <a:latin typeface="Arial" charset="0"/>
                <a:cs typeface="Arial" charset="0"/>
              </a:rPr>
              <a:t>metre</a:t>
            </a:r>
            <a:r>
              <a:rPr lang="en-US" dirty="0" smtClean="0">
                <a:latin typeface="Arial" charset="0"/>
                <a:cs typeface="Arial" charset="0"/>
              </a:rPr>
              <a:t> (as per </a:t>
            </a:r>
            <a:r>
              <a:rPr lang="en-US" dirty="0" err="1" smtClean="0">
                <a:latin typeface="Arial" charset="0"/>
                <a:cs typeface="Arial" charset="0"/>
              </a:rPr>
              <a:t>ProVAL</a:t>
            </a:r>
            <a:r>
              <a:rPr lang="en-US" dirty="0" smtClean="0">
                <a:latin typeface="Arial" charset="0"/>
                <a:cs typeface="Arial" charset="0"/>
              </a:rPr>
              <a:t> analysis) SI construction.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$4 per </a:t>
            </a:r>
            <a:r>
              <a:rPr lang="en-US" dirty="0" err="1" smtClean="0">
                <a:latin typeface="Arial" charset="0"/>
                <a:cs typeface="Arial" charset="0"/>
              </a:rPr>
              <a:t>metre</a:t>
            </a:r>
            <a:r>
              <a:rPr lang="en-US" dirty="0" smtClean="0">
                <a:latin typeface="Arial" charset="0"/>
                <a:cs typeface="Arial" charset="0"/>
              </a:rPr>
              <a:t> for SII and SII construction.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IRI trigger value and assessment rates revised in 2014.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F7069-4AB3-4DB7-9406-176F673DBA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202" name="Picture 2" descr="N:\Highways\Technical Bulletins\Construction\IRI_bulletin\CB 25 Roughness Testing Using Inertial Profiler_Pa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81" y="304800"/>
            <a:ext cx="7242464" cy="9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8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Ride Quality Screenshot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Table View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567DD-FDF0-4E9F-87B8-3F01F0AD4C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600200"/>
            <a:ext cx="8358188" cy="50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8130" name="Picture 2" descr="N:\Highways\Technical Bulletins\Construction\IRI_bulletin\RQ - Results_with_no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57" y="76200"/>
            <a:ext cx="6172200" cy="79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624013" y="228600"/>
            <a:ext cx="7239000" cy="1143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Areas of Localized Roughness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C02BF-658E-448D-8668-547CE2FFA37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111250"/>
            <a:ext cx="9113837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IRI Implementation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676400" y="1447800"/>
            <a:ext cx="72390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Fall 2012 – Begin to insert into select tenders.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Southern:	</a:t>
            </a:r>
            <a:r>
              <a:rPr lang="en-US" dirty="0" err="1" smtClean="0">
                <a:latin typeface="Arial" charset="0"/>
                <a:cs typeface="Arial" charset="0"/>
              </a:rPr>
              <a:t>Hwys</a:t>
            </a:r>
            <a:r>
              <a:rPr lang="en-US" dirty="0" smtClean="0">
                <a:latin typeface="Arial" charset="0"/>
                <a:cs typeface="Arial" charset="0"/>
              </a:rPr>
              <a:t> 3:10 and 1:02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Central:		</a:t>
            </a:r>
            <a:r>
              <a:rPr lang="en-US" dirty="0" err="1" smtClean="0">
                <a:latin typeface="Arial" charset="0"/>
                <a:cs typeface="Arial" charset="0"/>
              </a:rPr>
              <a:t>Hwys</a:t>
            </a:r>
            <a:r>
              <a:rPr lang="en-US" dirty="0" smtClean="0">
                <a:latin typeface="Arial" charset="0"/>
                <a:cs typeface="Arial" charset="0"/>
              </a:rPr>
              <a:t> 2:20, 2:24 and 592:02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North Central:	Hwy 770:04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Peace:		Hwy 2:70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Fall 2013 – Review test results and industry feedback. 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February 2014 - Revised specification to be inserted within all paving tenders.</a:t>
            </a:r>
          </a:p>
          <a:p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07CEE-9C73-4962-94B0-915298E90B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9154" name="Picture 2" descr="N:\Highways\Technical Bulletins\Construction\IRI_bulletin\SAM - Results_with_n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35" y="0"/>
            <a:ext cx="5317765" cy="68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cs typeface="Arial" charset="0"/>
              </a:rPr>
              <a:t>Spreadsheet – Assessment for Ride Quality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87354-24E1-4A81-BC35-85D8AFA374C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7299325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2013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Results &amp; Observations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1600200" y="3581400"/>
            <a:ext cx="7315200" cy="2209800"/>
          </a:xfrm>
        </p:spPr>
        <p:txBody>
          <a:bodyPr/>
          <a:lstStyle/>
          <a:p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38" y="5791200"/>
            <a:ext cx="1223962" cy="914400"/>
          </a:xfrm>
        </p:spPr>
        <p:txBody>
          <a:bodyPr/>
          <a:lstStyle/>
          <a:p>
            <a:pPr marL="0" indent="0"/>
            <a:endParaRPr lang="en-C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Numbers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of 530 lane.km tested</a:t>
            </a:r>
            <a:r>
              <a:rPr lang="en-US" sz="1800" dirty="0" smtClean="0"/>
              <a:t>.</a:t>
            </a:r>
          </a:p>
          <a:p>
            <a:r>
              <a:rPr lang="en-US" dirty="0" smtClean="0"/>
              <a:t>Overall combined net assessment</a:t>
            </a:r>
          </a:p>
          <a:p>
            <a:r>
              <a:rPr lang="en-US" dirty="0" smtClean="0"/>
              <a:t>IRI Ride Quality plus ALR</a:t>
            </a:r>
          </a:p>
          <a:p>
            <a:pPr lvl="1"/>
            <a:r>
              <a:rPr lang="en-US" dirty="0" smtClean="0"/>
              <a:t>-$5,000</a:t>
            </a:r>
            <a:endParaRPr lang="en-CA" dirty="0" smtClean="0"/>
          </a:p>
          <a:p>
            <a:r>
              <a:rPr lang="en-US" dirty="0" err="1" smtClean="0"/>
              <a:t>Sublot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plus Bump/Dip</a:t>
            </a:r>
          </a:p>
          <a:p>
            <a:pPr lvl="1"/>
            <a:r>
              <a:rPr lang="en-US" dirty="0" smtClean="0"/>
              <a:t>-$16,000</a:t>
            </a:r>
          </a:p>
          <a:p>
            <a:r>
              <a:rPr lang="en-US" dirty="0" smtClean="0"/>
              <a:t>Four projects with increased assessment using IRI criteria.</a:t>
            </a:r>
            <a:endParaRPr lang="en-US" dirty="0"/>
          </a:p>
          <a:p>
            <a:r>
              <a:rPr lang="en-US" dirty="0" smtClean="0"/>
              <a:t>Three projects with decreased assessment using IRI criteria.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76DC0-80DD-465E-BFD1-E545936D2A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Sublot</a:t>
            </a:r>
            <a:r>
              <a:rPr lang="en-US" dirty="0"/>
              <a:t> Comparison</a:t>
            </a:r>
            <a:br>
              <a:rPr lang="en-US" dirty="0"/>
            </a:br>
            <a:r>
              <a:rPr lang="en-US" dirty="0"/>
              <a:t>IRI versus </a:t>
            </a:r>
            <a:r>
              <a:rPr lang="en-US" dirty="0" err="1"/>
              <a:t>PrI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230442"/>
              </p:ext>
            </p:extLst>
          </p:nvPr>
        </p:nvGraphicFramePr>
        <p:xfrm>
          <a:off x="1676400" y="1524000"/>
          <a:ext cx="6629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7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 – Bump/Dip Comparison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Areas of Localized Roughness</a:t>
            </a:r>
          </a:p>
          <a:p>
            <a:pPr lvl="1"/>
            <a:r>
              <a:rPr lang="en-US" dirty="0" smtClean="0"/>
              <a:t>IRI &gt; 2.0 m/km</a:t>
            </a:r>
          </a:p>
          <a:p>
            <a:pPr lvl="1"/>
            <a:r>
              <a:rPr lang="en-US" dirty="0" smtClean="0"/>
              <a:t>$12/m for multi-lift pavement</a:t>
            </a:r>
          </a:p>
          <a:p>
            <a:pPr lvl="1"/>
            <a:r>
              <a:rPr lang="en-US" dirty="0" smtClean="0"/>
              <a:t>$4/m for single lift pavement</a:t>
            </a:r>
          </a:p>
          <a:p>
            <a:pPr lvl="1"/>
            <a:r>
              <a:rPr lang="en-US" dirty="0" smtClean="0"/>
              <a:t>Total penalty of - </a:t>
            </a:r>
            <a:r>
              <a:rPr lang="en-US" sz="2800" dirty="0" smtClean="0"/>
              <a:t>$46,000</a:t>
            </a:r>
          </a:p>
          <a:p>
            <a:r>
              <a:rPr lang="en-US" b="0" dirty="0" smtClean="0"/>
              <a:t>Bump/Dips</a:t>
            </a:r>
            <a:endParaRPr lang="en-CA" b="0" dirty="0" smtClean="0"/>
          </a:p>
          <a:p>
            <a:pPr lvl="1"/>
            <a:r>
              <a:rPr lang="en-US" dirty="0" smtClean="0"/>
              <a:t>&gt; 8 mm</a:t>
            </a:r>
          </a:p>
          <a:p>
            <a:pPr lvl="1"/>
            <a:r>
              <a:rPr lang="en-US" dirty="0" smtClean="0"/>
              <a:t>$300 per b/d for multi-lift</a:t>
            </a:r>
          </a:p>
          <a:p>
            <a:pPr lvl="1"/>
            <a:r>
              <a:rPr lang="en-US" dirty="0" smtClean="0"/>
              <a:t>$100 per b/d for single lift</a:t>
            </a:r>
          </a:p>
          <a:p>
            <a:pPr lvl="1"/>
            <a:r>
              <a:rPr lang="en-US" dirty="0" smtClean="0"/>
              <a:t>Total penalty of - </a:t>
            </a:r>
            <a:r>
              <a:rPr lang="en-US" sz="2800" dirty="0" smtClean="0"/>
              <a:t>$86,000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Comparison</a:t>
            </a:r>
            <a:br>
              <a:rPr lang="en-US" dirty="0" smtClean="0"/>
            </a:br>
            <a:r>
              <a:rPr lang="en-US" dirty="0" smtClean="0"/>
              <a:t>IRI &amp; ALR versus </a:t>
            </a:r>
            <a:r>
              <a:rPr lang="en-US" dirty="0" err="1" smtClean="0"/>
              <a:t>PrI</a:t>
            </a:r>
            <a:r>
              <a:rPr lang="en-US" dirty="0" smtClean="0"/>
              <a:t> &amp; B/D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818557"/>
              </p:ext>
            </p:extLst>
          </p:nvPr>
        </p:nvGraphicFramePr>
        <p:xfrm>
          <a:off x="1828800" y="1752600"/>
          <a:ext cx="670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4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Observations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7239000" cy="4525963"/>
          </a:xfrm>
        </p:spPr>
        <p:txBody>
          <a:bodyPr/>
          <a:lstStyle/>
          <a:p>
            <a:r>
              <a:rPr lang="en-US" dirty="0" smtClean="0"/>
              <a:t>First year of certification-like testing for inertial profilers was successful.</a:t>
            </a:r>
          </a:p>
          <a:p>
            <a:pPr lvl="1"/>
            <a:r>
              <a:rPr lang="en-US" dirty="0" smtClean="0"/>
              <a:t>Basic level of comfort that IP units were accurate and repeatable.</a:t>
            </a:r>
          </a:p>
          <a:p>
            <a:pPr lvl="1"/>
            <a:r>
              <a:rPr lang="en-US" dirty="0" smtClean="0"/>
              <a:t>Some pit falls identified in using the AASHTO R56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53F8B-1E33-4BD8-A5C6-6EC6956B7F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Observations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with the ALR criteria.</a:t>
            </a:r>
          </a:p>
          <a:p>
            <a:pPr lvl="1"/>
            <a:r>
              <a:rPr lang="en-US" dirty="0"/>
              <a:t>A few sites with ALR had no subjective ride problem.</a:t>
            </a:r>
          </a:p>
          <a:p>
            <a:pPr lvl="1"/>
            <a:r>
              <a:rPr lang="en-US" dirty="0"/>
              <a:t>ALR is not the same measurement as a bump/dip defect analysis.</a:t>
            </a:r>
          </a:p>
          <a:p>
            <a:pPr lvl="1"/>
            <a:r>
              <a:rPr lang="en-US" dirty="0"/>
              <a:t>Not all ALR identified as “must repair” is repairable or even needs to be repaired.</a:t>
            </a:r>
          </a:p>
          <a:p>
            <a:pPr lvl="1"/>
            <a:r>
              <a:rPr lang="en-US" dirty="0"/>
              <a:t>Agencies elsewhere are reporting similar challenges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Field locating ARL can be a challenge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Need to work with testing firms to improve.</a:t>
            </a:r>
          </a:p>
          <a:p>
            <a:pPr lvl="1"/>
            <a:r>
              <a:rPr lang="en-US" dirty="0" smtClean="0"/>
              <a:t>GPS referencing may be one option.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76DC0-80DD-465E-BFD1-E545936D2A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Specification Revisions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ALR</a:t>
            </a:r>
          </a:p>
          <a:p>
            <a:pPr lvl="1"/>
            <a:r>
              <a:rPr lang="en-US" dirty="0" smtClean="0"/>
              <a:t>IRI trigger value increased from 2.00 to 2.40 m/km.</a:t>
            </a:r>
          </a:p>
          <a:p>
            <a:pPr lvl="2"/>
            <a:r>
              <a:rPr lang="en-US" dirty="0" smtClean="0"/>
              <a:t>Results in 50% less sites and 55% less </a:t>
            </a:r>
            <a:r>
              <a:rPr lang="en-US" dirty="0" err="1" smtClean="0"/>
              <a:t>metres</a:t>
            </a:r>
            <a:r>
              <a:rPr lang="en-US" dirty="0" smtClean="0"/>
              <a:t> of ALR.</a:t>
            </a:r>
          </a:p>
          <a:p>
            <a:pPr lvl="2"/>
            <a:r>
              <a:rPr lang="en-US" dirty="0" smtClean="0"/>
              <a:t>Overall number of ALR sites approximately equal to the number of B/D sites.</a:t>
            </a:r>
          </a:p>
          <a:p>
            <a:pPr lvl="1"/>
            <a:r>
              <a:rPr lang="en-US" dirty="0" smtClean="0"/>
              <a:t>Reference to “must repair” ALR removed.</a:t>
            </a:r>
          </a:p>
          <a:p>
            <a:pPr lvl="2"/>
            <a:r>
              <a:rPr lang="en-US" dirty="0" smtClean="0"/>
              <a:t>Consultant to decided based upon ride.</a:t>
            </a:r>
          </a:p>
          <a:p>
            <a:pPr lvl="1"/>
            <a:r>
              <a:rPr lang="en-US" dirty="0" smtClean="0"/>
              <a:t>Penalty rates increased.</a:t>
            </a:r>
          </a:p>
          <a:p>
            <a:pPr lvl="2"/>
            <a:r>
              <a:rPr lang="en-US" dirty="0" smtClean="0"/>
              <a:t>Multi-lift paving increased to $40/m.</a:t>
            </a:r>
          </a:p>
          <a:p>
            <a:pPr lvl="2"/>
            <a:r>
              <a:rPr lang="en-US" dirty="0" smtClean="0"/>
              <a:t>All other paving increased to $15/m.</a:t>
            </a:r>
          </a:p>
          <a:p>
            <a:pPr lvl="2"/>
            <a:r>
              <a:rPr lang="en-US" dirty="0" smtClean="0"/>
              <a:t>Closer match to that using a Bump/Dip assessment.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What is a True Profile?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idx="1"/>
          </p:nvPr>
        </p:nvSpPr>
        <p:spPr>
          <a:xfrm>
            <a:off x="1016000" y="1219200"/>
            <a:ext cx="6900863" cy="418147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Longitudinal profile: a two-dimensional slice of road taken along an imaginary line </a:t>
            </a:r>
          </a:p>
        </p:txBody>
      </p:sp>
      <p:graphicFrame>
        <p:nvGraphicFramePr>
          <p:cNvPr id="9220" name="Object 1028"/>
          <p:cNvGraphicFramePr>
            <a:graphicFrameLocks noChangeAspect="1"/>
          </p:cNvGraphicFramePr>
          <p:nvPr/>
        </p:nvGraphicFramePr>
        <p:xfrm>
          <a:off x="1016000" y="2819400"/>
          <a:ext cx="711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r:id="rId3" imgW="4486275" imgH="2390775" progId="Word.Picture.8">
                  <p:embed/>
                </p:oleObj>
              </mc:Choice>
              <mc:Fallback>
                <p:oleObj r:id="rId3" imgW="4486275" imgH="2390775" progId="Word.Picture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819400"/>
                        <a:ext cx="711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Specification Revisions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Ride Quality for </a:t>
            </a:r>
            <a:r>
              <a:rPr lang="en-US" dirty="0" err="1" smtClean="0"/>
              <a:t>Sublot</a:t>
            </a:r>
            <a:r>
              <a:rPr lang="en-US" dirty="0" smtClean="0"/>
              <a:t> assessment.</a:t>
            </a:r>
          </a:p>
          <a:p>
            <a:pPr lvl="1"/>
            <a:r>
              <a:rPr lang="en-US" dirty="0" smtClean="0"/>
              <a:t>Penalty formula for multi-lift paving reduced by as much as 5% - 10%.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76DC0-80DD-465E-BFD1-E545936D2A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for Ride Quality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98315"/>
              </p:ext>
            </p:extLst>
          </p:nvPr>
        </p:nvGraphicFramePr>
        <p:xfrm>
          <a:off x="1905002" y="1371604"/>
          <a:ext cx="6705599" cy="5275996"/>
        </p:xfrm>
        <a:graphic>
          <a:graphicData uri="http://schemas.openxmlformats.org/drawingml/2006/table">
            <a:tbl>
              <a:tblPr/>
              <a:tblGrid>
                <a:gridCol w="448129"/>
                <a:gridCol w="550825"/>
                <a:gridCol w="448129"/>
                <a:gridCol w="466801"/>
                <a:gridCol w="560162"/>
                <a:gridCol w="513481"/>
                <a:gridCol w="700202"/>
                <a:gridCol w="942938"/>
                <a:gridCol w="1085313"/>
                <a:gridCol w="989619"/>
              </a:tblGrid>
              <a:tr h="247548"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Contract No: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of Test: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Acceptance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548"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Hwy Number: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CA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Contractor: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ABC Paving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39"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 Section: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CA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IP Operator: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John Fisher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80"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Lane: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CA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 Date:</a:t>
                      </a:r>
                      <a:b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(mm/</a:t>
                      </a:r>
                      <a:r>
                        <a:rPr lang="en-CA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en-CA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yyyy</a:t>
                      </a:r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2/4/2014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59"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Direction: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CA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310">
                <a:tc>
                  <a:txBody>
                    <a:bodyPr/>
                    <a:lstStyle/>
                    <a:p>
                      <a:pPr algn="ctr" fontAlgn="b"/>
                      <a:endParaRPr lang="en-CA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5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Ride Quality Bonus/Penalty Summary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Appendix B20.a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Excluded Area?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of Cons.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Sublot Payment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47548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Sublot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Station (km)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Length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IRI (m/km)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 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SI,SII,or SIII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5159"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Right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(m/km)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($)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515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27.420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-258.50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1.66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1.60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1.63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-500.00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9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Excluded Area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5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C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</a:t>
                      </a:r>
                      <a:r>
                        <a:rPr lang="en-CA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 </a:t>
                      </a:r>
                      <a:endParaRPr lang="en-CA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-793.80</a:t>
                      </a:r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591">
                <a:tc gridSpan="10">
                  <a:txBody>
                    <a:bodyPr/>
                    <a:lstStyle/>
                    <a:p>
                      <a:pPr algn="l" fontAlgn="t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Comments: Rail tracks excluded from km 27.370 to 27.420.  </a:t>
                      </a:r>
                      <a:r>
                        <a:rPr lang="en-CA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Sublot</a:t>
                      </a:r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#5 speed limit &lt; 70 km/hr.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1792024" cy="7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 for ALR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39329"/>
              </p:ext>
            </p:extLst>
          </p:nvPr>
        </p:nvGraphicFramePr>
        <p:xfrm>
          <a:off x="1676398" y="1600197"/>
          <a:ext cx="6934201" cy="5163333"/>
        </p:xfrm>
        <a:graphic>
          <a:graphicData uri="http://schemas.openxmlformats.org/drawingml/2006/table">
            <a:tbl>
              <a:tblPr/>
              <a:tblGrid>
                <a:gridCol w="833245"/>
                <a:gridCol w="676299"/>
                <a:gridCol w="753345"/>
                <a:gridCol w="1052971"/>
                <a:gridCol w="1164262"/>
                <a:gridCol w="1038703"/>
                <a:gridCol w="1415376"/>
              </a:tblGrid>
              <a:tr h="151500">
                <a:tc>
                  <a:txBody>
                    <a:bodyPr/>
                    <a:lstStyle/>
                    <a:p>
                      <a:pPr algn="l" fontAlgn="b"/>
                      <a:endParaRPr lang="en-C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Contract No: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of Test: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Acceptance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1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Hwy Number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Contractor: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ABC Paving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1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Control Section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IP Operator: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John Fisher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01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Lane: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 Date:</a:t>
                      </a:r>
                      <a:b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(mm/dd/yyyy)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2/4/2014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1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Direction: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829">
                <a:tc>
                  <a:txBody>
                    <a:bodyPr/>
                    <a:lstStyle/>
                    <a:p>
                      <a:pPr algn="l" fontAlgn="b"/>
                      <a:r>
                        <a:rPr lang="en-CA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Appendix B20.b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Areas of Localized Roughness Summary</a:t>
                      </a:r>
                    </a:p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Station (km)</a:t>
                      </a:r>
                    </a:p>
                    <a:p>
                      <a:pPr algn="ctr" fontAlgn="b"/>
                      <a:r>
                        <a:rPr lang="en-C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CA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IRI (m/km)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Length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Excluded Area?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Type of Cons.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Penalty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6986"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Right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 or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SI,SII,or SIII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 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849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-$15.00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-$60.00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-$120.00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1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27.686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-$90.00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CA" sz="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Assessment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-$285.00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639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CA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Comments: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16331"/>
            <a:ext cx="1752600" cy="74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90663"/>
            <a:ext cx="6667500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1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Pavement Smoothness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California Profilograph used since late 1970’s.</a:t>
            </a:r>
          </a:p>
          <a:p>
            <a:pPr lvl="1">
              <a:defRPr/>
            </a:pPr>
            <a:r>
              <a:rPr lang="en-US" dirty="0" smtClean="0"/>
              <a:t>First agency in Canada.</a:t>
            </a:r>
          </a:p>
          <a:p>
            <a:pPr>
              <a:defRPr/>
            </a:pPr>
            <a:r>
              <a:rPr lang="en-US" dirty="0" smtClean="0"/>
              <a:t>End product specifications with bonus/penalties payments since early 1990’s</a:t>
            </a:r>
          </a:p>
          <a:p>
            <a:pPr lvl="1">
              <a:defRPr/>
            </a:pPr>
            <a:r>
              <a:rPr lang="en-US" dirty="0" smtClean="0"/>
              <a:t>Another first in Canada.</a:t>
            </a:r>
          </a:p>
          <a:p>
            <a:pPr>
              <a:defRPr/>
            </a:pPr>
            <a:r>
              <a:rPr lang="en-US" dirty="0" smtClean="0"/>
              <a:t>Cox CS8200 models, Paveset and high speed inertial profilers now in use. </a:t>
            </a:r>
          </a:p>
          <a:p>
            <a:pPr marL="0" indent="0">
              <a:buFont typeface="Arial" charset="0"/>
              <a:buNone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7164-B725-4530-A3E8-408ADF9566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7413" name="Picture 44" descr="C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334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7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7430-9421-4C9B-9D60-466B10BC2D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0850" y="-577850"/>
            <a:ext cx="5715000" cy="869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6FCF6-2BB0-4207-A507-82A6DB53E2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1920875" y="0"/>
          <a:ext cx="53022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0"/>
                        <a:ext cx="53022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7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Profile Data Collection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and Analysis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High Speed Inertial Profilers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819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438" y="5791200"/>
            <a:ext cx="1223962" cy="914400"/>
          </a:xfrm>
        </p:spPr>
        <p:txBody>
          <a:bodyPr/>
          <a:lstStyle/>
          <a:p>
            <a:pPr marL="0" indent="0"/>
            <a:endParaRPr lang="en-C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Hi-Speed Inertial Profiler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Profile data collected at speeds ranging from 25 km/</a:t>
            </a:r>
            <a:r>
              <a:rPr lang="en-US" dirty="0" err="1" smtClean="0"/>
              <a:t>hr</a:t>
            </a:r>
            <a:r>
              <a:rPr lang="en-US" dirty="0" smtClean="0"/>
              <a:t> to 110 km/hr.</a:t>
            </a:r>
          </a:p>
          <a:p>
            <a:pPr>
              <a:defRPr/>
            </a:pPr>
            <a:r>
              <a:rPr lang="en-US" dirty="0" smtClean="0"/>
              <a:t>Data is filtered to remove long and short</a:t>
            </a:r>
            <a:br>
              <a:rPr lang="en-US" dirty="0" smtClean="0"/>
            </a:br>
            <a:r>
              <a:rPr lang="en-US" dirty="0" smtClean="0"/>
              <a:t>wave lengths.</a:t>
            </a:r>
          </a:p>
          <a:p>
            <a:pPr>
              <a:defRPr/>
            </a:pPr>
            <a:r>
              <a:rPr lang="en-US" dirty="0" smtClean="0"/>
              <a:t>Analyzed to give roughness statistics – IRI, </a:t>
            </a:r>
            <a:r>
              <a:rPr lang="en-US" dirty="0" err="1" smtClean="0"/>
              <a:t>PrI</a:t>
            </a:r>
            <a:r>
              <a:rPr lang="en-US" dirty="0" smtClean="0"/>
              <a:t>,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2FF7F-0773-41BD-ABCF-5EFF0CD33E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5" name="Picture 7" descr="schematic of inertial profi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4429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and 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 and 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CA429ABA73247ACE0633966E4E486" ma:contentTypeVersion="0" ma:contentTypeDescription="Create a new document." ma:contentTypeScope="" ma:versionID="24e1fedf0731420c9ecd59f20435902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91C600-9F8E-4D46-AC9D-038806867C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63A5772-0996-4D6B-8F7D-E040717C4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7AEFB-92E9-4A3A-AC7C-EDF8CDFF1D29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17339</TotalTime>
  <Words>1309</Words>
  <Application>Microsoft Office PowerPoint</Application>
  <PresentationFormat>On-screen Show (4:3)</PresentationFormat>
  <Paragraphs>427</Paragraphs>
  <Slides>43</Slides>
  <Notes>1</Notes>
  <HiddenSlides>8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Title slide</vt:lpstr>
      <vt:lpstr>Content and Divider slide</vt:lpstr>
      <vt:lpstr>1_Content and Divider slide</vt:lpstr>
      <vt:lpstr>Microsoft Word Picture</vt:lpstr>
      <vt:lpstr>Acrobat Document</vt:lpstr>
      <vt:lpstr>International Roughness Index (IRI) for Construction Acceptance </vt:lpstr>
      <vt:lpstr>Outline</vt:lpstr>
      <vt:lpstr>IRI Implementation</vt:lpstr>
      <vt:lpstr>What is a True Profile?</vt:lpstr>
      <vt:lpstr>Pavement Smoothness</vt:lpstr>
      <vt:lpstr>PowerPoint Presentation</vt:lpstr>
      <vt:lpstr>PowerPoint Presentation</vt:lpstr>
      <vt:lpstr>Profile Data Collection and Analysis</vt:lpstr>
      <vt:lpstr>Hi-Speed Inertial Profiler</vt:lpstr>
      <vt:lpstr>Profiler - Bumper Mounted Units</vt:lpstr>
      <vt:lpstr>International Roughness Index</vt:lpstr>
      <vt:lpstr>IRI Determination</vt:lpstr>
      <vt:lpstr>C-TEP Short Course Smoothness Testing of Pavements</vt:lpstr>
      <vt:lpstr>Certification Type Testing Inertial Profilers 2013</vt:lpstr>
      <vt:lpstr> Reference Profilers</vt:lpstr>
      <vt:lpstr>   Rod and Level</vt:lpstr>
      <vt:lpstr>SurPRO Walking Profiler</vt:lpstr>
      <vt:lpstr>Edmonton Verification Site</vt:lpstr>
      <vt:lpstr>Inertial Profiler Assessment</vt:lpstr>
      <vt:lpstr>Hi-Pass Filtered Profiles</vt:lpstr>
      <vt:lpstr>ProVAL Profiler Certification Results</vt:lpstr>
      <vt:lpstr>Review of IRI Smoothness Specification 2013</vt:lpstr>
      <vt:lpstr>Smoothness Assessment</vt:lpstr>
      <vt:lpstr>Ride Quality Assessment -2013</vt:lpstr>
      <vt:lpstr>Areas of Localized Roughness</vt:lpstr>
      <vt:lpstr>PowerPoint Presentation</vt:lpstr>
      <vt:lpstr>Ride Quality Screenshot Table View</vt:lpstr>
      <vt:lpstr>PowerPoint Presentation</vt:lpstr>
      <vt:lpstr>Areas of Localized Roughness</vt:lpstr>
      <vt:lpstr>PowerPoint Presentation</vt:lpstr>
      <vt:lpstr>Spreadsheet – Assessment for Ride Quality</vt:lpstr>
      <vt:lpstr>2013 Results &amp; Observations</vt:lpstr>
      <vt:lpstr>Overall Numbers</vt:lpstr>
      <vt:lpstr>Sublot Comparison IRI versus PrI</vt:lpstr>
      <vt:lpstr>ALR – Bump/Dip Comparison</vt:lpstr>
      <vt:lpstr>Specification Comparison IRI &amp; ALR versus PrI &amp; B/D</vt:lpstr>
      <vt:lpstr>2013 Observations</vt:lpstr>
      <vt:lpstr>2013 Observations</vt:lpstr>
      <vt:lpstr>2014 Specification Revisions</vt:lpstr>
      <vt:lpstr>2014 Specification Revisions</vt:lpstr>
      <vt:lpstr>Spreadsheet for Ride Quality</vt:lpstr>
      <vt:lpstr>Spreadsheet for ALR</vt:lpstr>
      <vt:lpstr>Questions</vt:lpstr>
    </vt:vector>
  </TitlesOfParts>
  <Company>Government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james.stuart</dc:creator>
  <cp:lastModifiedBy>jim.gavin</cp:lastModifiedBy>
  <cp:revision>800</cp:revision>
  <cp:lastPrinted>2014-02-06T19:15:11Z</cp:lastPrinted>
  <dcterms:created xsi:type="dcterms:W3CDTF">2012-05-30T21:36:39Z</dcterms:created>
  <dcterms:modified xsi:type="dcterms:W3CDTF">2014-02-11T20:17:03Z</dcterms:modified>
</cp:coreProperties>
</file>