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16" r:id="rId3"/>
    <p:sldId id="317" r:id="rId4"/>
    <p:sldId id="350" r:id="rId5"/>
    <p:sldId id="321" r:id="rId6"/>
    <p:sldId id="323" r:id="rId7"/>
    <p:sldId id="351" r:id="rId8"/>
    <p:sldId id="322" r:id="rId9"/>
    <p:sldId id="320" r:id="rId10"/>
    <p:sldId id="324" r:id="rId11"/>
    <p:sldId id="318" r:id="rId12"/>
    <p:sldId id="319" r:id="rId13"/>
    <p:sldId id="325" r:id="rId14"/>
    <p:sldId id="326" r:id="rId15"/>
    <p:sldId id="327" r:id="rId16"/>
    <p:sldId id="330" r:id="rId17"/>
    <p:sldId id="331" r:id="rId18"/>
    <p:sldId id="328" r:id="rId19"/>
    <p:sldId id="329" r:id="rId20"/>
    <p:sldId id="332" r:id="rId21"/>
    <p:sldId id="333" r:id="rId22"/>
    <p:sldId id="337" r:id="rId23"/>
    <p:sldId id="334" r:id="rId24"/>
    <p:sldId id="335" r:id="rId25"/>
    <p:sldId id="336" r:id="rId26"/>
    <p:sldId id="338" r:id="rId27"/>
    <p:sldId id="339" r:id="rId28"/>
    <p:sldId id="340" r:id="rId29"/>
    <p:sldId id="341" r:id="rId30"/>
    <p:sldId id="342" r:id="rId31"/>
    <p:sldId id="343" r:id="rId32"/>
    <p:sldId id="315" r:id="rId33"/>
    <p:sldId id="361" r:id="rId34"/>
    <p:sldId id="357" r:id="rId35"/>
    <p:sldId id="359" r:id="rId36"/>
    <p:sldId id="363" r:id="rId37"/>
    <p:sldId id="356" r:id="rId38"/>
    <p:sldId id="358" r:id="rId39"/>
    <p:sldId id="360" r:id="rId40"/>
    <p:sldId id="362" r:id="rId41"/>
    <p:sldId id="344" r:id="rId42"/>
    <p:sldId id="345" r:id="rId43"/>
    <p:sldId id="347" r:id="rId44"/>
    <p:sldId id="346" r:id="rId45"/>
    <p:sldId id="348" r:id="rId46"/>
    <p:sldId id="353" r:id="rId47"/>
    <p:sldId id="354" r:id="rId48"/>
    <p:sldId id="349" r:id="rId49"/>
    <p:sldId id="355" r:id="rId50"/>
    <p:sldId id="35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1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899" autoAdjust="0"/>
  </p:normalViewPr>
  <p:slideViewPr>
    <p:cSldViewPr snapToGrid="0">
      <p:cViewPr>
        <p:scale>
          <a:sx n="100" d="100"/>
          <a:sy n="100" d="100"/>
        </p:scale>
        <p:origin x="-194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63B0F-567C-4865-B5E1-BA66104F06BF}" type="datetimeFigureOut">
              <a:rPr lang="en-CA" smtClean="0"/>
              <a:t>03/07/2013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64ACA-17A5-4A4D-A0C1-85329392F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99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BF278 – Hwy 2A over Battle River near </a:t>
            </a:r>
            <a:r>
              <a:rPr lang="en-US" dirty="0" err="1" smtClean="0"/>
              <a:t>Ponoka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Why does it matter?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Typical bridge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Looks like lots of capacity, when flow is low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130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Constrictive</a:t>
            </a:r>
            <a:r>
              <a:rPr lang="en-US" baseline="0" dirty="0" smtClean="0"/>
              <a:t> opening - </a:t>
            </a:r>
            <a:r>
              <a:rPr lang="en-US" dirty="0" smtClean="0"/>
              <a:t>Note 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Higher velocity d/s - erosion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0401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 smtClean="0"/>
              <a:t>Some</a:t>
            </a:r>
            <a:r>
              <a:rPr lang="en-US" baseline="0" dirty="0" smtClean="0"/>
              <a:t> basic Definitions: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Q – flow (discharge), volume of water passing section in given amount of time – </a:t>
            </a:r>
            <a:r>
              <a:rPr lang="en-US" baseline="0" dirty="0" err="1" smtClean="0"/>
              <a:t>cms</a:t>
            </a: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Y – flow depth (m)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V – mean flow velocity (m/s)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366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Hydrologic Cycle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928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complex parameters affect runoff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278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Frequency Analysis – no connection with Physics: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No true distribution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Most data not floods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Very sparse data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Extreme data very inaccurate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Why 1:100?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Hydrologic Model – too complex: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Diversity of parameters and inputs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Calibration</a:t>
            </a:r>
            <a:r>
              <a:rPr lang="en-US" baseline="0" dirty="0" smtClean="0"/>
              <a:t> data not available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Input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output – no correlation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Still need a design input</a:t>
            </a:r>
            <a:endParaRPr lang="en-US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9073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 observations of extreme events: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Longest records in province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All major basins represented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Largest floods trend to a certain range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554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Extreme Example – Highwood</a:t>
            </a:r>
            <a:r>
              <a:rPr lang="en-US" baseline="0" dirty="0" smtClean="0"/>
              <a:t> River at High River: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Within 0.3 – 0.5m of highest flood ~ 18 times in 100 years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Assigned frequency is irrelevant, we know the magnitude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646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of HIS DB Data: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Highest observed HW related to bank height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Most within a certain amount above bank</a:t>
            </a:r>
            <a:r>
              <a:rPr lang="en-US" baseline="0" dirty="0" smtClean="0"/>
              <a:t> height - flood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7189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Most</a:t>
            </a:r>
            <a:r>
              <a:rPr lang="en-US" baseline="0" dirty="0" smtClean="0"/>
              <a:t> channels have trapezoidal shape up to </a:t>
            </a:r>
            <a:r>
              <a:rPr lang="en-US" baseline="0" dirty="0" err="1" smtClean="0"/>
              <a:t>bankfull</a:t>
            </a: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Beyond this level, much of water goes into storage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Does runoff make the channel or does channel control the runoff? - Yes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311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Hwy 18 over Pembina River – 1986 flood: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Significant storage of flood water on floodplain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Acts as reservoir – routes peak flows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37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July 1990 flood: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More than 20 times the flow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Water over bridge and approach road – closure, potential damage, potential increased flooding upstream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36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flood hydrograph routing: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Peak drops as flood wave passes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Hydrograph spreads out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Water enters floodplain</a:t>
            </a:r>
            <a:r>
              <a:rPr lang="en-US" baseline="0" dirty="0" smtClean="0"/>
              <a:t> storage before peak and then re-enters stream after peak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2947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HDG: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Established in 2001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3 components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Examples provided for &gt; 1500 bridge sites in HIS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Historic HWM seldom &gt;&gt; </a:t>
            </a:r>
            <a:r>
              <a:rPr lang="en-US" dirty="0" err="1" smtClean="0"/>
              <a:t>Qcc</a:t>
            </a:r>
            <a:r>
              <a:rPr lang="en-US" dirty="0" smtClean="0"/>
              <a:t>, usually confirms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Runoff Potential – seldom governs, important when it does</a:t>
            </a:r>
          </a:p>
          <a:p>
            <a:pPr marL="0" indent="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4712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Channel Parameters: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Typical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GIS – </a:t>
            </a:r>
            <a:r>
              <a:rPr lang="en-US" dirty="0" err="1" smtClean="0"/>
              <a:t>B,h,T,S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/>
              <a:t>Airphotos</a:t>
            </a:r>
            <a:r>
              <a:rPr lang="en-US" dirty="0" smtClean="0"/>
              <a:t>, DEM (</a:t>
            </a:r>
            <a:r>
              <a:rPr lang="en-US" dirty="0" err="1" smtClean="0"/>
              <a:t>Lidar</a:t>
            </a:r>
            <a:r>
              <a:rPr lang="en-US" dirty="0" smtClean="0"/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DEM – Profiles – 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Survey, Drawings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Photos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276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Parameters: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/>
              <a:t>S,B,h,T</a:t>
            </a:r>
            <a:r>
              <a:rPr lang="en-US" dirty="0" smtClean="0"/>
              <a:t> – geometric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Roughness – Manning (guidance) or AT (B &gt; 10m)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Output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Y,V,Q for h, cc, and specified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25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Depth</a:t>
            </a:r>
            <a:r>
              <a:rPr lang="en-US" baseline="0" dirty="0" smtClean="0"/>
              <a:t> to activate floodplain storage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Only include flow area &gt; channel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Floodplain flow low – not d/s, not </a:t>
            </a:r>
            <a:r>
              <a:rPr lang="en-US" baseline="0" dirty="0" err="1" smtClean="0"/>
              <a:t>continous</a:t>
            </a:r>
            <a:r>
              <a:rPr lang="en-US" baseline="0" dirty="0" smtClean="0"/>
              <a:t> path, high relative roughness, in and out of channel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25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Rating Curve: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/>
              <a:t>Qcc</a:t>
            </a:r>
            <a:r>
              <a:rPr lang="en-US" dirty="0" smtClean="0"/>
              <a:t> &gt;&gt; </a:t>
            </a:r>
            <a:r>
              <a:rPr lang="en-US" dirty="0" err="1" smtClean="0"/>
              <a:t>Qh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Increase in A and V</a:t>
            </a:r>
            <a:r>
              <a:rPr lang="en-US" baseline="0" dirty="0" smtClean="0"/>
              <a:t> due to increase in 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25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Records: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Access in HIS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Flood records and file</a:t>
            </a:r>
            <a:r>
              <a:rPr lang="en-US" baseline="0" dirty="0" smtClean="0"/>
              <a:t> histories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&gt; 4000 event-site combinations – flood records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Photos, measurements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Look u/s and d/s for more coverage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965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WSC Records: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~1000 sites, ~ 400 active at any time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AT got access to raw data in addition to published, built tool to access and display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Provide published max mean daily Q,</a:t>
            </a:r>
            <a:r>
              <a:rPr lang="en-US" baseline="0" dirty="0" smtClean="0"/>
              <a:t> highest </a:t>
            </a:r>
            <a:r>
              <a:rPr lang="en-US" baseline="0" dirty="0" err="1" smtClean="0"/>
              <a:t>gaugings</a:t>
            </a:r>
            <a:r>
              <a:rPr lang="en-US" baseline="0" dirty="0" smtClean="0"/>
              <a:t>, processed hydrographs, and rating curve plots showing actuals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965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Basin Runoff Potential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Upper bound check – ability of basin to supply water if routing was not a constraint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Analysis of &gt;3000 runoff events at WSC gauges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Geographic assignment based on envelope curves for distinct hydrologic districts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Map created for design use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4538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Derive</a:t>
            </a:r>
            <a:r>
              <a:rPr lang="en-US" baseline="0" dirty="0" smtClean="0"/>
              <a:t> drainage area through GIS/DEM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Set </a:t>
            </a:r>
            <a:r>
              <a:rPr lang="en-US" baseline="0" dirty="0" err="1" smtClean="0"/>
              <a:t>Tp</a:t>
            </a:r>
            <a:r>
              <a:rPr lang="en-US" baseline="0" dirty="0" smtClean="0"/>
              <a:t> = 20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(conservative)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Determine unit discharge ‘q’ from ‘d’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Classic case 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Tributary to large stream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Small DA (km2)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End of channel steep and deep (ravine) – lots of capacity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Not enough water to fill it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35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After</a:t>
            </a:r>
            <a:r>
              <a:rPr lang="en-US" baseline="0" dirty="0" smtClean="0"/>
              <a:t> flow receded, large void was observed behind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3662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Hydrotechnical summaries published for &gt;1500 bridges (most of the big ones)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Combine 3 components to one set of</a:t>
            </a:r>
            <a:r>
              <a:rPr lang="en-US" baseline="0" dirty="0" smtClean="0"/>
              <a:t> parameters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1827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be too precise: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Drift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Ice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Alignment changes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Channel changes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18272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Messages:</a:t>
            </a:r>
          </a:p>
          <a:p>
            <a:pPr rtl="0" eaLnBrk="1" fontAlgn="t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matters</a:t>
            </a:r>
          </a:p>
          <a:p>
            <a:pPr marL="171450" indent="-171450" rtl="0" eaLnBrk="1" fontAlgn="t" latinLnBrk="0" hangingPunct="1">
              <a:buFont typeface="Arial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match physics, observations</a:t>
            </a:r>
          </a:p>
          <a:p>
            <a:pPr marL="171450" indent="-171450" rtl="0" eaLnBrk="1" fontAlgn="t" latinLnBrk="0" hangingPunct="1">
              <a:buFont typeface="Arial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HDG</a:t>
            </a:r>
            <a:endParaRPr lang="en-CA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eaLnBrk="1" fontAlgn="t" latinLnBrk="0" hangingPunct="1">
              <a:buFont typeface="Arial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Boundary condition – how to design for? – another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8743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Climate change – flooding and storms</a:t>
            </a:r>
            <a:r>
              <a:rPr lang="en-US" baseline="0" dirty="0" smtClean="0"/>
              <a:t> more frequent, more intense?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4981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frequency: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Rain events with &gt; 150mm reported at multiple gauges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1960 – 2000</a:t>
            </a:r>
            <a:r>
              <a:rPr lang="en-US" baseline="0" dirty="0" smtClean="0"/>
              <a:t> – relatively constant number of gauges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 observable trend in storm frequency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721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Magnitude: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Depth (mm) covering</a:t>
            </a:r>
            <a:r>
              <a:rPr lang="en-US" baseline="0" dirty="0" smtClean="0"/>
              <a:t> same area (10,000km2)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July 31, 1987 is the largest (Tornado storm, over </a:t>
            </a:r>
            <a:r>
              <a:rPr lang="en-US" baseline="0" dirty="0" err="1" smtClean="0"/>
              <a:t>Simonette</a:t>
            </a:r>
            <a:r>
              <a:rPr lang="en-US" baseline="0" dirty="0" smtClean="0"/>
              <a:t> River)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Jun 20, 2013 storm second biggest since 1960, but larger runoff prior – 1879, 1987, 1902, 1929, 1932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 visible trend in rainfall magnitude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6582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Magnitude: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Depth (mm) vs. Area (km2)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Red line is prelim June 2013 Storm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Close to 1975 at eye, close to 1987 at 1000 – 10,000 km2 range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Definitely big, not completely out of range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Don’t have good data for late 1800 early 1900 storms, same or more runoff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913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Flood Frequency: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~ 3700 flood records in HIS, back to 1879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Much fewer structures &lt; 1960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Something,</a:t>
            </a:r>
            <a:r>
              <a:rPr lang="en-US" baseline="0" dirty="0" smtClean="0"/>
              <a:t> somewhere every year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Widest – 1974, 1982, 1986, 1990 (2), 1995, 2005 (2),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2091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Flood Magnitude : WSC Gauge – NSR at Edmonton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Long continuous</a:t>
            </a:r>
            <a:r>
              <a:rPr lang="en-US" baseline="0" dirty="0" smtClean="0"/>
              <a:t> Record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baseline="0" dirty="0" smtClean="0"/>
              <a:t>Historic event recorded in 1899, other peaks in 1915, and 1952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baseline="0" dirty="0" smtClean="0"/>
              <a:t>No visible trend in peaks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9700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Flood Magnitude : WSC Gauge – Bow River at Calgary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Long continuous</a:t>
            </a:r>
            <a:r>
              <a:rPr lang="en-US" baseline="0" dirty="0" smtClean="0"/>
              <a:t> Record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baseline="0" dirty="0" smtClean="0"/>
              <a:t>Significant floods pre-record in 1879, 1897, and 1902 – photographic evidence, documented in floodplain studies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baseline="0" dirty="0" smtClean="0"/>
              <a:t>No visible trend in peaks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baseline="0" dirty="0" smtClean="0"/>
              <a:t>Long period between large floods (1995 storm was tracking for Bow basin)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67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 smtClean="0"/>
              <a:t>Hwy 734 over </a:t>
            </a:r>
            <a:r>
              <a:rPr lang="en-US" dirty="0" err="1" smtClean="0"/>
              <a:t>Simonette</a:t>
            </a:r>
            <a:r>
              <a:rPr lang="en-US" dirty="0" smtClean="0"/>
              <a:t> River near Grande Prairie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1983</a:t>
            </a:r>
            <a:r>
              <a:rPr lang="en-US" baseline="0" dirty="0" smtClean="0"/>
              <a:t> Flood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Holding up well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420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 Flood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8059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Hwy 40 (and pedestrian trail)</a:t>
            </a:r>
            <a:r>
              <a:rPr lang="en-US" baseline="0" dirty="0" smtClean="0"/>
              <a:t> </a:t>
            </a:r>
            <a:r>
              <a:rPr lang="en-US" dirty="0" smtClean="0"/>
              <a:t>over Evan Thomas Ck (south of </a:t>
            </a:r>
            <a:r>
              <a:rPr lang="en-US" dirty="0" err="1" smtClean="0"/>
              <a:t>Kananaskis</a:t>
            </a:r>
            <a:r>
              <a:rPr lang="en-US" baseline="0" dirty="0" smtClean="0"/>
              <a:t> Golf Course)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Note drift impact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Note lateral instability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Opening OK, RPW not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3441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Hwy 22 over Sheep River at Black</a:t>
            </a:r>
            <a:r>
              <a:rPr lang="en-US" baseline="0" dirty="0" smtClean="0"/>
              <a:t> Diamond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Bridge OK, road not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Insufficient RPW u/s right bank, campground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28643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Hwy 66 over Elbow</a:t>
            </a:r>
            <a:r>
              <a:rPr lang="en-US" baseline="0" dirty="0" smtClean="0"/>
              <a:t> River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Abutment washout and damage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Seems to be continual slumping, not realignment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05758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Hwy 66 over Elbow</a:t>
            </a:r>
            <a:r>
              <a:rPr lang="en-US" baseline="0" dirty="0" smtClean="0"/>
              <a:t> River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Note considerable drop in elevation at abutment (~ 4 feet)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Will need a re-build of at least end span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7392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Highwood River beside</a:t>
            </a:r>
            <a:r>
              <a:rPr lang="en-US" baseline="0" dirty="0" smtClean="0"/>
              <a:t> Hwy 541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388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Cougar Ck – Hwy 1: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Crossing alluvial fan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Note lateral mobility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Note lack of development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Post 1974 flood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18275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Cougar Ck – Hwy 1: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Early in May 1990 flood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Culvert working OK before plugged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Note V,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of water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55084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Cougar Ck – Hwy 1: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Crossing alluvial fan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Debri</a:t>
            </a:r>
            <a:r>
              <a:rPr lang="en-US" baseline="0" dirty="0" smtClean="0"/>
              <a:t>s flow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Closed for ~ 1 week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Note  - lots of development adjacent to channel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98808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Cougar Ck – Hwy 1: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Crossing alluvial fan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Debri</a:t>
            </a:r>
            <a:r>
              <a:rPr lang="en-US" baseline="0" dirty="0" smtClean="0"/>
              <a:t>s flow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Closed for ~ 1 week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Note  - damage, debris on top, trucks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988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 of Bridge: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Hwy 734 over </a:t>
            </a:r>
            <a:r>
              <a:rPr lang="en-US" dirty="0" err="1" smtClean="0"/>
              <a:t>Simonette</a:t>
            </a:r>
            <a:r>
              <a:rPr lang="en-US" dirty="0" smtClean="0"/>
              <a:t> River near </a:t>
            </a:r>
            <a:r>
              <a:rPr lang="en-US" dirty="0" smtClean="0"/>
              <a:t>Grande </a:t>
            </a:r>
            <a:r>
              <a:rPr lang="en-US" dirty="0" smtClean="0"/>
              <a:t>Prairie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1987</a:t>
            </a:r>
            <a:r>
              <a:rPr lang="en-US" baseline="0" dirty="0" smtClean="0"/>
              <a:t> Flood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Buoyant and horizontal force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1520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Cougar Ck – Hwy 1: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1 week later, looking d/s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Highway now open – restricted speed, lanes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Difficulty in holding alignment, handling debris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38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Superstructure carried away and damaged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1520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 smtClean="0"/>
              <a:t>Hwy 33 over Island Ck near </a:t>
            </a:r>
            <a:r>
              <a:rPr lang="en-US" dirty="0" err="1" smtClean="0"/>
              <a:t>Kinuso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Post 1983 flood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Some repairs to abutment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702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 of Road: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Hwy 33 over Island Ck near </a:t>
            </a:r>
            <a:r>
              <a:rPr lang="en-US" dirty="0" err="1" smtClean="0"/>
              <a:t>Kinuso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Bridge still standing, but is now an island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38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Constrictive</a:t>
            </a:r>
            <a:r>
              <a:rPr lang="en-US" baseline="0" dirty="0" smtClean="0"/>
              <a:t> opening - </a:t>
            </a:r>
            <a:r>
              <a:rPr lang="en-US" dirty="0" smtClean="0"/>
              <a:t>Note 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Higher water levels upstream (flooding)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040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03/07/2013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26023" y="228600"/>
            <a:ext cx="1166446" cy="369332"/>
            <a:chOff x="114300" y="297229"/>
            <a:chExt cx="1166446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137746" y="297229"/>
              <a:ext cx="1143000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pic>
          <p:nvPicPr>
            <p:cNvPr id="7" name="Picture 10" descr="AB Logo blue RGB_reverse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304800"/>
              <a:ext cx="1143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093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03/07/2013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64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5BA7-8FA2-4D62-8C60-59535E921AFE}" type="datetimeFigureOut">
              <a:rPr lang="en-CA" smtClean="0"/>
              <a:t>03/07/2013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6023" y="228600"/>
            <a:ext cx="1166446" cy="369332"/>
            <a:chOff x="114300" y="297229"/>
            <a:chExt cx="1166446" cy="369332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137746" y="297229"/>
              <a:ext cx="1143000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pic>
          <p:nvPicPr>
            <p:cNvPr id="9" name="Picture 10" descr="AB Logo blue RGB_reverse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304800"/>
              <a:ext cx="1143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 txBox="1">
            <a:spLocks/>
          </p:cNvSpPr>
          <p:nvPr userDrawn="1"/>
        </p:nvSpPr>
        <p:spPr>
          <a:xfrm>
            <a:off x="1447798" y="206127"/>
            <a:ext cx="7273924" cy="727323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Bridge Design – How Much Water?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633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Microsoft_Excel_97-2003_Worksheet1.xls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0278-d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181099"/>
            <a:ext cx="8701357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1324-1990-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23950"/>
            <a:ext cx="8324850" cy="55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2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>
            <a:spLocks/>
          </p:cNvSpPr>
          <p:nvPr/>
        </p:nvSpPr>
        <p:spPr bwMode="auto">
          <a:xfrm>
            <a:off x="1887537" y="2933700"/>
            <a:ext cx="4986338" cy="2438400"/>
          </a:xfrm>
          <a:custGeom>
            <a:avLst/>
            <a:gdLst>
              <a:gd name="T0" fmla="*/ 0 w 3534"/>
              <a:gd name="T1" fmla="*/ 768 h 1536"/>
              <a:gd name="T2" fmla="*/ 258 w 3534"/>
              <a:gd name="T3" fmla="*/ 1086 h 1536"/>
              <a:gd name="T4" fmla="*/ 810 w 3534"/>
              <a:gd name="T5" fmla="*/ 1536 h 1536"/>
              <a:gd name="T6" fmla="*/ 1716 w 3534"/>
              <a:gd name="T7" fmla="*/ 1530 h 1536"/>
              <a:gd name="T8" fmla="*/ 2484 w 3534"/>
              <a:gd name="T9" fmla="*/ 1440 h 1536"/>
              <a:gd name="T10" fmla="*/ 2718 w 3534"/>
              <a:gd name="T11" fmla="*/ 1068 h 1536"/>
              <a:gd name="T12" fmla="*/ 3156 w 3534"/>
              <a:gd name="T13" fmla="*/ 714 h 1536"/>
              <a:gd name="T14" fmla="*/ 3456 w 3534"/>
              <a:gd name="T15" fmla="*/ 330 h 1536"/>
              <a:gd name="T16" fmla="*/ 3534 w 3534"/>
              <a:gd name="T17" fmla="*/ 0 h 1536"/>
              <a:gd name="T18" fmla="*/ 0 w 3534"/>
              <a:gd name="T19" fmla="*/ 768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34" h="1536">
                <a:moveTo>
                  <a:pt x="0" y="768"/>
                </a:moveTo>
                <a:lnTo>
                  <a:pt x="258" y="1086"/>
                </a:lnTo>
                <a:lnTo>
                  <a:pt x="810" y="1536"/>
                </a:lnTo>
                <a:lnTo>
                  <a:pt x="1716" y="1530"/>
                </a:lnTo>
                <a:lnTo>
                  <a:pt x="2484" y="1440"/>
                </a:lnTo>
                <a:lnTo>
                  <a:pt x="2718" y="1068"/>
                </a:lnTo>
                <a:lnTo>
                  <a:pt x="3156" y="714"/>
                </a:lnTo>
                <a:lnTo>
                  <a:pt x="3456" y="330"/>
                </a:lnTo>
                <a:lnTo>
                  <a:pt x="3534" y="0"/>
                </a:lnTo>
                <a:lnTo>
                  <a:pt x="0" y="76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tint val="60784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609600" y="2171700"/>
            <a:ext cx="6281737" cy="1981200"/>
          </a:xfrm>
          <a:custGeom>
            <a:avLst/>
            <a:gdLst>
              <a:gd name="T0" fmla="*/ 3012 w 4452"/>
              <a:gd name="T1" fmla="*/ 0 h 1248"/>
              <a:gd name="T2" fmla="*/ 4452 w 4452"/>
              <a:gd name="T3" fmla="*/ 480 h 1248"/>
              <a:gd name="T4" fmla="*/ 900 w 4452"/>
              <a:gd name="T5" fmla="*/ 1248 h 1248"/>
              <a:gd name="T6" fmla="*/ 492 w 4452"/>
              <a:gd name="T7" fmla="*/ 1056 h 1248"/>
              <a:gd name="T8" fmla="*/ 0 w 4452"/>
              <a:gd name="T9" fmla="*/ 79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2" h="1248">
                <a:moveTo>
                  <a:pt x="3012" y="0"/>
                </a:moveTo>
                <a:lnTo>
                  <a:pt x="4452" y="480"/>
                </a:lnTo>
                <a:lnTo>
                  <a:pt x="900" y="1248"/>
                </a:lnTo>
                <a:lnTo>
                  <a:pt x="492" y="1056"/>
                </a:lnTo>
                <a:lnTo>
                  <a:pt x="0" y="798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4724400" y="3238500"/>
            <a:ext cx="219075" cy="190500"/>
          </a:xfrm>
          <a:custGeom>
            <a:avLst/>
            <a:gdLst>
              <a:gd name="T0" fmla="*/ 0 w 156"/>
              <a:gd name="T1" fmla="*/ 30 h 120"/>
              <a:gd name="T2" fmla="*/ 126 w 156"/>
              <a:gd name="T3" fmla="*/ 120 h 120"/>
              <a:gd name="T4" fmla="*/ 156 w 156"/>
              <a:gd name="T5" fmla="*/ 0 h 120"/>
              <a:gd name="T6" fmla="*/ 0 w 156"/>
              <a:gd name="T7" fmla="*/ 3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6" h="120">
                <a:moveTo>
                  <a:pt x="0" y="30"/>
                </a:moveTo>
                <a:lnTo>
                  <a:pt x="126" y="120"/>
                </a:lnTo>
                <a:lnTo>
                  <a:pt x="156" y="0"/>
                </a:lnTo>
                <a:lnTo>
                  <a:pt x="0" y="30"/>
                </a:lnTo>
                <a:close/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57200" y="1790700"/>
            <a:ext cx="7585075" cy="3581400"/>
          </a:xfrm>
          <a:custGeom>
            <a:avLst/>
            <a:gdLst>
              <a:gd name="T0" fmla="*/ 0 w 5376"/>
              <a:gd name="T1" fmla="*/ 1374 h 2256"/>
              <a:gd name="T2" fmla="*/ 432 w 5376"/>
              <a:gd name="T3" fmla="*/ 1368 h 2256"/>
              <a:gd name="T4" fmla="*/ 1008 w 5376"/>
              <a:gd name="T5" fmla="*/ 1488 h 2256"/>
              <a:gd name="T6" fmla="*/ 1248 w 5376"/>
              <a:gd name="T7" fmla="*/ 1776 h 2256"/>
              <a:gd name="T8" fmla="*/ 1824 w 5376"/>
              <a:gd name="T9" fmla="*/ 2256 h 2256"/>
              <a:gd name="T10" fmla="*/ 2688 w 5376"/>
              <a:gd name="T11" fmla="*/ 2256 h 2256"/>
              <a:gd name="T12" fmla="*/ 3504 w 5376"/>
              <a:gd name="T13" fmla="*/ 2160 h 2256"/>
              <a:gd name="T14" fmla="*/ 3744 w 5376"/>
              <a:gd name="T15" fmla="*/ 1776 h 2256"/>
              <a:gd name="T16" fmla="*/ 4176 w 5376"/>
              <a:gd name="T17" fmla="*/ 1440 h 2256"/>
              <a:gd name="T18" fmla="*/ 4464 w 5376"/>
              <a:gd name="T19" fmla="*/ 1056 h 2256"/>
              <a:gd name="T20" fmla="*/ 4560 w 5376"/>
              <a:gd name="T21" fmla="*/ 720 h 2256"/>
              <a:gd name="T22" fmla="*/ 5040 w 5376"/>
              <a:gd name="T23" fmla="*/ 336 h 2256"/>
              <a:gd name="T24" fmla="*/ 5376 w 5376"/>
              <a:gd name="T25" fmla="*/ 0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76" h="2256">
                <a:moveTo>
                  <a:pt x="0" y="1374"/>
                </a:moveTo>
                <a:lnTo>
                  <a:pt x="432" y="1368"/>
                </a:lnTo>
                <a:lnTo>
                  <a:pt x="1008" y="1488"/>
                </a:lnTo>
                <a:lnTo>
                  <a:pt x="1248" y="1776"/>
                </a:lnTo>
                <a:lnTo>
                  <a:pt x="1824" y="2256"/>
                </a:lnTo>
                <a:lnTo>
                  <a:pt x="2688" y="2256"/>
                </a:lnTo>
                <a:lnTo>
                  <a:pt x="3504" y="2160"/>
                </a:lnTo>
                <a:lnTo>
                  <a:pt x="3744" y="1776"/>
                </a:lnTo>
                <a:lnTo>
                  <a:pt x="4176" y="1440"/>
                </a:lnTo>
                <a:lnTo>
                  <a:pt x="4464" y="1056"/>
                </a:lnTo>
                <a:lnTo>
                  <a:pt x="4560" y="720"/>
                </a:lnTo>
                <a:lnTo>
                  <a:pt x="5040" y="336"/>
                </a:lnTo>
                <a:lnTo>
                  <a:pt x="5376" y="0"/>
                </a:ln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198562" y="4005263"/>
            <a:ext cx="295275" cy="212725"/>
            <a:chOff x="1150" y="2259"/>
            <a:chExt cx="209" cy="134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553435" flipH="1">
              <a:off x="1150" y="2259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rot="553435" flipH="1">
              <a:off x="1189" y="2269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rot="553435" flipH="1">
              <a:off x="1229" y="2277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rot="553435" flipH="1">
              <a:off x="1270" y="2287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rot="553435" flipH="1">
              <a:off x="1311" y="2297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477962" y="4117975"/>
            <a:ext cx="381000" cy="133350"/>
            <a:chOff x="1347" y="2330"/>
            <a:chExt cx="271" cy="84"/>
          </a:xfrm>
        </p:grpSpPr>
        <p:sp>
          <p:nvSpPr>
            <p:cNvPr id="16" name="Line 15"/>
            <p:cNvSpPr>
              <a:spLocks noChangeShapeType="1"/>
            </p:cNvSpPr>
            <p:nvPr/>
          </p:nvSpPr>
          <p:spPr bwMode="auto">
            <a:xfrm rot="18885744" flipH="1">
              <a:off x="1371" y="2306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8885744" flipH="1">
              <a:off x="1414" y="2315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rot="18885744" flipH="1">
              <a:off x="1459" y="2326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rot="18885744" flipH="1">
              <a:off x="1502" y="2336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rot="18885744" flipH="1">
              <a:off x="1546" y="2342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974975" y="5373688"/>
            <a:ext cx="742950" cy="153987"/>
            <a:chOff x="2475" y="3163"/>
            <a:chExt cx="526" cy="97"/>
          </a:xfrm>
        </p:grpSpPr>
        <p:sp>
          <p:nvSpPr>
            <p:cNvPr id="22" name="Line 21"/>
            <p:cNvSpPr>
              <a:spLocks noChangeShapeType="1"/>
            </p:cNvSpPr>
            <p:nvPr/>
          </p:nvSpPr>
          <p:spPr bwMode="auto">
            <a:xfrm rot="18505976" flipH="1">
              <a:off x="2753" y="3170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rot="18505976" flipH="1">
              <a:off x="2795" y="3169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rot="18505976" flipH="1">
              <a:off x="2840" y="3168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rot="18505976" flipH="1">
              <a:off x="2884" y="3169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rot="18505976" flipH="1">
              <a:off x="2929" y="3169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rot="553435" flipH="1">
              <a:off x="2475" y="3164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rot="553435" flipH="1">
              <a:off x="2524" y="3163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rot="553435" flipH="1">
              <a:off x="2570" y="3164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rot="553435" flipH="1">
              <a:off x="2616" y="3163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rot="553435" flipH="1">
              <a:off x="2661" y="3164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4678362" y="5276850"/>
            <a:ext cx="741363" cy="176213"/>
            <a:chOff x="3682" y="3102"/>
            <a:chExt cx="525" cy="111"/>
          </a:xfrm>
        </p:grpSpPr>
        <p:sp>
          <p:nvSpPr>
            <p:cNvPr id="33" name="Line 32"/>
            <p:cNvSpPr>
              <a:spLocks noChangeShapeType="1"/>
            </p:cNvSpPr>
            <p:nvPr/>
          </p:nvSpPr>
          <p:spPr bwMode="auto">
            <a:xfrm rot="86214" flipH="1">
              <a:off x="3682" y="3117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rot="86214" flipH="1">
              <a:off x="3730" y="3116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rot="86214" flipH="1">
              <a:off x="3782" y="3110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rot="86214" flipH="1">
              <a:off x="3831" y="3105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rot="86214" flipH="1">
              <a:off x="3877" y="3102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rot="18149858" flipH="1">
              <a:off x="3975" y="3098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rot="18149858" flipH="1">
              <a:off x="4015" y="3093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rot="18149858" flipH="1">
              <a:off x="4054" y="3089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rot="18149858" flipH="1">
              <a:off x="4094" y="3084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rot="18149858" flipH="1">
              <a:off x="4135" y="3081"/>
              <a:ext cx="48" cy="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7056437" y="2347913"/>
            <a:ext cx="417513" cy="630237"/>
            <a:chOff x="5367" y="1257"/>
            <a:chExt cx="296" cy="397"/>
          </a:xfrm>
        </p:grpSpPr>
        <p:grpSp>
          <p:nvGrpSpPr>
            <p:cNvPr id="44" name="Group 43"/>
            <p:cNvGrpSpPr>
              <a:grpSpLocks/>
            </p:cNvGrpSpPr>
            <p:nvPr/>
          </p:nvGrpSpPr>
          <p:grpSpPr bwMode="auto">
            <a:xfrm rot="-3043109">
              <a:off x="5485" y="1351"/>
              <a:ext cx="271" cy="84"/>
              <a:chOff x="1347" y="2330"/>
              <a:chExt cx="271" cy="84"/>
            </a:xfrm>
          </p:grpSpPr>
          <p:sp>
            <p:nvSpPr>
              <p:cNvPr id="51" name="Line 44"/>
              <p:cNvSpPr>
                <a:spLocks noChangeShapeType="1"/>
              </p:cNvSpPr>
              <p:nvPr/>
            </p:nvSpPr>
            <p:spPr bwMode="auto">
              <a:xfrm rot="18885744" flipH="1">
                <a:off x="1371" y="2306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52" name="Line 45"/>
              <p:cNvSpPr>
                <a:spLocks noChangeShapeType="1"/>
              </p:cNvSpPr>
              <p:nvPr/>
            </p:nvSpPr>
            <p:spPr bwMode="auto">
              <a:xfrm rot="18885744" flipH="1">
                <a:off x="1414" y="2315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53" name="Line 46"/>
              <p:cNvSpPr>
                <a:spLocks noChangeShapeType="1"/>
              </p:cNvSpPr>
              <p:nvPr/>
            </p:nvSpPr>
            <p:spPr bwMode="auto">
              <a:xfrm rot="18885744" flipH="1">
                <a:off x="1459" y="2326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54" name="Line 47"/>
              <p:cNvSpPr>
                <a:spLocks noChangeShapeType="1"/>
              </p:cNvSpPr>
              <p:nvPr/>
            </p:nvSpPr>
            <p:spPr bwMode="auto">
              <a:xfrm rot="18885744" flipH="1">
                <a:off x="1502" y="2336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55" name="Line 48"/>
              <p:cNvSpPr>
                <a:spLocks noChangeShapeType="1"/>
              </p:cNvSpPr>
              <p:nvPr/>
            </p:nvSpPr>
            <p:spPr bwMode="auto">
              <a:xfrm rot="18885744" flipH="1">
                <a:off x="1546" y="2342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</p:grpSp>
        <p:grpSp>
          <p:nvGrpSpPr>
            <p:cNvPr id="45" name="Group 49"/>
            <p:cNvGrpSpPr>
              <a:grpSpLocks/>
            </p:cNvGrpSpPr>
            <p:nvPr/>
          </p:nvGrpSpPr>
          <p:grpSpPr bwMode="auto">
            <a:xfrm rot="-3096636">
              <a:off x="5329" y="1483"/>
              <a:ext cx="209" cy="134"/>
              <a:chOff x="1150" y="2259"/>
              <a:chExt cx="209" cy="134"/>
            </a:xfrm>
          </p:grpSpPr>
          <p:sp>
            <p:nvSpPr>
              <p:cNvPr id="46" name="Line 50"/>
              <p:cNvSpPr>
                <a:spLocks noChangeShapeType="1"/>
              </p:cNvSpPr>
              <p:nvPr/>
            </p:nvSpPr>
            <p:spPr bwMode="auto">
              <a:xfrm rot="553435" flipH="1">
                <a:off x="1150" y="2259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47" name="Line 51"/>
              <p:cNvSpPr>
                <a:spLocks noChangeShapeType="1"/>
              </p:cNvSpPr>
              <p:nvPr/>
            </p:nvSpPr>
            <p:spPr bwMode="auto">
              <a:xfrm rot="553435" flipH="1">
                <a:off x="1189" y="2269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48" name="Line 52"/>
              <p:cNvSpPr>
                <a:spLocks noChangeShapeType="1"/>
              </p:cNvSpPr>
              <p:nvPr/>
            </p:nvSpPr>
            <p:spPr bwMode="auto">
              <a:xfrm rot="553435" flipH="1">
                <a:off x="1229" y="2277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49" name="Line 53"/>
              <p:cNvSpPr>
                <a:spLocks noChangeShapeType="1"/>
              </p:cNvSpPr>
              <p:nvPr/>
            </p:nvSpPr>
            <p:spPr bwMode="auto">
              <a:xfrm rot="553435" flipH="1">
                <a:off x="1270" y="2287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50" name="Line 54"/>
              <p:cNvSpPr>
                <a:spLocks noChangeShapeType="1"/>
              </p:cNvSpPr>
              <p:nvPr/>
            </p:nvSpPr>
            <p:spPr bwMode="auto">
              <a:xfrm rot="553435" flipH="1">
                <a:off x="1311" y="2297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</p:grpSp>
      </p:grpSp>
      <p:sp>
        <p:nvSpPr>
          <p:cNvPr id="56" name="Line 65"/>
          <p:cNvSpPr>
            <a:spLocks noChangeShapeType="1"/>
          </p:cNvSpPr>
          <p:nvPr/>
        </p:nvSpPr>
        <p:spPr bwMode="auto">
          <a:xfrm flipV="1">
            <a:off x="6932612" y="2781300"/>
            <a:ext cx="590550" cy="141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  <p:sp>
        <p:nvSpPr>
          <p:cNvPr id="57" name="Text Box 66"/>
          <p:cNvSpPr txBox="1">
            <a:spLocks noChangeArrowheads="1"/>
          </p:cNvSpPr>
          <p:nvPr/>
        </p:nvSpPr>
        <p:spPr bwMode="auto">
          <a:xfrm>
            <a:off x="5835650" y="5516586"/>
            <a:ext cx="1435074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800" b="1" dirty="0" err="1"/>
              <a:t>Thalweg</a:t>
            </a:r>
            <a:endParaRPr lang="en-US" sz="2800" b="1" dirty="0"/>
          </a:p>
        </p:txBody>
      </p:sp>
      <p:sp>
        <p:nvSpPr>
          <p:cNvPr id="58" name="Line 67"/>
          <p:cNvSpPr>
            <a:spLocks noChangeShapeType="1"/>
          </p:cNvSpPr>
          <p:nvPr/>
        </p:nvSpPr>
        <p:spPr bwMode="auto">
          <a:xfrm flipH="1" flipV="1">
            <a:off x="5418137" y="5222875"/>
            <a:ext cx="576263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  <p:sp>
        <p:nvSpPr>
          <p:cNvPr id="59" name="Text Box 68"/>
          <p:cNvSpPr txBox="1">
            <a:spLocks noChangeArrowheads="1"/>
          </p:cNvSpPr>
          <p:nvPr/>
        </p:nvSpPr>
        <p:spPr bwMode="auto">
          <a:xfrm>
            <a:off x="5189537" y="1727838"/>
            <a:ext cx="1985866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 b="1" dirty="0"/>
              <a:t>Water Surface</a:t>
            </a:r>
          </a:p>
        </p:txBody>
      </p:sp>
      <p:sp>
        <p:nvSpPr>
          <p:cNvPr id="60" name="Line 69"/>
          <p:cNvSpPr>
            <a:spLocks noChangeShapeType="1"/>
          </p:cNvSpPr>
          <p:nvPr/>
        </p:nvSpPr>
        <p:spPr bwMode="auto">
          <a:xfrm flipV="1">
            <a:off x="5467350" y="4622800"/>
            <a:ext cx="240665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  <p:sp>
        <p:nvSpPr>
          <p:cNvPr id="61" name="Line 70"/>
          <p:cNvSpPr>
            <a:spLocks noChangeShapeType="1"/>
          </p:cNvSpPr>
          <p:nvPr/>
        </p:nvSpPr>
        <p:spPr bwMode="auto">
          <a:xfrm>
            <a:off x="7348537" y="2822575"/>
            <a:ext cx="0" cy="1924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sm" len="med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  <p:sp>
        <p:nvSpPr>
          <p:cNvPr id="62" name="Text Box 71"/>
          <p:cNvSpPr txBox="1">
            <a:spLocks noChangeArrowheads="1"/>
          </p:cNvSpPr>
          <p:nvPr/>
        </p:nvSpPr>
        <p:spPr bwMode="auto">
          <a:xfrm>
            <a:off x="7412037" y="3389026"/>
            <a:ext cx="397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 dirty="0"/>
              <a:t>Y</a:t>
            </a:r>
          </a:p>
        </p:txBody>
      </p:sp>
      <p:sp>
        <p:nvSpPr>
          <p:cNvPr id="63" name="Line 72"/>
          <p:cNvSpPr>
            <a:spLocks noChangeShapeType="1"/>
          </p:cNvSpPr>
          <p:nvPr/>
        </p:nvSpPr>
        <p:spPr bwMode="auto">
          <a:xfrm flipH="1">
            <a:off x="5646737" y="2095500"/>
            <a:ext cx="228600" cy="1123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  <p:grpSp>
        <p:nvGrpSpPr>
          <p:cNvPr id="64" name="Group 84"/>
          <p:cNvGrpSpPr>
            <a:grpSpLocks/>
          </p:cNvGrpSpPr>
          <p:nvPr/>
        </p:nvGrpSpPr>
        <p:grpSpPr bwMode="auto">
          <a:xfrm>
            <a:off x="1608137" y="1882778"/>
            <a:ext cx="1355469" cy="977902"/>
            <a:chOff x="372" y="1048"/>
            <a:chExt cx="961" cy="616"/>
          </a:xfrm>
        </p:grpSpPr>
        <p:sp>
          <p:nvSpPr>
            <p:cNvPr id="65" name="Rectangle 85"/>
            <p:cNvSpPr>
              <a:spLocks noChangeArrowheads="1"/>
            </p:cNvSpPr>
            <p:nvPr/>
          </p:nvSpPr>
          <p:spPr bwMode="auto">
            <a:xfrm>
              <a:off x="372" y="1086"/>
              <a:ext cx="961" cy="57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endParaRPr lang="en-CA" sz="2800"/>
            </a:p>
          </p:txBody>
        </p:sp>
        <p:grpSp>
          <p:nvGrpSpPr>
            <p:cNvPr id="66" name="Group 86"/>
            <p:cNvGrpSpPr>
              <a:grpSpLocks/>
            </p:cNvGrpSpPr>
            <p:nvPr/>
          </p:nvGrpSpPr>
          <p:grpSpPr bwMode="auto">
            <a:xfrm>
              <a:off x="465" y="1048"/>
              <a:ext cx="780" cy="616"/>
              <a:chOff x="465" y="1048"/>
              <a:chExt cx="780" cy="616"/>
            </a:xfrm>
          </p:grpSpPr>
          <p:sp>
            <p:nvSpPr>
              <p:cNvPr id="67" name="Text Box 87"/>
              <p:cNvSpPr txBox="1">
                <a:spLocks noChangeArrowheads="1"/>
              </p:cNvSpPr>
              <p:nvPr/>
            </p:nvSpPr>
            <p:spPr bwMode="auto">
              <a:xfrm>
                <a:off x="938" y="1296"/>
                <a:ext cx="307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sz="3200" b="1" dirty="0"/>
                  <a:t>A</a:t>
                </a:r>
              </a:p>
            </p:txBody>
          </p:sp>
          <p:sp>
            <p:nvSpPr>
              <p:cNvPr id="68" name="Text Box 88"/>
              <p:cNvSpPr txBox="1">
                <a:spLocks noChangeArrowheads="1"/>
              </p:cNvSpPr>
              <p:nvPr/>
            </p:nvSpPr>
            <p:spPr bwMode="auto">
              <a:xfrm>
                <a:off x="465" y="1048"/>
                <a:ext cx="78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sz="3200" b="1" dirty="0"/>
                  <a:t>V = Q</a:t>
                </a:r>
              </a:p>
            </p:txBody>
          </p:sp>
          <p:sp>
            <p:nvSpPr>
              <p:cNvPr id="69" name="Line 89"/>
              <p:cNvSpPr>
                <a:spLocks noChangeShapeType="1"/>
              </p:cNvSpPr>
              <p:nvPr/>
            </p:nvSpPr>
            <p:spPr bwMode="auto">
              <a:xfrm>
                <a:off x="1021" y="1372"/>
                <a:ext cx="1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CA" sz="2800"/>
              </a:p>
            </p:txBody>
          </p:sp>
        </p:grpSp>
      </p:grpSp>
      <p:grpSp>
        <p:nvGrpSpPr>
          <p:cNvPr id="70" name="Group 90"/>
          <p:cNvGrpSpPr>
            <a:grpSpLocks/>
          </p:cNvGrpSpPr>
          <p:nvPr/>
        </p:nvGrpSpPr>
        <p:grpSpPr bwMode="auto">
          <a:xfrm>
            <a:off x="4389439" y="4038604"/>
            <a:ext cx="2518104" cy="846139"/>
            <a:chOff x="3099" y="2118"/>
            <a:chExt cx="1785" cy="533"/>
          </a:xfrm>
        </p:grpSpPr>
        <p:sp>
          <p:nvSpPr>
            <p:cNvPr id="71" name="Text Box 91"/>
            <p:cNvSpPr txBox="1">
              <a:spLocks noChangeArrowheads="1"/>
            </p:cNvSpPr>
            <p:nvPr/>
          </p:nvSpPr>
          <p:spPr bwMode="auto">
            <a:xfrm>
              <a:off x="4553" y="2283"/>
              <a:ext cx="33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3200" b="1" dirty="0"/>
                <a:t>Q</a:t>
              </a:r>
              <a:endParaRPr lang="en-US" sz="2400" b="1" dirty="0"/>
            </a:p>
          </p:txBody>
        </p:sp>
        <p:sp>
          <p:nvSpPr>
            <p:cNvPr id="72" name="Text Box 92"/>
            <p:cNvSpPr txBox="1">
              <a:spLocks noChangeArrowheads="1"/>
            </p:cNvSpPr>
            <p:nvPr/>
          </p:nvSpPr>
          <p:spPr bwMode="auto">
            <a:xfrm>
              <a:off x="3099" y="2122"/>
              <a:ext cx="30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3200" b="1" dirty="0"/>
                <a:t>A</a:t>
              </a:r>
            </a:p>
          </p:txBody>
        </p:sp>
        <p:sp>
          <p:nvSpPr>
            <p:cNvPr id="73" name="Line 93"/>
            <p:cNvSpPr>
              <a:spLocks noChangeShapeType="1"/>
            </p:cNvSpPr>
            <p:nvPr/>
          </p:nvSpPr>
          <p:spPr bwMode="auto">
            <a:xfrm>
              <a:off x="3774" y="2118"/>
              <a:ext cx="819" cy="39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</p:grpSp>
      <p:sp>
        <p:nvSpPr>
          <p:cNvPr id="74" name="Freeform 96"/>
          <p:cNvSpPr>
            <a:spLocks/>
          </p:cNvSpPr>
          <p:nvPr/>
        </p:nvSpPr>
        <p:spPr bwMode="auto">
          <a:xfrm>
            <a:off x="1862137" y="2933700"/>
            <a:ext cx="5062538" cy="2476500"/>
          </a:xfrm>
          <a:custGeom>
            <a:avLst/>
            <a:gdLst>
              <a:gd name="T0" fmla="*/ 0 w 3588"/>
              <a:gd name="T1" fmla="*/ 792 h 1560"/>
              <a:gd name="T2" fmla="*/ 234 w 3588"/>
              <a:gd name="T3" fmla="*/ 1074 h 1560"/>
              <a:gd name="T4" fmla="*/ 804 w 3588"/>
              <a:gd name="T5" fmla="*/ 1554 h 1560"/>
              <a:gd name="T6" fmla="*/ 1752 w 3588"/>
              <a:gd name="T7" fmla="*/ 1560 h 1560"/>
              <a:gd name="T8" fmla="*/ 2544 w 3588"/>
              <a:gd name="T9" fmla="*/ 1458 h 1560"/>
              <a:gd name="T10" fmla="*/ 2778 w 3588"/>
              <a:gd name="T11" fmla="*/ 1062 h 1560"/>
              <a:gd name="T12" fmla="*/ 3222 w 3588"/>
              <a:gd name="T13" fmla="*/ 726 h 1560"/>
              <a:gd name="T14" fmla="*/ 3492 w 3588"/>
              <a:gd name="T15" fmla="*/ 348 h 1560"/>
              <a:gd name="T16" fmla="*/ 3588 w 3588"/>
              <a:gd name="T17" fmla="*/ 0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88" h="1560">
                <a:moveTo>
                  <a:pt x="0" y="792"/>
                </a:moveTo>
                <a:lnTo>
                  <a:pt x="234" y="1074"/>
                </a:lnTo>
                <a:lnTo>
                  <a:pt x="804" y="1554"/>
                </a:lnTo>
                <a:lnTo>
                  <a:pt x="1752" y="1560"/>
                </a:lnTo>
                <a:lnTo>
                  <a:pt x="2544" y="1458"/>
                </a:lnTo>
                <a:lnTo>
                  <a:pt x="2778" y="1062"/>
                </a:lnTo>
                <a:lnTo>
                  <a:pt x="3222" y="726"/>
                </a:lnTo>
                <a:lnTo>
                  <a:pt x="3492" y="348"/>
                </a:lnTo>
                <a:lnTo>
                  <a:pt x="3588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arrow" w="sm" len="med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9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01420" y="3548063"/>
            <a:ext cx="7534275" cy="2708275"/>
            <a:chOff x="659" y="1879"/>
            <a:chExt cx="5339" cy="1706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659" y="1879"/>
              <a:ext cx="5339" cy="1706"/>
              <a:chOff x="659" y="1879"/>
              <a:chExt cx="5339" cy="1706"/>
            </a:xfrm>
          </p:grpSpPr>
          <p:grpSp>
            <p:nvGrpSpPr>
              <p:cNvPr id="13" name="Group 5"/>
              <p:cNvGrpSpPr>
                <a:grpSpLocks/>
              </p:cNvGrpSpPr>
              <p:nvPr/>
            </p:nvGrpSpPr>
            <p:grpSpPr bwMode="auto">
              <a:xfrm>
                <a:off x="1552" y="2980"/>
                <a:ext cx="1120" cy="605"/>
                <a:chOff x="1552" y="2980"/>
                <a:chExt cx="1120" cy="605"/>
              </a:xfrm>
            </p:grpSpPr>
            <p:sp>
              <p:nvSpPr>
                <p:cNvPr id="24" name="AutoShape 6"/>
                <p:cNvSpPr>
                  <a:spLocks noChangeArrowheads="1"/>
                </p:cNvSpPr>
                <p:nvPr/>
              </p:nvSpPr>
              <p:spPr bwMode="auto">
                <a:xfrm>
                  <a:off x="1923" y="2980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5" name="AutoShape 7"/>
                <p:cNvSpPr>
                  <a:spLocks noChangeArrowheads="1"/>
                </p:cNvSpPr>
                <p:nvPr/>
              </p:nvSpPr>
              <p:spPr bwMode="auto">
                <a:xfrm>
                  <a:off x="1720" y="3429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6" name="AutoShape 8"/>
                <p:cNvSpPr>
                  <a:spLocks noChangeArrowheads="1"/>
                </p:cNvSpPr>
                <p:nvPr/>
              </p:nvSpPr>
              <p:spPr bwMode="auto">
                <a:xfrm>
                  <a:off x="2145" y="3130"/>
                  <a:ext cx="18" cy="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7" name="AutoShape 9"/>
                <p:cNvSpPr>
                  <a:spLocks noChangeArrowheads="1"/>
                </p:cNvSpPr>
                <p:nvPr/>
              </p:nvSpPr>
              <p:spPr bwMode="auto">
                <a:xfrm>
                  <a:off x="1845" y="3220"/>
                  <a:ext cx="18" cy="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8" name="AutoShape 10"/>
                <p:cNvSpPr>
                  <a:spLocks noChangeArrowheads="1"/>
                </p:cNvSpPr>
                <p:nvPr/>
              </p:nvSpPr>
              <p:spPr bwMode="auto">
                <a:xfrm>
                  <a:off x="1983" y="3148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29" name="AutoShape 11"/>
                <p:cNvSpPr>
                  <a:spLocks noChangeArrowheads="1"/>
                </p:cNvSpPr>
                <p:nvPr/>
              </p:nvSpPr>
              <p:spPr bwMode="auto">
                <a:xfrm>
                  <a:off x="1678" y="3160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0" name="AutoShape 12"/>
                <p:cNvSpPr>
                  <a:spLocks noChangeArrowheads="1"/>
                </p:cNvSpPr>
                <p:nvPr/>
              </p:nvSpPr>
              <p:spPr bwMode="auto">
                <a:xfrm>
                  <a:off x="2175" y="3447"/>
                  <a:ext cx="18" cy="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1" name="AutoShape 13"/>
                <p:cNvSpPr>
                  <a:spLocks noChangeArrowheads="1"/>
                </p:cNvSpPr>
                <p:nvPr/>
              </p:nvSpPr>
              <p:spPr bwMode="auto">
                <a:xfrm>
                  <a:off x="2247" y="3507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2" name="AutoShape 14"/>
                <p:cNvSpPr>
                  <a:spLocks noChangeArrowheads="1"/>
                </p:cNvSpPr>
                <p:nvPr/>
              </p:nvSpPr>
              <p:spPr bwMode="auto">
                <a:xfrm>
                  <a:off x="2325" y="3441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3" name="AutoShape 15"/>
                <p:cNvSpPr>
                  <a:spLocks noChangeArrowheads="1"/>
                </p:cNvSpPr>
                <p:nvPr/>
              </p:nvSpPr>
              <p:spPr bwMode="auto">
                <a:xfrm>
                  <a:off x="2421" y="3489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4" name="AutoShape 16"/>
                <p:cNvSpPr>
                  <a:spLocks noChangeArrowheads="1"/>
                </p:cNvSpPr>
                <p:nvPr/>
              </p:nvSpPr>
              <p:spPr bwMode="auto">
                <a:xfrm>
                  <a:off x="2511" y="3543"/>
                  <a:ext cx="18" cy="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5" name="AutoShape 17"/>
                <p:cNvSpPr>
                  <a:spLocks noChangeArrowheads="1"/>
                </p:cNvSpPr>
                <p:nvPr/>
              </p:nvSpPr>
              <p:spPr bwMode="auto">
                <a:xfrm>
                  <a:off x="2517" y="3453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6" name="AutoShape 18"/>
                <p:cNvSpPr>
                  <a:spLocks noChangeArrowheads="1"/>
                </p:cNvSpPr>
                <p:nvPr/>
              </p:nvSpPr>
              <p:spPr bwMode="auto">
                <a:xfrm>
                  <a:off x="2517" y="3124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7" name="AutoShape 19"/>
                <p:cNvSpPr>
                  <a:spLocks noChangeArrowheads="1"/>
                </p:cNvSpPr>
                <p:nvPr/>
              </p:nvSpPr>
              <p:spPr bwMode="auto">
                <a:xfrm>
                  <a:off x="2559" y="3208"/>
                  <a:ext cx="23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8" name="AutoShape 20"/>
                <p:cNvSpPr>
                  <a:spLocks noChangeArrowheads="1"/>
                </p:cNvSpPr>
                <p:nvPr/>
              </p:nvSpPr>
              <p:spPr bwMode="auto">
                <a:xfrm>
                  <a:off x="2325" y="3184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39" name="AutoShape 21"/>
                <p:cNvSpPr>
                  <a:spLocks noChangeArrowheads="1"/>
                </p:cNvSpPr>
                <p:nvPr/>
              </p:nvSpPr>
              <p:spPr bwMode="auto">
                <a:xfrm>
                  <a:off x="2259" y="3112"/>
                  <a:ext cx="18" cy="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0" name="AutoShape 22"/>
                <p:cNvSpPr>
                  <a:spLocks noChangeArrowheads="1"/>
                </p:cNvSpPr>
                <p:nvPr/>
              </p:nvSpPr>
              <p:spPr bwMode="auto">
                <a:xfrm>
                  <a:off x="1600" y="3423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1" name="AutoShape 23"/>
                <p:cNvSpPr>
                  <a:spLocks noChangeArrowheads="1"/>
                </p:cNvSpPr>
                <p:nvPr/>
              </p:nvSpPr>
              <p:spPr bwMode="auto">
                <a:xfrm>
                  <a:off x="1792" y="3411"/>
                  <a:ext cx="23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2" name="AutoShape 24"/>
                <p:cNvSpPr>
                  <a:spLocks noChangeArrowheads="1"/>
                </p:cNvSpPr>
                <p:nvPr/>
              </p:nvSpPr>
              <p:spPr bwMode="auto">
                <a:xfrm>
                  <a:off x="1857" y="3525"/>
                  <a:ext cx="18" cy="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3" name="AutoShape 25"/>
                <p:cNvSpPr>
                  <a:spLocks noChangeArrowheads="1"/>
                </p:cNvSpPr>
                <p:nvPr/>
              </p:nvSpPr>
              <p:spPr bwMode="auto">
                <a:xfrm>
                  <a:off x="1947" y="3417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4" name="AutoShape 26"/>
                <p:cNvSpPr>
                  <a:spLocks noChangeArrowheads="1"/>
                </p:cNvSpPr>
                <p:nvPr/>
              </p:nvSpPr>
              <p:spPr bwMode="auto">
                <a:xfrm>
                  <a:off x="1977" y="3477"/>
                  <a:ext cx="24" cy="24"/>
                </a:xfrm>
                <a:prstGeom prst="roundRect">
                  <a:avLst>
                    <a:gd name="adj" fmla="val 12500"/>
                  </a:avLst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5" name="Oval 27"/>
                <p:cNvSpPr>
                  <a:spLocks noChangeArrowheads="1"/>
                </p:cNvSpPr>
                <p:nvPr/>
              </p:nvSpPr>
              <p:spPr bwMode="auto">
                <a:xfrm>
                  <a:off x="1648" y="3429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6" name="Oval 28"/>
                <p:cNvSpPr>
                  <a:spLocks noChangeArrowheads="1"/>
                </p:cNvSpPr>
                <p:nvPr/>
              </p:nvSpPr>
              <p:spPr bwMode="auto">
                <a:xfrm>
                  <a:off x="1648" y="3519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auto">
                <a:xfrm>
                  <a:off x="1780" y="3531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8" name="Oval 30"/>
                <p:cNvSpPr>
                  <a:spLocks noChangeArrowheads="1"/>
                </p:cNvSpPr>
                <p:nvPr/>
              </p:nvSpPr>
              <p:spPr bwMode="auto">
                <a:xfrm>
                  <a:off x="1881" y="3411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9" name="Oval 31"/>
                <p:cNvSpPr>
                  <a:spLocks noChangeArrowheads="1"/>
                </p:cNvSpPr>
                <p:nvPr/>
              </p:nvSpPr>
              <p:spPr bwMode="auto">
                <a:xfrm>
                  <a:off x="1917" y="3495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0" name="Oval 32"/>
                <p:cNvSpPr>
                  <a:spLocks noChangeArrowheads="1"/>
                </p:cNvSpPr>
                <p:nvPr/>
              </p:nvSpPr>
              <p:spPr bwMode="auto">
                <a:xfrm>
                  <a:off x="2001" y="3405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1" name="Oval 33"/>
                <p:cNvSpPr>
                  <a:spLocks noChangeArrowheads="1"/>
                </p:cNvSpPr>
                <p:nvPr/>
              </p:nvSpPr>
              <p:spPr bwMode="auto">
                <a:xfrm>
                  <a:off x="2037" y="3543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2" name="Oval 34"/>
                <p:cNvSpPr>
                  <a:spLocks noChangeArrowheads="1"/>
                </p:cNvSpPr>
                <p:nvPr/>
              </p:nvSpPr>
              <p:spPr bwMode="auto">
                <a:xfrm>
                  <a:off x="2061" y="3459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3" name="Oval 35"/>
                <p:cNvSpPr>
                  <a:spLocks noChangeArrowheads="1"/>
                </p:cNvSpPr>
                <p:nvPr/>
              </p:nvSpPr>
              <p:spPr bwMode="auto">
                <a:xfrm>
                  <a:off x="2133" y="3555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4" name="Oval 36"/>
                <p:cNvSpPr>
                  <a:spLocks noChangeArrowheads="1"/>
                </p:cNvSpPr>
                <p:nvPr/>
              </p:nvSpPr>
              <p:spPr bwMode="auto">
                <a:xfrm>
                  <a:off x="2259" y="3567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5" name="Oval 37"/>
                <p:cNvSpPr>
                  <a:spLocks noChangeArrowheads="1"/>
                </p:cNvSpPr>
                <p:nvPr/>
              </p:nvSpPr>
              <p:spPr bwMode="auto">
                <a:xfrm>
                  <a:off x="2439" y="3411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6" name="Oval 38"/>
                <p:cNvSpPr>
                  <a:spLocks noChangeArrowheads="1"/>
                </p:cNvSpPr>
                <p:nvPr/>
              </p:nvSpPr>
              <p:spPr bwMode="auto">
                <a:xfrm>
                  <a:off x="2385" y="3214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7" name="Oval 39"/>
                <p:cNvSpPr>
                  <a:spLocks noChangeArrowheads="1"/>
                </p:cNvSpPr>
                <p:nvPr/>
              </p:nvSpPr>
              <p:spPr bwMode="auto">
                <a:xfrm>
                  <a:off x="2349" y="3549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8" name="Oval 40"/>
                <p:cNvSpPr>
                  <a:spLocks noChangeArrowheads="1"/>
                </p:cNvSpPr>
                <p:nvPr/>
              </p:nvSpPr>
              <p:spPr bwMode="auto">
                <a:xfrm>
                  <a:off x="2654" y="3370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9" name="Oval 41"/>
                <p:cNvSpPr>
                  <a:spLocks noChangeArrowheads="1"/>
                </p:cNvSpPr>
                <p:nvPr/>
              </p:nvSpPr>
              <p:spPr bwMode="auto">
                <a:xfrm>
                  <a:off x="2588" y="3411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0" name="Oval 42"/>
                <p:cNvSpPr>
                  <a:spLocks noChangeArrowheads="1"/>
                </p:cNvSpPr>
                <p:nvPr/>
              </p:nvSpPr>
              <p:spPr bwMode="auto">
                <a:xfrm>
                  <a:off x="2642" y="3244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1" name="Oval 43"/>
                <p:cNvSpPr>
                  <a:spLocks noChangeArrowheads="1"/>
                </p:cNvSpPr>
                <p:nvPr/>
              </p:nvSpPr>
              <p:spPr bwMode="auto">
                <a:xfrm>
                  <a:off x="2624" y="3148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2" name="Oval 44"/>
                <p:cNvSpPr>
                  <a:spLocks noChangeArrowheads="1"/>
                </p:cNvSpPr>
                <p:nvPr/>
              </p:nvSpPr>
              <p:spPr bwMode="auto">
                <a:xfrm>
                  <a:off x="2391" y="3244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3" name="Oval 45"/>
                <p:cNvSpPr>
                  <a:spLocks noChangeArrowheads="1"/>
                </p:cNvSpPr>
                <p:nvPr/>
              </p:nvSpPr>
              <p:spPr bwMode="auto">
                <a:xfrm>
                  <a:off x="2385" y="3118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4" name="Oval 46"/>
                <p:cNvSpPr>
                  <a:spLocks noChangeArrowheads="1"/>
                </p:cNvSpPr>
                <p:nvPr/>
              </p:nvSpPr>
              <p:spPr bwMode="auto">
                <a:xfrm>
                  <a:off x="2199" y="3142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5" name="Oval 47"/>
                <p:cNvSpPr>
                  <a:spLocks noChangeArrowheads="1"/>
                </p:cNvSpPr>
                <p:nvPr/>
              </p:nvSpPr>
              <p:spPr bwMode="auto">
                <a:xfrm>
                  <a:off x="2199" y="3142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6" name="Oval 48"/>
                <p:cNvSpPr>
                  <a:spLocks noChangeArrowheads="1"/>
                </p:cNvSpPr>
                <p:nvPr/>
              </p:nvSpPr>
              <p:spPr bwMode="auto">
                <a:xfrm>
                  <a:off x="2271" y="3226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7" name="Oval 49"/>
                <p:cNvSpPr>
                  <a:spLocks noChangeArrowheads="1"/>
                </p:cNvSpPr>
                <p:nvPr/>
              </p:nvSpPr>
              <p:spPr bwMode="auto">
                <a:xfrm>
                  <a:off x="1917" y="3244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8" name="Oval 50"/>
                <p:cNvSpPr>
                  <a:spLocks noChangeArrowheads="1"/>
                </p:cNvSpPr>
                <p:nvPr/>
              </p:nvSpPr>
              <p:spPr bwMode="auto">
                <a:xfrm>
                  <a:off x="2049" y="3166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9" name="Oval 51"/>
                <p:cNvSpPr>
                  <a:spLocks noChangeArrowheads="1"/>
                </p:cNvSpPr>
                <p:nvPr/>
              </p:nvSpPr>
              <p:spPr bwMode="auto">
                <a:xfrm>
                  <a:off x="2043" y="3250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0" name="Oval 52"/>
                <p:cNvSpPr>
                  <a:spLocks noChangeArrowheads="1"/>
                </p:cNvSpPr>
                <p:nvPr/>
              </p:nvSpPr>
              <p:spPr bwMode="auto">
                <a:xfrm>
                  <a:off x="1881" y="3148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1" name="Oval 53"/>
                <p:cNvSpPr>
                  <a:spLocks noChangeArrowheads="1"/>
                </p:cNvSpPr>
                <p:nvPr/>
              </p:nvSpPr>
              <p:spPr bwMode="auto">
                <a:xfrm>
                  <a:off x="1803" y="3220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2" name="Oval 54"/>
                <p:cNvSpPr>
                  <a:spLocks noChangeArrowheads="1"/>
                </p:cNvSpPr>
                <p:nvPr/>
              </p:nvSpPr>
              <p:spPr bwMode="auto">
                <a:xfrm>
                  <a:off x="1624" y="3184"/>
                  <a:ext cx="18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3" name="Oval 55"/>
                <p:cNvSpPr>
                  <a:spLocks noChangeArrowheads="1"/>
                </p:cNvSpPr>
                <p:nvPr/>
              </p:nvSpPr>
              <p:spPr bwMode="auto">
                <a:xfrm>
                  <a:off x="1552" y="3220"/>
                  <a:ext cx="12" cy="1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4" name="Oval 56"/>
                <p:cNvSpPr>
                  <a:spLocks noChangeArrowheads="1"/>
                </p:cNvSpPr>
                <p:nvPr/>
              </p:nvSpPr>
              <p:spPr bwMode="auto">
                <a:xfrm>
                  <a:off x="1570" y="3364"/>
                  <a:ext cx="12" cy="17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4" name="Group 57"/>
              <p:cNvGrpSpPr>
                <a:grpSpLocks/>
              </p:cNvGrpSpPr>
              <p:nvPr/>
            </p:nvGrpSpPr>
            <p:grpSpPr bwMode="auto">
              <a:xfrm>
                <a:off x="659" y="1879"/>
                <a:ext cx="5339" cy="1461"/>
                <a:chOff x="659" y="1879"/>
                <a:chExt cx="5339" cy="1461"/>
              </a:xfrm>
            </p:grpSpPr>
            <p:sp>
              <p:nvSpPr>
                <p:cNvPr id="15" name="Freeform 58"/>
                <p:cNvSpPr>
                  <a:spLocks/>
                </p:cNvSpPr>
                <p:nvPr/>
              </p:nvSpPr>
              <p:spPr bwMode="auto">
                <a:xfrm>
                  <a:off x="953" y="2448"/>
                  <a:ext cx="203" cy="616"/>
                </a:xfrm>
                <a:custGeom>
                  <a:avLst/>
                  <a:gdLst>
                    <a:gd name="T0" fmla="*/ 0 w 203"/>
                    <a:gd name="T1" fmla="*/ 616 h 616"/>
                    <a:gd name="T2" fmla="*/ 30 w 203"/>
                    <a:gd name="T3" fmla="*/ 407 h 616"/>
                    <a:gd name="T4" fmla="*/ 119 w 203"/>
                    <a:gd name="T5" fmla="*/ 209 h 616"/>
                    <a:gd name="T6" fmla="*/ 203 w 203"/>
                    <a:gd name="T7" fmla="*/ 0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3" h="616">
                      <a:moveTo>
                        <a:pt x="0" y="616"/>
                      </a:moveTo>
                      <a:lnTo>
                        <a:pt x="30" y="407"/>
                      </a:lnTo>
                      <a:lnTo>
                        <a:pt x="119" y="209"/>
                      </a:lnTo>
                      <a:lnTo>
                        <a:pt x="203" y="0"/>
                      </a:lnTo>
                    </a:path>
                  </a:pathLst>
                </a:custGeom>
                <a:noFill/>
                <a:ln w="28575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6" name="Freeform 59"/>
                <p:cNvSpPr>
                  <a:spLocks/>
                </p:cNvSpPr>
                <p:nvPr/>
              </p:nvSpPr>
              <p:spPr bwMode="auto">
                <a:xfrm>
                  <a:off x="665" y="2083"/>
                  <a:ext cx="377" cy="113"/>
                </a:xfrm>
                <a:custGeom>
                  <a:avLst/>
                  <a:gdLst>
                    <a:gd name="T0" fmla="*/ 0 w 377"/>
                    <a:gd name="T1" fmla="*/ 48 h 113"/>
                    <a:gd name="T2" fmla="*/ 84 w 377"/>
                    <a:gd name="T3" fmla="*/ 0 h 113"/>
                    <a:gd name="T4" fmla="*/ 150 w 377"/>
                    <a:gd name="T5" fmla="*/ 30 h 113"/>
                    <a:gd name="T6" fmla="*/ 180 w 377"/>
                    <a:gd name="T7" fmla="*/ 89 h 113"/>
                    <a:gd name="T8" fmla="*/ 240 w 377"/>
                    <a:gd name="T9" fmla="*/ 36 h 113"/>
                    <a:gd name="T10" fmla="*/ 312 w 377"/>
                    <a:gd name="T11" fmla="*/ 113 h 113"/>
                    <a:gd name="T12" fmla="*/ 377 w 377"/>
                    <a:gd name="T13" fmla="*/ 77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7" h="113">
                      <a:moveTo>
                        <a:pt x="0" y="48"/>
                      </a:moveTo>
                      <a:lnTo>
                        <a:pt x="84" y="0"/>
                      </a:lnTo>
                      <a:lnTo>
                        <a:pt x="150" y="30"/>
                      </a:lnTo>
                      <a:lnTo>
                        <a:pt x="180" y="89"/>
                      </a:lnTo>
                      <a:lnTo>
                        <a:pt x="240" y="36"/>
                      </a:lnTo>
                      <a:lnTo>
                        <a:pt x="312" y="113"/>
                      </a:lnTo>
                      <a:lnTo>
                        <a:pt x="377" y="77"/>
                      </a:lnTo>
                    </a:path>
                  </a:pathLst>
                </a:custGeom>
                <a:noFill/>
                <a:ln w="28575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7" name="Freeform 60"/>
                <p:cNvSpPr>
                  <a:spLocks/>
                </p:cNvSpPr>
                <p:nvPr/>
              </p:nvSpPr>
              <p:spPr bwMode="auto">
                <a:xfrm>
                  <a:off x="659" y="1879"/>
                  <a:ext cx="5339" cy="1461"/>
                </a:xfrm>
                <a:custGeom>
                  <a:avLst/>
                  <a:gdLst>
                    <a:gd name="T0" fmla="*/ 0 w 5339"/>
                    <a:gd name="T1" fmla="*/ 150 h 1461"/>
                    <a:gd name="T2" fmla="*/ 90 w 5339"/>
                    <a:gd name="T3" fmla="*/ 0 h 1461"/>
                    <a:gd name="T4" fmla="*/ 186 w 5339"/>
                    <a:gd name="T5" fmla="*/ 96 h 1461"/>
                    <a:gd name="T6" fmla="*/ 264 w 5339"/>
                    <a:gd name="T7" fmla="*/ 204 h 1461"/>
                    <a:gd name="T8" fmla="*/ 383 w 5339"/>
                    <a:gd name="T9" fmla="*/ 281 h 1461"/>
                    <a:gd name="T10" fmla="*/ 497 w 5339"/>
                    <a:gd name="T11" fmla="*/ 575 h 1461"/>
                    <a:gd name="T12" fmla="*/ 551 w 5339"/>
                    <a:gd name="T13" fmla="*/ 473 h 1461"/>
                    <a:gd name="T14" fmla="*/ 551 w 5339"/>
                    <a:gd name="T15" fmla="*/ 389 h 1461"/>
                    <a:gd name="T16" fmla="*/ 593 w 5339"/>
                    <a:gd name="T17" fmla="*/ 365 h 1461"/>
                    <a:gd name="T18" fmla="*/ 665 w 5339"/>
                    <a:gd name="T19" fmla="*/ 287 h 1461"/>
                    <a:gd name="T20" fmla="*/ 749 w 5339"/>
                    <a:gd name="T21" fmla="*/ 174 h 1461"/>
                    <a:gd name="T22" fmla="*/ 797 w 5339"/>
                    <a:gd name="T23" fmla="*/ 150 h 1461"/>
                    <a:gd name="T24" fmla="*/ 827 w 5339"/>
                    <a:gd name="T25" fmla="*/ 96 h 1461"/>
                    <a:gd name="T26" fmla="*/ 857 w 5339"/>
                    <a:gd name="T27" fmla="*/ 150 h 1461"/>
                    <a:gd name="T28" fmla="*/ 893 w 5339"/>
                    <a:gd name="T29" fmla="*/ 258 h 1461"/>
                    <a:gd name="T30" fmla="*/ 977 w 5339"/>
                    <a:gd name="T31" fmla="*/ 305 h 1461"/>
                    <a:gd name="T32" fmla="*/ 1097 w 5339"/>
                    <a:gd name="T33" fmla="*/ 401 h 1461"/>
                    <a:gd name="T34" fmla="*/ 1097 w 5339"/>
                    <a:gd name="T35" fmla="*/ 497 h 1461"/>
                    <a:gd name="T36" fmla="*/ 1216 w 5339"/>
                    <a:gd name="T37" fmla="*/ 593 h 1461"/>
                    <a:gd name="T38" fmla="*/ 1276 w 5339"/>
                    <a:gd name="T39" fmla="*/ 766 h 1461"/>
                    <a:gd name="T40" fmla="*/ 1342 w 5339"/>
                    <a:gd name="T41" fmla="*/ 916 h 1461"/>
                    <a:gd name="T42" fmla="*/ 1480 w 5339"/>
                    <a:gd name="T43" fmla="*/ 1072 h 1461"/>
                    <a:gd name="T44" fmla="*/ 1636 w 5339"/>
                    <a:gd name="T45" fmla="*/ 1185 h 1461"/>
                    <a:gd name="T46" fmla="*/ 1989 w 5339"/>
                    <a:gd name="T47" fmla="*/ 1185 h 1461"/>
                    <a:gd name="T48" fmla="*/ 2265 w 5339"/>
                    <a:gd name="T49" fmla="*/ 1227 h 1461"/>
                    <a:gd name="T50" fmla="*/ 2415 w 5339"/>
                    <a:gd name="T51" fmla="*/ 1251 h 1461"/>
                    <a:gd name="T52" fmla="*/ 2804 w 5339"/>
                    <a:gd name="T53" fmla="*/ 1269 h 1461"/>
                    <a:gd name="T54" fmla="*/ 3092 w 5339"/>
                    <a:gd name="T55" fmla="*/ 1317 h 1461"/>
                    <a:gd name="T56" fmla="*/ 3404 w 5339"/>
                    <a:gd name="T57" fmla="*/ 1341 h 1461"/>
                    <a:gd name="T58" fmla="*/ 3811 w 5339"/>
                    <a:gd name="T59" fmla="*/ 1359 h 1461"/>
                    <a:gd name="T60" fmla="*/ 4572 w 5339"/>
                    <a:gd name="T61" fmla="*/ 1371 h 1461"/>
                    <a:gd name="T62" fmla="*/ 4860 w 5339"/>
                    <a:gd name="T63" fmla="*/ 1437 h 1461"/>
                    <a:gd name="T64" fmla="*/ 5171 w 5339"/>
                    <a:gd name="T65" fmla="*/ 1449 h 1461"/>
                    <a:gd name="T66" fmla="*/ 5339 w 5339"/>
                    <a:gd name="T67" fmla="*/ 1461 h 1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339" h="1461">
                      <a:moveTo>
                        <a:pt x="0" y="150"/>
                      </a:moveTo>
                      <a:lnTo>
                        <a:pt x="90" y="0"/>
                      </a:lnTo>
                      <a:lnTo>
                        <a:pt x="186" y="96"/>
                      </a:lnTo>
                      <a:lnTo>
                        <a:pt x="264" y="204"/>
                      </a:lnTo>
                      <a:lnTo>
                        <a:pt x="383" y="281"/>
                      </a:lnTo>
                      <a:lnTo>
                        <a:pt x="497" y="575"/>
                      </a:lnTo>
                      <a:lnTo>
                        <a:pt x="551" y="473"/>
                      </a:lnTo>
                      <a:lnTo>
                        <a:pt x="551" y="389"/>
                      </a:lnTo>
                      <a:lnTo>
                        <a:pt x="593" y="365"/>
                      </a:lnTo>
                      <a:lnTo>
                        <a:pt x="665" y="287"/>
                      </a:lnTo>
                      <a:lnTo>
                        <a:pt x="749" y="174"/>
                      </a:lnTo>
                      <a:lnTo>
                        <a:pt x="797" y="150"/>
                      </a:lnTo>
                      <a:lnTo>
                        <a:pt x="827" y="96"/>
                      </a:lnTo>
                      <a:lnTo>
                        <a:pt x="857" y="150"/>
                      </a:lnTo>
                      <a:lnTo>
                        <a:pt x="893" y="258"/>
                      </a:lnTo>
                      <a:lnTo>
                        <a:pt x="977" y="305"/>
                      </a:lnTo>
                      <a:lnTo>
                        <a:pt x="1097" y="401"/>
                      </a:lnTo>
                      <a:lnTo>
                        <a:pt x="1097" y="497"/>
                      </a:lnTo>
                      <a:lnTo>
                        <a:pt x="1216" y="593"/>
                      </a:lnTo>
                      <a:lnTo>
                        <a:pt x="1276" y="766"/>
                      </a:lnTo>
                      <a:lnTo>
                        <a:pt x="1342" y="916"/>
                      </a:lnTo>
                      <a:lnTo>
                        <a:pt x="1480" y="1072"/>
                      </a:lnTo>
                      <a:lnTo>
                        <a:pt x="1636" y="1185"/>
                      </a:lnTo>
                      <a:lnTo>
                        <a:pt x="1989" y="1185"/>
                      </a:lnTo>
                      <a:lnTo>
                        <a:pt x="2265" y="1227"/>
                      </a:lnTo>
                      <a:lnTo>
                        <a:pt x="2415" y="1251"/>
                      </a:lnTo>
                      <a:lnTo>
                        <a:pt x="2804" y="1269"/>
                      </a:lnTo>
                      <a:lnTo>
                        <a:pt x="3092" y="1317"/>
                      </a:lnTo>
                      <a:lnTo>
                        <a:pt x="3404" y="1341"/>
                      </a:lnTo>
                      <a:lnTo>
                        <a:pt x="3811" y="1359"/>
                      </a:lnTo>
                      <a:lnTo>
                        <a:pt x="4572" y="1371"/>
                      </a:lnTo>
                      <a:lnTo>
                        <a:pt x="4860" y="1437"/>
                      </a:lnTo>
                      <a:lnTo>
                        <a:pt x="5171" y="1449"/>
                      </a:lnTo>
                      <a:lnTo>
                        <a:pt x="5339" y="1461"/>
                      </a:lnTo>
                    </a:path>
                  </a:pathLst>
                </a:custGeom>
                <a:noFill/>
                <a:ln w="28575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8" name="Freeform 61"/>
                <p:cNvSpPr>
                  <a:spLocks/>
                </p:cNvSpPr>
                <p:nvPr/>
              </p:nvSpPr>
              <p:spPr bwMode="auto">
                <a:xfrm>
                  <a:off x="1216" y="2226"/>
                  <a:ext cx="528" cy="102"/>
                </a:xfrm>
                <a:custGeom>
                  <a:avLst/>
                  <a:gdLst>
                    <a:gd name="T0" fmla="*/ 0 w 528"/>
                    <a:gd name="T1" fmla="*/ 48 h 102"/>
                    <a:gd name="T2" fmla="*/ 72 w 528"/>
                    <a:gd name="T3" fmla="*/ 42 h 102"/>
                    <a:gd name="T4" fmla="*/ 108 w 528"/>
                    <a:gd name="T5" fmla="*/ 0 h 102"/>
                    <a:gd name="T6" fmla="*/ 138 w 528"/>
                    <a:gd name="T7" fmla="*/ 54 h 102"/>
                    <a:gd name="T8" fmla="*/ 192 w 528"/>
                    <a:gd name="T9" fmla="*/ 42 h 102"/>
                    <a:gd name="T10" fmla="*/ 246 w 528"/>
                    <a:gd name="T11" fmla="*/ 96 h 102"/>
                    <a:gd name="T12" fmla="*/ 300 w 528"/>
                    <a:gd name="T13" fmla="*/ 24 h 102"/>
                    <a:gd name="T14" fmla="*/ 372 w 528"/>
                    <a:gd name="T15" fmla="*/ 102 h 102"/>
                    <a:gd name="T16" fmla="*/ 408 w 528"/>
                    <a:gd name="T17" fmla="*/ 36 h 102"/>
                    <a:gd name="T18" fmla="*/ 528 w 528"/>
                    <a:gd name="T19" fmla="*/ 66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8" h="102">
                      <a:moveTo>
                        <a:pt x="0" y="48"/>
                      </a:moveTo>
                      <a:lnTo>
                        <a:pt x="72" y="42"/>
                      </a:lnTo>
                      <a:lnTo>
                        <a:pt x="108" y="0"/>
                      </a:lnTo>
                      <a:lnTo>
                        <a:pt x="138" y="54"/>
                      </a:lnTo>
                      <a:lnTo>
                        <a:pt x="192" y="42"/>
                      </a:lnTo>
                      <a:lnTo>
                        <a:pt x="246" y="96"/>
                      </a:lnTo>
                      <a:lnTo>
                        <a:pt x="300" y="24"/>
                      </a:lnTo>
                      <a:lnTo>
                        <a:pt x="372" y="102"/>
                      </a:lnTo>
                      <a:lnTo>
                        <a:pt x="408" y="36"/>
                      </a:lnTo>
                      <a:lnTo>
                        <a:pt x="528" y="66"/>
                      </a:lnTo>
                    </a:path>
                  </a:pathLst>
                </a:custGeom>
                <a:noFill/>
                <a:ln w="28575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9" name="Freeform 62"/>
                <p:cNvSpPr>
                  <a:spLocks/>
                </p:cNvSpPr>
                <p:nvPr/>
              </p:nvSpPr>
              <p:spPr bwMode="auto">
                <a:xfrm>
                  <a:off x="2385" y="2585"/>
                  <a:ext cx="1072" cy="533"/>
                </a:xfrm>
                <a:custGeom>
                  <a:avLst/>
                  <a:gdLst>
                    <a:gd name="T0" fmla="*/ 653 w 1072"/>
                    <a:gd name="T1" fmla="*/ 533 h 533"/>
                    <a:gd name="T2" fmla="*/ 551 w 1072"/>
                    <a:gd name="T3" fmla="*/ 401 h 533"/>
                    <a:gd name="T4" fmla="*/ 461 w 1072"/>
                    <a:gd name="T5" fmla="*/ 318 h 533"/>
                    <a:gd name="T6" fmla="*/ 341 w 1072"/>
                    <a:gd name="T7" fmla="*/ 264 h 533"/>
                    <a:gd name="T8" fmla="*/ 150 w 1072"/>
                    <a:gd name="T9" fmla="*/ 210 h 533"/>
                    <a:gd name="T10" fmla="*/ 24 w 1072"/>
                    <a:gd name="T11" fmla="*/ 150 h 533"/>
                    <a:gd name="T12" fmla="*/ 0 w 1072"/>
                    <a:gd name="T13" fmla="*/ 72 h 533"/>
                    <a:gd name="T14" fmla="*/ 30 w 1072"/>
                    <a:gd name="T15" fmla="*/ 48 h 533"/>
                    <a:gd name="T16" fmla="*/ 132 w 1072"/>
                    <a:gd name="T17" fmla="*/ 72 h 533"/>
                    <a:gd name="T18" fmla="*/ 311 w 1072"/>
                    <a:gd name="T19" fmla="*/ 84 h 533"/>
                    <a:gd name="T20" fmla="*/ 485 w 1072"/>
                    <a:gd name="T21" fmla="*/ 54 h 533"/>
                    <a:gd name="T22" fmla="*/ 605 w 1072"/>
                    <a:gd name="T23" fmla="*/ 0 h 533"/>
                    <a:gd name="T24" fmla="*/ 731 w 1072"/>
                    <a:gd name="T25" fmla="*/ 24 h 533"/>
                    <a:gd name="T26" fmla="*/ 863 w 1072"/>
                    <a:gd name="T27" fmla="*/ 54 h 533"/>
                    <a:gd name="T28" fmla="*/ 988 w 1072"/>
                    <a:gd name="T29" fmla="*/ 72 h 533"/>
                    <a:gd name="T30" fmla="*/ 1072 w 1072"/>
                    <a:gd name="T31" fmla="*/ 156 h 533"/>
                    <a:gd name="T32" fmla="*/ 1066 w 1072"/>
                    <a:gd name="T33" fmla="*/ 222 h 533"/>
                    <a:gd name="T34" fmla="*/ 994 w 1072"/>
                    <a:gd name="T35" fmla="*/ 258 h 533"/>
                    <a:gd name="T36" fmla="*/ 839 w 1072"/>
                    <a:gd name="T37" fmla="*/ 246 h 533"/>
                    <a:gd name="T38" fmla="*/ 737 w 1072"/>
                    <a:gd name="T39" fmla="*/ 216 h 533"/>
                    <a:gd name="T40" fmla="*/ 617 w 1072"/>
                    <a:gd name="T41" fmla="*/ 234 h 533"/>
                    <a:gd name="T42" fmla="*/ 515 w 1072"/>
                    <a:gd name="T43" fmla="*/ 270 h 533"/>
                    <a:gd name="T44" fmla="*/ 485 w 1072"/>
                    <a:gd name="T45" fmla="*/ 324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72" h="533">
                      <a:moveTo>
                        <a:pt x="653" y="533"/>
                      </a:moveTo>
                      <a:lnTo>
                        <a:pt x="551" y="401"/>
                      </a:lnTo>
                      <a:lnTo>
                        <a:pt x="461" y="318"/>
                      </a:lnTo>
                      <a:lnTo>
                        <a:pt x="341" y="264"/>
                      </a:lnTo>
                      <a:lnTo>
                        <a:pt x="150" y="210"/>
                      </a:lnTo>
                      <a:lnTo>
                        <a:pt x="24" y="150"/>
                      </a:lnTo>
                      <a:lnTo>
                        <a:pt x="0" y="72"/>
                      </a:lnTo>
                      <a:lnTo>
                        <a:pt x="30" y="48"/>
                      </a:lnTo>
                      <a:lnTo>
                        <a:pt x="132" y="72"/>
                      </a:lnTo>
                      <a:lnTo>
                        <a:pt x="311" y="84"/>
                      </a:lnTo>
                      <a:lnTo>
                        <a:pt x="485" y="54"/>
                      </a:lnTo>
                      <a:lnTo>
                        <a:pt x="605" y="0"/>
                      </a:lnTo>
                      <a:lnTo>
                        <a:pt x="731" y="24"/>
                      </a:lnTo>
                      <a:lnTo>
                        <a:pt x="863" y="54"/>
                      </a:lnTo>
                      <a:lnTo>
                        <a:pt x="988" y="72"/>
                      </a:lnTo>
                      <a:lnTo>
                        <a:pt x="1072" y="156"/>
                      </a:lnTo>
                      <a:lnTo>
                        <a:pt x="1066" y="222"/>
                      </a:lnTo>
                      <a:lnTo>
                        <a:pt x="994" y="258"/>
                      </a:lnTo>
                      <a:lnTo>
                        <a:pt x="839" y="246"/>
                      </a:lnTo>
                      <a:lnTo>
                        <a:pt x="737" y="216"/>
                      </a:lnTo>
                      <a:lnTo>
                        <a:pt x="617" y="234"/>
                      </a:lnTo>
                      <a:lnTo>
                        <a:pt x="515" y="270"/>
                      </a:lnTo>
                      <a:lnTo>
                        <a:pt x="485" y="324"/>
                      </a:lnTo>
                    </a:path>
                  </a:pathLst>
                </a:custGeom>
                <a:noFill/>
                <a:ln w="28575">
                  <a:solidFill>
                    <a:srgbClr val="00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grpSp>
              <p:nvGrpSpPr>
                <p:cNvPr id="20" name="Group 63"/>
                <p:cNvGrpSpPr>
                  <a:grpSpLocks/>
                </p:cNvGrpSpPr>
                <p:nvPr/>
              </p:nvGrpSpPr>
              <p:grpSpPr bwMode="auto">
                <a:xfrm>
                  <a:off x="3637" y="2783"/>
                  <a:ext cx="605" cy="449"/>
                  <a:chOff x="3637" y="2783"/>
                  <a:chExt cx="605" cy="449"/>
                </a:xfrm>
              </p:grpSpPr>
              <p:sp>
                <p:nvSpPr>
                  <p:cNvPr id="21" name="Freeform 64"/>
                  <p:cNvSpPr>
                    <a:spLocks/>
                  </p:cNvSpPr>
                  <p:nvPr/>
                </p:nvSpPr>
                <p:spPr bwMode="auto">
                  <a:xfrm>
                    <a:off x="3937" y="2783"/>
                    <a:ext cx="305" cy="449"/>
                  </a:xfrm>
                  <a:custGeom>
                    <a:avLst/>
                    <a:gdLst>
                      <a:gd name="T0" fmla="*/ 305 w 305"/>
                      <a:gd name="T1" fmla="*/ 449 h 449"/>
                      <a:gd name="T2" fmla="*/ 203 w 305"/>
                      <a:gd name="T3" fmla="*/ 377 h 449"/>
                      <a:gd name="T4" fmla="*/ 150 w 305"/>
                      <a:gd name="T5" fmla="*/ 329 h 449"/>
                      <a:gd name="T6" fmla="*/ 96 w 305"/>
                      <a:gd name="T7" fmla="*/ 245 h 449"/>
                      <a:gd name="T8" fmla="*/ 66 w 305"/>
                      <a:gd name="T9" fmla="*/ 132 h 449"/>
                      <a:gd name="T10" fmla="*/ 0 w 305"/>
                      <a:gd name="T11" fmla="*/ 60 h 449"/>
                      <a:gd name="T12" fmla="*/ 0 w 305"/>
                      <a:gd name="T13" fmla="*/ 0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5" h="449">
                        <a:moveTo>
                          <a:pt x="305" y="449"/>
                        </a:moveTo>
                        <a:lnTo>
                          <a:pt x="203" y="377"/>
                        </a:lnTo>
                        <a:lnTo>
                          <a:pt x="150" y="329"/>
                        </a:lnTo>
                        <a:lnTo>
                          <a:pt x="96" y="245"/>
                        </a:lnTo>
                        <a:lnTo>
                          <a:pt x="66" y="132"/>
                        </a:lnTo>
                        <a:lnTo>
                          <a:pt x="0" y="6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66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22" name="Freeform 65"/>
                  <p:cNvSpPr>
                    <a:spLocks/>
                  </p:cNvSpPr>
                  <p:nvPr/>
                </p:nvSpPr>
                <p:spPr bwMode="auto">
                  <a:xfrm>
                    <a:off x="3757" y="2795"/>
                    <a:ext cx="336" cy="329"/>
                  </a:xfrm>
                  <a:custGeom>
                    <a:avLst/>
                    <a:gdLst>
                      <a:gd name="T0" fmla="*/ 336 w 336"/>
                      <a:gd name="T1" fmla="*/ 329 h 329"/>
                      <a:gd name="T2" fmla="*/ 276 w 336"/>
                      <a:gd name="T3" fmla="*/ 317 h 329"/>
                      <a:gd name="T4" fmla="*/ 222 w 336"/>
                      <a:gd name="T5" fmla="*/ 233 h 329"/>
                      <a:gd name="T6" fmla="*/ 210 w 336"/>
                      <a:gd name="T7" fmla="*/ 179 h 329"/>
                      <a:gd name="T8" fmla="*/ 96 w 336"/>
                      <a:gd name="T9" fmla="*/ 120 h 329"/>
                      <a:gd name="T10" fmla="*/ 0 w 336"/>
                      <a:gd name="T11" fmla="*/ 0 h 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36" h="329">
                        <a:moveTo>
                          <a:pt x="336" y="329"/>
                        </a:moveTo>
                        <a:lnTo>
                          <a:pt x="276" y="317"/>
                        </a:lnTo>
                        <a:lnTo>
                          <a:pt x="222" y="233"/>
                        </a:lnTo>
                        <a:lnTo>
                          <a:pt x="210" y="179"/>
                        </a:lnTo>
                        <a:lnTo>
                          <a:pt x="96" y="12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66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23" name="Freeform 66"/>
                  <p:cNvSpPr>
                    <a:spLocks/>
                  </p:cNvSpPr>
                  <p:nvPr/>
                </p:nvSpPr>
                <p:spPr bwMode="auto">
                  <a:xfrm>
                    <a:off x="3637" y="2843"/>
                    <a:ext cx="210" cy="72"/>
                  </a:xfrm>
                  <a:custGeom>
                    <a:avLst/>
                    <a:gdLst>
                      <a:gd name="T0" fmla="*/ 210 w 210"/>
                      <a:gd name="T1" fmla="*/ 72 h 72"/>
                      <a:gd name="T2" fmla="*/ 90 w 210"/>
                      <a:gd name="T3" fmla="*/ 36 h 72"/>
                      <a:gd name="T4" fmla="*/ 30 w 210"/>
                      <a:gd name="T5" fmla="*/ 24 h 72"/>
                      <a:gd name="T6" fmla="*/ 0 w 210"/>
                      <a:gd name="T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0" h="72">
                        <a:moveTo>
                          <a:pt x="210" y="72"/>
                        </a:moveTo>
                        <a:lnTo>
                          <a:pt x="90" y="36"/>
                        </a:lnTo>
                        <a:lnTo>
                          <a:pt x="30" y="2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66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</p:grpSp>
        </p:grpSp>
        <p:grpSp>
          <p:nvGrpSpPr>
            <p:cNvPr id="6" name="Group 67"/>
            <p:cNvGrpSpPr>
              <a:grpSpLocks/>
            </p:cNvGrpSpPr>
            <p:nvPr/>
          </p:nvGrpSpPr>
          <p:grpSpPr bwMode="auto">
            <a:xfrm>
              <a:off x="1092" y="2541"/>
              <a:ext cx="4888" cy="1009"/>
              <a:chOff x="1092" y="2541"/>
              <a:chExt cx="4888" cy="1009"/>
            </a:xfrm>
          </p:grpSpPr>
          <p:sp>
            <p:nvSpPr>
              <p:cNvPr id="7" name="Rectangle 68"/>
              <p:cNvSpPr>
                <a:spLocks noChangeArrowheads="1"/>
              </p:cNvSpPr>
              <p:nvPr/>
            </p:nvSpPr>
            <p:spPr bwMode="auto">
              <a:xfrm>
                <a:off x="1608" y="3201"/>
                <a:ext cx="1010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/>
                <a:r>
                  <a:rPr lang="en-US" sz="1800" b="1"/>
                  <a:t>Groundwater</a:t>
                </a:r>
              </a:p>
            </p:txBody>
          </p:sp>
          <p:sp>
            <p:nvSpPr>
              <p:cNvPr id="8" name="Rectangle 69"/>
              <p:cNvSpPr>
                <a:spLocks noChangeArrowheads="1"/>
              </p:cNvSpPr>
              <p:nvPr/>
            </p:nvSpPr>
            <p:spPr bwMode="auto">
              <a:xfrm>
                <a:off x="1092" y="2547"/>
                <a:ext cx="834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/>
                <a:r>
                  <a:rPr lang="en-US" sz="1800" b="1"/>
                  <a:t>Mountains</a:t>
                </a:r>
              </a:p>
            </p:txBody>
          </p:sp>
          <p:sp>
            <p:nvSpPr>
              <p:cNvPr id="9" name="Rectangle 70"/>
              <p:cNvSpPr>
                <a:spLocks noChangeArrowheads="1"/>
              </p:cNvSpPr>
              <p:nvPr/>
            </p:nvSpPr>
            <p:spPr bwMode="auto">
              <a:xfrm>
                <a:off x="2694" y="2613"/>
                <a:ext cx="522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/>
                <a:r>
                  <a:rPr lang="en-US" sz="1800" b="1"/>
                  <a:t>Lakes</a:t>
                </a:r>
              </a:p>
            </p:txBody>
          </p:sp>
          <p:sp>
            <p:nvSpPr>
              <p:cNvPr id="10" name="Rectangle 71"/>
              <p:cNvSpPr>
                <a:spLocks noChangeArrowheads="1"/>
              </p:cNvSpPr>
              <p:nvPr/>
            </p:nvSpPr>
            <p:spPr bwMode="auto">
              <a:xfrm>
                <a:off x="3510" y="2541"/>
                <a:ext cx="682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/>
                <a:r>
                  <a:rPr lang="en-US" sz="1800" b="1"/>
                  <a:t>Streams</a:t>
                </a:r>
              </a:p>
            </p:txBody>
          </p:sp>
          <p:sp>
            <p:nvSpPr>
              <p:cNvPr id="11" name="Rectangle 72"/>
              <p:cNvSpPr>
                <a:spLocks noChangeArrowheads="1"/>
              </p:cNvSpPr>
              <p:nvPr/>
            </p:nvSpPr>
            <p:spPr bwMode="auto">
              <a:xfrm>
                <a:off x="2970" y="3177"/>
                <a:ext cx="554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/>
                <a:r>
                  <a:rPr lang="en-US" sz="1800" b="1"/>
                  <a:t>Rivers</a:t>
                </a:r>
              </a:p>
            </p:txBody>
          </p:sp>
          <p:sp>
            <p:nvSpPr>
              <p:cNvPr id="12" name="Rectangle 73"/>
              <p:cNvSpPr>
                <a:spLocks noChangeArrowheads="1"/>
              </p:cNvSpPr>
              <p:nvPr/>
            </p:nvSpPr>
            <p:spPr bwMode="auto">
              <a:xfrm>
                <a:off x="5346" y="3321"/>
                <a:ext cx="634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/>
                <a:r>
                  <a:rPr lang="en-US" sz="1800" b="1"/>
                  <a:t>Oceans</a:t>
                </a:r>
              </a:p>
            </p:txBody>
          </p:sp>
        </p:grp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1157008" y="1676400"/>
            <a:ext cx="6338887" cy="3867150"/>
            <a:chOff x="840" y="700"/>
            <a:chExt cx="4492" cy="2436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840" y="1689"/>
              <a:ext cx="79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800" b="1"/>
                <a:t>Snowmelt</a:t>
              </a:r>
            </a:p>
          </p:txBody>
        </p:sp>
        <p:grpSp>
          <p:nvGrpSpPr>
            <p:cNvPr id="77" name="Group 76"/>
            <p:cNvGrpSpPr>
              <a:grpSpLocks/>
            </p:cNvGrpSpPr>
            <p:nvPr/>
          </p:nvGrpSpPr>
          <p:grpSpPr bwMode="auto">
            <a:xfrm>
              <a:off x="1833" y="700"/>
              <a:ext cx="3499" cy="2436"/>
              <a:chOff x="1833" y="700"/>
              <a:chExt cx="3499" cy="2436"/>
            </a:xfrm>
          </p:grpSpPr>
          <p:grpSp>
            <p:nvGrpSpPr>
              <p:cNvPr id="78" name="Group 77"/>
              <p:cNvGrpSpPr>
                <a:grpSpLocks/>
              </p:cNvGrpSpPr>
              <p:nvPr/>
            </p:nvGrpSpPr>
            <p:grpSpPr bwMode="auto">
              <a:xfrm>
                <a:off x="1839" y="700"/>
                <a:ext cx="432" cy="431"/>
                <a:chOff x="1839" y="700"/>
                <a:chExt cx="432" cy="431"/>
              </a:xfrm>
            </p:grpSpPr>
            <p:sp>
              <p:nvSpPr>
                <p:cNvPr id="118" name="Oval 78"/>
                <p:cNvSpPr>
                  <a:spLocks noChangeArrowheads="1"/>
                </p:cNvSpPr>
                <p:nvPr/>
              </p:nvSpPr>
              <p:spPr bwMode="auto">
                <a:xfrm>
                  <a:off x="1839" y="700"/>
                  <a:ext cx="432" cy="431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19" name="Rectangle 79"/>
                <p:cNvSpPr>
                  <a:spLocks noChangeArrowheads="1"/>
                </p:cNvSpPr>
                <p:nvPr/>
              </p:nvSpPr>
              <p:spPr bwMode="auto">
                <a:xfrm>
                  <a:off x="1866" y="807"/>
                  <a:ext cx="386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l"/>
                  <a:r>
                    <a:rPr lang="en-US" sz="1800" b="1"/>
                    <a:t>Sun</a:t>
                  </a:r>
                </a:p>
              </p:txBody>
            </p:sp>
          </p:grpSp>
          <p:grpSp>
            <p:nvGrpSpPr>
              <p:cNvPr id="79" name="Group 80"/>
              <p:cNvGrpSpPr>
                <a:grpSpLocks/>
              </p:cNvGrpSpPr>
              <p:nvPr/>
            </p:nvGrpSpPr>
            <p:grpSpPr bwMode="auto">
              <a:xfrm>
                <a:off x="1833" y="802"/>
                <a:ext cx="3499" cy="2334"/>
                <a:chOff x="1833" y="802"/>
                <a:chExt cx="3499" cy="2334"/>
              </a:xfrm>
            </p:grpSpPr>
            <p:grpSp>
              <p:nvGrpSpPr>
                <p:cNvPr id="80" name="Group 81"/>
                <p:cNvGrpSpPr>
                  <a:grpSpLocks/>
                </p:cNvGrpSpPr>
                <p:nvPr/>
              </p:nvGrpSpPr>
              <p:grpSpPr bwMode="auto">
                <a:xfrm>
                  <a:off x="1833" y="1376"/>
                  <a:ext cx="3499" cy="1760"/>
                  <a:chOff x="1833" y="1376"/>
                  <a:chExt cx="3499" cy="1760"/>
                </a:xfrm>
              </p:grpSpPr>
              <p:sp>
                <p:nvSpPr>
                  <p:cNvPr id="107" name="Freeform 82"/>
                  <p:cNvSpPr>
                    <a:spLocks/>
                  </p:cNvSpPr>
                  <p:nvPr/>
                </p:nvSpPr>
                <p:spPr bwMode="auto">
                  <a:xfrm>
                    <a:off x="4518" y="1376"/>
                    <a:ext cx="569" cy="695"/>
                  </a:xfrm>
                  <a:custGeom>
                    <a:avLst/>
                    <a:gdLst>
                      <a:gd name="T0" fmla="*/ 443 w 569"/>
                      <a:gd name="T1" fmla="*/ 695 h 695"/>
                      <a:gd name="T2" fmla="*/ 371 w 569"/>
                      <a:gd name="T3" fmla="*/ 557 h 695"/>
                      <a:gd name="T4" fmla="*/ 294 w 569"/>
                      <a:gd name="T5" fmla="*/ 449 h 695"/>
                      <a:gd name="T6" fmla="*/ 210 w 569"/>
                      <a:gd name="T7" fmla="*/ 353 h 695"/>
                      <a:gd name="T8" fmla="*/ 150 w 569"/>
                      <a:gd name="T9" fmla="*/ 276 h 695"/>
                      <a:gd name="T10" fmla="*/ 66 w 569"/>
                      <a:gd name="T11" fmla="*/ 401 h 695"/>
                      <a:gd name="T12" fmla="*/ 0 w 569"/>
                      <a:gd name="T13" fmla="*/ 0 h 695"/>
                      <a:gd name="T14" fmla="*/ 371 w 569"/>
                      <a:gd name="T15" fmla="*/ 84 h 695"/>
                      <a:gd name="T16" fmla="*/ 270 w 569"/>
                      <a:gd name="T17" fmla="*/ 186 h 695"/>
                      <a:gd name="T18" fmla="*/ 371 w 569"/>
                      <a:gd name="T19" fmla="*/ 276 h 695"/>
                      <a:gd name="T20" fmla="*/ 455 w 569"/>
                      <a:gd name="T21" fmla="*/ 383 h 695"/>
                      <a:gd name="T22" fmla="*/ 515 w 569"/>
                      <a:gd name="T23" fmla="*/ 497 h 695"/>
                      <a:gd name="T24" fmla="*/ 569 w 569"/>
                      <a:gd name="T25" fmla="*/ 635 h 6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69" h="695">
                        <a:moveTo>
                          <a:pt x="443" y="695"/>
                        </a:moveTo>
                        <a:lnTo>
                          <a:pt x="371" y="557"/>
                        </a:lnTo>
                        <a:lnTo>
                          <a:pt x="294" y="449"/>
                        </a:lnTo>
                        <a:lnTo>
                          <a:pt x="210" y="353"/>
                        </a:lnTo>
                        <a:lnTo>
                          <a:pt x="150" y="276"/>
                        </a:lnTo>
                        <a:lnTo>
                          <a:pt x="66" y="401"/>
                        </a:lnTo>
                        <a:lnTo>
                          <a:pt x="0" y="0"/>
                        </a:lnTo>
                        <a:lnTo>
                          <a:pt x="371" y="84"/>
                        </a:lnTo>
                        <a:lnTo>
                          <a:pt x="270" y="186"/>
                        </a:lnTo>
                        <a:lnTo>
                          <a:pt x="371" y="276"/>
                        </a:lnTo>
                        <a:lnTo>
                          <a:pt x="455" y="383"/>
                        </a:lnTo>
                        <a:lnTo>
                          <a:pt x="515" y="497"/>
                        </a:lnTo>
                        <a:lnTo>
                          <a:pt x="569" y="635"/>
                        </a:lnTo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8" name="Freeform 83"/>
                  <p:cNvSpPr>
                    <a:spLocks/>
                  </p:cNvSpPr>
                  <p:nvPr/>
                </p:nvSpPr>
                <p:spPr bwMode="auto">
                  <a:xfrm>
                    <a:off x="1833" y="1388"/>
                    <a:ext cx="726" cy="695"/>
                  </a:xfrm>
                  <a:custGeom>
                    <a:avLst/>
                    <a:gdLst>
                      <a:gd name="T0" fmla="*/ 648 w 726"/>
                      <a:gd name="T1" fmla="*/ 0 h 695"/>
                      <a:gd name="T2" fmla="*/ 516 w 726"/>
                      <a:gd name="T3" fmla="*/ 54 h 695"/>
                      <a:gd name="T4" fmla="*/ 396 w 726"/>
                      <a:gd name="T5" fmla="*/ 132 h 695"/>
                      <a:gd name="T6" fmla="*/ 300 w 726"/>
                      <a:gd name="T7" fmla="*/ 222 h 695"/>
                      <a:gd name="T8" fmla="*/ 216 w 726"/>
                      <a:gd name="T9" fmla="*/ 330 h 695"/>
                      <a:gd name="T10" fmla="*/ 156 w 726"/>
                      <a:gd name="T11" fmla="*/ 431 h 695"/>
                      <a:gd name="T12" fmla="*/ 138 w 726"/>
                      <a:gd name="T13" fmla="*/ 503 h 695"/>
                      <a:gd name="T14" fmla="*/ 0 w 726"/>
                      <a:gd name="T15" fmla="*/ 467 h 695"/>
                      <a:gd name="T16" fmla="*/ 186 w 726"/>
                      <a:gd name="T17" fmla="*/ 695 h 695"/>
                      <a:gd name="T18" fmla="*/ 414 w 726"/>
                      <a:gd name="T19" fmla="*/ 575 h 695"/>
                      <a:gd name="T20" fmla="*/ 282 w 726"/>
                      <a:gd name="T21" fmla="*/ 521 h 695"/>
                      <a:gd name="T22" fmla="*/ 354 w 726"/>
                      <a:gd name="T23" fmla="*/ 377 h 695"/>
                      <a:gd name="T24" fmla="*/ 438 w 726"/>
                      <a:gd name="T25" fmla="*/ 282 h 695"/>
                      <a:gd name="T26" fmla="*/ 528 w 726"/>
                      <a:gd name="T27" fmla="*/ 192 h 695"/>
                      <a:gd name="T28" fmla="*/ 618 w 726"/>
                      <a:gd name="T29" fmla="*/ 126 h 695"/>
                      <a:gd name="T30" fmla="*/ 726 w 726"/>
                      <a:gd name="T31" fmla="*/ 78 h 6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726" h="695">
                        <a:moveTo>
                          <a:pt x="648" y="0"/>
                        </a:moveTo>
                        <a:lnTo>
                          <a:pt x="516" y="54"/>
                        </a:lnTo>
                        <a:lnTo>
                          <a:pt x="396" y="132"/>
                        </a:lnTo>
                        <a:lnTo>
                          <a:pt x="300" y="222"/>
                        </a:lnTo>
                        <a:lnTo>
                          <a:pt x="216" y="330"/>
                        </a:lnTo>
                        <a:lnTo>
                          <a:pt x="156" y="431"/>
                        </a:lnTo>
                        <a:lnTo>
                          <a:pt x="138" y="503"/>
                        </a:lnTo>
                        <a:lnTo>
                          <a:pt x="0" y="467"/>
                        </a:lnTo>
                        <a:lnTo>
                          <a:pt x="186" y="695"/>
                        </a:lnTo>
                        <a:lnTo>
                          <a:pt x="414" y="575"/>
                        </a:lnTo>
                        <a:lnTo>
                          <a:pt x="282" y="521"/>
                        </a:lnTo>
                        <a:lnTo>
                          <a:pt x="354" y="377"/>
                        </a:lnTo>
                        <a:lnTo>
                          <a:pt x="438" y="282"/>
                        </a:lnTo>
                        <a:lnTo>
                          <a:pt x="528" y="192"/>
                        </a:lnTo>
                        <a:lnTo>
                          <a:pt x="618" y="126"/>
                        </a:lnTo>
                        <a:lnTo>
                          <a:pt x="726" y="78"/>
                        </a:lnTo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grpSp>
                <p:nvGrpSpPr>
                  <p:cNvPr id="109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4572" y="2196"/>
                    <a:ext cx="138" cy="694"/>
                    <a:chOff x="4572" y="2196"/>
                    <a:chExt cx="138" cy="694"/>
                  </a:xfrm>
                </p:grpSpPr>
                <p:sp>
                  <p:nvSpPr>
                    <p:cNvPr id="115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72" y="2202"/>
                      <a:ext cx="66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16" name="Line 8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50" y="2196"/>
                      <a:ext cx="60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17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4590" y="2214"/>
                      <a:ext cx="54" cy="676"/>
                    </a:xfrm>
                    <a:custGeom>
                      <a:avLst/>
                      <a:gdLst>
                        <a:gd name="T0" fmla="*/ 42 w 54"/>
                        <a:gd name="T1" fmla="*/ 676 h 676"/>
                        <a:gd name="T2" fmla="*/ 6 w 54"/>
                        <a:gd name="T3" fmla="*/ 652 h 676"/>
                        <a:gd name="T4" fmla="*/ 0 w 54"/>
                        <a:gd name="T5" fmla="*/ 599 h 676"/>
                        <a:gd name="T6" fmla="*/ 18 w 54"/>
                        <a:gd name="T7" fmla="*/ 569 h 676"/>
                        <a:gd name="T8" fmla="*/ 42 w 54"/>
                        <a:gd name="T9" fmla="*/ 515 h 676"/>
                        <a:gd name="T10" fmla="*/ 30 w 54"/>
                        <a:gd name="T11" fmla="*/ 473 h 676"/>
                        <a:gd name="T12" fmla="*/ 6 w 54"/>
                        <a:gd name="T13" fmla="*/ 449 h 676"/>
                        <a:gd name="T14" fmla="*/ 0 w 54"/>
                        <a:gd name="T15" fmla="*/ 401 h 676"/>
                        <a:gd name="T16" fmla="*/ 24 w 54"/>
                        <a:gd name="T17" fmla="*/ 371 h 676"/>
                        <a:gd name="T18" fmla="*/ 54 w 54"/>
                        <a:gd name="T19" fmla="*/ 323 h 676"/>
                        <a:gd name="T20" fmla="*/ 54 w 54"/>
                        <a:gd name="T21" fmla="*/ 275 h 676"/>
                        <a:gd name="T22" fmla="*/ 24 w 54"/>
                        <a:gd name="T23" fmla="*/ 234 h 676"/>
                        <a:gd name="T24" fmla="*/ 12 w 54"/>
                        <a:gd name="T25" fmla="*/ 192 h 676"/>
                        <a:gd name="T26" fmla="*/ 12 w 54"/>
                        <a:gd name="T27" fmla="*/ 126 h 676"/>
                        <a:gd name="T28" fmla="*/ 36 w 54"/>
                        <a:gd name="T29" fmla="*/ 90 h 676"/>
                        <a:gd name="T30" fmla="*/ 54 w 54"/>
                        <a:gd name="T31" fmla="*/ 36 h 676"/>
                        <a:gd name="T32" fmla="*/ 54 w 54"/>
                        <a:gd name="T33" fmla="*/ 0 h 6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4" h="676">
                          <a:moveTo>
                            <a:pt x="42" y="676"/>
                          </a:moveTo>
                          <a:lnTo>
                            <a:pt x="6" y="652"/>
                          </a:lnTo>
                          <a:lnTo>
                            <a:pt x="0" y="599"/>
                          </a:lnTo>
                          <a:lnTo>
                            <a:pt x="18" y="569"/>
                          </a:lnTo>
                          <a:lnTo>
                            <a:pt x="42" y="515"/>
                          </a:lnTo>
                          <a:lnTo>
                            <a:pt x="30" y="473"/>
                          </a:lnTo>
                          <a:lnTo>
                            <a:pt x="6" y="449"/>
                          </a:lnTo>
                          <a:lnTo>
                            <a:pt x="0" y="401"/>
                          </a:lnTo>
                          <a:lnTo>
                            <a:pt x="24" y="371"/>
                          </a:lnTo>
                          <a:lnTo>
                            <a:pt x="54" y="323"/>
                          </a:lnTo>
                          <a:lnTo>
                            <a:pt x="54" y="275"/>
                          </a:lnTo>
                          <a:lnTo>
                            <a:pt x="24" y="234"/>
                          </a:lnTo>
                          <a:lnTo>
                            <a:pt x="12" y="192"/>
                          </a:lnTo>
                          <a:lnTo>
                            <a:pt x="12" y="126"/>
                          </a:lnTo>
                          <a:lnTo>
                            <a:pt x="36" y="90"/>
                          </a:lnTo>
                          <a:lnTo>
                            <a:pt x="54" y="36"/>
                          </a:lnTo>
                          <a:lnTo>
                            <a:pt x="54" y="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  <p:grpSp>
                <p:nvGrpSpPr>
                  <p:cNvPr id="110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4985" y="2166"/>
                    <a:ext cx="144" cy="701"/>
                    <a:chOff x="4985" y="2166"/>
                    <a:chExt cx="144" cy="701"/>
                  </a:xfrm>
                </p:grpSpPr>
                <p:sp>
                  <p:nvSpPr>
                    <p:cNvPr id="112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85" y="2166"/>
                      <a:ext cx="66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13" name="Line 9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057" y="2172"/>
                      <a:ext cx="7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14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4997" y="2190"/>
                      <a:ext cx="60" cy="677"/>
                    </a:xfrm>
                    <a:custGeom>
                      <a:avLst/>
                      <a:gdLst>
                        <a:gd name="T0" fmla="*/ 48 w 60"/>
                        <a:gd name="T1" fmla="*/ 677 h 677"/>
                        <a:gd name="T2" fmla="*/ 12 w 60"/>
                        <a:gd name="T3" fmla="*/ 653 h 677"/>
                        <a:gd name="T4" fmla="*/ 0 w 60"/>
                        <a:gd name="T5" fmla="*/ 599 h 677"/>
                        <a:gd name="T6" fmla="*/ 18 w 60"/>
                        <a:gd name="T7" fmla="*/ 569 h 677"/>
                        <a:gd name="T8" fmla="*/ 42 w 60"/>
                        <a:gd name="T9" fmla="*/ 515 h 677"/>
                        <a:gd name="T10" fmla="*/ 36 w 60"/>
                        <a:gd name="T11" fmla="*/ 473 h 677"/>
                        <a:gd name="T12" fmla="*/ 12 w 60"/>
                        <a:gd name="T13" fmla="*/ 449 h 677"/>
                        <a:gd name="T14" fmla="*/ 6 w 60"/>
                        <a:gd name="T15" fmla="*/ 401 h 677"/>
                        <a:gd name="T16" fmla="*/ 24 w 60"/>
                        <a:gd name="T17" fmla="*/ 371 h 677"/>
                        <a:gd name="T18" fmla="*/ 54 w 60"/>
                        <a:gd name="T19" fmla="*/ 323 h 677"/>
                        <a:gd name="T20" fmla="*/ 60 w 60"/>
                        <a:gd name="T21" fmla="*/ 275 h 677"/>
                        <a:gd name="T22" fmla="*/ 24 w 60"/>
                        <a:gd name="T23" fmla="*/ 234 h 677"/>
                        <a:gd name="T24" fmla="*/ 12 w 60"/>
                        <a:gd name="T25" fmla="*/ 192 h 677"/>
                        <a:gd name="T26" fmla="*/ 12 w 60"/>
                        <a:gd name="T27" fmla="*/ 126 h 677"/>
                        <a:gd name="T28" fmla="*/ 36 w 60"/>
                        <a:gd name="T29" fmla="*/ 90 h 677"/>
                        <a:gd name="T30" fmla="*/ 54 w 60"/>
                        <a:gd name="T31" fmla="*/ 36 h 677"/>
                        <a:gd name="T32" fmla="*/ 54 w 60"/>
                        <a:gd name="T33" fmla="*/ 0 h 6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60" h="677">
                          <a:moveTo>
                            <a:pt x="48" y="677"/>
                          </a:moveTo>
                          <a:lnTo>
                            <a:pt x="12" y="653"/>
                          </a:lnTo>
                          <a:lnTo>
                            <a:pt x="0" y="599"/>
                          </a:lnTo>
                          <a:lnTo>
                            <a:pt x="18" y="569"/>
                          </a:lnTo>
                          <a:lnTo>
                            <a:pt x="42" y="515"/>
                          </a:lnTo>
                          <a:lnTo>
                            <a:pt x="36" y="473"/>
                          </a:lnTo>
                          <a:lnTo>
                            <a:pt x="12" y="449"/>
                          </a:lnTo>
                          <a:lnTo>
                            <a:pt x="6" y="401"/>
                          </a:lnTo>
                          <a:lnTo>
                            <a:pt x="24" y="371"/>
                          </a:lnTo>
                          <a:lnTo>
                            <a:pt x="54" y="323"/>
                          </a:lnTo>
                          <a:lnTo>
                            <a:pt x="60" y="275"/>
                          </a:lnTo>
                          <a:lnTo>
                            <a:pt x="24" y="234"/>
                          </a:lnTo>
                          <a:lnTo>
                            <a:pt x="12" y="192"/>
                          </a:lnTo>
                          <a:lnTo>
                            <a:pt x="12" y="126"/>
                          </a:lnTo>
                          <a:lnTo>
                            <a:pt x="36" y="90"/>
                          </a:lnTo>
                          <a:lnTo>
                            <a:pt x="54" y="36"/>
                          </a:lnTo>
                          <a:lnTo>
                            <a:pt x="54" y="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  <p:sp>
                <p:nvSpPr>
                  <p:cNvPr id="111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386" y="2907"/>
                    <a:ext cx="946" cy="22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l"/>
                    <a:r>
                      <a:rPr lang="en-US" sz="1800" b="1"/>
                      <a:t>Evaporation</a:t>
                    </a:r>
                  </a:p>
                </p:txBody>
              </p:sp>
            </p:grpSp>
            <p:grpSp>
              <p:nvGrpSpPr>
                <p:cNvPr id="81" name="Group 93"/>
                <p:cNvGrpSpPr>
                  <a:grpSpLocks/>
                </p:cNvGrpSpPr>
                <p:nvPr/>
              </p:nvGrpSpPr>
              <p:grpSpPr bwMode="auto">
                <a:xfrm>
                  <a:off x="2640" y="802"/>
                  <a:ext cx="1752" cy="1140"/>
                  <a:chOff x="2640" y="802"/>
                  <a:chExt cx="1752" cy="1140"/>
                </a:xfrm>
              </p:grpSpPr>
              <p:sp>
                <p:nvSpPr>
                  <p:cNvPr id="82" name="Freeform 94"/>
                  <p:cNvSpPr>
                    <a:spLocks/>
                  </p:cNvSpPr>
                  <p:nvPr/>
                </p:nvSpPr>
                <p:spPr bwMode="auto">
                  <a:xfrm>
                    <a:off x="2870" y="802"/>
                    <a:ext cx="1522" cy="526"/>
                  </a:xfrm>
                  <a:custGeom>
                    <a:avLst/>
                    <a:gdLst>
                      <a:gd name="T0" fmla="*/ 12 w 1522"/>
                      <a:gd name="T1" fmla="*/ 287 h 526"/>
                      <a:gd name="T2" fmla="*/ 0 w 1522"/>
                      <a:gd name="T3" fmla="*/ 347 h 526"/>
                      <a:gd name="T4" fmla="*/ 6 w 1522"/>
                      <a:gd name="T5" fmla="*/ 395 h 526"/>
                      <a:gd name="T6" fmla="*/ 42 w 1522"/>
                      <a:gd name="T7" fmla="*/ 443 h 526"/>
                      <a:gd name="T8" fmla="*/ 102 w 1522"/>
                      <a:gd name="T9" fmla="*/ 479 h 526"/>
                      <a:gd name="T10" fmla="*/ 168 w 1522"/>
                      <a:gd name="T11" fmla="*/ 485 h 526"/>
                      <a:gd name="T12" fmla="*/ 234 w 1522"/>
                      <a:gd name="T13" fmla="*/ 467 h 526"/>
                      <a:gd name="T14" fmla="*/ 294 w 1522"/>
                      <a:gd name="T15" fmla="*/ 431 h 526"/>
                      <a:gd name="T16" fmla="*/ 324 w 1522"/>
                      <a:gd name="T17" fmla="*/ 419 h 526"/>
                      <a:gd name="T18" fmla="*/ 366 w 1522"/>
                      <a:gd name="T19" fmla="*/ 443 h 526"/>
                      <a:gd name="T20" fmla="*/ 402 w 1522"/>
                      <a:gd name="T21" fmla="*/ 491 h 526"/>
                      <a:gd name="T22" fmla="*/ 467 w 1522"/>
                      <a:gd name="T23" fmla="*/ 514 h 526"/>
                      <a:gd name="T24" fmla="*/ 539 w 1522"/>
                      <a:gd name="T25" fmla="*/ 514 h 526"/>
                      <a:gd name="T26" fmla="*/ 611 w 1522"/>
                      <a:gd name="T27" fmla="*/ 491 h 526"/>
                      <a:gd name="T28" fmla="*/ 641 w 1522"/>
                      <a:gd name="T29" fmla="*/ 443 h 526"/>
                      <a:gd name="T30" fmla="*/ 677 w 1522"/>
                      <a:gd name="T31" fmla="*/ 419 h 526"/>
                      <a:gd name="T32" fmla="*/ 719 w 1522"/>
                      <a:gd name="T33" fmla="*/ 461 h 526"/>
                      <a:gd name="T34" fmla="*/ 797 w 1522"/>
                      <a:gd name="T35" fmla="*/ 503 h 526"/>
                      <a:gd name="T36" fmla="*/ 863 w 1522"/>
                      <a:gd name="T37" fmla="*/ 485 h 526"/>
                      <a:gd name="T38" fmla="*/ 905 w 1522"/>
                      <a:gd name="T39" fmla="*/ 455 h 526"/>
                      <a:gd name="T40" fmla="*/ 947 w 1522"/>
                      <a:gd name="T41" fmla="*/ 485 h 526"/>
                      <a:gd name="T42" fmla="*/ 1025 w 1522"/>
                      <a:gd name="T43" fmla="*/ 526 h 526"/>
                      <a:gd name="T44" fmla="*/ 1085 w 1522"/>
                      <a:gd name="T45" fmla="*/ 526 h 526"/>
                      <a:gd name="T46" fmla="*/ 1145 w 1522"/>
                      <a:gd name="T47" fmla="*/ 491 h 526"/>
                      <a:gd name="T48" fmla="*/ 1187 w 1522"/>
                      <a:gd name="T49" fmla="*/ 449 h 526"/>
                      <a:gd name="T50" fmla="*/ 1240 w 1522"/>
                      <a:gd name="T51" fmla="*/ 449 h 526"/>
                      <a:gd name="T52" fmla="*/ 1330 w 1522"/>
                      <a:gd name="T53" fmla="*/ 473 h 526"/>
                      <a:gd name="T54" fmla="*/ 1438 w 1522"/>
                      <a:gd name="T55" fmla="*/ 449 h 526"/>
                      <a:gd name="T56" fmla="*/ 1498 w 1522"/>
                      <a:gd name="T57" fmla="*/ 389 h 526"/>
                      <a:gd name="T58" fmla="*/ 1522 w 1522"/>
                      <a:gd name="T59" fmla="*/ 329 h 526"/>
                      <a:gd name="T60" fmla="*/ 1474 w 1522"/>
                      <a:gd name="T61" fmla="*/ 293 h 526"/>
                      <a:gd name="T62" fmla="*/ 1396 w 1522"/>
                      <a:gd name="T63" fmla="*/ 287 h 526"/>
                      <a:gd name="T64" fmla="*/ 1336 w 1522"/>
                      <a:gd name="T65" fmla="*/ 251 h 526"/>
                      <a:gd name="T66" fmla="*/ 1288 w 1522"/>
                      <a:gd name="T67" fmla="*/ 179 h 526"/>
                      <a:gd name="T68" fmla="*/ 1199 w 1522"/>
                      <a:gd name="T69" fmla="*/ 137 h 526"/>
                      <a:gd name="T70" fmla="*/ 1091 w 1522"/>
                      <a:gd name="T71" fmla="*/ 131 h 526"/>
                      <a:gd name="T72" fmla="*/ 1001 w 1522"/>
                      <a:gd name="T73" fmla="*/ 149 h 526"/>
                      <a:gd name="T74" fmla="*/ 959 w 1522"/>
                      <a:gd name="T75" fmla="*/ 119 h 526"/>
                      <a:gd name="T76" fmla="*/ 887 w 1522"/>
                      <a:gd name="T77" fmla="*/ 42 h 526"/>
                      <a:gd name="T78" fmla="*/ 827 w 1522"/>
                      <a:gd name="T79" fmla="*/ 36 h 526"/>
                      <a:gd name="T80" fmla="*/ 779 w 1522"/>
                      <a:gd name="T81" fmla="*/ 30 h 526"/>
                      <a:gd name="T82" fmla="*/ 719 w 1522"/>
                      <a:gd name="T83" fmla="*/ 0 h 526"/>
                      <a:gd name="T84" fmla="*/ 653 w 1522"/>
                      <a:gd name="T85" fmla="*/ 6 h 526"/>
                      <a:gd name="T86" fmla="*/ 587 w 1522"/>
                      <a:gd name="T87" fmla="*/ 60 h 526"/>
                      <a:gd name="T88" fmla="*/ 515 w 1522"/>
                      <a:gd name="T89" fmla="*/ 107 h 526"/>
                      <a:gd name="T90" fmla="*/ 444 w 1522"/>
                      <a:gd name="T91" fmla="*/ 149 h 526"/>
                      <a:gd name="T92" fmla="*/ 396 w 1522"/>
                      <a:gd name="T93" fmla="*/ 191 h 526"/>
                      <a:gd name="T94" fmla="*/ 354 w 1522"/>
                      <a:gd name="T95" fmla="*/ 191 h 526"/>
                      <a:gd name="T96" fmla="*/ 324 w 1522"/>
                      <a:gd name="T97" fmla="*/ 161 h 526"/>
                      <a:gd name="T98" fmla="*/ 276 w 1522"/>
                      <a:gd name="T99" fmla="*/ 125 h 526"/>
                      <a:gd name="T100" fmla="*/ 216 w 1522"/>
                      <a:gd name="T101" fmla="*/ 125 h 526"/>
                      <a:gd name="T102" fmla="*/ 156 w 1522"/>
                      <a:gd name="T103" fmla="*/ 143 h 526"/>
                      <a:gd name="T104" fmla="*/ 84 w 1522"/>
                      <a:gd name="T105" fmla="*/ 191 h 526"/>
                      <a:gd name="T106" fmla="*/ 12 w 1522"/>
                      <a:gd name="T107" fmla="*/ 287 h 5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522" h="526">
                        <a:moveTo>
                          <a:pt x="12" y="287"/>
                        </a:moveTo>
                        <a:lnTo>
                          <a:pt x="0" y="347"/>
                        </a:lnTo>
                        <a:lnTo>
                          <a:pt x="6" y="395"/>
                        </a:lnTo>
                        <a:lnTo>
                          <a:pt x="42" y="443"/>
                        </a:lnTo>
                        <a:lnTo>
                          <a:pt x="102" y="479"/>
                        </a:lnTo>
                        <a:lnTo>
                          <a:pt x="168" y="485"/>
                        </a:lnTo>
                        <a:lnTo>
                          <a:pt x="234" y="467"/>
                        </a:lnTo>
                        <a:lnTo>
                          <a:pt x="294" y="431"/>
                        </a:lnTo>
                        <a:lnTo>
                          <a:pt x="324" y="419"/>
                        </a:lnTo>
                        <a:lnTo>
                          <a:pt x="366" y="443"/>
                        </a:lnTo>
                        <a:lnTo>
                          <a:pt x="402" y="491"/>
                        </a:lnTo>
                        <a:lnTo>
                          <a:pt x="467" y="514"/>
                        </a:lnTo>
                        <a:lnTo>
                          <a:pt x="539" y="514"/>
                        </a:lnTo>
                        <a:lnTo>
                          <a:pt x="611" y="491"/>
                        </a:lnTo>
                        <a:lnTo>
                          <a:pt x="641" y="443"/>
                        </a:lnTo>
                        <a:lnTo>
                          <a:pt x="677" y="419"/>
                        </a:lnTo>
                        <a:lnTo>
                          <a:pt x="719" y="461"/>
                        </a:lnTo>
                        <a:lnTo>
                          <a:pt x="797" y="503"/>
                        </a:lnTo>
                        <a:lnTo>
                          <a:pt x="863" y="485"/>
                        </a:lnTo>
                        <a:lnTo>
                          <a:pt x="905" y="455"/>
                        </a:lnTo>
                        <a:lnTo>
                          <a:pt x="947" y="485"/>
                        </a:lnTo>
                        <a:lnTo>
                          <a:pt x="1025" y="526"/>
                        </a:lnTo>
                        <a:lnTo>
                          <a:pt x="1085" y="526"/>
                        </a:lnTo>
                        <a:lnTo>
                          <a:pt x="1145" y="491"/>
                        </a:lnTo>
                        <a:lnTo>
                          <a:pt x="1187" y="449"/>
                        </a:lnTo>
                        <a:lnTo>
                          <a:pt x="1240" y="449"/>
                        </a:lnTo>
                        <a:lnTo>
                          <a:pt x="1330" y="473"/>
                        </a:lnTo>
                        <a:lnTo>
                          <a:pt x="1438" y="449"/>
                        </a:lnTo>
                        <a:lnTo>
                          <a:pt x="1498" y="389"/>
                        </a:lnTo>
                        <a:lnTo>
                          <a:pt x="1522" y="329"/>
                        </a:lnTo>
                        <a:lnTo>
                          <a:pt x="1474" y="293"/>
                        </a:lnTo>
                        <a:lnTo>
                          <a:pt x="1396" y="287"/>
                        </a:lnTo>
                        <a:lnTo>
                          <a:pt x="1336" y="251"/>
                        </a:lnTo>
                        <a:lnTo>
                          <a:pt x="1288" y="179"/>
                        </a:lnTo>
                        <a:lnTo>
                          <a:pt x="1199" y="137"/>
                        </a:lnTo>
                        <a:lnTo>
                          <a:pt x="1091" y="131"/>
                        </a:lnTo>
                        <a:lnTo>
                          <a:pt x="1001" y="149"/>
                        </a:lnTo>
                        <a:lnTo>
                          <a:pt x="959" y="119"/>
                        </a:lnTo>
                        <a:lnTo>
                          <a:pt x="887" y="42"/>
                        </a:lnTo>
                        <a:lnTo>
                          <a:pt x="827" y="36"/>
                        </a:lnTo>
                        <a:lnTo>
                          <a:pt x="779" y="30"/>
                        </a:lnTo>
                        <a:lnTo>
                          <a:pt x="719" y="0"/>
                        </a:lnTo>
                        <a:lnTo>
                          <a:pt x="653" y="6"/>
                        </a:lnTo>
                        <a:lnTo>
                          <a:pt x="587" y="60"/>
                        </a:lnTo>
                        <a:lnTo>
                          <a:pt x="515" y="107"/>
                        </a:lnTo>
                        <a:lnTo>
                          <a:pt x="444" y="149"/>
                        </a:lnTo>
                        <a:lnTo>
                          <a:pt x="396" y="191"/>
                        </a:lnTo>
                        <a:lnTo>
                          <a:pt x="354" y="191"/>
                        </a:lnTo>
                        <a:lnTo>
                          <a:pt x="324" y="161"/>
                        </a:lnTo>
                        <a:lnTo>
                          <a:pt x="276" y="125"/>
                        </a:lnTo>
                        <a:lnTo>
                          <a:pt x="216" y="125"/>
                        </a:lnTo>
                        <a:lnTo>
                          <a:pt x="156" y="143"/>
                        </a:lnTo>
                        <a:lnTo>
                          <a:pt x="84" y="191"/>
                        </a:lnTo>
                        <a:lnTo>
                          <a:pt x="12" y="287"/>
                        </a:lnTo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3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26" y="1712"/>
                    <a:ext cx="119" cy="14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4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23" y="1502"/>
                    <a:ext cx="102" cy="13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5" name="Line 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85" y="1358"/>
                    <a:ext cx="48" cy="8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6" name="Line 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1" y="1640"/>
                    <a:ext cx="102" cy="11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7" name="Line 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1" y="1388"/>
                    <a:ext cx="96" cy="12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8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3" y="1652"/>
                    <a:ext cx="96" cy="131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89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7" y="1388"/>
                    <a:ext cx="131" cy="16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grpSp>
                <p:nvGrpSpPr>
                  <p:cNvPr id="90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2870" y="1460"/>
                    <a:ext cx="126" cy="132"/>
                    <a:chOff x="2870" y="1460"/>
                    <a:chExt cx="126" cy="132"/>
                  </a:xfrm>
                </p:grpSpPr>
                <p:sp>
                  <p:nvSpPr>
                    <p:cNvPr id="103" name="Line 10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18" y="1460"/>
                      <a:ext cx="30" cy="1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4" name="Line 1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0" y="1478"/>
                      <a:ext cx="126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5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6" y="1514"/>
                      <a:ext cx="120" cy="1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6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0" y="1478"/>
                      <a:ext cx="83" cy="10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  <p:sp>
                <p:nvSpPr>
                  <p:cNvPr id="9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3942" y="1515"/>
                    <a:ext cx="426" cy="40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l"/>
                    <a:r>
                      <a:rPr lang="en-US" sz="1800" b="1"/>
                      <a:t>Rain</a:t>
                    </a:r>
                  </a:p>
                  <a:p>
                    <a:pPr algn="l"/>
                    <a:r>
                      <a:rPr lang="en-US" sz="1800" b="1"/>
                      <a:t>Hail</a:t>
                    </a:r>
                  </a:p>
                </p:txBody>
              </p:sp>
              <p:sp>
                <p:nvSpPr>
                  <p:cNvPr id="92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713"/>
                    <a:ext cx="498" cy="22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l"/>
                    <a:r>
                      <a:rPr lang="en-US" sz="1800" b="1"/>
                      <a:t>Snow</a:t>
                    </a:r>
                  </a:p>
                </p:txBody>
              </p:sp>
              <p:grpSp>
                <p:nvGrpSpPr>
                  <p:cNvPr id="93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3098" y="1346"/>
                    <a:ext cx="126" cy="132"/>
                    <a:chOff x="2870" y="1460"/>
                    <a:chExt cx="126" cy="132"/>
                  </a:xfrm>
                </p:grpSpPr>
                <p:sp>
                  <p:nvSpPr>
                    <p:cNvPr id="99" name="Line 1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18" y="1460"/>
                      <a:ext cx="30" cy="1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0" name="Line 1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0" y="1478"/>
                      <a:ext cx="126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1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6" y="1514"/>
                      <a:ext cx="120" cy="1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102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0" y="1478"/>
                      <a:ext cx="83" cy="10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  <p:grpSp>
                <p:nvGrpSpPr>
                  <p:cNvPr id="94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2882" y="1292"/>
                    <a:ext cx="126" cy="132"/>
                    <a:chOff x="2870" y="1460"/>
                    <a:chExt cx="126" cy="132"/>
                  </a:xfrm>
                </p:grpSpPr>
                <p:sp>
                  <p:nvSpPr>
                    <p:cNvPr id="95" name="Line 1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18" y="1460"/>
                      <a:ext cx="30" cy="1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96" name="Line 1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0" y="1478"/>
                      <a:ext cx="126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97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6" y="1514"/>
                      <a:ext cx="120" cy="1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  <p:sp>
                  <p:nvSpPr>
                    <p:cNvPr id="98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00" y="1478"/>
                      <a:ext cx="83" cy="10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CA"/>
                    </a:p>
                  </p:txBody>
                </p:sp>
              </p:grpSp>
            </p:grpSp>
          </p:grpSp>
        </p:grpSp>
      </p:grp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2531783" y="1663700"/>
            <a:ext cx="668337" cy="714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3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29177" y="1724025"/>
            <a:ext cx="5392738" cy="4921250"/>
            <a:chOff x="2051" y="348"/>
            <a:chExt cx="3821" cy="310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5187" y="348"/>
              <a:ext cx="1" cy="309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5323" y="353"/>
              <a:ext cx="1" cy="309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051" y="761"/>
              <a:ext cx="3136" cy="2410"/>
            </a:xfrm>
            <a:custGeom>
              <a:avLst/>
              <a:gdLst>
                <a:gd name="T0" fmla="*/ 3136 w 3136"/>
                <a:gd name="T1" fmla="*/ 1151 h 2410"/>
                <a:gd name="T2" fmla="*/ 3006 w 3136"/>
                <a:gd name="T3" fmla="*/ 629 h 2410"/>
                <a:gd name="T4" fmla="*/ 2642 w 3136"/>
                <a:gd name="T5" fmla="*/ 282 h 2410"/>
                <a:gd name="T6" fmla="*/ 1930 w 3136"/>
                <a:gd name="T7" fmla="*/ 65 h 2410"/>
                <a:gd name="T8" fmla="*/ 1196 w 3136"/>
                <a:gd name="T9" fmla="*/ 0 h 2410"/>
                <a:gd name="T10" fmla="*/ 375 w 3136"/>
                <a:gd name="T11" fmla="*/ 54 h 2410"/>
                <a:gd name="T12" fmla="*/ 38 w 3136"/>
                <a:gd name="T13" fmla="*/ 510 h 2410"/>
                <a:gd name="T14" fmla="*/ 0 w 3136"/>
                <a:gd name="T15" fmla="*/ 1031 h 2410"/>
                <a:gd name="T16" fmla="*/ 76 w 3136"/>
                <a:gd name="T17" fmla="*/ 1574 h 2410"/>
                <a:gd name="T18" fmla="*/ 538 w 3136"/>
                <a:gd name="T19" fmla="*/ 2079 h 2410"/>
                <a:gd name="T20" fmla="*/ 1315 w 3136"/>
                <a:gd name="T21" fmla="*/ 2410 h 2410"/>
                <a:gd name="T22" fmla="*/ 1587 w 3136"/>
                <a:gd name="T23" fmla="*/ 2340 h 2410"/>
                <a:gd name="T24" fmla="*/ 1832 w 3136"/>
                <a:gd name="T25" fmla="*/ 2052 h 2410"/>
                <a:gd name="T26" fmla="*/ 2016 w 3136"/>
                <a:gd name="T27" fmla="*/ 1650 h 2410"/>
                <a:gd name="T28" fmla="*/ 2457 w 3136"/>
                <a:gd name="T29" fmla="*/ 1514 h 2410"/>
                <a:gd name="T30" fmla="*/ 2810 w 3136"/>
                <a:gd name="T31" fmla="*/ 1514 h 2410"/>
                <a:gd name="T32" fmla="*/ 3022 w 3136"/>
                <a:gd name="T33" fmla="*/ 1379 h 2410"/>
                <a:gd name="T34" fmla="*/ 3114 w 3136"/>
                <a:gd name="T35" fmla="*/ 1080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6" h="2410">
                  <a:moveTo>
                    <a:pt x="3136" y="1151"/>
                  </a:moveTo>
                  <a:lnTo>
                    <a:pt x="3006" y="629"/>
                  </a:lnTo>
                  <a:lnTo>
                    <a:pt x="2642" y="282"/>
                  </a:lnTo>
                  <a:lnTo>
                    <a:pt x="1930" y="65"/>
                  </a:lnTo>
                  <a:lnTo>
                    <a:pt x="1196" y="0"/>
                  </a:lnTo>
                  <a:lnTo>
                    <a:pt x="375" y="54"/>
                  </a:lnTo>
                  <a:lnTo>
                    <a:pt x="38" y="510"/>
                  </a:lnTo>
                  <a:lnTo>
                    <a:pt x="0" y="1031"/>
                  </a:lnTo>
                  <a:lnTo>
                    <a:pt x="76" y="1574"/>
                  </a:lnTo>
                  <a:lnTo>
                    <a:pt x="538" y="2079"/>
                  </a:lnTo>
                  <a:lnTo>
                    <a:pt x="1315" y="2410"/>
                  </a:lnTo>
                  <a:lnTo>
                    <a:pt x="1587" y="2340"/>
                  </a:lnTo>
                  <a:lnTo>
                    <a:pt x="1832" y="2052"/>
                  </a:lnTo>
                  <a:lnTo>
                    <a:pt x="2016" y="1650"/>
                  </a:lnTo>
                  <a:lnTo>
                    <a:pt x="2457" y="1514"/>
                  </a:lnTo>
                  <a:lnTo>
                    <a:pt x="2810" y="1514"/>
                  </a:lnTo>
                  <a:lnTo>
                    <a:pt x="3022" y="1379"/>
                  </a:lnTo>
                  <a:lnTo>
                    <a:pt x="3114" y="108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344" y="923"/>
              <a:ext cx="3528" cy="2031"/>
              <a:chOff x="2344" y="923"/>
              <a:chExt cx="3528" cy="2031"/>
            </a:xfrm>
          </p:grpSpPr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2344" y="1651"/>
                <a:ext cx="3528" cy="293"/>
              </a:xfrm>
              <a:custGeom>
                <a:avLst/>
                <a:gdLst>
                  <a:gd name="T0" fmla="*/ 0 w 3528"/>
                  <a:gd name="T1" fmla="*/ 293 h 293"/>
                  <a:gd name="T2" fmla="*/ 218 w 3528"/>
                  <a:gd name="T3" fmla="*/ 152 h 293"/>
                  <a:gd name="T4" fmla="*/ 506 w 3528"/>
                  <a:gd name="T5" fmla="*/ 43 h 293"/>
                  <a:gd name="T6" fmla="*/ 837 w 3528"/>
                  <a:gd name="T7" fmla="*/ 0 h 293"/>
                  <a:gd name="T8" fmla="*/ 1218 w 3528"/>
                  <a:gd name="T9" fmla="*/ 33 h 293"/>
                  <a:gd name="T10" fmla="*/ 1528 w 3528"/>
                  <a:gd name="T11" fmla="*/ 119 h 293"/>
                  <a:gd name="T12" fmla="*/ 1827 w 3528"/>
                  <a:gd name="T13" fmla="*/ 190 h 293"/>
                  <a:gd name="T14" fmla="*/ 2055 w 3528"/>
                  <a:gd name="T15" fmla="*/ 152 h 293"/>
                  <a:gd name="T16" fmla="*/ 2224 w 3528"/>
                  <a:gd name="T17" fmla="*/ 38 h 293"/>
                  <a:gd name="T18" fmla="*/ 2381 w 3528"/>
                  <a:gd name="T19" fmla="*/ 0 h 293"/>
                  <a:gd name="T20" fmla="*/ 2539 w 3528"/>
                  <a:gd name="T21" fmla="*/ 43 h 293"/>
                  <a:gd name="T22" fmla="*/ 2669 w 3528"/>
                  <a:gd name="T23" fmla="*/ 141 h 293"/>
                  <a:gd name="T24" fmla="*/ 2789 w 3528"/>
                  <a:gd name="T25" fmla="*/ 201 h 293"/>
                  <a:gd name="T26" fmla="*/ 3001 w 3528"/>
                  <a:gd name="T27" fmla="*/ 201 h 293"/>
                  <a:gd name="T28" fmla="*/ 3197 w 3528"/>
                  <a:gd name="T29" fmla="*/ 152 h 293"/>
                  <a:gd name="T30" fmla="*/ 3398 w 3528"/>
                  <a:gd name="T31" fmla="*/ 60 h 293"/>
                  <a:gd name="T32" fmla="*/ 3528 w 3528"/>
                  <a:gd name="T33" fmla="*/ 3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28" h="293">
                    <a:moveTo>
                      <a:pt x="0" y="293"/>
                    </a:moveTo>
                    <a:lnTo>
                      <a:pt x="218" y="152"/>
                    </a:lnTo>
                    <a:lnTo>
                      <a:pt x="506" y="43"/>
                    </a:lnTo>
                    <a:lnTo>
                      <a:pt x="837" y="0"/>
                    </a:lnTo>
                    <a:lnTo>
                      <a:pt x="1218" y="33"/>
                    </a:lnTo>
                    <a:lnTo>
                      <a:pt x="1528" y="119"/>
                    </a:lnTo>
                    <a:lnTo>
                      <a:pt x="1827" y="190"/>
                    </a:lnTo>
                    <a:lnTo>
                      <a:pt x="2055" y="152"/>
                    </a:lnTo>
                    <a:lnTo>
                      <a:pt x="2224" y="38"/>
                    </a:lnTo>
                    <a:lnTo>
                      <a:pt x="2381" y="0"/>
                    </a:lnTo>
                    <a:lnTo>
                      <a:pt x="2539" y="43"/>
                    </a:lnTo>
                    <a:lnTo>
                      <a:pt x="2669" y="141"/>
                    </a:lnTo>
                    <a:lnTo>
                      <a:pt x="2789" y="201"/>
                    </a:lnTo>
                    <a:lnTo>
                      <a:pt x="3001" y="201"/>
                    </a:lnTo>
                    <a:lnTo>
                      <a:pt x="3197" y="152"/>
                    </a:lnTo>
                    <a:lnTo>
                      <a:pt x="3398" y="60"/>
                    </a:lnTo>
                    <a:lnTo>
                      <a:pt x="3528" y="33"/>
                    </a:lnTo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3116" y="1667"/>
                <a:ext cx="305" cy="1287"/>
              </a:xfrm>
              <a:custGeom>
                <a:avLst/>
                <a:gdLst>
                  <a:gd name="T0" fmla="*/ 71 w 305"/>
                  <a:gd name="T1" fmla="*/ 0 h 1287"/>
                  <a:gd name="T2" fmla="*/ 27 w 305"/>
                  <a:gd name="T3" fmla="*/ 152 h 1287"/>
                  <a:gd name="T4" fmla="*/ 0 w 305"/>
                  <a:gd name="T5" fmla="*/ 418 h 1287"/>
                  <a:gd name="T6" fmla="*/ 27 w 305"/>
                  <a:gd name="T7" fmla="*/ 646 h 1287"/>
                  <a:gd name="T8" fmla="*/ 147 w 305"/>
                  <a:gd name="T9" fmla="*/ 826 h 1287"/>
                  <a:gd name="T10" fmla="*/ 261 w 305"/>
                  <a:gd name="T11" fmla="*/ 1016 h 1287"/>
                  <a:gd name="T12" fmla="*/ 305 w 305"/>
                  <a:gd name="T13" fmla="*/ 1287 h 1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1287">
                    <a:moveTo>
                      <a:pt x="71" y="0"/>
                    </a:moveTo>
                    <a:lnTo>
                      <a:pt x="27" y="152"/>
                    </a:lnTo>
                    <a:lnTo>
                      <a:pt x="0" y="418"/>
                    </a:lnTo>
                    <a:lnTo>
                      <a:pt x="27" y="646"/>
                    </a:lnTo>
                    <a:lnTo>
                      <a:pt x="147" y="826"/>
                    </a:lnTo>
                    <a:lnTo>
                      <a:pt x="261" y="1016"/>
                    </a:lnTo>
                    <a:lnTo>
                      <a:pt x="305" y="1287"/>
                    </a:lnTo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562" y="956"/>
                <a:ext cx="206" cy="766"/>
              </a:xfrm>
              <a:custGeom>
                <a:avLst/>
                <a:gdLst>
                  <a:gd name="T0" fmla="*/ 206 w 206"/>
                  <a:gd name="T1" fmla="*/ 766 h 766"/>
                  <a:gd name="T2" fmla="*/ 92 w 206"/>
                  <a:gd name="T3" fmla="*/ 608 h 766"/>
                  <a:gd name="T4" fmla="*/ 22 w 206"/>
                  <a:gd name="T5" fmla="*/ 429 h 766"/>
                  <a:gd name="T6" fmla="*/ 43 w 206"/>
                  <a:gd name="T7" fmla="*/ 233 h 766"/>
                  <a:gd name="T8" fmla="*/ 0 w 206"/>
                  <a:gd name="T9" fmla="*/ 0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766">
                    <a:moveTo>
                      <a:pt x="206" y="766"/>
                    </a:moveTo>
                    <a:lnTo>
                      <a:pt x="92" y="608"/>
                    </a:lnTo>
                    <a:lnTo>
                      <a:pt x="22" y="429"/>
                    </a:lnTo>
                    <a:lnTo>
                      <a:pt x="43" y="233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3584" y="1499"/>
                <a:ext cx="543" cy="467"/>
              </a:xfrm>
              <a:custGeom>
                <a:avLst/>
                <a:gdLst>
                  <a:gd name="T0" fmla="*/ 27 w 543"/>
                  <a:gd name="T1" fmla="*/ 190 h 467"/>
                  <a:gd name="T2" fmla="*/ 76 w 543"/>
                  <a:gd name="T3" fmla="*/ 92 h 467"/>
                  <a:gd name="T4" fmla="*/ 174 w 543"/>
                  <a:gd name="T5" fmla="*/ 0 h 467"/>
                  <a:gd name="T6" fmla="*/ 299 w 543"/>
                  <a:gd name="T7" fmla="*/ 5 h 467"/>
                  <a:gd name="T8" fmla="*/ 413 w 543"/>
                  <a:gd name="T9" fmla="*/ 114 h 467"/>
                  <a:gd name="T10" fmla="*/ 456 w 543"/>
                  <a:gd name="T11" fmla="*/ 239 h 467"/>
                  <a:gd name="T12" fmla="*/ 532 w 543"/>
                  <a:gd name="T13" fmla="*/ 293 h 467"/>
                  <a:gd name="T14" fmla="*/ 543 w 543"/>
                  <a:gd name="T15" fmla="*/ 342 h 467"/>
                  <a:gd name="T16" fmla="*/ 522 w 543"/>
                  <a:gd name="T17" fmla="*/ 418 h 467"/>
                  <a:gd name="T18" fmla="*/ 402 w 543"/>
                  <a:gd name="T19" fmla="*/ 467 h 467"/>
                  <a:gd name="T20" fmla="*/ 223 w 543"/>
                  <a:gd name="T21" fmla="*/ 423 h 467"/>
                  <a:gd name="T22" fmla="*/ 103 w 543"/>
                  <a:gd name="T23" fmla="*/ 364 h 467"/>
                  <a:gd name="T24" fmla="*/ 21 w 543"/>
                  <a:gd name="T25" fmla="*/ 353 h 467"/>
                  <a:gd name="T26" fmla="*/ 0 w 543"/>
                  <a:gd name="T27" fmla="*/ 266 h 467"/>
                  <a:gd name="T28" fmla="*/ 27 w 543"/>
                  <a:gd name="T29" fmla="*/ 19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3" h="467">
                    <a:moveTo>
                      <a:pt x="27" y="190"/>
                    </a:moveTo>
                    <a:lnTo>
                      <a:pt x="76" y="92"/>
                    </a:lnTo>
                    <a:lnTo>
                      <a:pt x="174" y="0"/>
                    </a:lnTo>
                    <a:lnTo>
                      <a:pt x="299" y="5"/>
                    </a:lnTo>
                    <a:lnTo>
                      <a:pt x="413" y="114"/>
                    </a:lnTo>
                    <a:lnTo>
                      <a:pt x="456" y="239"/>
                    </a:lnTo>
                    <a:lnTo>
                      <a:pt x="532" y="293"/>
                    </a:lnTo>
                    <a:lnTo>
                      <a:pt x="543" y="342"/>
                    </a:lnTo>
                    <a:lnTo>
                      <a:pt x="522" y="418"/>
                    </a:lnTo>
                    <a:lnTo>
                      <a:pt x="402" y="467"/>
                    </a:lnTo>
                    <a:lnTo>
                      <a:pt x="223" y="423"/>
                    </a:lnTo>
                    <a:lnTo>
                      <a:pt x="103" y="364"/>
                    </a:lnTo>
                    <a:lnTo>
                      <a:pt x="21" y="353"/>
                    </a:lnTo>
                    <a:lnTo>
                      <a:pt x="0" y="266"/>
                    </a:lnTo>
                    <a:lnTo>
                      <a:pt x="27" y="19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3546" y="923"/>
                <a:ext cx="337" cy="576"/>
              </a:xfrm>
              <a:custGeom>
                <a:avLst/>
                <a:gdLst>
                  <a:gd name="T0" fmla="*/ 299 w 337"/>
                  <a:gd name="T1" fmla="*/ 576 h 576"/>
                  <a:gd name="T2" fmla="*/ 337 w 337"/>
                  <a:gd name="T3" fmla="*/ 402 h 576"/>
                  <a:gd name="T4" fmla="*/ 277 w 337"/>
                  <a:gd name="T5" fmla="*/ 228 h 576"/>
                  <a:gd name="T6" fmla="*/ 0 w 337"/>
                  <a:gd name="T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" h="576">
                    <a:moveTo>
                      <a:pt x="299" y="576"/>
                    </a:moveTo>
                    <a:lnTo>
                      <a:pt x="337" y="402"/>
                    </a:lnTo>
                    <a:lnTo>
                      <a:pt x="277" y="22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4236" y="1667"/>
                <a:ext cx="484" cy="527"/>
              </a:xfrm>
              <a:custGeom>
                <a:avLst/>
                <a:gdLst>
                  <a:gd name="T0" fmla="*/ 484 w 484"/>
                  <a:gd name="T1" fmla="*/ 0 h 527"/>
                  <a:gd name="T2" fmla="*/ 467 w 484"/>
                  <a:gd name="T3" fmla="*/ 152 h 527"/>
                  <a:gd name="T4" fmla="*/ 386 w 484"/>
                  <a:gd name="T5" fmla="*/ 304 h 527"/>
                  <a:gd name="T6" fmla="*/ 228 w 484"/>
                  <a:gd name="T7" fmla="*/ 429 h 527"/>
                  <a:gd name="T8" fmla="*/ 0 w 484"/>
                  <a:gd name="T9" fmla="*/ 52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4" h="527">
                    <a:moveTo>
                      <a:pt x="484" y="0"/>
                    </a:moveTo>
                    <a:lnTo>
                      <a:pt x="467" y="152"/>
                    </a:lnTo>
                    <a:lnTo>
                      <a:pt x="386" y="304"/>
                    </a:lnTo>
                    <a:lnTo>
                      <a:pt x="228" y="429"/>
                    </a:lnTo>
                    <a:lnTo>
                      <a:pt x="0" y="527"/>
                    </a:lnTo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457200" y="2263775"/>
            <a:ext cx="2438400" cy="3017838"/>
            <a:chOff x="383" y="823"/>
            <a:chExt cx="1536" cy="1901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83" y="823"/>
              <a:ext cx="6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Area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83" y="1054"/>
              <a:ext cx="7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Shape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83" y="1284"/>
              <a:ext cx="7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Slope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383" y="1514"/>
              <a:ext cx="8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Storage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83" y="1745"/>
              <a:ext cx="87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Density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83" y="1975"/>
              <a:ext cx="11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 dirty="0"/>
                <a:t>Vegetation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83" y="2205"/>
              <a:ext cx="10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Soil Type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383" y="243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Char char="•"/>
              </a:pPr>
              <a:r>
                <a:rPr lang="en-US" sz="2400" b="1"/>
                <a:t>Initial Moisture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1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4007008" cy="274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engr.colostate.edu/~pierre/ce_old/Projects/TREX%20Web%20Pages/trex-images/trex-general-model-schematic-04080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19" b="50161"/>
          <a:stretch/>
        </p:blipFill>
        <p:spPr bwMode="auto">
          <a:xfrm>
            <a:off x="4800599" y="2545749"/>
            <a:ext cx="3915368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1701284"/>
            <a:ext cx="1699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Options</a:t>
            </a:r>
            <a:endParaRPr lang="en-CA" sz="36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5181600"/>
            <a:ext cx="1654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Statistics</a:t>
            </a:r>
            <a:endParaRPr lang="en-CA" sz="3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199" y="5194875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Model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2" y="1304925"/>
            <a:ext cx="8850412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5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14827" r="12708" b="6379"/>
          <a:stretch/>
        </p:blipFill>
        <p:spPr bwMode="auto">
          <a:xfrm>
            <a:off x="205548" y="1085851"/>
            <a:ext cx="8573498" cy="553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3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11725" r="12500" b="5344"/>
          <a:stretch/>
        </p:blipFill>
        <p:spPr bwMode="auto">
          <a:xfrm>
            <a:off x="457200" y="1524000"/>
            <a:ext cx="8001000" cy="532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channe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23949"/>
            <a:ext cx="8249424" cy="55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5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ver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9" y="977094"/>
            <a:ext cx="3952876" cy="58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123950"/>
            <a:ext cx="8572500" cy="558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7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17714"/>
              </p:ext>
            </p:extLst>
          </p:nvPr>
        </p:nvGraphicFramePr>
        <p:xfrm>
          <a:off x="609600" y="1676400"/>
          <a:ext cx="7588250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Chart" r:id="rId4" imgW="5353145" imgH="3819485" progId="Excel.Chart.8">
                  <p:embed/>
                </p:oleObj>
              </mc:Choice>
              <mc:Fallback>
                <p:oleObj name="Chart" r:id="rId4" imgW="5353145" imgH="3819485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7588250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69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290873"/>
              </p:ext>
            </p:extLst>
          </p:nvPr>
        </p:nvGraphicFramePr>
        <p:xfrm>
          <a:off x="1143000" y="2667000"/>
          <a:ext cx="685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514600"/>
                <a:gridCol w="1676400"/>
              </a:tblGrid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Component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Governs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System</a:t>
                      </a:r>
                      <a:endParaRPr lang="en-CA" sz="2400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Channel Capacity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Most channels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80%</a:t>
                      </a:r>
                      <a:endParaRPr lang="en-CA" sz="2400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Historic HWM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Large streams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 10%</a:t>
                      </a:r>
                      <a:endParaRPr lang="en-CA" sz="2400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Runoff Potential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 basins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&lt; 5%</a:t>
                      </a:r>
                      <a:endParaRPr lang="en-CA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5000" y="1676400"/>
            <a:ext cx="5758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Hydrotechnical Design Guidelines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70700"/>
            <a:ext cx="2590800" cy="197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685925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Channel Capacity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0700"/>
            <a:ext cx="2933925" cy="197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28" y="2407335"/>
            <a:ext cx="2703129" cy="183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722" r="10418" b="18284"/>
          <a:stretch/>
        </p:blipFill>
        <p:spPr bwMode="auto">
          <a:xfrm>
            <a:off x="1624309" y="4572000"/>
            <a:ext cx="2694982" cy="18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27" descr="channel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43" y="4572000"/>
            <a:ext cx="2749610" cy="18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685925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Channel Capacity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9171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7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685925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Channel Capacity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33256"/>
          <a:stretch/>
        </p:blipFill>
        <p:spPr bwMode="auto">
          <a:xfrm>
            <a:off x="315557" y="2438400"/>
            <a:ext cx="8577263" cy="353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1685925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Channel Capacity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29" y="2133599"/>
            <a:ext cx="6781800" cy="461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8219" y="1524000"/>
            <a:ext cx="3981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Historic </a:t>
            </a:r>
            <a:r>
              <a:rPr lang="en-US" sz="3200" dirty="0" err="1" smtClean="0">
                <a:solidFill>
                  <a:schemeClr val="tx2"/>
                </a:solidFill>
              </a:rPr>
              <a:t>Highwater</a:t>
            </a:r>
            <a:r>
              <a:rPr lang="en-US" sz="3200" dirty="0" smtClean="0">
                <a:solidFill>
                  <a:schemeClr val="tx2"/>
                </a:solidFill>
              </a:rPr>
              <a:t> - AT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3" t="13711" r="29926" b="18446"/>
          <a:stretch/>
        </p:blipFill>
        <p:spPr bwMode="auto">
          <a:xfrm>
            <a:off x="3048000" y="4427860"/>
            <a:ext cx="1952011" cy="218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" t="18872" r="75824" b="45561"/>
          <a:stretch/>
        </p:blipFill>
        <p:spPr bwMode="auto">
          <a:xfrm>
            <a:off x="457200" y="4724400"/>
            <a:ext cx="2113516" cy="182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80345"/>
            <a:ext cx="3429000" cy="2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1" r="34301" b="24801"/>
          <a:stretch/>
        </p:blipFill>
        <p:spPr bwMode="auto">
          <a:xfrm>
            <a:off x="322816" y="2108775"/>
            <a:ext cx="4495800" cy="218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2" t="16439" r="30690" b="17812"/>
          <a:stretch/>
        </p:blipFill>
        <p:spPr bwMode="auto">
          <a:xfrm>
            <a:off x="6122646" y="2159159"/>
            <a:ext cx="2156507" cy="22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6016" y="1600200"/>
            <a:ext cx="434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Historic </a:t>
            </a:r>
            <a:r>
              <a:rPr lang="en-US" sz="3200" dirty="0" err="1" smtClean="0">
                <a:solidFill>
                  <a:schemeClr val="tx2"/>
                </a:solidFill>
              </a:rPr>
              <a:t>Highwater</a:t>
            </a:r>
            <a:r>
              <a:rPr lang="en-US" sz="3200" dirty="0" smtClean="0">
                <a:solidFill>
                  <a:schemeClr val="tx2"/>
                </a:solidFill>
              </a:rPr>
              <a:t> - WSC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19207" r="59313" b="45561"/>
          <a:stretch/>
        </p:blipFill>
        <p:spPr bwMode="auto">
          <a:xfrm>
            <a:off x="437322" y="2329732"/>
            <a:ext cx="3274870" cy="165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25835"/>
            <a:ext cx="3271626" cy="222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18582" r="69480" b="44690"/>
          <a:stretch/>
        </p:blipFill>
        <p:spPr bwMode="auto">
          <a:xfrm>
            <a:off x="385561" y="4463498"/>
            <a:ext cx="2456798" cy="174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21220" r="60275" b="48004"/>
          <a:stretch/>
        </p:blipFill>
        <p:spPr bwMode="auto">
          <a:xfrm>
            <a:off x="3124200" y="4408907"/>
            <a:ext cx="2517055" cy="179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0930" r="73853" b="46987"/>
          <a:stretch/>
        </p:blipFill>
        <p:spPr bwMode="auto">
          <a:xfrm>
            <a:off x="6130456" y="4433929"/>
            <a:ext cx="2598177" cy="189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6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:\BRIDGE\PLANNING\Hydrology\runoff depth 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98576"/>
            <a:ext cx="3259138" cy="5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037338"/>
            <a:ext cx="3255963" cy="223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7"/>
          <a:stretch>
            <a:fillRect/>
          </a:stretch>
        </p:blipFill>
        <p:spPr bwMode="auto">
          <a:xfrm>
            <a:off x="533400" y="4419600"/>
            <a:ext cx="376664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0013" y="1587427"/>
            <a:ext cx="3873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Basin Runoff Potential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87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>
            <a:off x="2900272" y="3360384"/>
            <a:ext cx="2429116" cy="2041722"/>
          </a:xfrm>
          <a:prstGeom prst="triangl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2438400" y="1587427"/>
            <a:ext cx="3873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Basin Runoff Potential</a:t>
            </a:r>
            <a:endParaRPr lang="en-CA" sz="3200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893922" y="2819401"/>
            <a:ext cx="0" cy="25827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93922" y="5402106"/>
            <a:ext cx="29625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09313" y="3351134"/>
            <a:ext cx="75962" cy="2050971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93922" y="3351134"/>
            <a:ext cx="121539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56885" y="3121022"/>
            <a:ext cx="505287" cy="460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Q</a:t>
            </a:r>
            <a:r>
              <a:rPr lang="en-US" sz="2400" b="1" baseline="-25000" dirty="0" err="1" smtClean="0"/>
              <a:t>p</a:t>
            </a:r>
            <a:endParaRPr lang="en-CA" sz="2400" b="1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970057" y="5392856"/>
            <a:ext cx="430436" cy="460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</a:t>
            </a:r>
            <a:r>
              <a:rPr lang="en-US" sz="2400" b="1" baseline="-25000" dirty="0" err="1" smtClean="0"/>
              <a:t>p</a:t>
            </a:r>
            <a:endParaRPr lang="en-CA" sz="2400" b="1" baseline="-250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484839" y="40386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03083" y="3731567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 * A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58575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6" y="1143001"/>
            <a:ext cx="8499584" cy="55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7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4483" r="29479" b="19483"/>
          <a:stretch/>
        </p:blipFill>
        <p:spPr bwMode="auto">
          <a:xfrm>
            <a:off x="2185946" y="1523999"/>
            <a:ext cx="4927335" cy="517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500146" y="25146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485900" y="3754341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485900" y="51816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075290" y="6122505"/>
            <a:ext cx="2401294" cy="571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3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/>
          <a:stretch/>
        </p:blipFill>
        <p:spPr bwMode="auto">
          <a:xfrm>
            <a:off x="914400" y="1735371"/>
            <a:ext cx="2894275" cy="20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r="1453" b="1344"/>
          <a:stretch/>
        </p:blipFill>
        <p:spPr bwMode="auto">
          <a:xfrm>
            <a:off x="5120453" y="3941859"/>
            <a:ext cx="2978425" cy="211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06754_1948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41858"/>
            <a:ext cx="3028568" cy="21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09259_2001-COMPOS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46" y="1735371"/>
            <a:ext cx="3011700" cy="20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7421"/>
            <a:ext cx="2973351" cy="192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06" y="1587900"/>
            <a:ext cx="3119562" cy="213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3" y="4041914"/>
            <a:ext cx="3316148" cy="225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722" r="10418" b="18284"/>
          <a:stretch/>
        </p:blipFill>
        <p:spPr bwMode="auto">
          <a:xfrm>
            <a:off x="5184760" y="4041913"/>
            <a:ext cx="2975279" cy="203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38626" y="4127330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CA" sz="115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60438" y="1790972"/>
            <a:ext cx="9509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X</a:t>
            </a:r>
            <a:endParaRPr lang="en-C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19199"/>
            <a:ext cx="8324851" cy="52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939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8" y="1030611"/>
            <a:ext cx="7970782" cy="578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820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8" y="976915"/>
            <a:ext cx="8100193" cy="588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218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881063"/>
            <a:ext cx="8578850" cy="583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49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0" y="1026744"/>
            <a:ext cx="7999029" cy="580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353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4" y="1018568"/>
            <a:ext cx="7980966" cy="579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668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8" y="1025612"/>
            <a:ext cx="7930384" cy="57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35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0" t="37260" r="5902" b="11789"/>
          <a:stretch/>
        </p:blipFill>
        <p:spPr bwMode="auto">
          <a:xfrm>
            <a:off x="323849" y="1142998"/>
            <a:ext cx="8362951" cy="559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675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14258" r="23089" b="5147"/>
          <a:stretch/>
        </p:blipFill>
        <p:spPr bwMode="auto">
          <a:xfrm>
            <a:off x="173420" y="964712"/>
            <a:ext cx="4367049" cy="586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7" t="60163" r="29897" b="6895"/>
          <a:stretch/>
        </p:blipFill>
        <p:spPr bwMode="auto">
          <a:xfrm>
            <a:off x="4745418" y="1135118"/>
            <a:ext cx="4267475" cy="466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5587" y="6045350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2013 Flood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1784249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HIS\2013 Flood\Photos\H40-EvansThomas-1003817_673989089285023_15853560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7" y="1053216"/>
            <a:ext cx="8395436" cy="56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33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HIS\2013 Flood\Photos\Sheep-BlackDiamond-BNjiuoJCUAA0ekj.jpg 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6" y="1057242"/>
            <a:ext cx="8417359" cy="56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47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HIS\2013 Flood\Photos\BF71429 Photos\100_1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0" y="1041514"/>
            <a:ext cx="7720754" cy="57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6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HIS\2013 Flood\Photos\BF71429 Photos\100_1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7" y="1028980"/>
            <a:ext cx="7583846" cy="56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13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t="3089" r="2727" b="2846"/>
          <a:stretch/>
        </p:blipFill>
        <p:spPr bwMode="auto">
          <a:xfrm>
            <a:off x="632819" y="967927"/>
            <a:ext cx="7675608" cy="580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951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27561" r="5452" b="12783"/>
          <a:stretch/>
        </p:blipFill>
        <p:spPr bwMode="auto">
          <a:xfrm>
            <a:off x="294947" y="1114098"/>
            <a:ext cx="8439150" cy="551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302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t="25689" r="18646" b="16897"/>
          <a:stretch/>
        </p:blipFill>
        <p:spPr bwMode="auto">
          <a:xfrm>
            <a:off x="298888" y="1047749"/>
            <a:ext cx="8435209" cy="570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38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A:\HIS\2013 Flood\Photos\CougarCk-Canmore-1002431_673989005951698_62764558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" y="1141380"/>
            <a:ext cx="8350574" cy="55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35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6" y="1171978"/>
            <a:ext cx="8227931" cy="548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6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181099"/>
            <a:ext cx="8496300" cy="54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4791" r="4474" b="5699"/>
          <a:stretch/>
        </p:blipFill>
        <p:spPr bwMode="auto">
          <a:xfrm>
            <a:off x="240633" y="1541043"/>
            <a:ext cx="8614610" cy="494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28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1123949"/>
            <a:ext cx="8620125" cy="55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38985" r="15052" b="10064"/>
          <a:stretch/>
        </p:blipFill>
        <p:spPr bwMode="auto">
          <a:xfrm>
            <a:off x="381001" y="1057275"/>
            <a:ext cx="8391524" cy="564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28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162048"/>
            <a:ext cx="8048625" cy="55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1324-1990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2998"/>
            <a:ext cx="8401050" cy="558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8983</TotalTime>
  <Words>1411</Words>
  <Application>Microsoft Office PowerPoint</Application>
  <PresentationFormat>On-screen Show (4:3)</PresentationFormat>
  <Paragraphs>303</Paragraphs>
  <Slides>50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Publish Bridge Inspections</dc:title>
  <dc:creator>des.williamson</dc:creator>
  <cp:lastModifiedBy>des.williamson</cp:lastModifiedBy>
  <cp:revision>88</cp:revision>
  <dcterms:created xsi:type="dcterms:W3CDTF">2013-06-04T22:15:01Z</dcterms:created>
  <dcterms:modified xsi:type="dcterms:W3CDTF">2013-07-05T22:25:45Z</dcterms:modified>
</cp:coreProperties>
</file>